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97"/>
    <a:srgbClr val="0078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Mục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Tiêu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Chính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Của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Bài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Học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229600" cy="4343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Làm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việc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cột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vấn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đê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vê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ngắt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trang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trong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Làm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việc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2. </a:t>
            </a:r>
            <a:r>
              <a:rPr lang="en-US" dirty="0" err="1" smtClean="0">
                <a:solidFill>
                  <a:srgbClr val="0C0597"/>
                </a:solidFill>
              </a:rPr>
              <a:t>Các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vấn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đê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vê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trang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trong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văn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</a:t>
            </a:r>
            <a:endParaRPr lang="en-US" dirty="0">
              <a:solidFill>
                <a:srgbClr val="0C0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2.1 </a:t>
            </a:r>
            <a:r>
              <a:rPr lang="en-US" dirty="0" err="1" smtClean="0">
                <a:solidFill>
                  <a:srgbClr val="0C0597"/>
                </a:solidFill>
              </a:rPr>
              <a:t>Cách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trang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phân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đoạn</a:t>
            </a:r>
            <a:endParaRPr lang="en-US" dirty="0" smtClean="0">
              <a:solidFill>
                <a:srgbClr val="0C059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2.2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sô</a:t>
            </a:r>
            <a:r>
              <a:rPr lang="en-US" dirty="0" smtClean="0">
                <a:solidFill>
                  <a:srgbClr val="0C0597"/>
                </a:solidFill>
              </a:rPr>
              <a:t>́ </a:t>
            </a:r>
            <a:r>
              <a:rPr lang="en-US" dirty="0" err="1" smtClean="0">
                <a:solidFill>
                  <a:srgbClr val="0C0597"/>
                </a:solidFill>
              </a:rPr>
              <a:t>thư</a:t>
            </a:r>
            <a:r>
              <a:rPr lang="en-US" dirty="0" smtClean="0">
                <a:solidFill>
                  <a:srgbClr val="0C0597"/>
                </a:solidFill>
              </a:rPr>
              <a:t>́ </a:t>
            </a:r>
            <a:r>
              <a:rPr lang="en-US" dirty="0" err="1" smtClean="0">
                <a:solidFill>
                  <a:srgbClr val="0C0597"/>
                </a:solidFill>
              </a:rPr>
              <a:t>tư</a:t>
            </a:r>
            <a:r>
              <a:rPr lang="en-US" dirty="0" smtClean="0">
                <a:solidFill>
                  <a:srgbClr val="0C0597"/>
                </a:solidFill>
              </a:rPr>
              <a:t>̣ </a:t>
            </a:r>
            <a:r>
              <a:rPr lang="en-US" dirty="0" err="1" smtClean="0">
                <a:solidFill>
                  <a:srgbClr val="0C0597"/>
                </a:solidFill>
              </a:rPr>
              <a:t>cho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mỗi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dòng</a:t>
            </a:r>
            <a:r>
              <a:rPr lang="en-US" dirty="0" smtClean="0">
                <a:solidFill>
                  <a:srgbClr val="0C0597"/>
                </a:solidFill>
              </a:rPr>
              <a:t> – Line Number</a:t>
            </a:r>
            <a:endParaRPr lang="en-US" dirty="0">
              <a:solidFill>
                <a:srgbClr val="0C05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2.1 </a:t>
            </a:r>
            <a:r>
              <a:rPr lang="en-US" dirty="0" err="1" smtClean="0">
                <a:solidFill>
                  <a:srgbClr val="0C0597"/>
                </a:solidFill>
              </a:rPr>
              <a:t>Cách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trang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phân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đoạn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06466"/>
            <a:ext cx="8153400" cy="576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2.1 </a:t>
            </a:r>
            <a:r>
              <a:rPr lang="en-US" dirty="0" err="1" smtClean="0">
                <a:solidFill>
                  <a:srgbClr val="0C0597"/>
                </a:solidFill>
              </a:rPr>
              <a:t>Cách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trang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phân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đoạn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6176"/>
            <a:ext cx="7391400" cy="537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C0597"/>
                </a:solidFill>
              </a:rPr>
              <a:t/>
            </a:r>
            <a:br>
              <a:rPr lang="en-US" sz="3100" dirty="0" smtClean="0">
                <a:solidFill>
                  <a:srgbClr val="0C0597"/>
                </a:solidFill>
              </a:rPr>
            </a:br>
            <a:r>
              <a:rPr lang="en-US" sz="3100" dirty="0" smtClean="0">
                <a:solidFill>
                  <a:srgbClr val="0C0597"/>
                </a:solidFill>
              </a:rPr>
              <a:t>2.2 </a:t>
            </a:r>
            <a:r>
              <a:rPr lang="en-US" sz="3100" dirty="0" err="1" smtClean="0">
                <a:solidFill>
                  <a:srgbClr val="0C0597"/>
                </a:solidFill>
              </a:rPr>
              <a:t>Tạo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sô</a:t>
            </a:r>
            <a:r>
              <a:rPr lang="en-US" sz="3100" dirty="0" smtClean="0">
                <a:solidFill>
                  <a:srgbClr val="0C0597"/>
                </a:solidFill>
              </a:rPr>
              <a:t>́ </a:t>
            </a:r>
            <a:r>
              <a:rPr lang="en-US" sz="3100" dirty="0" err="1" smtClean="0">
                <a:solidFill>
                  <a:srgbClr val="0C0597"/>
                </a:solidFill>
              </a:rPr>
              <a:t>thư</a:t>
            </a:r>
            <a:r>
              <a:rPr lang="en-US" sz="3100" dirty="0" smtClean="0">
                <a:solidFill>
                  <a:srgbClr val="0C0597"/>
                </a:solidFill>
              </a:rPr>
              <a:t>́ </a:t>
            </a:r>
            <a:r>
              <a:rPr lang="en-US" sz="3100" dirty="0" err="1" smtClean="0">
                <a:solidFill>
                  <a:srgbClr val="0C0597"/>
                </a:solidFill>
              </a:rPr>
              <a:t>tư</a:t>
            </a:r>
            <a:r>
              <a:rPr lang="en-US" sz="3100" dirty="0" smtClean="0">
                <a:solidFill>
                  <a:srgbClr val="0C0597"/>
                </a:solidFill>
              </a:rPr>
              <a:t>̣ </a:t>
            </a:r>
            <a:r>
              <a:rPr lang="en-US" sz="3100" dirty="0" err="1" smtClean="0">
                <a:solidFill>
                  <a:srgbClr val="0C0597"/>
                </a:solidFill>
              </a:rPr>
              <a:t>cho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mỗi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dòng</a:t>
            </a:r>
            <a:r>
              <a:rPr lang="en-US" sz="3100" dirty="0" smtClean="0">
                <a:solidFill>
                  <a:srgbClr val="0C0597"/>
                </a:solidFill>
              </a:rPr>
              <a:t> – Line Number (1)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12402"/>
            <a:ext cx="8235173" cy="501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0C0597"/>
                </a:solidFill>
              </a:rPr>
              <a:t/>
            </a:r>
            <a:br>
              <a:rPr lang="en-US" sz="3100" dirty="0" smtClean="0">
                <a:solidFill>
                  <a:srgbClr val="0C0597"/>
                </a:solidFill>
              </a:rPr>
            </a:br>
            <a:r>
              <a:rPr lang="en-US" sz="3100" dirty="0" smtClean="0">
                <a:solidFill>
                  <a:srgbClr val="0C0597"/>
                </a:solidFill>
              </a:rPr>
              <a:t>2.2 </a:t>
            </a:r>
            <a:r>
              <a:rPr lang="en-US" sz="3100" dirty="0" err="1" smtClean="0">
                <a:solidFill>
                  <a:srgbClr val="0C0597"/>
                </a:solidFill>
              </a:rPr>
              <a:t>Tạo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sô</a:t>
            </a:r>
            <a:r>
              <a:rPr lang="en-US" sz="3100" dirty="0" smtClean="0">
                <a:solidFill>
                  <a:srgbClr val="0C0597"/>
                </a:solidFill>
              </a:rPr>
              <a:t>́ </a:t>
            </a:r>
            <a:r>
              <a:rPr lang="en-US" sz="3100" dirty="0" err="1" smtClean="0">
                <a:solidFill>
                  <a:srgbClr val="0C0597"/>
                </a:solidFill>
              </a:rPr>
              <a:t>thư</a:t>
            </a:r>
            <a:r>
              <a:rPr lang="en-US" sz="3100" dirty="0" smtClean="0">
                <a:solidFill>
                  <a:srgbClr val="0C0597"/>
                </a:solidFill>
              </a:rPr>
              <a:t>́ </a:t>
            </a:r>
            <a:r>
              <a:rPr lang="en-US" sz="3100" dirty="0" err="1" smtClean="0">
                <a:solidFill>
                  <a:srgbClr val="0C0597"/>
                </a:solidFill>
              </a:rPr>
              <a:t>tư</a:t>
            </a:r>
            <a:r>
              <a:rPr lang="en-US" sz="3100" dirty="0" smtClean="0">
                <a:solidFill>
                  <a:srgbClr val="0C0597"/>
                </a:solidFill>
              </a:rPr>
              <a:t>̣ </a:t>
            </a:r>
            <a:r>
              <a:rPr lang="en-US" sz="3100" dirty="0" err="1" smtClean="0">
                <a:solidFill>
                  <a:srgbClr val="0C0597"/>
                </a:solidFill>
              </a:rPr>
              <a:t>cho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mỗi</a:t>
            </a:r>
            <a:r>
              <a:rPr lang="en-US" sz="3100" dirty="0" smtClean="0">
                <a:solidFill>
                  <a:srgbClr val="0C0597"/>
                </a:solidFill>
              </a:rPr>
              <a:t> </a:t>
            </a:r>
            <a:r>
              <a:rPr lang="en-US" sz="3100" dirty="0" err="1" smtClean="0">
                <a:solidFill>
                  <a:srgbClr val="0C0597"/>
                </a:solidFill>
              </a:rPr>
              <a:t>dòng</a:t>
            </a:r>
            <a:r>
              <a:rPr lang="en-US" sz="3100" dirty="0" smtClean="0">
                <a:solidFill>
                  <a:srgbClr val="0C0597"/>
                </a:solidFill>
              </a:rPr>
              <a:t> – Line Number (2)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3337"/>
            <a:ext cx="8153400" cy="542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3. </a:t>
            </a:r>
            <a:r>
              <a:rPr lang="en-US" dirty="0" err="1" smtClean="0">
                <a:solidFill>
                  <a:srgbClr val="0C0597"/>
                </a:solidFill>
              </a:rPr>
              <a:t>Làm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việc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với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endParaRPr lang="en-US" dirty="0">
              <a:solidFill>
                <a:srgbClr val="0C05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0597"/>
                </a:solidFill>
              </a:rPr>
              <a:t>3.1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endParaRPr lang="en-US" dirty="0" smtClean="0">
              <a:solidFill>
                <a:srgbClr val="0C0597"/>
              </a:solidFill>
            </a:endParaRPr>
          </a:p>
          <a:p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endParaRPr lang="en-US" dirty="0" smtClean="0">
              <a:solidFill>
                <a:srgbClr val="0C0597"/>
              </a:solidFill>
            </a:endParaRPr>
          </a:p>
          <a:p>
            <a:r>
              <a:rPr lang="en-US" dirty="0" smtClean="0">
                <a:solidFill>
                  <a:srgbClr val="0C0597"/>
                </a:solidFill>
              </a:rPr>
              <a:t>3.3 Di </a:t>
            </a:r>
            <a:r>
              <a:rPr lang="en-US" dirty="0" err="1" smtClean="0">
                <a:solidFill>
                  <a:srgbClr val="0C0597"/>
                </a:solidFill>
              </a:rPr>
              <a:t>chuyển</a:t>
            </a:r>
            <a:r>
              <a:rPr lang="en-US" dirty="0" smtClean="0">
                <a:solidFill>
                  <a:srgbClr val="0C0597"/>
                </a:solidFill>
              </a:rPr>
              <a:t>, </a:t>
            </a:r>
            <a:r>
              <a:rPr lang="en-US" dirty="0" err="1" smtClean="0">
                <a:solidFill>
                  <a:srgbClr val="0C0597"/>
                </a:solidFill>
              </a:rPr>
              <a:t>hiệu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chỉnh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cấu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trúc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endParaRPr lang="en-US" dirty="0" smtClean="0">
              <a:solidFill>
                <a:srgbClr val="0C0597"/>
              </a:solidFill>
            </a:endParaRPr>
          </a:p>
          <a:p>
            <a:r>
              <a:rPr lang="en-US" dirty="0" smtClean="0">
                <a:solidFill>
                  <a:srgbClr val="0C0597"/>
                </a:solidFill>
              </a:rPr>
              <a:t>3.4 </a:t>
            </a:r>
            <a:r>
              <a:rPr lang="en-US" dirty="0" err="1" smtClean="0">
                <a:solidFill>
                  <a:srgbClr val="0C0597"/>
                </a:solidFill>
              </a:rPr>
              <a:t>Làm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việc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với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endParaRPr lang="en-US" dirty="0" smtClean="0">
              <a:solidFill>
                <a:srgbClr val="0C0597"/>
              </a:solidFill>
            </a:endParaRPr>
          </a:p>
          <a:p>
            <a:endParaRPr lang="en-US" dirty="0" smtClean="0">
              <a:solidFill>
                <a:srgbClr val="0C0597"/>
              </a:solidFill>
            </a:endParaRPr>
          </a:p>
          <a:p>
            <a:endParaRPr lang="en-US" dirty="0">
              <a:solidFill>
                <a:srgbClr val="0C05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99930"/>
            <a:ext cx="7772400" cy="542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(3)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543800" cy="53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(4)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78122"/>
            <a:ext cx="8077200" cy="534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 </a:t>
            </a:r>
            <a:r>
              <a:rPr lang="en-US" dirty="0" err="1" smtClean="0">
                <a:solidFill>
                  <a:srgbClr val="0C0597"/>
                </a:solidFill>
              </a:rPr>
              <a:t>Làm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việc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với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1.1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endParaRPr lang="en-US" dirty="0" smtClean="0">
              <a:solidFill>
                <a:srgbClr val="0C059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1.2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endParaRPr lang="en-US" dirty="0" smtClean="0">
              <a:solidFill>
                <a:srgbClr val="0C059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1.3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bo</a:t>
            </a:r>
            <a:r>
              <a:rPr lang="en-US" dirty="0" smtClean="0">
                <a:solidFill>
                  <a:srgbClr val="0C0597"/>
                </a:solidFill>
              </a:rPr>
              <a:t>̉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đa</a:t>
            </a:r>
            <a:r>
              <a:rPr lang="en-US" dirty="0" smtClean="0">
                <a:solidFill>
                  <a:srgbClr val="0C0597"/>
                </a:solidFill>
              </a:rPr>
              <a:t>̃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endParaRPr lang="en-US" dirty="0" smtClean="0">
              <a:solidFill>
                <a:srgbClr val="0C059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C0597"/>
                </a:solidFill>
              </a:rPr>
              <a:t>1.4 </a:t>
            </a:r>
            <a:r>
              <a:rPr lang="en-US" dirty="0" err="1" smtClean="0">
                <a:solidFill>
                  <a:srgbClr val="0C0597"/>
                </a:solidFill>
              </a:rPr>
              <a:t>Một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sô</a:t>
            </a:r>
            <a:r>
              <a:rPr lang="en-US" dirty="0" smtClean="0">
                <a:solidFill>
                  <a:srgbClr val="0C0597"/>
                </a:solidFill>
              </a:rPr>
              <a:t>́ </a:t>
            </a:r>
            <a:r>
              <a:rPr lang="en-US" dirty="0" err="1" smtClean="0">
                <a:solidFill>
                  <a:srgbClr val="0C0597"/>
                </a:solidFill>
              </a:rPr>
              <a:t>lưu</a:t>
            </a:r>
            <a:r>
              <a:rPr lang="en-US" dirty="0" smtClean="0">
                <a:solidFill>
                  <a:srgbClr val="0C0597"/>
                </a:solidFill>
              </a:rPr>
              <a:t> ý </a:t>
            </a:r>
            <a:r>
              <a:rPr lang="en-US" dirty="0" err="1" smtClean="0">
                <a:solidFill>
                  <a:srgbClr val="0C0597"/>
                </a:solidFill>
              </a:rPr>
              <a:t>vê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endParaRPr lang="en-US" dirty="0">
              <a:solidFill>
                <a:srgbClr val="0C05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89052"/>
            <a:ext cx="8806421" cy="554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(3)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59738"/>
            <a:ext cx="8001000" cy="539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(4)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696200" cy="535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>3.2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bảng</a:t>
            </a:r>
            <a:r>
              <a:rPr lang="en-US" dirty="0" smtClean="0">
                <a:solidFill>
                  <a:srgbClr val="0C0597"/>
                </a:solidFill>
              </a:rPr>
              <a:t> (5)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15248"/>
            <a:ext cx="8153400" cy="577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(1)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57966"/>
            <a:ext cx="8395836" cy="52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(2)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099" y="1524000"/>
            <a:ext cx="839790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(3)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72370"/>
            <a:ext cx="8001000" cy="563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(4)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63866"/>
            <a:ext cx="8229600" cy="579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(5)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61341"/>
            <a:ext cx="8305800" cy="555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92915"/>
            <a:ext cx="8534400" cy="524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(6)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66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4442"/>
            <a:ext cx="8382000" cy="553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(7)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62705"/>
            <a:ext cx="8403503" cy="52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3600" dirty="0" smtClean="0">
                <a:solidFill>
                  <a:srgbClr val="0C0597"/>
                </a:solidFill>
              </a:rPr>
              <a:t>3.3 Di </a:t>
            </a:r>
            <a:r>
              <a:rPr lang="en-US" sz="3600" dirty="0" err="1" smtClean="0">
                <a:solidFill>
                  <a:srgbClr val="0C0597"/>
                </a:solidFill>
              </a:rPr>
              <a:t>chuyển</a:t>
            </a:r>
            <a:r>
              <a:rPr lang="en-US" sz="3600" dirty="0" smtClean="0">
                <a:solidFill>
                  <a:srgbClr val="0C0597"/>
                </a:solidFill>
              </a:rPr>
              <a:t>, </a:t>
            </a:r>
            <a:r>
              <a:rPr lang="en-US" sz="3600" dirty="0" err="1" smtClean="0">
                <a:solidFill>
                  <a:srgbClr val="0C0597"/>
                </a:solidFill>
              </a:rPr>
              <a:t>hiệu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chỉnh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cấu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trúc</a:t>
            </a:r>
            <a:r>
              <a:rPr lang="en-US" sz="3600" dirty="0" smtClean="0">
                <a:solidFill>
                  <a:srgbClr val="0C0597"/>
                </a:solidFill>
              </a:rPr>
              <a:t> </a:t>
            </a:r>
            <a:r>
              <a:rPr lang="en-US" sz="3600" dirty="0" err="1" smtClean="0">
                <a:solidFill>
                  <a:srgbClr val="0C0597"/>
                </a:solidFill>
              </a:rPr>
              <a:t>bảng</a:t>
            </a:r>
            <a:r>
              <a:rPr lang="en-US" sz="3600" dirty="0" smtClean="0">
                <a:solidFill>
                  <a:srgbClr val="0C0597"/>
                </a:solidFill>
              </a:rPr>
              <a:t> (8)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31005"/>
            <a:ext cx="7772400" cy="57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(1)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53139"/>
            <a:ext cx="8077200" cy="571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(2)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41656"/>
            <a:ext cx="7924800" cy="600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(3)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87967"/>
            <a:ext cx="7924800" cy="583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(4)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470" y="1447800"/>
            <a:ext cx="865070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(5)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64751"/>
            <a:ext cx="7848600" cy="563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(6)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63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smtClean="0">
                <a:solidFill>
                  <a:srgbClr val="0C0597"/>
                </a:solidFill>
              </a:rPr>
              <a:t>(7)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07029"/>
            <a:ext cx="8001000" cy="565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1.1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77199" cy="519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smtClean="0">
                <a:solidFill>
                  <a:srgbClr val="0C0597"/>
                </a:solidFill>
              </a:rPr>
              <a:t>(8)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20521"/>
            <a:ext cx="7772399" cy="5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r>
              <a:rPr lang="en-US" sz="4000" dirty="0" smtClean="0">
                <a:solidFill>
                  <a:srgbClr val="0C0597"/>
                </a:solidFill>
              </a:rPr>
              <a:t>3.4 </a:t>
            </a:r>
            <a:r>
              <a:rPr lang="en-US" sz="4000" dirty="0" err="1" smtClean="0">
                <a:solidFill>
                  <a:srgbClr val="0C0597"/>
                </a:solidFill>
              </a:rPr>
              <a:t>Làm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việc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với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err="1" smtClean="0">
                <a:solidFill>
                  <a:srgbClr val="0C0597"/>
                </a:solidFill>
              </a:rPr>
              <a:t>bảng</a:t>
            </a:r>
            <a:r>
              <a:rPr lang="en-US" sz="4000" dirty="0" smtClean="0">
                <a:solidFill>
                  <a:srgbClr val="0C0597"/>
                </a:solidFill>
              </a:rPr>
              <a:t> </a:t>
            </a:r>
            <a:r>
              <a:rPr lang="en-US" sz="4000" dirty="0" smtClean="0">
                <a:solidFill>
                  <a:srgbClr val="0C0597"/>
                </a:solidFill>
              </a:rPr>
              <a:t>(9)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90318"/>
            <a:ext cx="8077200" cy="581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587" y="1219200"/>
            <a:ext cx="8512413" cy="511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1.2 </a:t>
            </a:r>
            <a:r>
              <a:rPr lang="en-US" dirty="0" err="1" smtClean="0">
                <a:solidFill>
                  <a:srgbClr val="0C0597"/>
                </a:solidFill>
              </a:rPr>
              <a:t>định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dạng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3411" y="1142999"/>
            <a:ext cx="8511989" cy="525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1.3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bo</a:t>
            </a:r>
            <a:r>
              <a:rPr lang="en-US" dirty="0" smtClean="0">
                <a:solidFill>
                  <a:srgbClr val="0C0597"/>
                </a:solidFill>
              </a:rPr>
              <a:t>̉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đa</a:t>
            </a:r>
            <a:r>
              <a:rPr lang="en-US" dirty="0" smtClean="0">
                <a:solidFill>
                  <a:srgbClr val="0C0597"/>
                </a:solidFill>
              </a:rPr>
              <a:t>̃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(1)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3705"/>
            <a:ext cx="8153400" cy="52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1.3 </a:t>
            </a:r>
            <a:r>
              <a:rPr lang="en-US" dirty="0" err="1" smtClean="0">
                <a:solidFill>
                  <a:srgbClr val="0C0597"/>
                </a:solidFill>
              </a:rPr>
              <a:t>ngắt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va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bo</a:t>
            </a:r>
            <a:r>
              <a:rPr lang="en-US" dirty="0" smtClean="0">
                <a:solidFill>
                  <a:srgbClr val="0C0597"/>
                </a:solidFill>
              </a:rPr>
              <a:t>̉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đa</a:t>
            </a:r>
            <a:r>
              <a:rPr lang="en-US" dirty="0" smtClean="0">
                <a:solidFill>
                  <a:srgbClr val="0C0597"/>
                </a:solidFill>
              </a:rPr>
              <a:t>̃ </a:t>
            </a:r>
            <a:r>
              <a:rPr lang="en-US" dirty="0" err="1" smtClean="0">
                <a:solidFill>
                  <a:srgbClr val="0C0597"/>
                </a:solidFill>
              </a:rPr>
              <a:t>tạo</a:t>
            </a:r>
            <a:r>
              <a:rPr lang="en-US" dirty="0" smtClean="0">
                <a:solidFill>
                  <a:srgbClr val="0C0597"/>
                </a:solidFill>
              </a:rPr>
              <a:t> (2)</a:t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97108"/>
            <a:ext cx="8001000" cy="564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C0597"/>
                </a:solidFill>
              </a:rPr>
              <a:t>1.4 </a:t>
            </a:r>
            <a:r>
              <a:rPr lang="en-US" dirty="0" err="1" smtClean="0">
                <a:solidFill>
                  <a:srgbClr val="0C0597"/>
                </a:solidFill>
              </a:rPr>
              <a:t>Một</a:t>
            </a:r>
            <a:r>
              <a:rPr lang="en-US" dirty="0" smtClean="0">
                <a:solidFill>
                  <a:srgbClr val="0C0597"/>
                </a:solidFill>
              </a:rPr>
              <a:t> </a:t>
            </a:r>
            <a:r>
              <a:rPr lang="en-US" dirty="0" err="1" smtClean="0">
                <a:solidFill>
                  <a:srgbClr val="0C0597"/>
                </a:solidFill>
              </a:rPr>
              <a:t>sô</a:t>
            </a:r>
            <a:r>
              <a:rPr lang="en-US" dirty="0" smtClean="0">
                <a:solidFill>
                  <a:srgbClr val="0C0597"/>
                </a:solidFill>
              </a:rPr>
              <a:t>́ </a:t>
            </a:r>
            <a:r>
              <a:rPr lang="en-US" dirty="0" err="1" smtClean="0">
                <a:solidFill>
                  <a:srgbClr val="0C0597"/>
                </a:solidFill>
              </a:rPr>
              <a:t>lưu</a:t>
            </a:r>
            <a:r>
              <a:rPr lang="en-US" dirty="0" smtClean="0">
                <a:solidFill>
                  <a:srgbClr val="0C0597"/>
                </a:solidFill>
              </a:rPr>
              <a:t> ý </a:t>
            </a:r>
            <a:r>
              <a:rPr lang="en-US" dirty="0" err="1" smtClean="0">
                <a:solidFill>
                  <a:srgbClr val="0C0597"/>
                </a:solidFill>
              </a:rPr>
              <a:t>vê</a:t>
            </a:r>
            <a:r>
              <a:rPr lang="en-US" dirty="0" smtClean="0">
                <a:solidFill>
                  <a:srgbClr val="0C0597"/>
                </a:solidFill>
              </a:rPr>
              <a:t>̀ </a:t>
            </a:r>
            <a:r>
              <a:rPr lang="en-US" dirty="0" err="1" smtClean="0">
                <a:solidFill>
                  <a:srgbClr val="0C0597"/>
                </a:solidFill>
              </a:rPr>
              <a:t>cột</a:t>
            </a:r>
            <a:r>
              <a:rPr lang="en-US" dirty="0" smtClean="0">
                <a:solidFill>
                  <a:srgbClr val="0C0597"/>
                </a:solidFill>
              </a:rPr>
              <a:t/>
            </a:r>
            <a:br>
              <a:rPr lang="en-US" dirty="0" smtClean="0">
                <a:solidFill>
                  <a:srgbClr val="0C0597"/>
                </a:solidFill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638" y="1219200"/>
            <a:ext cx="8291962" cy="51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182</Words>
  <Application>Microsoft Office PowerPoint</Application>
  <PresentationFormat>On-screen Show (4:3)</PresentationFormat>
  <Paragraphs>54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Mục Tiêu Chính Của Bài Học</vt:lpstr>
      <vt:lpstr>1. Làm việc với cột </vt:lpstr>
      <vt:lpstr>1.1 Tạo cột (1) </vt:lpstr>
      <vt:lpstr>1.1 Tạo cột (2) </vt:lpstr>
      <vt:lpstr>1.2 định dạng cột (1) </vt:lpstr>
      <vt:lpstr>1.2 định dạng cột (2) </vt:lpstr>
      <vt:lpstr>1.3 ngắt cột và bỏ cột đã tạo (1) </vt:lpstr>
      <vt:lpstr>1.3 ngắt cột và bỏ cột đã tạo (2) </vt:lpstr>
      <vt:lpstr>1.4 Một số lưu ý về cột </vt:lpstr>
      <vt:lpstr>2. Các vấn đề về ngắt trang trong văn bản</vt:lpstr>
      <vt:lpstr>2.1 Cách ngắt trang và phân đoạn (1) </vt:lpstr>
      <vt:lpstr>2.1 Cách ngắt trang và phân đoạn (2) </vt:lpstr>
      <vt:lpstr> 2.2 Tạo số thứ tự cho mỗi dòng – Line Number (1) </vt:lpstr>
      <vt:lpstr> 2.2 Tạo số thứ tự cho mỗi dòng – Line Number (2) </vt:lpstr>
      <vt:lpstr>3. Làm việc với bảng</vt:lpstr>
      <vt:lpstr> 3.1 Tạo bảng (1) </vt:lpstr>
      <vt:lpstr> 3.1 Tạo bảng (2) </vt:lpstr>
      <vt:lpstr> 3.1 Tạo bảng (3) </vt:lpstr>
      <vt:lpstr> 3.1 Tạo bảng (4) </vt:lpstr>
      <vt:lpstr> 3.2 Định dạng bảng (1) </vt:lpstr>
      <vt:lpstr> 3.2 Định dạng bảng (2) </vt:lpstr>
      <vt:lpstr> 3.2 Định dạng bảng (3) </vt:lpstr>
      <vt:lpstr> 3.2 Định dạng bảng (4) </vt:lpstr>
      <vt:lpstr> 3.2 Định dạng bảng (5) </vt:lpstr>
      <vt:lpstr> 3.3 Di chuyển, hiệu chỉnh cấu trúc bảng (1)  </vt:lpstr>
      <vt:lpstr> 3.3 Di chuyển, hiệu chỉnh cấu trúc bảng (2)  </vt:lpstr>
      <vt:lpstr> 3.3 Di chuyển, hiệu chỉnh cấu trúc bảng (3)  </vt:lpstr>
      <vt:lpstr> 3.3 Di chuyển, hiệu chỉnh cấu trúc bảng (4)  </vt:lpstr>
      <vt:lpstr> 3.3 Di chuyển, hiệu chỉnh cấu trúc bảng (5)  </vt:lpstr>
      <vt:lpstr> 3.3 Di chuyển, hiệu chỉnh cấu trúc bảng (6)  </vt:lpstr>
      <vt:lpstr> 3.3 Di chuyển, hiệu chỉnh cấu trúc bảng (7)  </vt:lpstr>
      <vt:lpstr> 3.3 Di chuyển, hiệu chỉnh cấu trúc bảng (8)  </vt:lpstr>
      <vt:lpstr> 3.4 Làm việc với bảng (1) </vt:lpstr>
      <vt:lpstr> 3.4 Làm việc với bảng (2) </vt:lpstr>
      <vt:lpstr> 3.4 Làm việc với bảng (3) </vt:lpstr>
      <vt:lpstr> 3.4 Làm việc với bảng (4) </vt:lpstr>
      <vt:lpstr> 3.4 Làm việc với bảng (5) </vt:lpstr>
      <vt:lpstr> 3.4 Làm việc với bảng (6) </vt:lpstr>
      <vt:lpstr> 3.4 Làm việc với bảng (7) </vt:lpstr>
      <vt:lpstr> 3.4 Làm việc với bảng (8) </vt:lpstr>
      <vt:lpstr> 3.4 Làm việc với bảng (9)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Mục Tiêu Chính Của Bài Học</dc:title>
  <dc:creator>ADMIN</dc:creator>
  <cp:lastModifiedBy>ADMIN</cp:lastModifiedBy>
  <cp:revision>166</cp:revision>
  <dcterms:created xsi:type="dcterms:W3CDTF">2006-08-16T00:00:00Z</dcterms:created>
  <dcterms:modified xsi:type="dcterms:W3CDTF">2011-04-01T18:12:50Z</dcterms:modified>
</cp:coreProperties>
</file>