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9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5" autoAdjust="0"/>
    <p:restoredTop sz="94660"/>
  </p:normalViewPr>
  <p:slideViewPr>
    <p:cSldViewPr>
      <p:cViewPr varScale="1">
        <p:scale>
          <a:sx n="69" d="100"/>
          <a:sy n="69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DB6FE-6F08-4110-BE2A-CC45A63E69BE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723A5-5428-4BA1-A866-44174D9B88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D507-6001-435A-90DF-4F4148B8C8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Mục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Tiêu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Chính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Của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Bài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Học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229600" cy="4343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Làm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việc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với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tư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liệu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lớn</a:t>
            </a:r>
            <a:r>
              <a:rPr lang="en-US" dirty="0" smtClean="0">
                <a:solidFill>
                  <a:srgbClr val="0000FF"/>
                </a:solidFill>
              </a:rPr>
              <a:t> – </a:t>
            </a:r>
            <a:r>
              <a:rPr lang="en-US" dirty="0" err="1" smtClean="0">
                <a:solidFill>
                  <a:srgbClr val="0000FF"/>
                </a:solidFill>
              </a:rPr>
              <a:t>tạo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ghi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chu</a:t>
            </a:r>
            <a:r>
              <a:rPr lang="en-US" dirty="0" smtClean="0">
                <a:solidFill>
                  <a:srgbClr val="0000FF"/>
                </a:solidFill>
              </a:rPr>
              <a:t>́ </a:t>
            </a:r>
            <a:r>
              <a:rPr lang="en-US" dirty="0" err="1" smtClean="0">
                <a:solidFill>
                  <a:srgbClr val="0000FF"/>
                </a:solidFill>
              </a:rPr>
              <a:t>va</a:t>
            </a:r>
            <a:r>
              <a:rPr lang="en-US" dirty="0" smtClean="0">
                <a:solidFill>
                  <a:srgbClr val="0000FF"/>
                </a:solidFill>
              </a:rPr>
              <a:t>̀ </a:t>
            </a:r>
            <a:r>
              <a:rPr lang="en-US" dirty="0" err="1" smtClean="0">
                <a:solidFill>
                  <a:srgbClr val="0000FF"/>
                </a:solidFill>
              </a:rPr>
              <a:t>trơ</a:t>
            </a:r>
            <a:r>
              <a:rPr lang="en-US" dirty="0" smtClean="0">
                <a:solidFill>
                  <a:srgbClr val="0000FF"/>
                </a:solidFill>
              </a:rPr>
              <a:t>̣ </a:t>
            </a:r>
            <a:r>
              <a:rPr lang="en-US" dirty="0" err="1" smtClean="0">
                <a:solidFill>
                  <a:srgbClr val="0000FF"/>
                </a:solidFill>
              </a:rPr>
              <a:t>giúp</a:t>
            </a:r>
            <a:endParaRPr lang="en-US" dirty="0" smtClean="0">
              <a:solidFill>
                <a:srgbClr val="0000FF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Các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vấn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đê</a:t>
            </a:r>
            <a:r>
              <a:rPr lang="en-US" dirty="0" smtClean="0">
                <a:solidFill>
                  <a:srgbClr val="0000FF"/>
                </a:solidFill>
              </a:rPr>
              <a:t>̀ </a:t>
            </a:r>
            <a:r>
              <a:rPr lang="en-US" dirty="0" err="1" smtClean="0">
                <a:solidFill>
                  <a:srgbClr val="0000FF"/>
                </a:solidFill>
              </a:rPr>
              <a:t>liên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quan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đến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err="1" smtClean="0">
                <a:solidFill>
                  <a:srgbClr val="0000FF"/>
                </a:solidFill>
              </a:rPr>
              <a:t>ấn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văn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bản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1.3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công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thức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toán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học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Microsoft </a:t>
            </a:r>
            <a:r>
              <a:rPr lang="en-US" sz="3100" dirty="0" smtClean="0">
                <a:solidFill>
                  <a:srgbClr val="0000FF"/>
                </a:solidFill>
              </a:rPr>
              <a:t>Equation (1)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504" y="1295400"/>
            <a:ext cx="899584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1.3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công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thức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toán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học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Microsoft </a:t>
            </a:r>
            <a:r>
              <a:rPr lang="en-US" sz="3100" dirty="0" smtClean="0">
                <a:solidFill>
                  <a:srgbClr val="0000FF"/>
                </a:solidFill>
              </a:rPr>
              <a:t>Equation (2)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74312"/>
            <a:ext cx="6700474" cy="477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1.3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công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thức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toán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học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Microsoft </a:t>
            </a:r>
            <a:r>
              <a:rPr lang="en-US" sz="3100" dirty="0" smtClean="0">
                <a:solidFill>
                  <a:srgbClr val="0000FF"/>
                </a:solidFill>
              </a:rPr>
              <a:t>Equation (3)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88936"/>
            <a:ext cx="7620000" cy="494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1.3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công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thức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toán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học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Microsoft </a:t>
            </a:r>
            <a:r>
              <a:rPr lang="en-US" sz="3100" dirty="0" smtClean="0">
                <a:solidFill>
                  <a:srgbClr val="0000FF"/>
                </a:solidFill>
              </a:rPr>
              <a:t>Equation (4)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87977"/>
            <a:ext cx="7620000" cy="532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1.3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công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thức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toán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học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Microsoft </a:t>
            </a:r>
            <a:r>
              <a:rPr lang="en-US" sz="3100" dirty="0" smtClean="0">
                <a:solidFill>
                  <a:srgbClr val="0000FF"/>
                </a:solidFill>
              </a:rPr>
              <a:t>Equation (5)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6326" y="1295400"/>
            <a:ext cx="8041874" cy="496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00FF"/>
                </a:solidFill>
              </a:rPr>
              <a:t>1.4 </a:t>
            </a:r>
            <a:r>
              <a:rPr lang="en-US" sz="3100" dirty="0" err="1" smtClean="0">
                <a:solidFill>
                  <a:srgbClr val="0000FF"/>
                </a:solidFill>
              </a:rPr>
              <a:t>Làm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quen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FootNote</a:t>
            </a:r>
            <a:r>
              <a:rPr lang="en-US" sz="3100" dirty="0" smtClean="0">
                <a:solidFill>
                  <a:srgbClr val="0000FF"/>
                </a:solidFill>
              </a:rPr>
              <a:t>, </a:t>
            </a:r>
            <a:r>
              <a:rPr lang="en-US" sz="3100" dirty="0" err="1" smtClean="0">
                <a:solidFill>
                  <a:srgbClr val="0000FF"/>
                </a:solidFill>
              </a:rPr>
              <a:t>EndNote,Caption</a:t>
            </a:r>
            <a:r>
              <a:rPr lang="en-US" sz="3100" dirty="0" smtClean="0">
                <a:solidFill>
                  <a:srgbClr val="0000FF"/>
                </a:solidFill>
              </a:rPr>
              <a:t> (1)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59226"/>
            <a:ext cx="7942573" cy="531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00FF"/>
                </a:solidFill>
              </a:rPr>
              <a:t>1.4 </a:t>
            </a:r>
            <a:r>
              <a:rPr lang="en-US" sz="3100" dirty="0" err="1" smtClean="0">
                <a:solidFill>
                  <a:srgbClr val="0000FF"/>
                </a:solidFill>
              </a:rPr>
              <a:t>Làm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quen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FootNote</a:t>
            </a:r>
            <a:r>
              <a:rPr lang="en-US" sz="3100" dirty="0" smtClean="0">
                <a:solidFill>
                  <a:srgbClr val="0000FF"/>
                </a:solidFill>
              </a:rPr>
              <a:t>, </a:t>
            </a:r>
            <a:r>
              <a:rPr lang="en-US" sz="3100" dirty="0" err="1" smtClean="0">
                <a:solidFill>
                  <a:srgbClr val="0000FF"/>
                </a:solidFill>
              </a:rPr>
              <a:t>EndNote,Caption</a:t>
            </a:r>
            <a:r>
              <a:rPr lang="en-US" sz="3100" dirty="0" smtClean="0">
                <a:solidFill>
                  <a:srgbClr val="0000FF"/>
                </a:solidFill>
              </a:rPr>
              <a:t> (2)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34118"/>
            <a:ext cx="7543800" cy="542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00FF"/>
                </a:solidFill>
              </a:rPr>
              <a:t>1.4 </a:t>
            </a:r>
            <a:r>
              <a:rPr lang="en-US" sz="3100" dirty="0" err="1" smtClean="0">
                <a:solidFill>
                  <a:srgbClr val="0000FF"/>
                </a:solidFill>
              </a:rPr>
              <a:t>Làm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quen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với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FootNote</a:t>
            </a:r>
            <a:r>
              <a:rPr lang="en-US" sz="3100" dirty="0" smtClean="0">
                <a:solidFill>
                  <a:srgbClr val="0000FF"/>
                </a:solidFill>
              </a:rPr>
              <a:t>, </a:t>
            </a:r>
            <a:r>
              <a:rPr lang="en-US" sz="3100" dirty="0" err="1" smtClean="0">
                <a:solidFill>
                  <a:srgbClr val="0000FF"/>
                </a:solidFill>
              </a:rPr>
              <a:t>EndNote,Caption</a:t>
            </a:r>
            <a:r>
              <a:rPr lang="en-US" sz="3100" dirty="0" smtClean="0">
                <a:solidFill>
                  <a:srgbClr val="0000FF"/>
                </a:solidFill>
              </a:rPr>
              <a:t> (3)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76736"/>
            <a:ext cx="7543800" cy="533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1.5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mục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lục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nội</a:t>
            </a:r>
            <a:r>
              <a:rPr lang="en-US" sz="3100" dirty="0" smtClean="0">
                <a:solidFill>
                  <a:srgbClr val="0000FF"/>
                </a:solidFill>
              </a:rPr>
              <a:t> dung </a:t>
            </a:r>
            <a:r>
              <a:rPr lang="en-US" sz="3100" dirty="0" err="1" smtClean="0">
                <a:solidFill>
                  <a:srgbClr val="0000FF"/>
                </a:solidFill>
              </a:rPr>
              <a:t>trong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văn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bản</a:t>
            </a:r>
            <a:r>
              <a:rPr lang="en-US" sz="3100" dirty="0" smtClean="0">
                <a:solidFill>
                  <a:srgbClr val="0000FF"/>
                </a:solidFill>
              </a:rPr>
              <a:t> (1)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05484"/>
            <a:ext cx="7778281" cy="491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1.5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mục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lục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nội</a:t>
            </a:r>
            <a:r>
              <a:rPr lang="en-US" sz="3100" dirty="0" smtClean="0">
                <a:solidFill>
                  <a:srgbClr val="0000FF"/>
                </a:solidFill>
              </a:rPr>
              <a:t> dung </a:t>
            </a:r>
            <a:r>
              <a:rPr lang="en-US" sz="3100" dirty="0" err="1" smtClean="0">
                <a:solidFill>
                  <a:srgbClr val="0000FF"/>
                </a:solidFill>
              </a:rPr>
              <a:t>trong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văn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bản</a:t>
            </a:r>
            <a:r>
              <a:rPr lang="en-US" sz="3100" dirty="0" smtClean="0">
                <a:solidFill>
                  <a:srgbClr val="0000FF"/>
                </a:solidFill>
              </a:rPr>
              <a:t> (2)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45695"/>
            <a:ext cx="7391400" cy="55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1.Làm </a:t>
            </a:r>
            <a:r>
              <a:rPr lang="en-US" sz="3600" dirty="0" err="1" smtClean="0">
                <a:solidFill>
                  <a:schemeClr val="bg1"/>
                </a:solidFill>
              </a:rPr>
              <a:t>việc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với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tư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liệu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lớn</a:t>
            </a:r>
            <a:r>
              <a:rPr lang="en-US" sz="3600" dirty="0" smtClean="0">
                <a:solidFill>
                  <a:schemeClr val="bg1"/>
                </a:solidFill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</a:rPr>
              <a:t>tạo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ghi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chu</a:t>
            </a:r>
            <a:r>
              <a:rPr lang="en-US" sz="3600" dirty="0" smtClean="0">
                <a:solidFill>
                  <a:schemeClr val="bg1"/>
                </a:solidFill>
              </a:rPr>
              <a:t>́ </a:t>
            </a:r>
            <a:r>
              <a:rPr lang="en-US" sz="3600" dirty="0" err="1" smtClean="0">
                <a:solidFill>
                  <a:schemeClr val="bg1"/>
                </a:solidFill>
              </a:rPr>
              <a:t>va</a:t>
            </a:r>
            <a:r>
              <a:rPr lang="en-US" sz="3600" dirty="0" smtClean="0">
                <a:solidFill>
                  <a:schemeClr val="bg1"/>
                </a:solidFill>
              </a:rPr>
              <a:t>̀ </a:t>
            </a:r>
            <a:r>
              <a:rPr lang="en-US" sz="3600" dirty="0" err="1" smtClean="0">
                <a:solidFill>
                  <a:schemeClr val="bg1"/>
                </a:solidFill>
              </a:rPr>
              <a:t>trơ</a:t>
            </a:r>
            <a:r>
              <a:rPr lang="en-US" sz="3600" dirty="0" smtClean="0">
                <a:solidFill>
                  <a:schemeClr val="bg1"/>
                </a:solidFill>
              </a:rPr>
              <a:t>̣ </a:t>
            </a:r>
            <a:r>
              <a:rPr lang="en-US" sz="3600" dirty="0" err="1" smtClean="0">
                <a:solidFill>
                  <a:schemeClr val="bg1"/>
                </a:solidFill>
              </a:rPr>
              <a:t>giúp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sư</a:t>
            </a:r>
            <a:r>
              <a:rPr lang="en-US" dirty="0" smtClean="0">
                <a:solidFill>
                  <a:srgbClr val="0000FF"/>
                </a:solidFill>
              </a:rPr>
              <a:t>̉ </a:t>
            </a:r>
            <a:r>
              <a:rPr lang="en-US" dirty="0" err="1" smtClean="0">
                <a:solidFill>
                  <a:srgbClr val="0000FF"/>
                </a:solidFill>
              </a:rPr>
              <a:t>dụng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header,footer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chèn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sô</a:t>
            </a:r>
            <a:r>
              <a:rPr lang="en-US" dirty="0" smtClean="0">
                <a:solidFill>
                  <a:srgbClr val="0000FF"/>
                </a:solidFill>
              </a:rPr>
              <a:t>́ </a:t>
            </a:r>
            <a:r>
              <a:rPr lang="en-US" dirty="0" err="1" smtClean="0">
                <a:solidFill>
                  <a:srgbClr val="0000FF"/>
                </a:solidFill>
              </a:rPr>
              <a:t>trang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1.3 </a:t>
            </a:r>
            <a:r>
              <a:rPr lang="en-US" dirty="0" err="1" smtClean="0">
                <a:solidFill>
                  <a:srgbClr val="0000FF"/>
                </a:solidFill>
              </a:rPr>
              <a:t>Tạo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công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thức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toán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học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với</a:t>
            </a:r>
            <a:r>
              <a:rPr lang="en-US" dirty="0" smtClean="0">
                <a:solidFill>
                  <a:srgbClr val="0000FF"/>
                </a:solidFill>
              </a:rPr>
              <a:t> Microsoft Equation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1.4 </a:t>
            </a:r>
            <a:r>
              <a:rPr lang="en-US" dirty="0" err="1" smtClean="0">
                <a:solidFill>
                  <a:srgbClr val="0000FF"/>
                </a:solidFill>
              </a:rPr>
              <a:t>Làm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quen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với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FootNote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EndNote,Caption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1.5 </a:t>
            </a:r>
            <a:r>
              <a:rPr lang="en-US" dirty="0" err="1" smtClean="0">
                <a:solidFill>
                  <a:srgbClr val="0000FF"/>
                </a:solidFill>
              </a:rPr>
              <a:t>Tạo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mục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lục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nội</a:t>
            </a:r>
            <a:r>
              <a:rPr lang="en-US" dirty="0" smtClean="0">
                <a:solidFill>
                  <a:srgbClr val="0000FF"/>
                </a:solidFill>
              </a:rPr>
              <a:t> dung </a:t>
            </a:r>
            <a:r>
              <a:rPr lang="en-US" dirty="0" err="1" smtClean="0">
                <a:solidFill>
                  <a:srgbClr val="0000FF"/>
                </a:solidFill>
              </a:rPr>
              <a:t>trong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văn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bản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100" dirty="0" smtClean="0">
                <a:solidFill>
                  <a:srgbClr val="0000FF"/>
                </a:solidFill>
              </a:rPr>
              <a:t>1.5 </a:t>
            </a:r>
            <a:r>
              <a:rPr lang="en-US" sz="3100" dirty="0" err="1" smtClean="0">
                <a:solidFill>
                  <a:srgbClr val="0000FF"/>
                </a:solidFill>
              </a:rPr>
              <a:t>Tạo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mục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lục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nội</a:t>
            </a:r>
            <a:r>
              <a:rPr lang="en-US" sz="3100" dirty="0" smtClean="0">
                <a:solidFill>
                  <a:srgbClr val="0000FF"/>
                </a:solidFill>
              </a:rPr>
              <a:t> dung </a:t>
            </a:r>
            <a:r>
              <a:rPr lang="en-US" sz="3100" dirty="0" err="1" smtClean="0">
                <a:solidFill>
                  <a:srgbClr val="0000FF"/>
                </a:solidFill>
              </a:rPr>
              <a:t>trong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văn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err="1" smtClean="0">
                <a:solidFill>
                  <a:srgbClr val="0000FF"/>
                </a:solidFill>
              </a:rPr>
              <a:t>bản</a:t>
            </a:r>
            <a:r>
              <a:rPr lang="en-US" sz="3100" dirty="0" smtClean="0">
                <a:solidFill>
                  <a:srgbClr val="0000FF"/>
                </a:solidFill>
              </a:rPr>
              <a:t> (3)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41012"/>
            <a:ext cx="7455708" cy="523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2. </a:t>
            </a:r>
            <a:r>
              <a:rPr lang="en-US" sz="3600" dirty="0" err="1" smtClean="0">
                <a:solidFill>
                  <a:schemeClr val="bg1"/>
                </a:solidFill>
              </a:rPr>
              <a:t>Các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vấn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đê</a:t>
            </a:r>
            <a:r>
              <a:rPr lang="en-US" sz="3600" dirty="0" smtClean="0">
                <a:solidFill>
                  <a:schemeClr val="bg1"/>
                </a:solidFill>
              </a:rPr>
              <a:t>̀ </a:t>
            </a:r>
            <a:r>
              <a:rPr lang="en-US" sz="3600" dirty="0" err="1" smtClean="0">
                <a:solidFill>
                  <a:schemeClr val="bg1"/>
                </a:solidFill>
              </a:rPr>
              <a:t>liên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quan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đến</a:t>
            </a:r>
            <a:r>
              <a:rPr lang="en-US" sz="3600" dirty="0" smtClean="0">
                <a:solidFill>
                  <a:schemeClr val="bg1"/>
                </a:solidFill>
              </a:rPr>
              <a:t> in </a:t>
            </a:r>
            <a:r>
              <a:rPr lang="en-US" sz="3600" dirty="0" err="1" smtClean="0">
                <a:solidFill>
                  <a:schemeClr val="bg1"/>
                </a:solidFill>
              </a:rPr>
              <a:t>ấn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văn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bản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Xem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định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dạng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trang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giấy</a:t>
            </a:r>
            <a:r>
              <a:rPr lang="en-US" dirty="0" smtClean="0">
                <a:solidFill>
                  <a:srgbClr val="0000FF"/>
                </a:solidFill>
              </a:rPr>
              <a:t> in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Xem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trước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khi</a:t>
            </a:r>
            <a:r>
              <a:rPr lang="en-US" dirty="0" smtClean="0">
                <a:solidFill>
                  <a:srgbClr val="0000FF"/>
                </a:solidFill>
              </a:rPr>
              <a:t> in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1.3 </a:t>
            </a:r>
            <a:r>
              <a:rPr lang="en-US" dirty="0" err="1" smtClean="0">
                <a:solidFill>
                  <a:srgbClr val="0000FF"/>
                </a:solidFill>
              </a:rPr>
              <a:t>Thiết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lập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</a:t>
            </a:r>
            <a:r>
              <a:rPr lang="en-US" dirty="0" smtClean="0">
                <a:solidFill>
                  <a:srgbClr val="0000FF"/>
                </a:solidFill>
              </a:rPr>
              <a:t>̀ in </a:t>
            </a:r>
            <a:r>
              <a:rPr lang="en-US" dirty="0" err="1" smtClean="0">
                <a:solidFill>
                  <a:srgbClr val="0000FF"/>
                </a:solidFill>
              </a:rPr>
              <a:t>văn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bản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đa</a:t>
            </a:r>
            <a:r>
              <a:rPr lang="en-US" dirty="0" smtClean="0">
                <a:solidFill>
                  <a:srgbClr val="0000FF"/>
                </a:solidFill>
              </a:rPr>
              <a:t>̃ </a:t>
            </a:r>
            <a:r>
              <a:rPr lang="en-US" dirty="0" err="1" smtClean="0">
                <a:solidFill>
                  <a:srgbClr val="0000FF"/>
                </a:solidFill>
              </a:rPr>
              <a:t>soạn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thảo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1.4 </a:t>
            </a:r>
            <a:r>
              <a:rPr lang="en-US" dirty="0" err="1" smtClean="0">
                <a:solidFill>
                  <a:srgbClr val="0000FF"/>
                </a:solidFill>
              </a:rPr>
              <a:t>Thiết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lập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các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chức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năng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err="1" smtClean="0">
                <a:solidFill>
                  <a:srgbClr val="0000FF"/>
                </a:solidFill>
              </a:rPr>
              <a:t>ấn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1.1 </a:t>
            </a:r>
            <a:r>
              <a:rPr lang="en-US" sz="4000" dirty="0" err="1" smtClean="0">
                <a:solidFill>
                  <a:srgbClr val="0000FF"/>
                </a:solidFill>
              </a:rPr>
              <a:t>Xem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định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dạng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trang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giấy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in (1)</a:t>
            </a:r>
            <a:endParaRPr lang="en-US" sz="40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2172"/>
            <a:ext cx="7543800" cy="503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1.1 </a:t>
            </a:r>
            <a:r>
              <a:rPr lang="en-US" sz="4000" dirty="0" err="1" smtClean="0">
                <a:solidFill>
                  <a:srgbClr val="0000FF"/>
                </a:solidFill>
              </a:rPr>
              <a:t>Xem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định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dạng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trang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giấy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in (2)</a:t>
            </a:r>
            <a:endParaRPr lang="en-US" sz="40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58471"/>
            <a:ext cx="6934199" cy="506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1.1 </a:t>
            </a:r>
            <a:r>
              <a:rPr lang="en-US" sz="4000" dirty="0" err="1" smtClean="0">
                <a:solidFill>
                  <a:srgbClr val="0000FF"/>
                </a:solidFill>
              </a:rPr>
              <a:t>Xem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định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dạng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trang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giấy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in (3)</a:t>
            </a:r>
            <a:endParaRPr lang="en-US" sz="40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484713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1.1 </a:t>
            </a:r>
            <a:r>
              <a:rPr lang="en-US" sz="4000" dirty="0" err="1" smtClean="0">
                <a:solidFill>
                  <a:srgbClr val="0000FF"/>
                </a:solidFill>
              </a:rPr>
              <a:t>Xem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định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dạng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trang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giấy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in (4)</a:t>
            </a:r>
            <a:endParaRPr lang="en-US" sz="40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8462"/>
            <a:ext cx="6705600" cy="524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1.1 </a:t>
            </a:r>
            <a:r>
              <a:rPr lang="en-US" sz="4000" dirty="0" err="1" smtClean="0">
                <a:solidFill>
                  <a:srgbClr val="0000FF"/>
                </a:solidFill>
              </a:rPr>
              <a:t>Xem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định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dạng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trang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giấy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in (5)</a:t>
            </a:r>
            <a:endParaRPr lang="en-US" sz="40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91770"/>
            <a:ext cx="6640973" cy="500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1.1 </a:t>
            </a:r>
            <a:r>
              <a:rPr lang="en-US" sz="4000" dirty="0" err="1" smtClean="0">
                <a:solidFill>
                  <a:srgbClr val="0000FF"/>
                </a:solidFill>
              </a:rPr>
              <a:t>Xem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định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dạng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trang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giấy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in (6)</a:t>
            </a:r>
            <a:endParaRPr lang="en-US" sz="40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00716"/>
            <a:ext cx="7315199" cy="523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Xem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trước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in (1)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1355410"/>
            <a:ext cx="7469870" cy="512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Xem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trước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in (2)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99" y="1165114"/>
            <a:ext cx="7393423" cy="523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sư</a:t>
            </a:r>
            <a:r>
              <a:rPr lang="en-US" dirty="0" smtClean="0">
                <a:solidFill>
                  <a:srgbClr val="0000FF"/>
                </a:solidFill>
              </a:rPr>
              <a:t>̉ </a:t>
            </a:r>
            <a:r>
              <a:rPr lang="en-US" dirty="0" err="1" smtClean="0">
                <a:solidFill>
                  <a:srgbClr val="0000FF"/>
                </a:solidFill>
              </a:rPr>
              <a:t>dụng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header,footer</a:t>
            </a:r>
            <a:r>
              <a:rPr lang="en-US" dirty="0" smtClean="0">
                <a:solidFill>
                  <a:srgbClr val="0000FF"/>
                </a:solidFill>
              </a:rPr>
              <a:t> (1)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88503"/>
            <a:ext cx="8077199" cy="514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Xem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trước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in (3)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3028"/>
            <a:ext cx="7696200" cy="519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Xem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trước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in (4)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219306"/>
            <a:ext cx="7532765" cy="533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Xem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trước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in (5)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8918" y="1371600"/>
            <a:ext cx="837278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1.3 </a:t>
            </a:r>
            <a:r>
              <a:rPr lang="en-US" sz="3200" dirty="0" err="1" smtClean="0">
                <a:solidFill>
                  <a:srgbClr val="0000FF"/>
                </a:solidFill>
              </a:rPr>
              <a:t>Thiết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lập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va</a:t>
            </a:r>
            <a:r>
              <a:rPr lang="en-US" sz="3200" dirty="0" smtClean="0">
                <a:solidFill>
                  <a:srgbClr val="0000FF"/>
                </a:solidFill>
              </a:rPr>
              <a:t>̀ in </a:t>
            </a:r>
            <a:r>
              <a:rPr lang="en-US" sz="3200" dirty="0" err="1" smtClean="0">
                <a:solidFill>
                  <a:srgbClr val="0000FF"/>
                </a:solidFill>
              </a:rPr>
              <a:t>văn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bản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đa</a:t>
            </a:r>
            <a:r>
              <a:rPr lang="en-US" sz="3200" dirty="0" smtClean="0">
                <a:solidFill>
                  <a:srgbClr val="0000FF"/>
                </a:solidFill>
              </a:rPr>
              <a:t>̃ </a:t>
            </a:r>
            <a:r>
              <a:rPr lang="en-US" sz="3200" dirty="0" err="1" smtClean="0">
                <a:solidFill>
                  <a:srgbClr val="0000FF"/>
                </a:solidFill>
              </a:rPr>
              <a:t>soạn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thảo</a:t>
            </a:r>
            <a:r>
              <a:rPr lang="en-US" sz="3200" dirty="0" smtClean="0">
                <a:solidFill>
                  <a:srgbClr val="0000FF"/>
                </a:solidFill>
              </a:rPr>
              <a:t> (1)</a:t>
            </a:r>
            <a:endParaRPr lang="en-US" sz="3200" dirty="0"/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042686"/>
            <a:ext cx="7395746" cy="558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1.3 </a:t>
            </a:r>
            <a:r>
              <a:rPr lang="en-US" sz="3200" dirty="0" err="1" smtClean="0">
                <a:solidFill>
                  <a:srgbClr val="0000FF"/>
                </a:solidFill>
              </a:rPr>
              <a:t>Thiết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lập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va</a:t>
            </a:r>
            <a:r>
              <a:rPr lang="en-US" sz="3200" dirty="0" smtClean="0">
                <a:solidFill>
                  <a:srgbClr val="0000FF"/>
                </a:solidFill>
              </a:rPr>
              <a:t>̀ in </a:t>
            </a:r>
            <a:r>
              <a:rPr lang="en-US" sz="3200" dirty="0" err="1" smtClean="0">
                <a:solidFill>
                  <a:srgbClr val="0000FF"/>
                </a:solidFill>
              </a:rPr>
              <a:t>văn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bản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đa</a:t>
            </a:r>
            <a:r>
              <a:rPr lang="en-US" sz="3200" dirty="0" smtClean="0">
                <a:solidFill>
                  <a:srgbClr val="0000FF"/>
                </a:solidFill>
              </a:rPr>
              <a:t>̃ </a:t>
            </a:r>
            <a:r>
              <a:rPr lang="en-US" sz="3200" dirty="0" err="1" smtClean="0">
                <a:solidFill>
                  <a:srgbClr val="0000FF"/>
                </a:solidFill>
              </a:rPr>
              <a:t>soạn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thảo</a:t>
            </a:r>
            <a:r>
              <a:rPr lang="en-US" sz="3200" dirty="0" smtClean="0">
                <a:solidFill>
                  <a:srgbClr val="0000FF"/>
                </a:solidFill>
              </a:rPr>
              <a:t> (2)</a:t>
            </a:r>
            <a:endParaRPr lang="en-US" sz="32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99" y="1105594"/>
            <a:ext cx="6679227" cy="537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1.3 </a:t>
            </a:r>
            <a:r>
              <a:rPr lang="en-US" sz="3200" dirty="0" err="1" smtClean="0">
                <a:solidFill>
                  <a:srgbClr val="0000FF"/>
                </a:solidFill>
              </a:rPr>
              <a:t>Thiết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lập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va</a:t>
            </a:r>
            <a:r>
              <a:rPr lang="en-US" sz="3200" dirty="0" smtClean="0">
                <a:solidFill>
                  <a:srgbClr val="0000FF"/>
                </a:solidFill>
              </a:rPr>
              <a:t>̀ in </a:t>
            </a:r>
            <a:r>
              <a:rPr lang="en-US" sz="3200" dirty="0" err="1" smtClean="0">
                <a:solidFill>
                  <a:srgbClr val="0000FF"/>
                </a:solidFill>
              </a:rPr>
              <a:t>văn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bản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đa</a:t>
            </a:r>
            <a:r>
              <a:rPr lang="en-US" sz="3200" dirty="0" smtClean="0">
                <a:solidFill>
                  <a:srgbClr val="0000FF"/>
                </a:solidFill>
              </a:rPr>
              <a:t>̃ </a:t>
            </a:r>
            <a:r>
              <a:rPr lang="en-US" sz="3200" dirty="0" err="1" smtClean="0">
                <a:solidFill>
                  <a:srgbClr val="0000FF"/>
                </a:solidFill>
              </a:rPr>
              <a:t>soạn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thảo</a:t>
            </a:r>
            <a:r>
              <a:rPr lang="en-US" sz="3200" dirty="0" smtClean="0">
                <a:solidFill>
                  <a:srgbClr val="0000FF"/>
                </a:solidFill>
              </a:rPr>
              <a:t> (3)</a:t>
            </a:r>
            <a:endParaRPr lang="en-US" sz="3200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24853"/>
            <a:ext cx="7467600" cy="507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1.3 </a:t>
            </a:r>
            <a:r>
              <a:rPr lang="en-US" sz="3200" dirty="0" err="1" smtClean="0">
                <a:solidFill>
                  <a:srgbClr val="0000FF"/>
                </a:solidFill>
              </a:rPr>
              <a:t>Thiết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lập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va</a:t>
            </a:r>
            <a:r>
              <a:rPr lang="en-US" sz="3200" dirty="0" smtClean="0">
                <a:solidFill>
                  <a:srgbClr val="0000FF"/>
                </a:solidFill>
              </a:rPr>
              <a:t>̀ in </a:t>
            </a:r>
            <a:r>
              <a:rPr lang="en-US" sz="3200" dirty="0" err="1" smtClean="0">
                <a:solidFill>
                  <a:srgbClr val="0000FF"/>
                </a:solidFill>
              </a:rPr>
              <a:t>văn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bản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đa</a:t>
            </a:r>
            <a:r>
              <a:rPr lang="en-US" sz="3200" dirty="0" smtClean="0">
                <a:solidFill>
                  <a:srgbClr val="0000FF"/>
                </a:solidFill>
              </a:rPr>
              <a:t>̃ </a:t>
            </a:r>
            <a:r>
              <a:rPr lang="en-US" sz="3200" dirty="0" err="1" smtClean="0">
                <a:solidFill>
                  <a:srgbClr val="0000FF"/>
                </a:solidFill>
              </a:rPr>
              <a:t>soạn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thảo</a:t>
            </a:r>
            <a:r>
              <a:rPr lang="en-US" sz="3200" dirty="0" smtClean="0">
                <a:solidFill>
                  <a:srgbClr val="0000FF"/>
                </a:solidFill>
              </a:rPr>
              <a:t> (4)</a:t>
            </a:r>
            <a:endParaRPr lang="en-US" sz="3200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833" y="1905000"/>
            <a:ext cx="819847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1.4 </a:t>
            </a:r>
            <a:r>
              <a:rPr lang="en-US" sz="4000" dirty="0" err="1" smtClean="0">
                <a:solidFill>
                  <a:srgbClr val="0000FF"/>
                </a:solidFill>
              </a:rPr>
              <a:t>Thiết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lập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chức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năng</a:t>
            </a:r>
            <a:r>
              <a:rPr lang="en-US" sz="4000" dirty="0" smtClean="0">
                <a:solidFill>
                  <a:srgbClr val="0000FF"/>
                </a:solidFill>
              </a:rPr>
              <a:t> in </a:t>
            </a:r>
            <a:r>
              <a:rPr lang="en-US" sz="4000" dirty="0" err="1" smtClean="0">
                <a:solidFill>
                  <a:srgbClr val="0000FF"/>
                </a:solidFill>
              </a:rPr>
              <a:t>ấn</a:t>
            </a:r>
            <a:r>
              <a:rPr lang="en-US" sz="4000" dirty="0" smtClean="0">
                <a:solidFill>
                  <a:srgbClr val="0000FF"/>
                </a:solidFill>
              </a:rPr>
              <a:t> (1)</a:t>
            </a:r>
            <a:endParaRPr lang="en-US" sz="4000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5614" y="1447800"/>
            <a:ext cx="766513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1.4 </a:t>
            </a:r>
            <a:r>
              <a:rPr lang="en-US" sz="4000" dirty="0" err="1" smtClean="0">
                <a:solidFill>
                  <a:srgbClr val="0000FF"/>
                </a:solidFill>
              </a:rPr>
              <a:t>Thiết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lập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chức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năng</a:t>
            </a:r>
            <a:r>
              <a:rPr lang="en-US" sz="4000" dirty="0" smtClean="0">
                <a:solidFill>
                  <a:srgbClr val="0000FF"/>
                </a:solidFill>
              </a:rPr>
              <a:t> in </a:t>
            </a:r>
            <a:r>
              <a:rPr lang="en-US" sz="4000" dirty="0" err="1" smtClean="0">
                <a:solidFill>
                  <a:srgbClr val="0000FF"/>
                </a:solidFill>
              </a:rPr>
              <a:t>ấn</a:t>
            </a:r>
            <a:r>
              <a:rPr lang="en-US" sz="4000" dirty="0" smtClean="0">
                <a:solidFill>
                  <a:srgbClr val="0000FF"/>
                </a:solidFill>
              </a:rPr>
              <a:t> (2)</a:t>
            </a:r>
            <a:endParaRPr lang="en-US" sz="4000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80064"/>
            <a:ext cx="5105400" cy="483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1.4 </a:t>
            </a:r>
            <a:r>
              <a:rPr lang="en-US" sz="4000" dirty="0" err="1" smtClean="0">
                <a:solidFill>
                  <a:srgbClr val="0000FF"/>
                </a:solidFill>
              </a:rPr>
              <a:t>Thiết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lập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chức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năng</a:t>
            </a:r>
            <a:r>
              <a:rPr lang="en-US" sz="4000" dirty="0" smtClean="0">
                <a:solidFill>
                  <a:srgbClr val="0000FF"/>
                </a:solidFill>
              </a:rPr>
              <a:t> in </a:t>
            </a:r>
            <a:r>
              <a:rPr lang="en-US" sz="4000" dirty="0" err="1" smtClean="0">
                <a:solidFill>
                  <a:srgbClr val="0000FF"/>
                </a:solidFill>
              </a:rPr>
              <a:t>ấn</a:t>
            </a:r>
            <a:r>
              <a:rPr lang="en-US" sz="4000" dirty="0" smtClean="0">
                <a:solidFill>
                  <a:srgbClr val="0000FF"/>
                </a:solidFill>
              </a:rPr>
              <a:t> (3)</a:t>
            </a:r>
            <a:endParaRPr lang="en-US" sz="4000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12368"/>
            <a:ext cx="7620000" cy="520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sư</a:t>
            </a:r>
            <a:r>
              <a:rPr lang="en-US" dirty="0" smtClean="0">
                <a:solidFill>
                  <a:srgbClr val="0000FF"/>
                </a:solidFill>
              </a:rPr>
              <a:t>̉ </a:t>
            </a:r>
            <a:r>
              <a:rPr lang="en-US" dirty="0" err="1" smtClean="0">
                <a:solidFill>
                  <a:srgbClr val="0000FF"/>
                </a:solidFill>
              </a:rPr>
              <a:t>dụng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header,footer</a:t>
            </a:r>
            <a:r>
              <a:rPr lang="en-US" dirty="0" smtClean="0">
                <a:solidFill>
                  <a:srgbClr val="0000FF"/>
                </a:solidFill>
              </a:rPr>
              <a:t> (2)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53210"/>
            <a:ext cx="7467600" cy="561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sư</a:t>
            </a:r>
            <a:r>
              <a:rPr lang="en-US" dirty="0" smtClean="0">
                <a:solidFill>
                  <a:srgbClr val="0000FF"/>
                </a:solidFill>
              </a:rPr>
              <a:t>̉ </a:t>
            </a:r>
            <a:r>
              <a:rPr lang="en-US" dirty="0" err="1" smtClean="0">
                <a:solidFill>
                  <a:srgbClr val="0000FF"/>
                </a:solidFill>
              </a:rPr>
              <a:t>dụng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header,footer</a:t>
            </a:r>
            <a:r>
              <a:rPr lang="en-US" dirty="0" smtClean="0">
                <a:solidFill>
                  <a:srgbClr val="0000FF"/>
                </a:solidFill>
              </a:rPr>
              <a:t> (3)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15206"/>
            <a:ext cx="7848600" cy="564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sư</a:t>
            </a:r>
            <a:r>
              <a:rPr lang="en-US" dirty="0" smtClean="0">
                <a:solidFill>
                  <a:srgbClr val="0000FF"/>
                </a:solidFill>
              </a:rPr>
              <a:t>̉ </a:t>
            </a:r>
            <a:r>
              <a:rPr lang="en-US" dirty="0" err="1" smtClean="0">
                <a:solidFill>
                  <a:srgbClr val="0000FF"/>
                </a:solidFill>
              </a:rPr>
              <a:t>dụng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header,footer</a:t>
            </a:r>
            <a:r>
              <a:rPr lang="en-US" dirty="0" smtClean="0">
                <a:solidFill>
                  <a:srgbClr val="0000FF"/>
                </a:solidFill>
              </a:rPr>
              <a:t> (4)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61102"/>
            <a:ext cx="8001000" cy="564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sư</a:t>
            </a:r>
            <a:r>
              <a:rPr lang="en-US" dirty="0" smtClean="0">
                <a:solidFill>
                  <a:srgbClr val="0000FF"/>
                </a:solidFill>
              </a:rPr>
              <a:t>̉ </a:t>
            </a:r>
            <a:r>
              <a:rPr lang="en-US" dirty="0" err="1" smtClean="0">
                <a:solidFill>
                  <a:srgbClr val="0000FF"/>
                </a:solidFill>
              </a:rPr>
              <a:t>dụng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header,footer</a:t>
            </a:r>
            <a:r>
              <a:rPr lang="en-US" dirty="0" smtClean="0">
                <a:solidFill>
                  <a:srgbClr val="0000FF"/>
                </a:solidFill>
              </a:rPr>
              <a:t> (5)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4232"/>
            <a:ext cx="7619999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sư</a:t>
            </a:r>
            <a:r>
              <a:rPr lang="en-US" dirty="0" smtClean="0">
                <a:solidFill>
                  <a:srgbClr val="0000FF"/>
                </a:solidFill>
              </a:rPr>
              <a:t>̉ </a:t>
            </a:r>
            <a:r>
              <a:rPr lang="en-US" dirty="0" err="1" smtClean="0">
                <a:solidFill>
                  <a:srgbClr val="0000FF"/>
                </a:solidFill>
              </a:rPr>
              <a:t>dụng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header,footer</a:t>
            </a:r>
            <a:r>
              <a:rPr lang="en-US" dirty="0" smtClean="0">
                <a:solidFill>
                  <a:srgbClr val="0000FF"/>
                </a:solidFill>
              </a:rPr>
              <a:t> (6)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69244"/>
            <a:ext cx="7696199" cy="544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err="1" smtClean="0">
                <a:solidFill>
                  <a:srgbClr val="0000FF"/>
                </a:solidFill>
              </a:rPr>
              <a:t>Cách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chèn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sô</a:t>
            </a:r>
            <a:r>
              <a:rPr lang="en-US" dirty="0" smtClean="0">
                <a:solidFill>
                  <a:srgbClr val="0000FF"/>
                </a:solidFill>
              </a:rPr>
              <a:t>́ </a:t>
            </a:r>
            <a:r>
              <a:rPr lang="en-US" dirty="0" err="1" smtClean="0">
                <a:solidFill>
                  <a:srgbClr val="0000FF"/>
                </a:solidFill>
              </a:rPr>
              <a:t>trang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67122"/>
            <a:ext cx="7772400" cy="549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484</Words>
  <Application>Microsoft Office PowerPoint</Application>
  <PresentationFormat>On-screen Show (4:3)</PresentationFormat>
  <Paragraphs>51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Mục Tiêu Chính Của Bài Học</vt:lpstr>
      <vt:lpstr>1.Làm việc với tư liệu lớn – tạo ghi chú và trợ giúp</vt:lpstr>
      <vt:lpstr>1.1 Cách sử dụng header,footer (1) </vt:lpstr>
      <vt:lpstr>1.1 Cách sử dụng header,footer (2) </vt:lpstr>
      <vt:lpstr>1.1 Cách sử dụng header,footer (3) </vt:lpstr>
      <vt:lpstr>1.1 Cách sử dụng header,footer (4) </vt:lpstr>
      <vt:lpstr>1.1 Cách sử dụng header,footer (5) </vt:lpstr>
      <vt:lpstr>1.1 Cách sử dụng header,footer (6) </vt:lpstr>
      <vt:lpstr>1.2 Cách chèn số trang </vt:lpstr>
      <vt:lpstr>1.3 Tạo công thức toán học với Microsoft Equation (1)</vt:lpstr>
      <vt:lpstr>1.3 Tạo công thức toán học với Microsoft Equation (2)</vt:lpstr>
      <vt:lpstr>1.3 Tạo công thức toán học với Microsoft Equation (3)</vt:lpstr>
      <vt:lpstr>1.3 Tạo công thức toán học với Microsoft Equation (4)</vt:lpstr>
      <vt:lpstr>1.3 Tạo công thức toán học với Microsoft Equation (5)</vt:lpstr>
      <vt:lpstr>1.4 Làm quen với FootNote, EndNote,Caption (1)</vt:lpstr>
      <vt:lpstr>1.4 Làm quen với FootNote, EndNote,Caption (2)</vt:lpstr>
      <vt:lpstr>1.4 Làm quen với FootNote, EndNote,Caption (3)</vt:lpstr>
      <vt:lpstr>1.5 Tạo mục lục nội dung trong văn bản (1)</vt:lpstr>
      <vt:lpstr>1.5 Tạo mục lục nội dung trong văn bản (2)</vt:lpstr>
      <vt:lpstr>1.5 Tạo mục lục nội dung trong văn bản (3)</vt:lpstr>
      <vt:lpstr>2. Các vấn đề liên quan đến in ấn văn bản </vt:lpstr>
      <vt:lpstr>1.1 Xem định dạng trang giấy in (1)</vt:lpstr>
      <vt:lpstr>1.1 Xem định dạng trang giấy in (2)</vt:lpstr>
      <vt:lpstr>1.1 Xem định dạng trang giấy in (3)</vt:lpstr>
      <vt:lpstr>1.1 Xem định dạng trang giấy in (4)</vt:lpstr>
      <vt:lpstr>1.1 Xem định dạng trang giấy in (5)</vt:lpstr>
      <vt:lpstr>1.1 Xem định dạng trang giấy in (6)</vt:lpstr>
      <vt:lpstr>1.2 Xem trước khi in (1)</vt:lpstr>
      <vt:lpstr>1.2 Xem trước khi in (2)</vt:lpstr>
      <vt:lpstr>1.2 Xem trước khi in (3)</vt:lpstr>
      <vt:lpstr>1.2 Xem trước khi in (4)</vt:lpstr>
      <vt:lpstr>1.2 Xem trước khi in (5)</vt:lpstr>
      <vt:lpstr>1.3 Thiết lập và in văn bản đã soạn thảo (1)</vt:lpstr>
      <vt:lpstr>1.3 Thiết lập và in văn bản đã soạn thảo (2)</vt:lpstr>
      <vt:lpstr>1.3 Thiết lập và in văn bản đã soạn thảo (3)</vt:lpstr>
      <vt:lpstr>1.3 Thiết lập và in văn bản đã soạn thảo (4)</vt:lpstr>
      <vt:lpstr>1.4 Thiết lập các chức năng in ấn (1)</vt:lpstr>
      <vt:lpstr>1.4 Thiết lập các chức năng in ấn (2)</vt:lpstr>
      <vt:lpstr>1.4 Thiết lập các chức năng in ấn (3)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Mục Tiêu Chính Của Bài Học</dc:title>
  <dc:creator>ADMIN</dc:creator>
  <cp:lastModifiedBy>ADMIN</cp:lastModifiedBy>
  <cp:revision>4</cp:revision>
  <dcterms:created xsi:type="dcterms:W3CDTF">2006-08-16T00:00:00Z</dcterms:created>
  <dcterms:modified xsi:type="dcterms:W3CDTF">2011-04-02T00:49:22Z</dcterms:modified>
</cp:coreProperties>
</file>