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534F8B-4989-4FE4-8497-482FA4D8FB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3380E5-FC4E-408C-9CD8-E69159E436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805398-B3E4-47F1-B1A3-BAC73FC65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9EA1B3-E4F7-455C-86E7-892E2192AA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B6546E-6286-4569-8DC9-BCD0FB035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11519-E2C6-4FDF-AA27-799EE47A47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AE5C49-4B2C-4408-AFFD-3A8703E946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4D9606-8C9F-45CB-9DD2-6AFE89F9E5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8E6ADB-50F7-4073-B2C9-BD397474E7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305800" y="6324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2395CCDB-45D6-470F-A554-D2B76E8CDC33}" type="slidenum">
              <a:rPr lang="en-US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810C15"/>
                </a:solidFill>
              </a:rPr>
              <a:t>Nghiên cứu tỷ lệ drop-out</a:t>
            </a:r>
            <a:br>
              <a:rPr lang="en-US" b="1">
                <a:solidFill>
                  <a:srgbClr val="810C15"/>
                </a:solidFill>
              </a:rPr>
            </a:br>
            <a:r>
              <a:rPr lang="en-US" b="1">
                <a:solidFill>
                  <a:srgbClr val="810C15"/>
                </a:solidFill>
              </a:rPr>
              <a:t>tại các trường đại học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810C15"/>
                </a:solidFill>
              </a:rPr>
              <a:t>Tỷ lệ drop-out ở </a:t>
            </a:r>
            <a:br>
              <a:rPr lang="en-US" sz="4000" b="1">
                <a:solidFill>
                  <a:srgbClr val="810C15"/>
                </a:solidFill>
              </a:rPr>
            </a:br>
            <a:r>
              <a:rPr lang="en-US" sz="4000" b="1">
                <a:solidFill>
                  <a:srgbClr val="810C15"/>
                </a:solidFill>
              </a:rPr>
              <a:t>các loại hình đào tạo tại VN</a:t>
            </a:r>
            <a:r>
              <a:rPr lang="en-US" sz="4000">
                <a:solidFill>
                  <a:srgbClr val="810C15"/>
                </a:solidFill>
              </a:rPr>
              <a:t>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001000" cy="2628900"/>
          </a:xfrm>
          <a:prstGeom prst="rect">
            <a:avLst/>
          </a:prstGeom>
          <a:noFill/>
          <a:ln w="9525">
            <a:solidFill>
              <a:srgbClr val="810C15"/>
            </a:solidFill>
            <a:miter lim="800000"/>
            <a:headEnd/>
            <a:tailEnd/>
          </a:ln>
          <a:effectLst/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28600" y="6248400"/>
            <a:ext cx="701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Số liệu: Focus 15 lãnh đạo các đơn vị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48006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xa</a:t>
            </a:r>
            <a:r>
              <a:rPr lang="en-US" b="1" dirty="0" smtClean="0"/>
              <a:t> </a:t>
            </a:r>
            <a:r>
              <a:rPr lang="en-US" b="1" dirty="0" err="1" smtClean="0"/>
              <a:t>truyền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đương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khoảng</a:t>
            </a:r>
            <a:r>
              <a:rPr lang="en-US" b="1" dirty="0" smtClean="0"/>
              <a:t> 40% drop out (</a:t>
            </a:r>
            <a:r>
              <a:rPr lang="en-US" b="1" dirty="0" err="1" smtClean="0"/>
              <a:t>vì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lượng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L7)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810C15"/>
                </a:solidFill>
              </a:rPr>
              <a:t>Drop out ở từ xa truyền thống</a:t>
            </a:r>
            <a:r>
              <a:rPr lang="en-US" sz="2800">
                <a:solidFill>
                  <a:srgbClr val="810C15"/>
                </a:solidFill>
              </a:rPr>
              <a:t/>
            </a:r>
            <a:br>
              <a:rPr lang="en-US" sz="2800">
                <a:solidFill>
                  <a:srgbClr val="810C15"/>
                </a:solidFill>
              </a:rPr>
            </a:br>
            <a:r>
              <a:rPr lang="en-US" sz="2800">
                <a:solidFill>
                  <a:srgbClr val="810C15"/>
                </a:solidFill>
              </a:rPr>
              <a:t>(Đề tài nghiên cứu khoa học tại HOU 2008)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Khoảng</a:t>
            </a:r>
            <a:r>
              <a:rPr lang="en-US" dirty="0"/>
              <a:t> 45-55</a:t>
            </a:r>
            <a:r>
              <a:rPr lang="en-US" dirty="0" smtClean="0"/>
              <a:t>% (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40</a:t>
            </a:r>
            <a:r>
              <a:rPr lang="en-US" smtClean="0"/>
              <a:t>% drop-out vì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L7)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ở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r>
              <a:rPr lang="en-US" dirty="0"/>
              <a:t>Top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bận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810C15"/>
                </a:solidFill>
              </a:rPr>
              <a:t>Top các nguyên nhân tạo </a:t>
            </a:r>
            <a:br>
              <a:rPr lang="en-US" sz="4000" b="1">
                <a:solidFill>
                  <a:srgbClr val="810C15"/>
                </a:solidFill>
              </a:rPr>
            </a:br>
            <a:r>
              <a:rPr lang="en-US" sz="4000" b="1">
                <a:solidFill>
                  <a:srgbClr val="810C15"/>
                </a:solidFill>
              </a:rPr>
              <a:t>drop-out (US online learners)</a:t>
            </a: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228600" y="1600200"/>
            <a:ext cx="7315200" cy="3429000"/>
            <a:chOff x="144" y="1104"/>
            <a:chExt cx="5520" cy="258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104"/>
              <a:ext cx="5508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2" y="2256"/>
              <a:ext cx="5502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04800" y="50292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Karen Frankola,  why online learners drop-out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4267200"/>
            <a:ext cx="25717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04800" y="6019800"/>
            <a:ext cx="731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TỶ LỆ DROP-OUT TẠI MĨ  KHOẢNG 50-60% THEO Chronicle for Higher Education;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drop-out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UCLA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smtClean="0"/>
              <a:t>25%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810C15"/>
                </a:solidFill>
              </a:rPr>
              <a:t>Top các nguyên nhân tạo </a:t>
            </a:r>
            <a:br>
              <a:rPr lang="en-US" sz="4000" b="1">
                <a:solidFill>
                  <a:srgbClr val="810C15"/>
                </a:solidFill>
              </a:rPr>
            </a:br>
            <a:r>
              <a:rPr lang="en-US" sz="4000" b="1">
                <a:solidFill>
                  <a:srgbClr val="810C15"/>
                </a:solidFill>
              </a:rPr>
              <a:t>drop-out (UKOU online learners)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4800" y="5029200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Ormond Simson, International Forum on Student Retention in Higher Education, 2009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76400"/>
            <a:ext cx="38100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76200" y="1752600"/>
            <a:ext cx="4953000" cy="1201738"/>
          </a:xfrm>
          <a:prstGeom prst="rect">
            <a:avLst/>
          </a:prstGeom>
          <a:noFill/>
          <a:ln w="9525">
            <a:solidFill>
              <a:srgbClr val="810C15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 Học viên còn lại sau đợt học 1 : 55%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 Học viên còn lại lúc tốt nghiệp: 35%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 Đại học UK truyền thống: tốt nghiệp 82%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810C15"/>
                </a:solidFill>
              </a:rPr>
              <a:t>Drop-out flows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5715000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Ormond Simson, International Forum on Student Retention in Higher Education, 2009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315200" cy="441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Nghiên cứu tỷ lệ drop-out tại các trường đại học</vt:lpstr>
      <vt:lpstr>Tỷ lệ drop-out ở  các loại hình đào tạo tại VN </vt:lpstr>
      <vt:lpstr>Drop out ở từ xa truyền thống (Đề tài nghiên cứu khoa học tại HOU 2008)</vt:lpstr>
      <vt:lpstr>Top các nguyên nhân tạo  drop-out (US online learners)</vt:lpstr>
      <vt:lpstr>Top các nguyên nhân tạo  drop-out (UKOU online learners)</vt:lpstr>
      <vt:lpstr>Drop-out flows </vt:lpstr>
    </vt:vector>
  </TitlesOfParts>
  <Company>topica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tỷ lệ drop-out</dc:title>
  <dc:creator>admin</dc:creator>
  <cp:lastModifiedBy>DELL_XT2</cp:lastModifiedBy>
  <cp:revision>9</cp:revision>
  <dcterms:created xsi:type="dcterms:W3CDTF">2011-07-28T09:25:54Z</dcterms:created>
  <dcterms:modified xsi:type="dcterms:W3CDTF">2011-08-12T09:30:02Z</dcterms:modified>
</cp:coreProperties>
</file>