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301" r:id="rId18"/>
    <p:sldId id="297" r:id="rId19"/>
    <p:sldId id="299" r:id="rId20"/>
    <p:sldId id="288" r:id="rId21"/>
    <p:sldId id="289" r:id="rId22"/>
    <p:sldId id="27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13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0.39262967375366792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0.36933638443936023</c:v>
                </c:pt>
                <c:pt idx="3">
                  <c:v>0.31250000000000089</c:v>
                </c:pt>
                <c:pt idx="4">
                  <c:v>0.31250000000000089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dLbls>
            <c:showVal val="1"/>
          </c:dLbls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0.13237374467863647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31471872"/>
        <c:axId val="31490048"/>
        <c:axId val="0"/>
      </c:bar3DChart>
      <c:catAx>
        <c:axId val="31471872"/>
        <c:scaling>
          <c:orientation val="minMax"/>
        </c:scaling>
        <c:axPos val="b"/>
        <c:tickLblPos val="nextTo"/>
        <c:crossAx val="31490048"/>
        <c:crosses val="autoZero"/>
        <c:auto val="1"/>
        <c:lblAlgn val="ctr"/>
        <c:lblOffset val="100"/>
      </c:catAx>
      <c:valAx>
        <c:axId val="31490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314718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r>
              <a:rPr lang="en-US" baseline="0" dirty="0" smtClean="0"/>
              <a:t>Smooth Support Vector Machine (SSVM)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́ tri </a:t>
            </a:r>
            <a:r>
              <a:rPr lang="en-US" baseline="0" dirty="0" err="1" smtClean="0"/>
              <a:t>thức</a:t>
            </a:r>
            <a:r>
              <a:rPr lang="en-US" baseline="0" dirty="0" smtClean="0"/>
              <a:t> KDD: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1: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hiểu</a:t>
            </a:r>
            <a:r>
              <a:rPr lang="en-US" sz="1300" dirty="0" smtClean="0"/>
              <a:t> </a:t>
            </a:r>
            <a:r>
              <a:rPr lang="en-US" sz="1300" dirty="0" err="1" smtClean="0"/>
              <a:t>phạm</a:t>
            </a:r>
            <a:r>
              <a:rPr lang="en-US" sz="1300" dirty="0" smtClean="0"/>
              <a:t> vi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: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đích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,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cụ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2: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ra</a:t>
            </a:r>
            <a:r>
              <a:rPr lang="en-US" sz="1300" dirty="0" smtClean="0"/>
              <a:t> </a:t>
            </a:r>
            <a:r>
              <a:rPr lang="en-US" sz="1300" dirty="0" err="1" smtClean="0"/>
              <a:t>một</a:t>
            </a:r>
            <a:r>
              <a:rPr lang="en-US" sz="1300" dirty="0" smtClean="0"/>
              <a:t> </a:t>
            </a: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tiêu:Lựa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3: </a:t>
            </a:r>
            <a:r>
              <a:rPr lang="en-US" sz="1300" dirty="0" err="1" smtClean="0"/>
              <a:t>Làm</a:t>
            </a:r>
            <a:r>
              <a:rPr lang="en-US" sz="1300" dirty="0" smtClean="0"/>
              <a:t> </a:t>
            </a:r>
            <a:r>
              <a:rPr lang="en-US" sz="1300" dirty="0" err="1" smtClean="0"/>
              <a:t>sạch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tiền</a:t>
            </a:r>
            <a:r>
              <a:rPr lang="en-US" sz="1300" dirty="0" smtClean="0"/>
              <a:t> </a:t>
            </a:r>
            <a:r>
              <a:rPr lang="en-US" sz="1300" dirty="0" err="1" smtClean="0"/>
              <a:t>xử</a:t>
            </a:r>
            <a:r>
              <a:rPr lang="en-US" sz="1300" dirty="0" smtClean="0"/>
              <a:t> </a:t>
            </a:r>
            <a:r>
              <a:rPr lang="en-US" sz="1300" dirty="0" err="1" smtClean="0"/>
              <a:t>lý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 (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chiếm</a:t>
            </a:r>
            <a:r>
              <a:rPr lang="en-US" sz="1300" dirty="0" smtClean="0"/>
              <a:t> 60%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quả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nỗ</a:t>
            </a:r>
            <a:r>
              <a:rPr lang="en-US" sz="1300" dirty="0" smtClean="0"/>
              <a:t> </a:t>
            </a:r>
            <a:r>
              <a:rPr lang="en-US" sz="1300" dirty="0" err="1" smtClean="0"/>
              <a:t>lực</a:t>
            </a:r>
            <a:r>
              <a:rPr lang="en-US" sz="1300" dirty="0" smtClean="0"/>
              <a:t>)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4: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hữu</a:t>
            </a:r>
            <a:r>
              <a:rPr lang="en-US" sz="1300" dirty="0" smtClean="0"/>
              <a:t> </a:t>
            </a:r>
            <a:r>
              <a:rPr lang="en-US" sz="1300" dirty="0" err="1" smtClean="0"/>
              <a:t>ích</a:t>
            </a:r>
            <a:r>
              <a:rPr lang="en-US" sz="1300" dirty="0" smtClean="0"/>
              <a:t>,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(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) ,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</a:t>
            </a:r>
            <a:r>
              <a:rPr lang="en-US" sz="1300" dirty="0" err="1" smtClean="0"/>
              <a:t>bất</a:t>
            </a:r>
            <a:r>
              <a:rPr lang="en-US" sz="1300" dirty="0" smtClean="0"/>
              <a:t> </a:t>
            </a:r>
            <a:r>
              <a:rPr lang="en-US" sz="1300" dirty="0" err="1" smtClean="0"/>
              <a:t>biến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5: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chức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Tóm</a:t>
            </a:r>
            <a:r>
              <a:rPr lang="en-US" sz="1300" dirty="0" smtClean="0"/>
              <a:t> </a:t>
            </a:r>
            <a:r>
              <a:rPr lang="en-US" sz="1300" dirty="0" err="1" smtClean="0"/>
              <a:t>tắt</a:t>
            </a:r>
            <a:r>
              <a:rPr lang="en-US" sz="1300" dirty="0" smtClean="0"/>
              <a:t>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/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lớp</a:t>
            </a:r>
            <a:r>
              <a:rPr lang="en-US" sz="1300" dirty="0" smtClean="0"/>
              <a:t>, </a:t>
            </a:r>
            <a:r>
              <a:rPr lang="en-US" sz="1300" dirty="0" err="1" smtClean="0"/>
              <a:t>hồi</a:t>
            </a:r>
            <a:r>
              <a:rPr lang="en-US" sz="1300" dirty="0" smtClean="0"/>
              <a:t> </a:t>
            </a:r>
            <a:r>
              <a:rPr lang="en-US" sz="1300" dirty="0" err="1" smtClean="0"/>
              <a:t>quy</a:t>
            </a:r>
            <a:r>
              <a:rPr lang="en-US" sz="1300" dirty="0" smtClean="0"/>
              <a:t>/</a:t>
            </a:r>
            <a:r>
              <a:rPr lang="en-US" sz="1300" dirty="0" err="1" smtClean="0"/>
              <a:t>dự</a:t>
            </a:r>
            <a:r>
              <a:rPr lang="en-US" sz="1300" dirty="0" smtClean="0"/>
              <a:t> </a:t>
            </a:r>
            <a:r>
              <a:rPr lang="en-US" sz="1300" dirty="0" err="1" smtClean="0"/>
              <a:t>đoán</a:t>
            </a:r>
            <a:r>
              <a:rPr lang="en-US" sz="1300" dirty="0" smtClean="0"/>
              <a:t>,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cụm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6: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/</a:t>
            </a:r>
            <a:r>
              <a:rPr lang="en-US" sz="1300" dirty="0" err="1" smtClean="0"/>
              <a:t>phát</a:t>
            </a:r>
            <a:r>
              <a:rPr lang="en-US" sz="1300" dirty="0" smtClean="0"/>
              <a:t> </a:t>
            </a:r>
            <a:r>
              <a:rPr lang="en-US" sz="1300" dirty="0" err="1" smtClean="0"/>
              <a:t>triển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giải</a:t>
            </a:r>
            <a:r>
              <a:rPr lang="en-US" sz="1300" dirty="0" smtClean="0"/>
              <a:t> </a:t>
            </a:r>
            <a:r>
              <a:rPr lang="en-US" sz="1300" dirty="0" err="1" smtClean="0"/>
              <a:t>thuật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phù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7: Tiến </a:t>
            </a:r>
            <a:r>
              <a:rPr lang="en-US" sz="1300" dirty="0" err="1" smtClean="0"/>
              <a:t>hành</a:t>
            </a:r>
            <a:r>
              <a:rPr lang="en-US" sz="1300" dirty="0" smtClean="0"/>
              <a:t> </a:t>
            </a:r>
            <a:r>
              <a:rPr lang="en-US" sz="1300" dirty="0" err="1" smtClean="0"/>
              <a:t>quá</a:t>
            </a:r>
            <a:r>
              <a:rPr lang="en-US" sz="1300" dirty="0" smtClean="0"/>
              <a:t> </a:t>
            </a:r>
            <a:r>
              <a:rPr lang="en-US" sz="1300" dirty="0" err="1" smtClean="0"/>
              <a:t>trình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8: </a:t>
            </a:r>
            <a:r>
              <a:rPr lang="en-US" sz="1300" dirty="0" err="1" smtClean="0"/>
              <a:t>Đánh</a:t>
            </a:r>
            <a:r>
              <a:rPr lang="en-US" sz="1300" dirty="0" smtClean="0"/>
              <a:t> </a:t>
            </a:r>
            <a:r>
              <a:rPr lang="en-US" sz="1300" dirty="0" err="1" smtClean="0"/>
              <a:t>giá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thu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thức:Hiển</a:t>
            </a:r>
            <a:r>
              <a:rPr lang="en-US" sz="1300" dirty="0" smtClean="0"/>
              <a:t> thị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, </a:t>
            </a:r>
            <a:r>
              <a:rPr lang="en-US" sz="1300" dirty="0" err="1" smtClean="0"/>
              <a:t>bỏ</a:t>
            </a:r>
            <a:r>
              <a:rPr lang="en-US" sz="1300" dirty="0" smtClean="0"/>
              <a:t> </a:t>
            </a:r>
            <a:r>
              <a:rPr lang="en-US" sz="1300" dirty="0" err="1" smtClean="0"/>
              <a:t>đi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dư</a:t>
            </a:r>
            <a:r>
              <a:rPr lang="en-US" sz="1300" dirty="0" smtClean="0"/>
              <a:t> </a:t>
            </a:r>
            <a:r>
              <a:rPr lang="en-US" sz="1300" dirty="0" err="1" smtClean="0"/>
              <a:t>thừa</a:t>
            </a:r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9: </a:t>
            </a:r>
            <a:r>
              <a:rPr lang="en-US" sz="1300" dirty="0" err="1" smtClean="0"/>
              <a:t>Sử</a:t>
            </a:r>
            <a:r>
              <a:rPr lang="en-US" sz="1300" dirty="0" smtClean="0"/>
              <a:t> </a:t>
            </a:r>
            <a:r>
              <a:rPr lang="en-US" sz="1300" dirty="0" err="1" smtClean="0"/>
              <a:t>dụng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khám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</a:t>
            </a:r>
            <a:r>
              <a:rPr lang="en-US" sz="1800" smtClean="0">
                <a:solidFill>
                  <a:srgbClr val="810C15"/>
                </a:solidFill>
              </a:rPr>
              <a:t>2011.12.07</a:t>
            </a: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803468"/>
                <a:gridCol w="710738"/>
                <a:gridCol w="3000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/>
                        <a:t>Trình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ứng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phân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tích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sinh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NGHỈ HỌC </a:t>
                      </a:r>
                      <a:r>
                        <a:rPr lang="en-US" sz="1200" baseline="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phương </a:t>
                      </a:r>
                      <a:r>
                        <a:rPr lang="en-US" sz="1200" baseline="0" dirty="0" err="1" smtClean="0"/>
                        <a:t>pháp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phân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hồi</a:t>
                      </a:r>
                      <a:r>
                        <a:rPr lang="en-US" sz="1200" baseline="0" dirty="0" smtClean="0"/>
                        <a:t> qui,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ron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cây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quyết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định</a:t>
                      </a:r>
                      <a:r>
                        <a:rPr lang="en-US" sz="1200" baseline="0" dirty="0" smtClean="0"/>
                        <a:t>).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40%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2000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715 </a:t>
                      </a:r>
                      <a:r>
                        <a:rPr lang="en-US" sz="1200" baseline="0" dirty="0" err="1" smtClean="0"/>
                        <a:t>sinh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Faculty of  Economics Information System.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chương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xa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926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tuyển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WEKA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cây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quyết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chính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khoảng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83%-84%.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lấy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West Virginia University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sánh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câc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438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7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Cordoba University .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Mining Tool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hỗ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University Malaysia Pahang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300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kỳ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năm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07-08.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SSVM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K-Means.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93.7%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61%.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rgbClr val="FFFF00"/>
                </a:solidFill>
              </a:rPr>
              <a:t>2.3 </a:t>
            </a:r>
            <a:r>
              <a:rPr lang="en-US" sz="4000" err="1" smtClean="0">
                <a:solidFill>
                  <a:srgbClr val="FFFF00"/>
                </a:solidFill>
              </a:rPr>
              <a:t>Phân</a:t>
            </a:r>
            <a:r>
              <a:rPr lang="en-US" sz="4000" smtClean="0">
                <a:solidFill>
                  <a:srgbClr val="FFFF00"/>
                </a:solidFill>
              </a:rPr>
              <a:t> </a:t>
            </a:r>
            <a:r>
              <a:rPr lang="en-US" sz="4000" err="1" smtClean="0">
                <a:solidFill>
                  <a:srgbClr val="FFFF00"/>
                </a:solidFill>
              </a:rPr>
              <a:t>tích</a:t>
            </a:r>
            <a:r>
              <a:rPr lang="en-US" sz="4000" smtClean="0">
                <a:solidFill>
                  <a:srgbClr val="FFFF00"/>
                </a:solidFill>
              </a:rPr>
              <a:t> vấn đề dự báo </a:t>
            </a:r>
            <a:r>
              <a:rPr lang="vi-VN" sz="4000" smtClean="0">
                <a:solidFill>
                  <a:srgbClr val="FFFF00"/>
                </a:solidFill>
              </a:rPr>
              <a:t>NGHỈ HỌC</a:t>
            </a:r>
            <a:r>
              <a:rPr lang="en-US" sz="4000" smtClean="0">
                <a:solidFill>
                  <a:srgbClr val="FFFF00"/>
                </a:solidFill>
              </a:rPr>
              <a:t> ở HOU </a:t>
            </a:r>
            <a:r>
              <a:rPr lang="en-US" sz="4000" err="1" smtClean="0">
                <a:solidFill>
                  <a:srgbClr val="FFFF00"/>
                </a:solidFill>
              </a:rPr>
              <a:t>Elearning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39374"/>
          <a:ext cx="8153400" cy="5318626"/>
        </p:xfrm>
        <a:graphic>
          <a:graphicData uri="http://schemas.openxmlformats.org/drawingml/2006/table">
            <a:tbl>
              <a:tblPr/>
              <a:tblGrid>
                <a:gridCol w="1752600"/>
                <a:gridCol w="3461466"/>
                <a:gridCol w="2939334"/>
              </a:tblGrid>
              <a:tr h="31516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Mô hình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Đầu vào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Đầu ra</a:t>
                      </a:r>
                      <a:endParaRPr lang="en-US" sz="17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992674"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Dự báo tình trạng nghỉ học của học viên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Hồ sơ của những học viên đã tốt nghiệp và những học viên đã NGHỈ HỌC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Trạng thái học viên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– NGHỈ HỌC</a:t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– Tốt nghiệp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</a:tr>
              <a:tr h="1218509"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Dự báo tình trạng học tập của học viên qua 1 kỳ xác định (Ký hiệu: kỳ x =2,3,4)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Hồ sơ của những học viên đã học qua kỳ x và những học viên đã NGHỈ HỌC trước kỳ x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Trạng thái học viên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– NGHỈ HỌC</a:t>
                      </a:r>
                    </a:p>
                    <a:p>
                      <a:pPr marL="8826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– Học vượt qua kỳ x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F0"/>
                    </a:solidFill>
                  </a:tcPr>
                </a:tc>
              </a:tr>
              <a:tr h="2121848"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Dự báo tiềm năng nghỉ học của học viên trong quá trình học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Kỳ x; </a:t>
                      </a:r>
                    </a:p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Hồ sơ học viên;</a:t>
                      </a:r>
                    </a:p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Qui mô lớp;</a:t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Điểm tích lũy trung bình;</a:t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lần đăng nhập diễn đàn;</a:t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Tỉ lệ NGHỈ HỌC kỳ trước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Trạng thái học viên</a:t>
                      </a:r>
                      <a:br>
                        <a:rPr lang="en-US" sz="17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Màu xanh (Học thêm được ít nhất 2 kỳ nữa)</a:t>
                      </a:r>
                    </a:p>
                    <a:p>
                      <a:pPr marL="8826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Màu vàng (Kỳ tới sẽ NGHỈ HỌC)</a:t>
                      </a:r>
                      <a:b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Màu đỏ (Kỳ này NGHỈ HỌC)</a:t>
                      </a:r>
                    </a:p>
                  </a:txBody>
                  <a:tcPr marL="83193" marR="83193" marT="41597" marB="4159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YeuToAnhHuon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5657850" cy="4038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82106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7144369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62200"/>
            <a:ext cx="640626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D:\15. App Development\CNet\drop-out\02. Database\Imgs\Ky4_preprocessing_trans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486400" cy="3951137"/>
          </a:xfrm>
          <a:prstGeom prst="rect">
            <a:avLst/>
          </a:prstGeom>
          <a:noFill/>
        </p:spPr>
      </p:pic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33600"/>
            <a:ext cx="5715000" cy="411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8288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đúng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NGHỈ HỌC </a:t>
            </a:r>
            <a:r>
              <a:rPr lang="en-US" dirty="0" err="1" smtClean="0"/>
              <a:t>tại</a:t>
            </a:r>
            <a:r>
              <a:rPr lang="en-US" dirty="0" smtClean="0"/>
              <a:t> HOU - </a:t>
            </a:r>
            <a:r>
              <a:rPr lang="en-US" dirty="0" err="1" smtClean="0"/>
              <a:t>Elearning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</a:rPr>
              <a:t>5 </a:t>
            </a:r>
            <a:r>
              <a:rPr lang="en-US" b="1" dirty="0" err="1" smtClean="0">
                <a:solidFill>
                  <a:srgbClr val="C00000"/>
                </a:solidFill>
              </a:rPr>
              <a:t>nhân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C00000"/>
                </a:solidFill>
              </a:rPr>
              <a:t>Mô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hình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dư</a:t>
            </a:r>
            <a:r>
              <a:rPr lang="en-US" b="1" dirty="0" smtClean="0">
                <a:solidFill>
                  <a:srgbClr val="C00000"/>
                </a:solidFill>
              </a:rPr>
              <a:t>̣ </a:t>
            </a:r>
            <a:r>
              <a:rPr lang="en-US" b="1" dirty="0" err="1" smtClean="0">
                <a:solidFill>
                  <a:srgbClr val="C00000"/>
                </a:solidFill>
              </a:rPr>
              <a:t>báo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NGHỈ HỌC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́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C00000"/>
                </a:solidFill>
              </a:rPr>
              <a:t>Sản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phẩm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phần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mềm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khác</a:t>
            </a:r>
            <a:r>
              <a:rPr lang="en-US" dirty="0" smtClean="0"/>
              <a:t>  CHƯA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676400"/>
          <a:ext cx="3733800" cy="238069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5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nhân tố ảnh hưởng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0C15"/>
                    </a:solidFill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Đối tượng học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Mã ngành đã tốt nghiệp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FF00"/>
                </a:solidFill>
              </a:rPr>
              <a:t>5. </a:t>
            </a:r>
            <a:r>
              <a:rPr lang="en-US" sz="4000" dirty="0" err="1" smtClean="0">
                <a:solidFill>
                  <a:srgbClr val="FFFF00"/>
                </a:solidFill>
              </a:rPr>
              <a:t>Hướng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nghiên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cứu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mới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25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NGHỈ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là $500,000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giúp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y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Major Data Mining Methods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Classification</a:t>
            </a:r>
            <a:r>
              <a:rPr lang="en-US" dirty="0" smtClean="0"/>
              <a:t>: predicting an item class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Clustering</a:t>
            </a:r>
            <a:r>
              <a:rPr lang="en-US" dirty="0" smtClean="0"/>
              <a:t>: finding clusters in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Associations</a:t>
            </a:r>
            <a:r>
              <a:rPr lang="en-US" dirty="0" smtClean="0"/>
              <a:t>: e.g. A &amp; B &amp; C occur frequently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 smtClean="0"/>
              <a:t>: to facilitate human discovery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Summarization</a:t>
            </a:r>
            <a:r>
              <a:rPr lang="en-US" dirty="0" smtClean="0"/>
              <a:t>: describing a group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Deviation Detection</a:t>
            </a:r>
            <a:r>
              <a:rPr lang="en-US" dirty="0" smtClean="0"/>
              <a:t>: finding changes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Estimation</a:t>
            </a:r>
            <a:r>
              <a:rPr lang="en-US" dirty="0" smtClean="0"/>
              <a:t>: predicting a continuous value</a:t>
            </a: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1" cy="2743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382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</a:t>
                      </a:r>
                      <a:r>
                        <a:rPr lang="en-US" sz="1200" baseline="0" smtClean="0"/>
                        <a:t>potential </a:t>
                      </a:r>
                      <a:r>
                        <a:rPr lang="en-US" sz="1200" baseline="0" smtClean="0"/>
                        <a:t>drop 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Perceptron</a:t>
                      </a:r>
                      <a:r>
                        <a:rPr lang="en-US" sz="1200" baseline="0" dirty="0" smtClean="0"/>
                        <a:t> 3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dự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báo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khả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năng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tốt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nghiệp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1407 </a:t>
                      </a:r>
                      <a:r>
                        <a:rPr lang="en-US" sz="1200" baseline="0" dirty="0" err="1" smtClean="0"/>
                        <a:t>hồ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học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trường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Waubonsee</a:t>
                      </a:r>
                      <a:r>
                        <a:rPr lang="en-US" sz="1200" baseline="0" dirty="0" smtClean="0"/>
                        <a:t> College;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chia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làm</a:t>
                      </a:r>
                      <a:r>
                        <a:rPr lang="en-US" sz="1200" baseline="0" dirty="0" smtClean="0"/>
                        <a:t> 2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1,100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77% </a:t>
                      </a:r>
                      <a:r>
                        <a:rPr lang="en-US" sz="1200" baseline="0" dirty="0" err="1" smtClean="0"/>
                        <a:t>và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kiểm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307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68%.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err="1" smtClean="0">
                          <a:latin typeface="Calibri" pitchFamily="34" charset="0"/>
                          <a:cs typeface="Calibri" pitchFamily="34" charset="0"/>
                        </a:rPr>
                        <a:t>Mô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hình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báo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NGHỈ HỌC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Electrical Engineering Department of Eindhoven University of Technology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sử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dụng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WEKA .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Kết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quả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phân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lớp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đúng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từ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75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đến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80%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dựa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các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trước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học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và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kỳ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đầu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tiên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3171</Words>
  <Application>Microsoft Office PowerPoint</Application>
  <PresentationFormat>On-screen Show (4:3)</PresentationFormat>
  <Paragraphs>455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Windows</cp:lastModifiedBy>
  <cp:revision>294</cp:revision>
  <dcterms:created xsi:type="dcterms:W3CDTF">2006-08-16T00:00:00Z</dcterms:created>
  <dcterms:modified xsi:type="dcterms:W3CDTF">2011-12-06T17:29:10Z</dcterms:modified>
</cp:coreProperties>
</file>