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301" r:id="rId18"/>
    <p:sldId id="297" r:id="rId19"/>
    <p:sldId id="299" r:id="rId20"/>
    <p:sldId id="288" r:id="rId21"/>
    <p:sldId id="289" r:id="rId22"/>
    <p:sldId id="27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153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0.39262967375366759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0.36933638443936012</c:v>
                </c:pt>
                <c:pt idx="3">
                  <c:v>0.31250000000000078</c:v>
                </c:pt>
                <c:pt idx="4">
                  <c:v>0.31250000000000078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0.13237374467863652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95235072"/>
        <c:axId val="95249152"/>
        <c:axId val="0"/>
      </c:bar3DChart>
      <c:catAx>
        <c:axId val="95235072"/>
        <c:scaling>
          <c:orientation val="minMax"/>
        </c:scaling>
        <c:axPos val="b"/>
        <c:tickLblPos val="nextTo"/>
        <c:crossAx val="95249152"/>
        <c:crosses val="autoZero"/>
        <c:auto val="1"/>
        <c:lblAlgn val="ctr"/>
        <c:lblOffset val="100"/>
      </c:catAx>
      <c:valAx>
        <c:axId val="952491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952350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vi-VN" dirty="0" smtClean="0"/>
              <a:t>- Khả năng kiếm tiền của học viên nghỉ học giảm gần như liên tục trong 3 thập kỷ qua.</a:t>
            </a:r>
          </a:p>
          <a:p>
            <a:r>
              <a:rPr lang="vi-VN" dirty="0" smtClean="0"/>
              <a:t>- Trong năm 2001, chỉ có 55% học viên bỏ học có nghề nghiệp, so với 74% học viên trung học tốt nghiệp, 87% học viên đại học (4-năm học)</a:t>
            </a:r>
          </a:p>
          <a:p>
            <a:r>
              <a:rPr lang="vi-VN" dirty="0" smtClean="0"/>
              <a:t>- Tăng 1% tỉ lệ học viên tốt nghiệp tiết kiểm $1.4 tỷ đô la mỹ hàng năm trong việc giảm chi phí tội phạm.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Sô</a:t>
            </a:r>
            <a:r>
              <a:rPr lang="en-US" dirty="0" smtClean="0"/>
              <a:t>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̀ 5 có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nghành</a:t>
            </a:r>
            <a:r>
              <a:rPr lang="en-US" baseline="0" dirty="0" smtClean="0"/>
              <a:t> </a:t>
            </a:r>
            <a:r>
              <a:rPr lang="vi-VN" baseline="0" dirty="0" smtClean="0"/>
              <a:t>NGHỈ 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tới</a:t>
            </a:r>
            <a:r>
              <a:rPr lang="en-US" baseline="0" dirty="0" smtClean="0"/>
              <a:t> 55% </a:t>
            </a:r>
            <a:r>
              <a:rPr lang="en-US" baseline="0" dirty="0" err="1" smtClean="0"/>
              <a:t>tức</a:t>
            </a:r>
            <a:r>
              <a:rPr lang="en-US" baseline="0" dirty="0" smtClean="0"/>
              <a:t> là 100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rất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cấp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3060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: </a:t>
            </a:r>
          </a:p>
          <a:p>
            <a:r>
              <a:rPr lang="vi-VN" dirty="0" smtClean="0"/>
              <a:t>Giáo dục đào tạo từ xa với tỉ lệ NGHỈ HỌC báo cáo khác nhau từ 30% - 68% (Pithers &amp; Twyford,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́ tri </a:t>
            </a:r>
            <a:r>
              <a:rPr lang="en-US" baseline="0" dirty="0" err="1" smtClean="0"/>
              <a:t>thức</a:t>
            </a:r>
            <a:r>
              <a:rPr lang="en-US" baseline="0" dirty="0" smtClean="0"/>
              <a:t> KDD: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1: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hiểu</a:t>
            </a:r>
            <a:r>
              <a:rPr lang="en-US" sz="1300" dirty="0" smtClean="0"/>
              <a:t> </a:t>
            </a:r>
            <a:r>
              <a:rPr lang="en-US" sz="1300" dirty="0" err="1" smtClean="0"/>
              <a:t>phạm</a:t>
            </a:r>
            <a:r>
              <a:rPr lang="en-US" sz="1300" dirty="0" smtClean="0"/>
              <a:t> vi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: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đích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,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cụ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2: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ra</a:t>
            </a:r>
            <a:r>
              <a:rPr lang="en-US" sz="1300" dirty="0" smtClean="0"/>
              <a:t> </a:t>
            </a:r>
            <a:r>
              <a:rPr lang="en-US" sz="1300" dirty="0" err="1" smtClean="0"/>
              <a:t>một</a:t>
            </a:r>
            <a:r>
              <a:rPr lang="en-US" sz="1300" dirty="0" smtClean="0"/>
              <a:t> </a:t>
            </a: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tiêu:Lựa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3: </a:t>
            </a:r>
            <a:r>
              <a:rPr lang="en-US" sz="1300" dirty="0" err="1" smtClean="0"/>
              <a:t>Làm</a:t>
            </a:r>
            <a:r>
              <a:rPr lang="en-US" sz="1300" dirty="0" smtClean="0"/>
              <a:t> </a:t>
            </a:r>
            <a:r>
              <a:rPr lang="en-US" sz="1300" dirty="0" err="1" smtClean="0"/>
              <a:t>sạch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tiền</a:t>
            </a:r>
            <a:r>
              <a:rPr lang="en-US" sz="1300" dirty="0" smtClean="0"/>
              <a:t> </a:t>
            </a:r>
            <a:r>
              <a:rPr lang="en-US" sz="1300" dirty="0" err="1" smtClean="0"/>
              <a:t>xử</a:t>
            </a:r>
            <a:r>
              <a:rPr lang="en-US" sz="1300" dirty="0" smtClean="0"/>
              <a:t> </a:t>
            </a:r>
            <a:r>
              <a:rPr lang="en-US" sz="1300" dirty="0" err="1" smtClean="0"/>
              <a:t>lý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 (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chiếm</a:t>
            </a:r>
            <a:r>
              <a:rPr lang="en-US" sz="1300" dirty="0" smtClean="0"/>
              <a:t> 60%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quả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nỗ</a:t>
            </a:r>
            <a:r>
              <a:rPr lang="en-US" sz="1300" dirty="0" smtClean="0"/>
              <a:t> </a:t>
            </a:r>
            <a:r>
              <a:rPr lang="en-US" sz="1300" dirty="0" err="1" smtClean="0"/>
              <a:t>lực</a:t>
            </a:r>
            <a:r>
              <a:rPr lang="en-US" sz="1300" dirty="0" smtClean="0"/>
              <a:t>)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4: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kích</a:t>
            </a:r>
            <a:r>
              <a:rPr lang="en-US" sz="1300" dirty="0" smtClean="0"/>
              <a:t> </a:t>
            </a:r>
            <a:r>
              <a:rPr lang="en-US" sz="1300" dirty="0" err="1" smtClean="0"/>
              <a:t>thước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những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hữu</a:t>
            </a:r>
            <a:r>
              <a:rPr lang="en-US" sz="1300" dirty="0" smtClean="0"/>
              <a:t> </a:t>
            </a:r>
            <a:r>
              <a:rPr lang="en-US" sz="1300" dirty="0" err="1" smtClean="0"/>
              <a:t>ích</a:t>
            </a:r>
            <a:r>
              <a:rPr lang="en-US" sz="1300" dirty="0" smtClean="0"/>
              <a:t>,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chiều</a:t>
            </a:r>
            <a:r>
              <a:rPr lang="en-US" sz="1300" dirty="0" smtClean="0"/>
              <a:t> (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) ,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</a:t>
            </a:r>
            <a:r>
              <a:rPr lang="en-US" sz="1300" dirty="0" err="1" smtClean="0"/>
              <a:t>bất</a:t>
            </a:r>
            <a:r>
              <a:rPr lang="en-US" sz="1300" dirty="0" smtClean="0"/>
              <a:t> </a:t>
            </a:r>
            <a:r>
              <a:rPr lang="en-US" sz="1300" dirty="0" err="1" smtClean="0"/>
              <a:t>biến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5: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chức</a:t>
            </a:r>
            <a:r>
              <a:rPr lang="en-US" sz="1300" dirty="0" smtClean="0"/>
              <a:t> </a:t>
            </a:r>
            <a:r>
              <a:rPr lang="en-US" sz="1300" dirty="0" err="1" smtClean="0"/>
              <a:t>năng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Tóm</a:t>
            </a:r>
            <a:r>
              <a:rPr lang="en-US" sz="1300" dirty="0" smtClean="0"/>
              <a:t> </a:t>
            </a:r>
            <a:r>
              <a:rPr lang="en-US" sz="1300" dirty="0" err="1" smtClean="0"/>
              <a:t>tắt</a:t>
            </a:r>
            <a:r>
              <a:rPr lang="en-US" sz="1300" dirty="0" smtClean="0"/>
              <a:t>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/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lớp</a:t>
            </a:r>
            <a:r>
              <a:rPr lang="en-US" sz="1300" dirty="0" smtClean="0"/>
              <a:t>, </a:t>
            </a:r>
            <a:r>
              <a:rPr lang="en-US" sz="1300" dirty="0" err="1" smtClean="0"/>
              <a:t>hồi</a:t>
            </a:r>
            <a:r>
              <a:rPr lang="en-US" sz="1300" dirty="0" smtClean="0"/>
              <a:t> </a:t>
            </a:r>
            <a:r>
              <a:rPr lang="en-US" sz="1300" dirty="0" err="1" smtClean="0"/>
              <a:t>quy</a:t>
            </a:r>
            <a:r>
              <a:rPr lang="en-US" sz="1300" dirty="0" smtClean="0"/>
              <a:t>/</a:t>
            </a:r>
            <a:r>
              <a:rPr lang="en-US" sz="1300" dirty="0" err="1" smtClean="0"/>
              <a:t>dự</a:t>
            </a:r>
            <a:r>
              <a:rPr lang="en-US" sz="1300" dirty="0" smtClean="0"/>
              <a:t> </a:t>
            </a:r>
            <a:r>
              <a:rPr lang="en-US" sz="1300" dirty="0" err="1" smtClean="0"/>
              <a:t>đoán</a:t>
            </a:r>
            <a:r>
              <a:rPr lang="en-US" sz="1300" dirty="0" smtClean="0"/>
              <a:t>,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cụm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6: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/</a:t>
            </a:r>
            <a:r>
              <a:rPr lang="en-US" sz="1300" dirty="0" err="1" smtClean="0"/>
              <a:t>phát</a:t>
            </a:r>
            <a:r>
              <a:rPr lang="en-US" sz="1300" dirty="0" smtClean="0"/>
              <a:t> </a:t>
            </a:r>
            <a:r>
              <a:rPr lang="en-US" sz="1300" dirty="0" err="1" smtClean="0"/>
              <a:t>triển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giải</a:t>
            </a:r>
            <a:r>
              <a:rPr lang="en-US" sz="1300" dirty="0" smtClean="0"/>
              <a:t> </a:t>
            </a:r>
            <a:r>
              <a:rPr lang="en-US" sz="1300" dirty="0" err="1" smtClean="0"/>
              <a:t>thuật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phù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7: Tiến </a:t>
            </a:r>
            <a:r>
              <a:rPr lang="en-US" sz="1300" dirty="0" err="1" smtClean="0"/>
              <a:t>hành</a:t>
            </a:r>
            <a:r>
              <a:rPr lang="en-US" sz="1300" dirty="0" smtClean="0"/>
              <a:t> </a:t>
            </a:r>
            <a:r>
              <a:rPr lang="en-US" sz="1300" dirty="0" err="1" smtClean="0"/>
              <a:t>quá</a:t>
            </a:r>
            <a:r>
              <a:rPr lang="en-US" sz="1300" dirty="0" smtClean="0"/>
              <a:t> </a:t>
            </a:r>
            <a:r>
              <a:rPr lang="en-US" sz="1300" dirty="0" err="1" smtClean="0"/>
              <a:t>trình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8: </a:t>
            </a:r>
            <a:r>
              <a:rPr lang="en-US" sz="1300" dirty="0" err="1" smtClean="0"/>
              <a:t>Đánh</a:t>
            </a:r>
            <a:r>
              <a:rPr lang="en-US" sz="1300" dirty="0" smtClean="0"/>
              <a:t> </a:t>
            </a:r>
            <a:r>
              <a:rPr lang="en-US" sz="1300" dirty="0" err="1" smtClean="0"/>
              <a:t>giá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thu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thức:Hiển</a:t>
            </a:r>
            <a:r>
              <a:rPr lang="en-US" sz="1300" dirty="0" smtClean="0"/>
              <a:t> thị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, </a:t>
            </a:r>
            <a:r>
              <a:rPr lang="en-US" sz="1300" dirty="0" err="1" smtClean="0"/>
              <a:t>bỏ</a:t>
            </a:r>
            <a:r>
              <a:rPr lang="en-US" sz="1300" dirty="0" smtClean="0"/>
              <a:t> </a:t>
            </a:r>
            <a:r>
              <a:rPr lang="en-US" sz="1300" dirty="0" err="1" smtClean="0"/>
              <a:t>đi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dư</a:t>
            </a:r>
            <a:r>
              <a:rPr lang="en-US" sz="1300" dirty="0" smtClean="0"/>
              <a:t> </a:t>
            </a:r>
            <a:r>
              <a:rPr lang="en-US" sz="1300" dirty="0" err="1" smtClean="0"/>
              <a:t>thừa</a:t>
            </a:r>
            <a:r>
              <a:rPr lang="en-US" sz="1300" dirty="0" smtClean="0"/>
              <a:t>…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9: </a:t>
            </a:r>
            <a:r>
              <a:rPr lang="en-US" sz="1300" dirty="0" err="1" smtClean="0"/>
              <a:t>Sử</a:t>
            </a:r>
            <a:r>
              <a:rPr lang="en-US" sz="1300" dirty="0" smtClean="0"/>
              <a:t> </a:t>
            </a:r>
            <a:r>
              <a:rPr lang="en-US" sz="1300" dirty="0" err="1" smtClean="0"/>
              <a:t>dụng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khám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705100"/>
                <a:gridCol w="9144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22"/>
                <a:gridCol w="3431178"/>
                <a:gridCol w="3352800"/>
              </a:tblGrid>
              <a:tr h="7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NGHỈ</a:t>
                      </a:r>
                      <a:r>
                        <a:rPr lang="en-US" baseline="0" dirty="0" smtClean="0"/>
                        <a:t>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 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Kỳ</a:t>
                      </a:r>
                      <a:r>
                        <a:rPr lang="en-US" baseline="0" dirty="0" smtClean="0"/>
                        <a:t> x (x = 2,3,4)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NGHỈ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vượt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DẠY</a:t>
                      </a:r>
                      <a:r>
                        <a:rPr lang="en-US" baseline="0" dirty="0" smtClean="0"/>
                        <a:t>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x;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Qui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mô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lũy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diễn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đàn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xanh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ít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nữa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đỏ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YeuToAnhHuon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5657850" cy="4038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82106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7144369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62200"/>
            <a:ext cx="640626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D:\15. App Development\CNet\drop-out\02. Database\Imgs\Ky4_preprocessing_trans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486400" cy="3951137"/>
          </a:xfrm>
          <a:prstGeom prst="rect">
            <a:avLst/>
          </a:prstGeom>
          <a:noFill/>
        </p:spPr>
      </p:pic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133600"/>
            <a:ext cx="5715000" cy="4119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052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8288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đúng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91.67%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80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NGHỈ </a:t>
            </a:r>
            <a:r>
              <a:rPr lang="en-US" dirty="0" smtClean="0"/>
              <a:t>HỌC </a:t>
            </a:r>
            <a:r>
              <a:rPr lang="en-US" dirty="0" err="1" smtClean="0"/>
              <a:t>tại</a:t>
            </a:r>
            <a:r>
              <a:rPr lang="en-US" dirty="0" smtClean="0"/>
              <a:t> HOU - </a:t>
            </a:r>
            <a:r>
              <a:rPr lang="en-US" dirty="0" err="1" smtClean="0"/>
              <a:t>Elearning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 smtClean="0"/>
              <a:t>5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b="1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</a:t>
            </a:r>
            <a:r>
              <a:rPr lang="vi-VN" dirty="0" smtClean="0"/>
              <a:t>HỌC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̣ </a:t>
            </a:r>
            <a:r>
              <a:rPr lang="en-US" dirty="0" err="1" smtClean="0"/>
              <a:t>báo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NGHỈ HỌC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́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smtClean="0"/>
              <a:t>tin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khác</a:t>
            </a:r>
            <a:r>
              <a:rPr lang="en-US" dirty="0" smtClean="0"/>
              <a:t>  CHƯA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</a:t>
            </a:r>
            <a:r>
              <a:rPr lang="vi-VN" dirty="0" smtClean="0"/>
              <a:t>HỌC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1981200"/>
          <a:ext cx="3733800" cy="2380690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50426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5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nhân tố ảnh hưởng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Tuổi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Đối tượng học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Mã ngành đã tốt nghiệp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5. </a:t>
            </a:r>
            <a:r>
              <a:rPr lang="en-US" sz="4000" dirty="0" err="1" smtClean="0">
                <a:solidFill>
                  <a:schemeClr val="bg1"/>
                </a:solidFill>
              </a:rPr>
              <a:t>Hướng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nghiên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cứu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mới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tượng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khoảng thời gian từ 25 đến 30 năm một học viên NGHỈ thiệt hại cho chi phí xã hội là $500,000 cho sự giúp đỡ công cộng, y tế công cộng, và chi phí tù tội.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>
                <a:latin typeface="Times New Roman" pitchFamily="18" charset="0"/>
                <a:cs typeface="Times New Roman" pitchFamily="18" charset="0"/>
              </a:rPr>
              <a:t>Tham khảo: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Major Data Mining Methods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Classification</a:t>
            </a:r>
            <a:r>
              <a:rPr lang="en-US" dirty="0" smtClean="0"/>
              <a:t>: predicting an item class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Clustering</a:t>
            </a:r>
            <a:r>
              <a:rPr lang="en-US" dirty="0" smtClean="0"/>
              <a:t>: finding clusters in data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Associations</a:t>
            </a:r>
            <a:r>
              <a:rPr lang="en-US" dirty="0" smtClean="0"/>
              <a:t>: e.g. A &amp; B &amp; C occur frequently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 smtClean="0"/>
              <a:t>: to facilitate human discovery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Summarization</a:t>
            </a:r>
            <a:r>
              <a:rPr lang="en-US" dirty="0" smtClean="0"/>
              <a:t>: describing a group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Deviation Detection</a:t>
            </a:r>
            <a:r>
              <a:rPr lang="en-US" dirty="0" smtClean="0"/>
              <a:t>: finding changes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Estimation</a:t>
            </a:r>
            <a:r>
              <a:rPr lang="en-US" dirty="0" smtClean="0"/>
              <a:t>: predicting a continuous value</a:t>
            </a: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477001" cy="2743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potential dropouts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Improving graduation rates of</a:t>
                      </a:r>
                      <a:r>
                        <a:rPr lang="en-US" sz="1200" baseline="0" dirty="0" smtClean="0"/>
                        <a:t> open and distance learners via online community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review of</a:t>
                      </a:r>
                      <a:r>
                        <a:rPr lang="en-US" sz="1200" baseline="0" dirty="0" smtClean="0"/>
                        <a:t> online course drop out research and suggestions for future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Running head: dropout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Comparing dropouts</a:t>
                      </a:r>
                      <a:r>
                        <a:rPr lang="en-US" sz="1200" baseline="0" dirty="0" smtClean="0"/>
                        <a:t> and persistence 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Dropout prevention using </a:t>
                      </a:r>
                      <a:r>
                        <a:rPr lang="en-US" sz="1200" dirty="0" err="1" smtClean="0"/>
                        <a:t>elearning</a:t>
                      </a:r>
                      <a:r>
                        <a:rPr lang="en-US" sz="1200" dirty="0" smtClean="0"/>
                        <a:t> and homeschooling no one left</a:t>
                      </a:r>
                      <a:r>
                        <a:rPr lang="en-US" sz="1200" baseline="0" dirty="0" smtClean="0"/>
                        <a:t> behind – education for all- well educated people without schools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Impact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organisational</a:t>
                      </a:r>
                      <a:r>
                        <a:rPr lang="en-US" sz="1200" baseline="0" dirty="0" smtClean="0"/>
                        <a:t> aspects on drop-out in e-learning and distance education report of experiences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2900</Words>
  <Application>Microsoft Office PowerPoint</Application>
  <PresentationFormat>On-screen Show (4:3)</PresentationFormat>
  <Paragraphs>465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265</cp:revision>
  <dcterms:created xsi:type="dcterms:W3CDTF">2006-08-16T00:00:00Z</dcterms:created>
  <dcterms:modified xsi:type="dcterms:W3CDTF">2011-12-06T10:14:47Z</dcterms:modified>
</cp:coreProperties>
</file>