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g5OY3R0pAxevg+fgTNWSftGfx/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403D97-0999-4658-89BB-E200C791C0E6}">
  <a:tblStyle styleId="{F4403D97-0999-4658-89BB-E200C791C0E6}" styleName="Table_0">
    <a:wholeTbl>
      <a:tcTxStyle b="off" i="off">
        <a:font>
          <a:latin typeface=""/>
          <a:ea typeface=""/>
          <a:cs typefac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
          <a:ea typeface=""/>
          <a:cs typeface=""/>
        </a:font>
        <a:schemeClr val="lt1"/>
      </a:tcTxStyle>
      <a:tcStyle>
        <a:tcBdr/>
        <a:fill>
          <a:solidFill>
            <a:schemeClr val="accent1"/>
          </a:solidFill>
        </a:fill>
      </a:tcStyle>
    </a:lastCol>
    <a:firstCol>
      <a:tcTxStyle b="on" i="off">
        <a:font>
          <a:latin typeface=""/>
          <a:ea typeface=""/>
          <a:cs typeface=""/>
        </a:font>
        <a:schemeClr val="lt1"/>
      </a:tcTxStyle>
      <a:tcStyle>
        <a:tcBdr/>
        <a:fill>
          <a:solidFill>
            <a:schemeClr val="accent1"/>
          </a:solidFill>
        </a:fill>
      </a:tcStyle>
    </a:firstCol>
    <a:lastRow>
      <a:tcTxStyle b="on" i="off">
        <a:font>
          <a:latin typeface=""/>
          <a:ea typeface=""/>
          <a:cs typefac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
          <a:ea typeface=""/>
          <a:cs typefac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 name="Google Shape;5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Non-functional</a:t>
            </a:r>
            <a:r>
              <a:rPr lang="en-US"/>
              <a:t> (how the system works)</a:t>
            </a:r>
            <a:endParaRPr/>
          </a:p>
          <a:p>
            <a:pPr marL="0" marR="0" lvl="0" indent="0" algn="l" rtl="0">
              <a:lnSpc>
                <a:spcPct val="100000"/>
              </a:lnSpc>
              <a:spcBef>
                <a:spcPts val="360"/>
              </a:spcBef>
              <a:spcAft>
                <a:spcPts val="0"/>
              </a:spcAft>
              <a:buClr>
                <a:schemeClr val="dk1"/>
              </a:buClr>
              <a:buSzPts val="1200"/>
              <a:buFont typeface="Calibri"/>
              <a:buNone/>
            </a:pPr>
            <a:r>
              <a:rPr lang="en-US" b="1"/>
              <a:t>Functional</a:t>
            </a:r>
            <a:r>
              <a:rPr lang="en-US"/>
              <a:t>  (what the system should do)</a:t>
            </a:r>
            <a:endParaRPr/>
          </a:p>
          <a:p>
            <a:pPr marL="0" lvl="0" indent="0" algn="l" rtl="0">
              <a:spcBef>
                <a:spcPts val="360"/>
              </a:spcBef>
              <a:spcAft>
                <a:spcPts val="0"/>
              </a:spcAft>
              <a:buNone/>
            </a:pPr>
            <a:endParaRPr/>
          </a:p>
        </p:txBody>
      </p:sp>
      <p:sp>
        <p:nvSpPr>
          <p:cNvPr id="55" name="Google Shape;5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 name="Google Shape;6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Non-functional</a:t>
            </a:r>
            <a:r>
              <a:rPr lang="en-US"/>
              <a:t> (how the system works)</a:t>
            </a:r>
            <a:endParaRPr/>
          </a:p>
          <a:p>
            <a:pPr marL="0" marR="0" lvl="0" indent="0" algn="l" rtl="0">
              <a:lnSpc>
                <a:spcPct val="100000"/>
              </a:lnSpc>
              <a:spcBef>
                <a:spcPts val="360"/>
              </a:spcBef>
              <a:spcAft>
                <a:spcPts val="0"/>
              </a:spcAft>
              <a:buClr>
                <a:schemeClr val="dk1"/>
              </a:buClr>
              <a:buSzPts val="1200"/>
              <a:buFont typeface="Calibri"/>
              <a:buNone/>
            </a:pPr>
            <a:r>
              <a:rPr lang="en-US" b="1"/>
              <a:t>Functional</a:t>
            </a:r>
            <a:r>
              <a:rPr lang="en-US"/>
              <a:t>  (what the system should do)</a:t>
            </a:r>
            <a:endParaRPr/>
          </a:p>
          <a:p>
            <a:pPr marL="0" lvl="0" indent="0" algn="l" rtl="0">
              <a:spcBef>
                <a:spcPts val="360"/>
              </a:spcBef>
              <a:spcAft>
                <a:spcPts val="0"/>
              </a:spcAft>
              <a:buNone/>
            </a:pPr>
            <a:endParaRPr/>
          </a:p>
        </p:txBody>
      </p:sp>
      <p:sp>
        <p:nvSpPr>
          <p:cNvPr id="63" name="Google Shape;6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8" name="Google Shape;7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2" name="Google Shape;9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lt1"/>
        </a:solidFill>
        <a:effectLst/>
      </p:bgPr>
    </p:bg>
    <p:spTree>
      <p:nvGrpSpPr>
        <p:cNvPr id="1" name="Shape 15"/>
        <p:cNvGrpSpPr/>
        <p:nvPr/>
      </p:nvGrpSpPr>
      <p:grpSpPr>
        <a:xfrm>
          <a:off x="0" y="0"/>
          <a:ext cx="0" cy="0"/>
          <a:chOff x="0" y="0"/>
          <a:chExt cx="0" cy="0"/>
        </a:xfrm>
      </p:grpSpPr>
      <p:sp>
        <p:nvSpPr>
          <p:cNvPr id="16" name="Google Shape;16;p12"/>
          <p:cNvSpPr txBox="1">
            <a:spLocks noGrp="1"/>
          </p:cNvSpPr>
          <p:nvPr>
            <p:ph type="ftr" idx="11"/>
          </p:nvPr>
        </p:nvSpPr>
        <p:spPr>
          <a:xfrm>
            <a:off x="107156" y="6629400"/>
            <a:ext cx="8046244" cy="1470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latin typeface="Calibri"/>
                <a:ea typeface="Calibri"/>
                <a:cs typeface="Calibri"/>
                <a:sym typeface="Calibri"/>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lvl1pPr marL="457200" lvl="0" indent="-304800" algn="l">
              <a:spcBef>
                <a:spcPts val="480"/>
              </a:spcBef>
              <a:spcAft>
                <a:spcPts val="0"/>
              </a:spcAft>
              <a:buClr>
                <a:srgbClr val="215D4B"/>
              </a:buClr>
              <a:buSzPts val="1200"/>
              <a:buChar char="◆"/>
              <a:defRPr sz="2400">
                <a:latin typeface="Calibri"/>
                <a:ea typeface="Calibri"/>
                <a:cs typeface="Calibri"/>
                <a:sym typeface="Calibri"/>
              </a:defRPr>
            </a:lvl1pPr>
            <a:lvl2pPr marL="914400" lvl="1" indent="-298450" algn="l">
              <a:spcBef>
                <a:spcPts val="440"/>
              </a:spcBef>
              <a:spcAft>
                <a:spcPts val="0"/>
              </a:spcAft>
              <a:buClr>
                <a:srgbClr val="215D4B"/>
              </a:buClr>
              <a:buSzPts val="1100"/>
              <a:buChar char="🞛"/>
              <a:defRPr sz="2200">
                <a:latin typeface="Calibri"/>
                <a:ea typeface="Calibri"/>
                <a:cs typeface="Calibri"/>
                <a:sym typeface="Calibri"/>
              </a:defRPr>
            </a:lvl2pPr>
            <a:lvl3pPr marL="1371600" lvl="2" indent="-279400" algn="l">
              <a:spcBef>
                <a:spcPts val="400"/>
              </a:spcBef>
              <a:spcAft>
                <a:spcPts val="0"/>
              </a:spcAft>
              <a:buClr>
                <a:schemeClr val="dk2"/>
              </a:buClr>
              <a:buSzPts val="800"/>
              <a:buChar char="🞜"/>
              <a:defRPr sz="2000">
                <a:latin typeface="Calibri"/>
                <a:ea typeface="Calibri"/>
                <a:cs typeface="Calibri"/>
                <a:sym typeface="Calibri"/>
              </a:defRPr>
            </a:lvl3pPr>
            <a:lvl4pPr marL="1828800" lvl="3" indent="-342900" algn="l">
              <a:spcBef>
                <a:spcPts val="360"/>
              </a:spcBef>
              <a:spcAft>
                <a:spcPts val="0"/>
              </a:spcAft>
              <a:buClr>
                <a:schemeClr val="dk2"/>
              </a:buClr>
              <a:buSzPts val="1800"/>
              <a:buChar char="–"/>
              <a:defRPr sz="1800"/>
            </a:lvl4pPr>
            <a:lvl5pPr marL="2286000" lvl="4" indent="-330200" algn="l">
              <a:spcBef>
                <a:spcPts val="320"/>
              </a:spcBef>
              <a:spcAft>
                <a:spcPts val="0"/>
              </a:spcAft>
              <a:buClr>
                <a:schemeClr val="dk2"/>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2"/>
          <p:cNvSpPr txBox="1">
            <a:spLocks noGrp="1"/>
          </p:cNvSpPr>
          <p:nvPr>
            <p:ph type="title"/>
          </p:nvPr>
        </p:nvSpPr>
        <p:spPr>
          <a:xfrm>
            <a:off x="228600" y="152400"/>
            <a:ext cx="76200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800" b="1"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p12"/>
          <p:cNvPicPr preferRelativeResize="0"/>
          <p:nvPr/>
        </p:nvPicPr>
        <p:blipFill rotWithShape="1">
          <a:blip r:embed="rId2">
            <a:alphaModFix/>
          </a:blip>
          <a:srcRect/>
          <a:stretch/>
        </p:blipFill>
        <p:spPr>
          <a:xfrm>
            <a:off x="0" y="751513"/>
            <a:ext cx="9144000" cy="5862012"/>
          </a:xfrm>
          <a:prstGeom prst="rect">
            <a:avLst/>
          </a:prstGeom>
          <a:noFill/>
          <a:ln>
            <a:noFill/>
          </a:ln>
        </p:spPr>
      </p:pic>
      <p:pic>
        <p:nvPicPr>
          <p:cNvPr id="21" name="Google Shape;21;p12"/>
          <p:cNvPicPr preferRelativeResize="0"/>
          <p:nvPr/>
        </p:nvPicPr>
        <p:blipFill rotWithShape="1">
          <a:blip r:embed="rId3">
            <a:alphaModFix/>
          </a:blip>
          <a:srcRect/>
          <a:stretch/>
        </p:blipFill>
        <p:spPr>
          <a:xfrm>
            <a:off x="533400" y="0"/>
            <a:ext cx="1295400" cy="7374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FC7C5"/>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5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500" b="1"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2500" b="1"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2500" b="1"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2500" b="1"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9pPr>
          </a:lstStyle>
          <a:p>
            <a:endParaRPr/>
          </a:p>
        </p:txBody>
      </p:sp>
      <p:sp>
        <p:nvSpPr>
          <p:cNvPr id="11" name="Google Shape;11;p11"/>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640"/>
              </a:spcBef>
              <a:spcAft>
                <a:spcPts val="0"/>
              </a:spcAft>
              <a:buClr>
                <a:srgbClr val="000099"/>
              </a:buClr>
              <a:buSzPts val="1600"/>
              <a:buFont typeface="Noto Sans Symbols"/>
              <a:buChar char="◆"/>
              <a:defRPr sz="3200" b="0" i="0" u="none" strike="noStrike" cap="none">
                <a:solidFill>
                  <a:schemeClr val="dk1"/>
                </a:solidFill>
                <a:latin typeface="Arial"/>
                <a:ea typeface="Arial"/>
                <a:cs typeface="Arial"/>
                <a:sym typeface="Arial"/>
              </a:defRPr>
            </a:lvl1pPr>
            <a:lvl2pPr marL="914400" marR="0" lvl="1" indent="-317500" algn="l" rtl="0">
              <a:spcBef>
                <a:spcPts val="560"/>
              </a:spcBef>
              <a:spcAft>
                <a:spcPts val="0"/>
              </a:spcAft>
              <a:buClr>
                <a:srgbClr val="000099"/>
              </a:buClr>
              <a:buSzPts val="1400"/>
              <a:buFont typeface="Noto Sans Symbols"/>
              <a:buChar char="🞛"/>
              <a:defRPr sz="2800" b="0" i="0" u="none" strike="noStrike" cap="none">
                <a:solidFill>
                  <a:schemeClr val="dk1"/>
                </a:solidFill>
                <a:latin typeface="Arial"/>
                <a:ea typeface="Arial"/>
                <a:cs typeface="Arial"/>
                <a:sym typeface="Arial"/>
              </a:defRPr>
            </a:lvl2pPr>
            <a:lvl3pPr marL="1371600" marR="0" lvl="2" indent="-289560" algn="l" rtl="0">
              <a:spcBef>
                <a:spcPts val="480"/>
              </a:spcBef>
              <a:spcAft>
                <a:spcPts val="0"/>
              </a:spcAft>
              <a:buClr>
                <a:srgbClr val="000099"/>
              </a:buClr>
              <a:buSzPts val="960"/>
              <a:buFont typeface="Noto Sans Symbols"/>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1"/>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13" name="Google Shape;13;p11"/>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1"/>
          <p:cNvSpPr/>
          <p:nvPr/>
        </p:nvSpPr>
        <p:spPr>
          <a:xfrm>
            <a:off x="0" y="0"/>
            <a:ext cx="9144000" cy="762000"/>
          </a:xfrm>
          <a:prstGeom prst="rect">
            <a:avLst/>
          </a:prstGeom>
          <a:solidFill>
            <a:srgbClr val="487B78"/>
          </a:solidFill>
          <a:ln w="9525" cap="flat" cmpd="sng">
            <a:solidFill>
              <a:srgbClr val="5DA09C"/>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4800" b="1" i="0" u="none" strike="noStrike" cap="none">
              <a:solidFill>
                <a:srgbClr val="008AF2"/>
              </a:solidFill>
              <a:latin typeface="Courier New"/>
              <a:ea typeface="Courier New"/>
              <a:cs typeface="Courier New"/>
              <a:sym typeface="Courier New"/>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33"/>
        <p:cNvGrpSpPr/>
        <p:nvPr/>
      </p:nvGrpSpPr>
      <p:grpSpPr>
        <a:xfrm>
          <a:off x="0" y="0"/>
          <a:ext cx="0" cy="0"/>
          <a:chOff x="0" y="0"/>
          <a:chExt cx="0" cy="0"/>
        </a:xfrm>
      </p:grpSpPr>
      <p:sp>
        <p:nvSpPr>
          <p:cNvPr id="34" name="Google Shape;34;p1"/>
          <p:cNvSpPr txBox="1">
            <a:spLocks noGrp="1"/>
          </p:cNvSpPr>
          <p:nvPr>
            <p:ph type="title"/>
          </p:nvPr>
        </p:nvSpPr>
        <p:spPr>
          <a:xfrm>
            <a:off x="228600" y="152400"/>
            <a:ext cx="7620000" cy="411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a:latin typeface="Times New Roman"/>
                <a:ea typeface="Times New Roman"/>
                <a:cs typeface="Times New Roman"/>
                <a:sym typeface="Times New Roman"/>
              </a:rPr>
              <a:t>Introduction</a:t>
            </a:r>
            <a:endParaRPr sz="3200">
              <a:latin typeface="Times New Roman"/>
              <a:ea typeface="Times New Roman"/>
              <a:cs typeface="Times New Roman"/>
              <a:sym typeface="Times New Roman"/>
            </a:endParaRPr>
          </a:p>
        </p:txBody>
      </p:sp>
      <p:sp>
        <p:nvSpPr>
          <p:cNvPr id="35" name="Google Shape;35;p1"/>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a:t>
            </a:fld>
            <a:endParaRPr dirty="0"/>
          </a:p>
        </p:txBody>
      </p:sp>
      <p:sp>
        <p:nvSpPr>
          <p:cNvPr id="36" name="Google Shape;36;p1"/>
          <p:cNvSpPr/>
          <p:nvPr/>
        </p:nvSpPr>
        <p:spPr>
          <a:xfrm>
            <a:off x="533400" y="1295400"/>
            <a:ext cx="8077200" cy="5223441"/>
          </a:xfrm>
          <a:prstGeom prst="rect">
            <a:avLst/>
          </a:prstGeom>
          <a:noFill/>
          <a:ln>
            <a:noFill/>
          </a:ln>
        </p:spPr>
        <p:txBody>
          <a:bodyPr spcFirstLastPara="1" wrap="square" lIns="91425" tIns="45700" rIns="91425" bIns="45700" anchor="t" anchorCtr="0">
            <a:spAutoFit/>
          </a:bodyPr>
          <a:lstStyle/>
          <a:p>
            <a:pPr marL="0" marR="0" lvl="0" indent="0" algn="ctr" rtl="0">
              <a:lnSpc>
                <a:spcPct val="70000"/>
              </a:lnSpc>
              <a:spcBef>
                <a:spcPts val="0"/>
              </a:spcBef>
              <a:spcAft>
                <a:spcPts val="0"/>
              </a:spcAft>
              <a:buClr>
                <a:schemeClr val="dk1"/>
              </a:buClr>
              <a:buSzPts val="2800"/>
              <a:buFont typeface="Noto Sans Symbols"/>
              <a:buNone/>
            </a:pPr>
            <a:endParaRPr sz="2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a:p>
            <a:pPr lvl="0" algn="just">
              <a:lnSpc>
                <a:spcPct val="70000"/>
              </a:lnSpc>
              <a:spcBef>
                <a:spcPts val="2000"/>
              </a:spcBef>
              <a:buClr>
                <a:schemeClr val="dk1"/>
              </a:buClr>
              <a:buSzPts val="4000"/>
            </a:pPr>
            <a:r>
              <a:rPr lang="en-US" sz="2800" b="1" dirty="0" smtClean="0">
                <a:solidFill>
                  <a:schemeClr val="dk1"/>
                </a:solidFill>
                <a:latin typeface="Times New Roman"/>
                <a:ea typeface="Times New Roman"/>
                <a:cs typeface="Times New Roman"/>
                <a:sym typeface="Times New Roman"/>
              </a:rPr>
              <a:t>	   </a:t>
            </a:r>
            <a:r>
              <a:rPr lang="en-US" sz="3600" b="1" dirty="0" smtClean="0">
                <a:solidFill>
                  <a:schemeClr val="dk1"/>
                </a:solidFill>
                <a:latin typeface="Times New Roman"/>
                <a:ea typeface="Times New Roman"/>
                <a:cs typeface="Times New Roman"/>
                <a:sym typeface="Times New Roman"/>
              </a:rPr>
              <a:t>The </a:t>
            </a:r>
            <a:r>
              <a:rPr lang="en-US" sz="3600" b="1" dirty="0">
                <a:solidFill>
                  <a:schemeClr val="dk1"/>
                </a:solidFill>
                <a:latin typeface="Times New Roman"/>
                <a:ea typeface="Times New Roman"/>
                <a:cs typeface="Times New Roman"/>
                <a:sym typeface="Times New Roman"/>
              </a:rPr>
              <a:t>Coffee &amp; </a:t>
            </a:r>
            <a:r>
              <a:rPr lang="en-US" sz="3600" b="1" dirty="0" smtClean="0">
                <a:solidFill>
                  <a:schemeClr val="dk1"/>
                </a:solidFill>
                <a:latin typeface="Times New Roman"/>
                <a:ea typeface="Times New Roman"/>
                <a:cs typeface="Times New Roman"/>
                <a:sym typeface="Times New Roman"/>
              </a:rPr>
              <a:t>Cake_Group4</a:t>
            </a:r>
          </a:p>
          <a:p>
            <a:pPr lvl="0" algn="just">
              <a:lnSpc>
                <a:spcPct val="70000"/>
              </a:lnSpc>
              <a:spcBef>
                <a:spcPts val="2000"/>
              </a:spcBef>
              <a:buClr>
                <a:schemeClr val="dk1"/>
              </a:buClr>
              <a:buSzPts val="4000"/>
            </a:pPr>
            <a:r>
              <a:rPr lang="en-US" sz="2800" b="1" dirty="0" smtClean="0">
                <a:solidFill>
                  <a:schemeClr val="dk1"/>
                </a:solidFill>
                <a:latin typeface="Times New Roman"/>
                <a:ea typeface="Times New Roman"/>
                <a:cs typeface="Times New Roman"/>
                <a:sym typeface="Times New Roman"/>
              </a:rPr>
              <a:t>  Supervisor</a:t>
            </a:r>
            <a:r>
              <a:rPr lang="en-US" sz="2800" b="1" i="0" u="none" strike="noStrike" cap="none" dirty="0" smtClean="0">
                <a:solidFill>
                  <a:schemeClr val="dk1"/>
                </a:solidFill>
                <a:latin typeface="Times New Roman"/>
                <a:ea typeface="Times New Roman"/>
                <a:cs typeface="Times New Roman"/>
                <a:sym typeface="Times New Roman"/>
              </a:rPr>
              <a:t>:</a:t>
            </a:r>
            <a:endParaRPr sz="2800" b="1" i="0" u="none" strike="noStrike" cap="none" dirty="0" smtClean="0">
              <a:solidFill>
                <a:schemeClr val="dk1"/>
              </a:solidFill>
              <a:latin typeface="Times New Roman"/>
              <a:ea typeface="Times New Roman"/>
              <a:cs typeface="Times New Roman"/>
              <a:sym typeface="Times New Roman"/>
            </a:endParaRPr>
          </a:p>
          <a:p>
            <a:pPr marL="0" marR="0" lvl="0" indent="0" algn="just" rtl="0">
              <a:lnSpc>
                <a:spcPct val="70000"/>
              </a:lnSpc>
              <a:spcBef>
                <a:spcPts val="1400"/>
              </a:spcBef>
              <a:spcAft>
                <a:spcPts val="0"/>
              </a:spcAft>
              <a:buClr>
                <a:schemeClr val="dk1"/>
              </a:buClr>
              <a:buSzPts val="2800"/>
              <a:buFont typeface="Noto Sans Symbols"/>
              <a:buNone/>
            </a:pP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Lê</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Thanh</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Nhân</a:t>
            </a:r>
            <a:endParaRPr lang="en-US" sz="2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70000"/>
              </a:lnSpc>
              <a:spcBef>
                <a:spcPts val="1400"/>
              </a:spcBef>
              <a:spcAft>
                <a:spcPts val="0"/>
              </a:spcAft>
              <a:buClr>
                <a:schemeClr val="dk1"/>
              </a:buClr>
              <a:buSzPts val="2800"/>
              <a:buFont typeface="Noto Sans Symbols"/>
              <a:buNone/>
            </a:pPr>
            <a:r>
              <a:rPr lang="en-US" sz="2800" b="1" dirty="0" smtClean="0">
                <a:solidFill>
                  <a:schemeClr val="dk1"/>
                </a:solidFill>
                <a:latin typeface="Times New Roman"/>
                <a:cs typeface="Times New Roman"/>
                <a:sym typeface="Times New Roman"/>
              </a:rPr>
              <a:t>  Members</a:t>
            </a:r>
            <a:r>
              <a:rPr lang="en-US" sz="2800" b="1" dirty="0">
                <a:solidFill>
                  <a:schemeClr val="dk1"/>
                </a:solidFill>
                <a:latin typeface="Times New Roman"/>
                <a:cs typeface="Times New Roman"/>
                <a:sym typeface="Times New Roman"/>
              </a:rPr>
              <a:t>:</a:t>
            </a: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en-US" sz="2800" b="0" i="0" u="none" strike="noStrike" cap="none" dirty="0" smtClean="0">
                <a:solidFill>
                  <a:schemeClr val="dk1"/>
                </a:solidFill>
                <a:latin typeface="Times New Roman"/>
                <a:ea typeface="Times New Roman"/>
                <a:cs typeface="Times New Roman"/>
                <a:sym typeface="Times New Roman"/>
              </a:rPr>
              <a:t>Nguyen </a:t>
            </a:r>
            <a:r>
              <a:rPr lang="en-US" sz="2800" b="0" i="0" u="none" strike="noStrike" cap="none" dirty="0" err="1" smtClean="0">
                <a:solidFill>
                  <a:schemeClr val="dk1"/>
                </a:solidFill>
                <a:latin typeface="Times New Roman"/>
                <a:ea typeface="Times New Roman"/>
                <a:cs typeface="Times New Roman"/>
                <a:sym typeface="Times New Roman"/>
              </a:rPr>
              <a:t>Dinh</a:t>
            </a:r>
            <a:r>
              <a:rPr lang="en-US" sz="2800" b="0" i="0" u="none" strike="noStrike" cap="none" dirty="0" smtClean="0">
                <a:solidFill>
                  <a:schemeClr val="dk1"/>
                </a:solidFill>
                <a:latin typeface="Times New Roman"/>
                <a:ea typeface="Times New Roman"/>
                <a:cs typeface="Times New Roman"/>
                <a:sym typeface="Times New Roman"/>
              </a:rPr>
              <a:t> Nam_</a:t>
            </a:r>
            <a:r>
              <a:rPr lang="en-GB" sz="2400" i="1" dirty="0">
                <a:latin typeface="Times New Roman" panose="02020603050405020304" pitchFamily="18" charset="0"/>
                <a:cs typeface="Times New Roman" panose="02020603050405020304" pitchFamily="18" charset="0"/>
              </a:rPr>
              <a:t>Student1387805</a:t>
            </a:r>
            <a:endPar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en-US" sz="2800" dirty="0" smtClean="0">
                <a:solidFill>
                  <a:schemeClr val="dk1"/>
                </a:solidFill>
                <a:latin typeface="Times New Roman"/>
                <a:cs typeface="Times New Roman"/>
                <a:sym typeface="Times New Roman"/>
              </a:rPr>
              <a:t>Tran Le </a:t>
            </a:r>
            <a:r>
              <a:rPr lang="en-US" sz="2800" dirty="0" err="1" smtClean="0">
                <a:solidFill>
                  <a:schemeClr val="dk1"/>
                </a:solidFill>
                <a:latin typeface="Times New Roman"/>
                <a:cs typeface="Times New Roman"/>
                <a:sym typeface="Times New Roman"/>
              </a:rPr>
              <a:t>Huy</a:t>
            </a:r>
            <a:r>
              <a:rPr lang="en-US" sz="2800" dirty="0" smtClean="0">
                <a:solidFill>
                  <a:schemeClr val="dk1"/>
                </a:solidFill>
                <a:latin typeface="Times New Roman"/>
                <a:cs typeface="Times New Roman"/>
                <a:sym typeface="Times New Roman"/>
              </a:rPr>
              <a:t>_</a:t>
            </a:r>
            <a:r>
              <a:rPr lang="en-GB" sz="2400" i="1" dirty="0">
                <a:latin typeface="Times New Roman" panose="02020603050405020304" pitchFamily="18" charset="0"/>
                <a:cs typeface="Times New Roman" panose="02020603050405020304" pitchFamily="18" charset="0"/>
              </a:rPr>
              <a:t>Student1387806</a:t>
            </a:r>
            <a:endParaRPr sz="2400" dirty="0">
              <a:latin typeface="Times New Roman" panose="02020603050405020304" pitchFamily="18" charset="0"/>
              <a:cs typeface="Times New Roman" panose="02020603050405020304" pitchFamily="18" charset="0"/>
            </a:endParaRPr>
          </a:p>
          <a:p>
            <a:pPr marL="1311275" lvl="0" indent="-457200" algn="just">
              <a:lnSpc>
                <a:spcPct val="70000"/>
              </a:lnSpc>
              <a:spcBef>
                <a:spcPts val="1400"/>
              </a:spcBef>
              <a:buFont typeface="Wingdings" panose="05000000000000000000" pitchFamily="2" charset="2"/>
              <a:buChar char="ü"/>
              <a:tabLst>
                <a:tab pos="1255713" algn="l"/>
              </a:tabLst>
            </a:pPr>
            <a:r>
              <a:rPr lang="en-US" sz="2800" b="0" i="0" u="none" strike="noStrike" cap="none" dirty="0" smtClean="0">
                <a:solidFill>
                  <a:schemeClr val="dk1"/>
                </a:solidFill>
                <a:latin typeface="Times New Roman"/>
                <a:ea typeface="Times New Roman"/>
                <a:cs typeface="Times New Roman"/>
                <a:sym typeface="Times New Roman"/>
              </a:rPr>
              <a:t>Tran Hoang </a:t>
            </a:r>
            <a:r>
              <a:rPr lang="en-US" sz="2800" b="0" i="0" u="none" strike="noStrike" cap="none" dirty="0" err="1" smtClean="0">
                <a:solidFill>
                  <a:schemeClr val="dk1"/>
                </a:solidFill>
                <a:latin typeface="Times New Roman"/>
                <a:ea typeface="Times New Roman"/>
                <a:cs typeface="Times New Roman"/>
                <a:sym typeface="Times New Roman"/>
              </a:rPr>
              <a:t>Tu</a:t>
            </a:r>
            <a:r>
              <a:rPr lang="en-US" sz="2800" dirty="0" smtClean="0">
                <a:solidFill>
                  <a:schemeClr val="dk1"/>
                </a:solidFill>
                <a:latin typeface="Times New Roman"/>
                <a:ea typeface="Times New Roman"/>
                <a:cs typeface="Times New Roman"/>
                <a:sym typeface="Times New Roman"/>
              </a:rPr>
              <a:t>_</a:t>
            </a:r>
            <a:r>
              <a:rPr lang="en-GB" sz="2400" i="1" dirty="0">
                <a:latin typeface="Times New Roman" panose="02020603050405020304" pitchFamily="18" charset="0"/>
                <a:cs typeface="Times New Roman" panose="02020603050405020304" pitchFamily="18" charset="0"/>
              </a:rPr>
              <a:t>Student1387823</a:t>
            </a:r>
            <a:endParaRPr sz="2400" dirty="0">
              <a:latin typeface="Times New Roman" panose="02020603050405020304" pitchFamily="18" charset="0"/>
              <a:cs typeface="Times New Roman" panose="02020603050405020304" pitchFamily="18" charset="0"/>
            </a:endParaRPr>
          </a:p>
          <a:p>
            <a:pPr marL="0" marR="0" lvl="0" indent="0" algn="just" rtl="0">
              <a:lnSpc>
                <a:spcPct val="70000"/>
              </a:lnSpc>
              <a:spcBef>
                <a:spcPts val="1400"/>
              </a:spcBef>
              <a:spcAft>
                <a:spcPts val="0"/>
              </a:spcAft>
              <a:buClr>
                <a:schemeClr val="dk1"/>
              </a:buClr>
              <a:buSzPts val="28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r>
              <a:rPr lang="en-US" sz="2800" b="0" i="0" u="none" strike="noStrike" cap="none"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	</a:t>
            </a:r>
            <a:r>
              <a:rPr lang="en-US" sz="1800" dirty="0" smtClean="0">
                <a:solidFill>
                  <a:schemeClr val="dk1"/>
                </a:solidFill>
                <a:latin typeface="Times New Roman"/>
                <a:ea typeface="Times New Roman"/>
                <a:cs typeface="Times New Roman"/>
                <a:sym typeface="Times New Roman"/>
              </a:rPr>
              <a:t>				</a:t>
            </a:r>
            <a:r>
              <a:rPr lang="en-GB" sz="2000" b="1" i="1" dirty="0" smtClean="0">
                <a:latin typeface="Times New Roman" panose="02020603050405020304" pitchFamily="18" charset="0"/>
                <a:cs typeface="Times New Roman" panose="02020603050405020304" pitchFamily="18" charset="0"/>
              </a:rPr>
              <a:t>Month</a:t>
            </a:r>
            <a:r>
              <a:rPr lang="en-GB" sz="2000" i="1" dirty="0" smtClean="0">
                <a:latin typeface="Times New Roman" panose="02020603050405020304" pitchFamily="18" charset="0"/>
                <a:cs typeface="Times New Roman" panose="02020603050405020304" pitchFamily="18" charset="0"/>
              </a:rPr>
              <a:t>:03  </a:t>
            </a:r>
            <a:r>
              <a:rPr lang="en-GB" sz="2000" b="1" i="1" dirty="0" smtClean="0">
                <a:latin typeface="Times New Roman" panose="02020603050405020304" pitchFamily="18" charset="0"/>
                <a:cs typeface="Times New Roman" panose="02020603050405020304" pitchFamily="18" charset="0"/>
              </a:rPr>
              <a:t>Year</a:t>
            </a:r>
            <a:r>
              <a:rPr lang="en-GB" sz="2000" i="1" dirty="0" smtClean="0">
                <a:latin typeface="Times New Roman" panose="02020603050405020304" pitchFamily="18" charset="0"/>
                <a:cs typeface="Times New Roman" panose="02020603050405020304" pitchFamily="18" charset="0"/>
              </a:rPr>
              <a:t>:2023</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100"/>
        <p:cNvGrpSpPr/>
        <p:nvPr/>
      </p:nvGrpSpPr>
      <p:grpSpPr>
        <a:xfrm>
          <a:off x="0" y="0"/>
          <a:ext cx="0" cy="0"/>
          <a:chOff x="0" y="0"/>
          <a:chExt cx="0" cy="0"/>
        </a:xfrm>
      </p:grpSpPr>
      <p:sp>
        <p:nvSpPr>
          <p:cNvPr id="101" name="Google Shape;101;p10"/>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10</a:t>
            </a:fld>
            <a:endParaRPr/>
          </a:p>
        </p:txBody>
      </p:sp>
      <p:sp>
        <p:nvSpPr>
          <p:cNvPr id="102" name="Google Shape;102;p10"/>
          <p:cNvSpPr txBox="1">
            <a:spLocks noGrp="1"/>
          </p:cNvSpPr>
          <p:nvPr>
            <p:ph type="body" idx="1"/>
          </p:nvPr>
        </p:nvSpPr>
        <p:spPr>
          <a:xfrm>
            <a:off x="304800" y="1371600"/>
            <a:ext cx="8610600" cy="48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200"/>
              <a:buFont typeface="Noto Sans Symbols"/>
              <a:buNone/>
            </a:pPr>
            <a:endParaRPr b="1"/>
          </a:p>
          <a:p>
            <a:pPr marL="0" lvl="0" indent="0" algn="ctr" rtl="0">
              <a:spcBef>
                <a:spcPts val="880"/>
              </a:spcBef>
              <a:spcAft>
                <a:spcPts val="0"/>
              </a:spcAft>
              <a:buSzPts val="2200"/>
              <a:buFont typeface="Noto Sans Symbols"/>
              <a:buNone/>
            </a:pPr>
            <a:r>
              <a:rPr lang="en-US" sz="4400" b="1">
                <a:latin typeface="Arial"/>
                <a:ea typeface="Arial"/>
                <a:cs typeface="Arial"/>
                <a:sym typeface="Arial"/>
              </a:rPr>
              <a:t>Thank You</a:t>
            </a:r>
            <a:endParaRPr sz="4400" b="1">
              <a:latin typeface="Times New Roman"/>
              <a:ea typeface="Times New Roman"/>
              <a:cs typeface="Times New Roman"/>
              <a:sym typeface="Times New Roman"/>
            </a:endParaRPr>
          </a:p>
          <a:p>
            <a:pPr marL="342900" lvl="0" indent="-266700" algn="l" rtl="0">
              <a:spcBef>
                <a:spcPts val="480"/>
              </a:spcBef>
              <a:spcAft>
                <a:spcPts val="0"/>
              </a:spcAft>
              <a:buSzPts val="1200"/>
              <a:buNone/>
            </a:pPr>
            <a:endParaRPr>
              <a:latin typeface="Times New Roman"/>
              <a:ea typeface="Times New Roman"/>
              <a:cs typeface="Times New Roman"/>
              <a:sym typeface="Times New Roman"/>
            </a:endParaRPr>
          </a:p>
        </p:txBody>
      </p:sp>
      <p:pic>
        <p:nvPicPr>
          <p:cNvPr id="103" name="Google Shape;103;p10"/>
          <p:cNvPicPr preferRelativeResize="0"/>
          <p:nvPr/>
        </p:nvPicPr>
        <p:blipFill rotWithShape="1">
          <a:blip r:embed="rId3">
            <a:alphaModFix/>
          </a:blip>
          <a:srcRect/>
          <a:stretch/>
        </p:blipFill>
        <p:spPr>
          <a:xfrm>
            <a:off x="3109912" y="3038475"/>
            <a:ext cx="3000375" cy="191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690418" y="161420"/>
            <a:ext cx="7620000" cy="411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a:latin typeface="Times New Roman"/>
                <a:ea typeface="Times New Roman"/>
                <a:cs typeface="Times New Roman"/>
                <a:sym typeface="Times New Roman"/>
              </a:rPr>
              <a:t>Content</a:t>
            </a:r>
            <a:endParaRPr sz="3200"/>
          </a:p>
        </p:txBody>
      </p:sp>
      <p:sp>
        <p:nvSpPr>
          <p:cNvPr id="43" name="Google Shape;43;p2"/>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2</a:t>
            </a:fld>
            <a:endParaRPr/>
          </a:p>
        </p:txBody>
      </p:sp>
      <p:sp>
        <p:nvSpPr>
          <p:cNvPr id="44" name="Google Shape;44;p2"/>
          <p:cNvSpPr txBox="1">
            <a:spLocks noGrp="1"/>
          </p:cNvSpPr>
          <p:nvPr>
            <p:ph type="body" idx="1"/>
          </p:nvPr>
        </p:nvSpPr>
        <p:spPr>
          <a:xfrm>
            <a:off x="609600" y="1066800"/>
            <a:ext cx="8305800" cy="5105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sz="2800" dirty="0">
                <a:latin typeface="Times New Roman"/>
                <a:ea typeface="Times New Roman"/>
                <a:cs typeface="Times New Roman"/>
                <a:sym typeface="Times New Roman"/>
              </a:rPr>
              <a:t>Introduction</a:t>
            </a:r>
            <a:endParaRPr dirty="0"/>
          </a:p>
          <a:p>
            <a:pPr marL="742950" lvl="1" indent="-285750" algn="l" rtl="0">
              <a:spcBef>
                <a:spcPts val="560"/>
              </a:spcBef>
              <a:spcAft>
                <a:spcPts val="0"/>
              </a:spcAft>
              <a:buSzPts val="1400"/>
              <a:buChar char="🞛"/>
            </a:pPr>
            <a:r>
              <a:rPr lang="en-US" sz="2800" dirty="0">
                <a:latin typeface="Times New Roman"/>
                <a:ea typeface="Times New Roman"/>
                <a:cs typeface="Times New Roman"/>
                <a:sym typeface="Times New Roman"/>
              </a:rPr>
              <a:t>Actual requirements</a:t>
            </a:r>
            <a:endParaRPr sz="2800" dirty="0">
              <a:latin typeface="Times New Roman"/>
              <a:ea typeface="Times New Roman"/>
              <a:cs typeface="Times New Roman"/>
              <a:sym typeface="Times New Roman"/>
            </a:endParaRPr>
          </a:p>
          <a:p>
            <a:pPr marL="742950" lvl="1" indent="-285750" algn="l" rtl="0">
              <a:spcBef>
                <a:spcPts val="560"/>
              </a:spcBef>
              <a:spcAft>
                <a:spcPts val="0"/>
              </a:spcAft>
              <a:buSzPts val="1400"/>
              <a:buChar char="🞛"/>
            </a:pPr>
            <a:r>
              <a:rPr lang="en-US" sz="2800" dirty="0">
                <a:latin typeface="Times New Roman"/>
                <a:ea typeface="Times New Roman"/>
                <a:cs typeface="Times New Roman"/>
                <a:sym typeface="Times New Roman"/>
              </a:rPr>
              <a:t>Requirements of the project</a:t>
            </a:r>
            <a:endParaRPr sz="2800" dirty="0">
              <a:latin typeface="Times New Roman"/>
              <a:ea typeface="Times New Roman"/>
              <a:cs typeface="Times New Roman"/>
              <a:sym typeface="Times New Roman"/>
            </a:endParaRPr>
          </a:p>
          <a:p>
            <a:pPr marL="742950" lvl="1" indent="-285750" algn="l" rtl="0">
              <a:spcBef>
                <a:spcPts val="560"/>
              </a:spcBef>
              <a:spcAft>
                <a:spcPts val="0"/>
              </a:spcAft>
              <a:buSzPts val="1400"/>
              <a:buChar char="🞛"/>
            </a:pPr>
            <a:r>
              <a:rPr lang="en-US" sz="2800" dirty="0">
                <a:latin typeface="Times New Roman"/>
                <a:ea typeface="Times New Roman"/>
                <a:cs typeface="Times New Roman"/>
                <a:sym typeface="Times New Roman"/>
              </a:rPr>
              <a:t>Deployment diagram</a:t>
            </a:r>
            <a:endParaRPr sz="2800" dirty="0">
              <a:latin typeface="Times New Roman"/>
              <a:ea typeface="Times New Roman"/>
              <a:cs typeface="Times New Roman"/>
              <a:sym typeface="Times New Roman"/>
            </a:endParaRPr>
          </a:p>
          <a:p>
            <a:pPr marL="342900" lvl="0" indent="-342900" algn="l" rtl="0">
              <a:spcBef>
                <a:spcPts val="560"/>
              </a:spcBef>
              <a:spcAft>
                <a:spcPts val="0"/>
              </a:spcAft>
              <a:buSzPts val="1400"/>
              <a:buChar char="◆"/>
            </a:pPr>
            <a:r>
              <a:rPr lang="en-US" sz="2800" dirty="0">
                <a:latin typeface="Times New Roman"/>
                <a:ea typeface="Times New Roman"/>
                <a:cs typeface="Times New Roman"/>
                <a:sym typeface="Times New Roman"/>
              </a:rPr>
              <a:t>Test result</a:t>
            </a:r>
            <a:endParaRPr dirty="0"/>
          </a:p>
          <a:p>
            <a:pPr marL="342900" lvl="0" indent="-342900" algn="l" rtl="0">
              <a:spcBef>
                <a:spcPts val="560"/>
              </a:spcBef>
              <a:spcAft>
                <a:spcPts val="0"/>
              </a:spcAft>
              <a:buSzPts val="1400"/>
              <a:buChar char="◆"/>
            </a:pPr>
            <a:r>
              <a:rPr lang="en-US" sz="2800" dirty="0">
                <a:latin typeface="Times New Roman"/>
                <a:ea typeface="Times New Roman"/>
                <a:cs typeface="Times New Roman"/>
                <a:sym typeface="Times New Roman"/>
              </a:rPr>
              <a:t>Conclusion and development</a:t>
            </a:r>
            <a:endParaRPr dirty="0"/>
          </a:p>
          <a:p>
            <a:pPr marL="342900" lvl="0" indent="-342900" algn="l" rtl="0">
              <a:spcBef>
                <a:spcPts val="560"/>
              </a:spcBef>
              <a:spcAft>
                <a:spcPts val="0"/>
              </a:spcAft>
              <a:buClr>
                <a:srgbClr val="215D4B"/>
              </a:buClr>
              <a:buSzPts val="1400"/>
              <a:buChar char="◆"/>
            </a:pPr>
            <a:r>
              <a:rPr lang="en-US" sz="2800" dirty="0">
                <a:latin typeface="Times New Roman"/>
                <a:ea typeface="Times New Roman"/>
                <a:cs typeface="Times New Roman"/>
                <a:sym typeface="Times New Roman"/>
              </a:rPr>
              <a:t>Task list</a:t>
            </a:r>
            <a:endParaRPr sz="2800" dirty="0">
              <a:latin typeface="Times New Roman"/>
              <a:ea typeface="Times New Roman"/>
              <a:cs typeface="Times New Roman"/>
              <a:sym typeface="Times New Roman"/>
            </a:endParaRPr>
          </a:p>
          <a:p>
            <a:pPr marL="342900" lvl="0" indent="-254000" algn="l" rtl="0">
              <a:spcBef>
                <a:spcPts val="560"/>
              </a:spcBef>
              <a:spcAft>
                <a:spcPts val="0"/>
              </a:spcAft>
              <a:buSzPts val="1400"/>
              <a:buNone/>
            </a:pPr>
            <a:endParaRPr sz="2800" dirty="0">
              <a:latin typeface="Times New Roman"/>
              <a:ea typeface="Times New Roman"/>
              <a:cs typeface="Times New Roman"/>
              <a:sym typeface="Times New Roman"/>
            </a:endParaRPr>
          </a:p>
          <a:p>
            <a:pPr marL="342900" lvl="0" indent="-266700" algn="l" rtl="0">
              <a:spcBef>
                <a:spcPts val="480"/>
              </a:spcBef>
              <a:spcAft>
                <a:spcPts val="0"/>
              </a:spcAft>
              <a:buSzPts val="1200"/>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48"/>
        <p:cNvGrpSpPr/>
        <p:nvPr/>
      </p:nvGrpSpPr>
      <p:grpSpPr>
        <a:xfrm>
          <a:off x="0" y="0"/>
          <a:ext cx="0" cy="0"/>
          <a:chOff x="0" y="0"/>
          <a:chExt cx="0" cy="0"/>
        </a:xfrm>
      </p:grpSpPr>
      <p:sp>
        <p:nvSpPr>
          <p:cNvPr id="49" name="Google Shape;49;p3"/>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3</a:t>
            </a:fld>
            <a:endParaRPr/>
          </a:p>
        </p:txBody>
      </p:sp>
      <p:sp>
        <p:nvSpPr>
          <p:cNvPr id="50" name="Google Shape;50;p3"/>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r>
              <a:rPr lang="en-GB" b="1" dirty="0" smtClean="0">
                <a:latin typeface="Times New Roman" panose="02020603050405020304" pitchFamily="18" charset="0"/>
                <a:cs typeface="Times New Roman" panose="02020603050405020304" pitchFamily="18" charset="0"/>
              </a:rPr>
              <a:t>The Coffee </a:t>
            </a:r>
            <a:r>
              <a:rPr lang="en-GB" b="1" dirty="0">
                <a:latin typeface="Times New Roman" panose="02020603050405020304" pitchFamily="18" charset="0"/>
                <a:cs typeface="Times New Roman" panose="02020603050405020304" pitchFamily="18" charset="0"/>
              </a:rPr>
              <a:t>&amp; Cake </a:t>
            </a:r>
            <a:r>
              <a:rPr lang="en-GB" dirty="0">
                <a:latin typeface="Times New Roman" panose="02020603050405020304" pitchFamily="18" charset="0"/>
                <a:cs typeface="Times New Roman" panose="02020603050405020304" pitchFamily="18" charset="0"/>
              </a:rPr>
              <a:t>is a simple web application designed to help users order and pay for coffee and cakes online. The app allows users to select products by category and view product details, including price and description. Users can order and pay online using popular payment methods such as credit cards or e-wallets. After placing an order, the user will receive a confirmation message about his order. Application administrators can manage products, orders, and customer information. The goal of the application is to provide a simple and convenient user experience when ordering online and to help administrators manage their business more easily. Based on the needs outlined in the project, we have designed an application that will provide the following features and </a:t>
            </a:r>
            <a:r>
              <a:rPr lang="en-GB" dirty="0" smtClean="0">
                <a:latin typeface="Times New Roman" panose="02020603050405020304" pitchFamily="18" charset="0"/>
                <a:cs typeface="Times New Roman" panose="02020603050405020304" pitchFamily="18" charset="0"/>
              </a:rPr>
              <a:t>functions.</a:t>
            </a:r>
            <a:endParaRPr lang="en-US"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rgbClr val="215D4B"/>
              </a:buClr>
              <a:buSzPts val="1200"/>
              <a:buChar char="◆"/>
            </a:pPr>
            <a:r>
              <a:rPr lang="en-US" dirty="0" smtClean="0"/>
              <a:t>.</a:t>
            </a:r>
            <a:endParaRPr dirty="0"/>
          </a:p>
        </p:txBody>
      </p:sp>
      <p:sp>
        <p:nvSpPr>
          <p:cNvPr id="51" name="Google Shape;51;p3"/>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Actual requirements</a:t>
            </a:r>
            <a:endParaRPr sz="3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56"/>
        <p:cNvGrpSpPr/>
        <p:nvPr/>
      </p:nvGrpSpPr>
      <p:grpSpPr>
        <a:xfrm>
          <a:off x="0" y="0"/>
          <a:ext cx="0" cy="0"/>
          <a:chOff x="0" y="0"/>
          <a:chExt cx="0" cy="0"/>
        </a:xfrm>
      </p:grpSpPr>
      <p:sp>
        <p:nvSpPr>
          <p:cNvPr id="57" name="Google Shape;57;p4"/>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4</a:t>
            </a:fld>
            <a:endParaRPr/>
          </a:p>
        </p:txBody>
      </p:sp>
      <p:sp>
        <p:nvSpPr>
          <p:cNvPr id="58" name="Google Shape;58;p4"/>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b="1" dirty="0"/>
              <a:t>Functional</a:t>
            </a:r>
            <a:r>
              <a:rPr lang="en-US" dirty="0"/>
              <a:t> </a:t>
            </a:r>
            <a:endParaRPr dirty="0"/>
          </a:p>
          <a:p>
            <a:pPr marL="0" lvl="0" indent="0" algn="l" rtl="0">
              <a:spcBef>
                <a:spcPts val="480"/>
              </a:spcBef>
              <a:spcAft>
                <a:spcPts val="0"/>
              </a:spcAft>
              <a:buSzPts val="1200"/>
              <a:buNone/>
            </a:pPr>
            <a:r>
              <a:rPr lang="en-US" dirty="0"/>
              <a:t>For user : </a:t>
            </a:r>
            <a:endParaRPr lang="en-US" dirty="0" smtClean="0"/>
          </a:p>
          <a:p>
            <a:pPr marL="0" lvl="0" indent="0" algn="l" rtl="0">
              <a:spcBef>
                <a:spcPts val="480"/>
              </a:spcBef>
              <a:spcAft>
                <a:spcPts val="0"/>
              </a:spcAft>
              <a:buSzPts val="1200"/>
              <a:buNone/>
            </a:pPr>
            <a:r>
              <a:rPr lang="en-US" dirty="0" smtClean="0"/>
              <a:t>-</a:t>
            </a:r>
            <a:r>
              <a:rPr lang="en-US" dirty="0"/>
              <a:t>	Users can view products by name or description</a:t>
            </a:r>
          </a:p>
          <a:p>
            <a:pPr marL="0" lvl="0" indent="0">
              <a:buNone/>
            </a:pPr>
            <a:r>
              <a:rPr lang="en-US" dirty="0" smtClean="0"/>
              <a:t>-</a:t>
            </a:r>
            <a:r>
              <a:rPr lang="en-US" dirty="0"/>
              <a:t>	Users can place orders for products from the page. </a:t>
            </a:r>
          </a:p>
          <a:p>
            <a:pPr marL="0" lvl="0" indent="0">
              <a:buNone/>
            </a:pPr>
            <a:r>
              <a:rPr lang="en-US" dirty="0" smtClean="0"/>
              <a:t>-</a:t>
            </a:r>
            <a:r>
              <a:rPr lang="en-US" dirty="0"/>
              <a:t>	</a:t>
            </a:r>
            <a:r>
              <a:rPr lang="en-US" dirty="0" smtClean="0"/>
              <a:t>Users allows </a:t>
            </a:r>
            <a:r>
              <a:rPr lang="en-US" dirty="0"/>
              <a:t>users to add products to their cart and place orders by entering delivery address information and selecting payment methods.</a:t>
            </a:r>
          </a:p>
          <a:p>
            <a:pPr marL="0" lvl="0" indent="0">
              <a:buNone/>
            </a:pPr>
            <a:r>
              <a:rPr lang="en-US" dirty="0" smtClean="0"/>
              <a:t>-</a:t>
            </a:r>
            <a:r>
              <a:rPr lang="en-US" dirty="0"/>
              <a:t>	Users can change the quantity of products or remove products from the cart.</a:t>
            </a:r>
          </a:p>
          <a:p>
            <a:pPr marL="0" lvl="0" indent="0">
              <a:buNone/>
            </a:pPr>
            <a:r>
              <a:rPr lang="en-US" dirty="0" smtClean="0"/>
              <a:t>-</a:t>
            </a:r>
            <a:r>
              <a:rPr lang="en-US" dirty="0"/>
              <a:t>	Users can view history order.</a:t>
            </a:r>
          </a:p>
        </p:txBody>
      </p:sp>
      <p:sp>
        <p:nvSpPr>
          <p:cNvPr id="59" name="Google Shape;59;p4"/>
          <p:cNvSpPr txBox="1">
            <a:spLocks noGrp="1"/>
          </p:cNvSpPr>
          <p:nvPr>
            <p:ph type="title"/>
          </p:nvPr>
        </p:nvSpPr>
        <p:spPr>
          <a:xfrm>
            <a:off x="5334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a:latin typeface="Times New Roman"/>
                <a:ea typeface="Times New Roman"/>
                <a:cs typeface="Times New Roman"/>
                <a:sym typeface="Times New Roman"/>
              </a:rPr>
              <a:t>	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Requirements of the project </a:t>
            </a:r>
            <a:endParaRPr sz="3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5"/>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5</a:t>
            </a:fld>
            <a:endParaRPr/>
          </a:p>
        </p:txBody>
      </p:sp>
      <p:sp>
        <p:nvSpPr>
          <p:cNvPr id="66" name="Google Shape;66;p5"/>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b="1"/>
              <a:t>Functional</a:t>
            </a:r>
            <a:r>
              <a:rPr lang="en-US"/>
              <a:t> </a:t>
            </a:r>
            <a:endParaRPr/>
          </a:p>
          <a:p>
            <a:pPr marL="0" lvl="0" indent="0" algn="l" rtl="0">
              <a:spcBef>
                <a:spcPts val="480"/>
              </a:spcBef>
              <a:spcAft>
                <a:spcPts val="0"/>
              </a:spcAft>
              <a:buSzPts val="1200"/>
              <a:buNone/>
            </a:pPr>
            <a:r>
              <a:rPr lang="en-US"/>
              <a:t>For admin : </a:t>
            </a:r>
            <a:endParaRPr/>
          </a:p>
          <a:p>
            <a:pPr marL="0" lvl="0" indent="0" algn="l" rtl="0">
              <a:spcBef>
                <a:spcPts val="480"/>
              </a:spcBef>
              <a:spcAft>
                <a:spcPts val="0"/>
              </a:spcAft>
              <a:buSzPts val="1200"/>
              <a:buNone/>
            </a:pPr>
            <a:r>
              <a:rPr lang="en-US"/>
              <a:t>- Can add/ edit admin’s account</a:t>
            </a:r>
            <a:endParaRPr/>
          </a:p>
          <a:p>
            <a:pPr marL="0" lvl="0" indent="0" algn="l" rtl="0">
              <a:spcBef>
                <a:spcPts val="480"/>
              </a:spcBef>
              <a:spcAft>
                <a:spcPts val="0"/>
              </a:spcAft>
              <a:buSzPts val="1200"/>
              <a:buNone/>
            </a:pPr>
            <a:r>
              <a:rPr lang="en-US"/>
              <a:t>- Can add/view/edit/deactivate products</a:t>
            </a:r>
            <a:endParaRPr/>
          </a:p>
          <a:p>
            <a:pPr marL="0" lvl="0" indent="0" algn="l" rtl="0">
              <a:spcBef>
                <a:spcPts val="480"/>
              </a:spcBef>
              <a:spcAft>
                <a:spcPts val="0"/>
              </a:spcAft>
              <a:buSzPts val="1200"/>
              <a:buNone/>
            </a:pPr>
            <a:r>
              <a:rPr lang="en-US"/>
              <a:t>- Can view all orders and change status orders</a:t>
            </a:r>
            <a:endParaRPr/>
          </a:p>
        </p:txBody>
      </p:sp>
      <p:sp>
        <p:nvSpPr>
          <p:cNvPr id="67" name="Google Shape;67;p5"/>
          <p:cNvSpPr txBox="1">
            <a:spLocks noGrp="1"/>
          </p:cNvSpPr>
          <p:nvPr>
            <p:ph type="title"/>
          </p:nvPr>
        </p:nvSpPr>
        <p:spPr>
          <a:xfrm>
            <a:off x="5334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a:latin typeface="Times New Roman"/>
                <a:ea typeface="Times New Roman"/>
                <a:cs typeface="Times New Roman"/>
                <a:sym typeface="Times New Roman"/>
              </a:rPr>
              <a:t>	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Requirements of the project </a:t>
            </a:r>
            <a:endParaRPr sz="3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71"/>
        <p:cNvGrpSpPr/>
        <p:nvPr/>
      </p:nvGrpSpPr>
      <p:grpSpPr>
        <a:xfrm>
          <a:off x="0" y="0"/>
          <a:ext cx="0" cy="0"/>
          <a:chOff x="0" y="0"/>
          <a:chExt cx="0" cy="0"/>
        </a:xfrm>
      </p:grpSpPr>
      <p:sp>
        <p:nvSpPr>
          <p:cNvPr id="72" name="Google Shape;72;p6"/>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6</a:t>
            </a:fld>
            <a:endParaRPr/>
          </a:p>
        </p:txBody>
      </p:sp>
      <p:sp>
        <p:nvSpPr>
          <p:cNvPr id="73" name="Google Shape;73;p6"/>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a:t>Data Flow Diagram</a:t>
            </a:r>
            <a:endParaRPr/>
          </a:p>
        </p:txBody>
      </p:sp>
      <p:sp>
        <p:nvSpPr>
          <p:cNvPr id="74" name="Google Shape;74;p6"/>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 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Deployment diagram </a:t>
            </a:r>
            <a:endParaRPr sz="3200">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1" y="1634836"/>
            <a:ext cx="9022006" cy="2631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79"/>
        <p:cNvGrpSpPr/>
        <p:nvPr/>
      </p:nvGrpSpPr>
      <p:grpSpPr>
        <a:xfrm>
          <a:off x="0" y="0"/>
          <a:ext cx="0" cy="0"/>
          <a:chOff x="0" y="0"/>
          <a:chExt cx="0" cy="0"/>
        </a:xfrm>
      </p:grpSpPr>
      <p:sp>
        <p:nvSpPr>
          <p:cNvPr id="80" name="Google Shape;80;p7"/>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7</a:t>
            </a:fld>
            <a:endParaRPr/>
          </a:p>
        </p:txBody>
      </p:sp>
      <p:graphicFrame>
        <p:nvGraphicFramePr>
          <p:cNvPr id="81" name="Google Shape;81;p7"/>
          <p:cNvGraphicFramePr/>
          <p:nvPr>
            <p:extLst>
              <p:ext uri="{D42A27DB-BD31-4B8C-83A1-F6EECF244321}">
                <p14:modId xmlns:p14="http://schemas.microsoft.com/office/powerpoint/2010/main" val="2172447988"/>
              </p:ext>
            </p:extLst>
          </p:nvPr>
        </p:nvGraphicFramePr>
        <p:xfrm>
          <a:off x="304800" y="914400"/>
          <a:ext cx="8610575" cy="3937040"/>
        </p:xfrm>
        <a:graphic>
          <a:graphicData uri="http://schemas.openxmlformats.org/drawingml/2006/table">
            <a:tbl>
              <a:tblPr firstRow="1" bandRow="1">
                <a:noFill/>
                <a:tableStyleId>{F4403D97-0999-4658-89BB-E200C791C0E6}</a:tableStyleId>
              </a:tblPr>
              <a:tblGrid>
                <a:gridCol w="2413150">
                  <a:extLst>
                    <a:ext uri="{9D8B030D-6E8A-4147-A177-3AD203B41FA5}">
                      <a16:colId xmlns:a16="http://schemas.microsoft.com/office/drawing/2014/main" val="20000"/>
                    </a:ext>
                  </a:extLst>
                </a:gridCol>
                <a:gridCol w="2413150">
                  <a:extLst>
                    <a:ext uri="{9D8B030D-6E8A-4147-A177-3AD203B41FA5}">
                      <a16:colId xmlns:a16="http://schemas.microsoft.com/office/drawing/2014/main" val="20001"/>
                    </a:ext>
                  </a:extLst>
                </a:gridCol>
                <a:gridCol w="2468000">
                  <a:extLst>
                    <a:ext uri="{9D8B030D-6E8A-4147-A177-3AD203B41FA5}">
                      <a16:colId xmlns:a16="http://schemas.microsoft.com/office/drawing/2014/main" val="20002"/>
                    </a:ext>
                  </a:extLst>
                </a:gridCol>
                <a:gridCol w="13162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u="none" strike="noStrike" cap="none"/>
                        <a:t>Functional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Table use</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Actor</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Status</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a:t>Login</a:t>
                      </a:r>
                      <a:endParaRPr sz="1800" u="none" strike="noStrike" cap="none"/>
                    </a:p>
                    <a:p>
                      <a:pPr marL="285750" marR="0" lvl="0" indent="-285750" algn="l" rtl="0">
                        <a:spcBef>
                          <a:spcPts val="0"/>
                        </a:spcBef>
                        <a:spcAft>
                          <a:spcPts val="0"/>
                        </a:spcAft>
                        <a:buClr>
                          <a:schemeClr val="dk1"/>
                        </a:buClr>
                        <a:buSzPts val="1800"/>
                        <a:buFont typeface="Arial"/>
                        <a:buChar char="-"/>
                      </a:pPr>
                      <a:r>
                        <a:rPr lang="en-US" sz="1800" u="none" strike="noStrike" cap="none"/>
                        <a:t>Register </a:t>
                      </a:r>
                      <a:endParaRPr/>
                    </a:p>
                    <a:p>
                      <a:pPr marL="285750" marR="0" lvl="0" indent="-285750" algn="l" rtl="0">
                        <a:spcBef>
                          <a:spcPts val="0"/>
                        </a:spcBef>
                        <a:spcAft>
                          <a:spcPts val="0"/>
                        </a:spcAft>
                        <a:buClr>
                          <a:schemeClr val="dk1"/>
                        </a:buClr>
                        <a:buSzPts val="1800"/>
                        <a:buFont typeface="Arial"/>
                        <a:buChar char="-"/>
                      </a:pPr>
                      <a:r>
                        <a:rPr lang="en-US" sz="1800" u="none" strike="noStrike" cap="none"/>
                        <a:t>Edit account information</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endParaRPr sz="1800" u="none" strike="noStrike" cap="none"/>
                    </a:p>
                    <a:p>
                      <a:pPr marL="0" marR="0" lvl="0" indent="0" algn="ctr" rtl="0">
                        <a:spcBef>
                          <a:spcPts val="0"/>
                        </a:spcBef>
                        <a:spcAft>
                          <a:spcPts val="0"/>
                        </a:spcAft>
                        <a:buClr>
                          <a:schemeClr val="dk1"/>
                        </a:buClr>
                        <a:buSzPts val="1800"/>
                        <a:buFont typeface="Arial"/>
                        <a:buNone/>
                      </a:pPr>
                      <a:r>
                        <a:rPr lang="en-US" sz="1800" u="none" strike="noStrike" cap="none"/>
                        <a:t>Customer</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r>
                        <a:rPr lang="en-US" sz="1800" u="none" strike="noStrike" cap="none"/>
                        <a:t>Guest</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r>
                        <a:rPr lang="en-US" sz="1800" u="none" strike="noStrike" cap="none"/>
                        <a:t>Done</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dirty="0" smtClean="0"/>
                        <a:t>View List</a:t>
                      </a:r>
                      <a:r>
                        <a:rPr lang="en-US" sz="1800" u="none" strike="noStrike" cap="none" baseline="0" dirty="0" smtClean="0"/>
                        <a:t> Category</a:t>
                      </a:r>
                      <a:endParaRPr dirty="0"/>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Filter </a:t>
                      </a:r>
                      <a:r>
                        <a:rPr lang="en-US" sz="1800" u="none" strike="noStrike" cap="none" dirty="0" smtClean="0"/>
                        <a:t>product</a:t>
                      </a:r>
                      <a:endParaRPr dirty="0"/>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Add to cart product</a:t>
                      </a:r>
                      <a:endParaRPr sz="1800" u="none" strike="noStrike" cap="none" dirty="0"/>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Order product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en-US" sz="1800" u="none" strike="noStrike" cap="none"/>
                        <a:t>Product, Customer, Order</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r>
                        <a:rPr lang="en-US" sz="1800" u="none" strike="noStrike" cap="none"/>
                        <a:t>Guest</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en-US" sz="1800" u="none" strike="noStrike" cap="none"/>
                        <a:t>Done</a:t>
                      </a:r>
                      <a:endParaRPr/>
                    </a:p>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View products </a:t>
                      </a:r>
                      <a:endParaRPr dirty="0"/>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View Order history</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en-US" sz="1800" u="none" strike="noStrike" cap="none"/>
                        <a:t>Product, Customer, Order</a:t>
                      </a:r>
                      <a:endParaRPr sz="1800" u="none" strike="noStrike" cap="none"/>
                    </a:p>
                    <a:p>
                      <a:pPr marL="0" marR="0" lvl="0" indent="0" algn="l" rtl="0">
                        <a:lnSpc>
                          <a:spcPct val="100000"/>
                        </a:lnSpc>
                        <a:spcBef>
                          <a:spcPts val="0"/>
                        </a:spcBef>
                        <a:spcAft>
                          <a:spcPts val="0"/>
                        </a:spcAft>
                        <a:buClr>
                          <a:schemeClr val="dk1"/>
                        </a:buClr>
                        <a:buSzPts val="1800"/>
                        <a:buFont typeface="Arial"/>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r>
                        <a:rPr lang="en-US" sz="1800" u="none" strike="noStrike" cap="none"/>
                        <a:t>Guest</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dirty="0"/>
                    </a:p>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82" name="Google Shape;82;p7"/>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Test Result</a:t>
            </a:r>
            <a:endParaRPr sz="3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8"/>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8</a:t>
            </a:fld>
            <a:endParaRPr/>
          </a:p>
        </p:txBody>
      </p:sp>
      <p:graphicFrame>
        <p:nvGraphicFramePr>
          <p:cNvPr id="88" name="Google Shape;88;p8"/>
          <p:cNvGraphicFramePr/>
          <p:nvPr/>
        </p:nvGraphicFramePr>
        <p:xfrm>
          <a:off x="318247" y="1523999"/>
          <a:ext cx="8610575" cy="2931210"/>
        </p:xfrm>
        <a:graphic>
          <a:graphicData uri="http://schemas.openxmlformats.org/drawingml/2006/table">
            <a:tbl>
              <a:tblPr firstRow="1" bandRow="1">
                <a:noFill/>
                <a:tableStyleId>{F4403D97-0999-4658-89BB-E200C791C0E6}</a:tableStyleId>
              </a:tblPr>
              <a:tblGrid>
                <a:gridCol w="2413150">
                  <a:extLst>
                    <a:ext uri="{9D8B030D-6E8A-4147-A177-3AD203B41FA5}">
                      <a16:colId xmlns:a16="http://schemas.microsoft.com/office/drawing/2014/main" val="20000"/>
                    </a:ext>
                  </a:extLst>
                </a:gridCol>
                <a:gridCol w="2413150">
                  <a:extLst>
                    <a:ext uri="{9D8B030D-6E8A-4147-A177-3AD203B41FA5}">
                      <a16:colId xmlns:a16="http://schemas.microsoft.com/office/drawing/2014/main" val="20001"/>
                    </a:ext>
                  </a:extLst>
                </a:gridCol>
                <a:gridCol w="2468000">
                  <a:extLst>
                    <a:ext uri="{9D8B030D-6E8A-4147-A177-3AD203B41FA5}">
                      <a16:colId xmlns:a16="http://schemas.microsoft.com/office/drawing/2014/main" val="20002"/>
                    </a:ext>
                  </a:extLst>
                </a:gridCol>
                <a:gridCol w="1316275">
                  <a:extLst>
                    <a:ext uri="{9D8B030D-6E8A-4147-A177-3AD203B41FA5}">
                      <a16:colId xmlns:a16="http://schemas.microsoft.com/office/drawing/2014/main" val="20003"/>
                    </a:ext>
                  </a:extLst>
                </a:gridCol>
              </a:tblGrid>
              <a:tr h="294650">
                <a:tc>
                  <a:txBody>
                    <a:bodyPr/>
                    <a:lstStyle/>
                    <a:p>
                      <a:pPr marL="0" marR="0" lvl="0" indent="0" algn="ctr" rtl="0">
                        <a:spcBef>
                          <a:spcPts val="0"/>
                        </a:spcBef>
                        <a:spcAft>
                          <a:spcPts val="0"/>
                        </a:spcAft>
                        <a:buNone/>
                      </a:pPr>
                      <a:r>
                        <a:rPr lang="en-US" sz="1800" u="none" strike="noStrike" cap="none" dirty="0"/>
                        <a:t>Functional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Table use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Actor</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Status</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dirty="0"/>
                        <a:t>Login</a:t>
                      </a:r>
                      <a:endParaRPr sz="1800" u="none" strike="noStrike" cap="none" dirty="0"/>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r>
                        <a:rPr lang="en-US" sz="1800" u="none" strike="noStrike" cap="none"/>
                        <a:t>Admin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Admin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Done</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Order Management</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Order</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Admin</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t>Done</a:t>
                      </a:r>
                      <a:endParaRPr/>
                    </a:p>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Admin’s account Management</a:t>
                      </a:r>
                      <a:endParaRPr/>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r>
                        <a:rPr lang="en-US" sz="1800" u="none" strike="noStrike" cap="none" dirty="0"/>
                        <a:t>Admin</a:t>
                      </a:r>
                      <a:endParaRPr dirty="0"/>
                    </a:p>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Done</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Product Management</a:t>
                      </a:r>
                      <a:endParaRPr sz="1800" u="none" strike="noStrike" cap="none"/>
                    </a:p>
                    <a:p>
                      <a:pPr marL="0" marR="0" lvl="0" indent="0" algn="l" rtl="0">
                        <a:lnSpc>
                          <a:spcPct val="100000"/>
                        </a:lnSpc>
                        <a:spcBef>
                          <a:spcPts val="0"/>
                        </a:spcBef>
                        <a:spcAft>
                          <a:spcPts val="0"/>
                        </a:spcAft>
                        <a:buClr>
                          <a:schemeClr val="dk1"/>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Product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
        <p:nvSpPr>
          <p:cNvPr id="89" name="Google Shape;89;p8"/>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dirty="0">
                <a:latin typeface="Times New Roman"/>
                <a:ea typeface="Times New Roman"/>
                <a:cs typeface="Times New Roman"/>
                <a:sym typeface="Times New Roman"/>
              </a:rPr>
              <a:t>    	</a:t>
            </a:r>
            <a:r>
              <a:rPr lang="en-US" sz="3200" dirty="0" smtClean="0">
                <a:latin typeface="Times New Roman"/>
                <a:ea typeface="Times New Roman"/>
                <a:cs typeface="Times New Roman"/>
                <a:sym typeface="Times New Roman"/>
              </a:rPr>
              <a:t>Test Result</a:t>
            </a:r>
            <a:endParaRPr sz="32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93"/>
        <p:cNvGrpSpPr/>
        <p:nvPr/>
      </p:nvGrpSpPr>
      <p:grpSpPr>
        <a:xfrm>
          <a:off x="0" y="0"/>
          <a:ext cx="0" cy="0"/>
          <a:chOff x="0" y="0"/>
          <a:chExt cx="0" cy="0"/>
        </a:xfrm>
      </p:grpSpPr>
      <p:sp>
        <p:nvSpPr>
          <p:cNvPr id="94" name="Google Shape;94;p9"/>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9</a:t>
            </a:fld>
            <a:endParaRPr/>
          </a:p>
        </p:txBody>
      </p:sp>
      <p:sp>
        <p:nvSpPr>
          <p:cNvPr id="95" name="Google Shape;95;p9"/>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a:latin typeface="Times New Roman"/>
                <a:ea typeface="Times New Roman"/>
                <a:cs typeface="Times New Roman"/>
                <a:sym typeface="Times New Roman"/>
              </a:rPr>
              <a:t>Task List</a:t>
            </a:r>
            <a:endParaRPr sz="3200">
              <a:latin typeface="Times New Roman"/>
              <a:ea typeface="Times New Roman"/>
              <a:cs typeface="Times New Roman"/>
              <a:sym typeface="Times New Roman"/>
            </a:endParaRPr>
          </a:p>
        </p:txBody>
      </p:sp>
      <p:sp>
        <p:nvSpPr>
          <p:cNvPr id="2" name="Text Placeholder 1"/>
          <p:cNvSpPr>
            <a:spLocks noGrp="1"/>
          </p:cNvSpPr>
          <p:nvPr>
            <p:ph type="body" idx="1"/>
          </p:nvPr>
        </p:nvSpPr>
        <p:spPr/>
        <p:txBody>
          <a:bodyPr/>
          <a:lstStyle/>
          <a:p>
            <a:endParaRPr lang="en-US"/>
          </a:p>
        </p:txBody>
      </p:sp>
      <p:pic>
        <p:nvPicPr>
          <p:cNvPr id="3" name="Picture 2"/>
          <p:cNvPicPr>
            <a:picLocks noChangeAspect="1"/>
          </p:cNvPicPr>
          <p:nvPr/>
        </p:nvPicPr>
        <p:blipFill>
          <a:blip r:embed="rId3"/>
          <a:stretch>
            <a:fillRect/>
          </a:stretch>
        </p:blipFill>
        <p:spPr>
          <a:xfrm>
            <a:off x="304800" y="1431636"/>
            <a:ext cx="8610600" cy="4740563"/>
          </a:xfrm>
          <a:prstGeom prst="rect">
            <a:avLst/>
          </a:prstGeom>
        </p:spPr>
      </p:pic>
    </p:spTree>
  </p:cSld>
  <p:clrMapOvr>
    <a:masterClrMapping/>
  </p:clrMapOvr>
</p:sld>
</file>

<file path=ppt/theme/theme1.xml><?xml version="1.0" encoding="utf-8"?>
<a:theme xmlns:a="http://schemas.openxmlformats.org/drawingml/2006/main" name="Store Apps Templat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305</Words>
  <Application>Microsoft Office PowerPoint</Application>
  <PresentationFormat>On-screen Show (4:3)</PresentationFormat>
  <Paragraphs>115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Noto Sans Symbols</vt:lpstr>
      <vt:lpstr>Times New Roman</vt:lpstr>
      <vt:lpstr>Wingdings</vt:lpstr>
      <vt:lpstr>Store Apps Template</vt:lpstr>
      <vt:lpstr>Introduction</vt:lpstr>
      <vt:lpstr>Content</vt:lpstr>
      <vt:lpstr> Introduction - Actual requirements</vt:lpstr>
      <vt:lpstr> Introduction - Requirements of the project </vt:lpstr>
      <vt:lpstr> Introduction - Requirements of the project </vt:lpstr>
      <vt:lpstr>      Introduction - Deployment diagram </vt:lpstr>
      <vt:lpstr>     Test Result</vt:lpstr>
      <vt:lpstr>     Test Result</vt:lpstr>
      <vt:lpstr>Task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Sinh Tran</dc:creator>
  <cp:lastModifiedBy>dell</cp:lastModifiedBy>
  <cp:revision>8</cp:revision>
  <dcterms:created xsi:type="dcterms:W3CDTF">2014-04-09T06:08:42Z</dcterms:created>
  <dcterms:modified xsi:type="dcterms:W3CDTF">2023-04-24T12:55:13Z</dcterms:modified>
</cp:coreProperties>
</file>