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6" r:id="rId6"/>
    <p:sldId id="259" r:id="rId7"/>
    <p:sldId id="260" r:id="rId8"/>
    <p:sldId id="261" r:id="rId9"/>
    <p:sldId id="262" r:id="rId10"/>
    <p:sldId id="275" r:id="rId11"/>
    <p:sldId id="272" r:id="rId12"/>
    <p:sldId id="265" r:id="rId13"/>
    <p:sldId id="269" r:id="rId14"/>
    <p:sldId id="276" r:id="rId15"/>
    <p:sldId id="277" r:id="rId16"/>
    <p:sldId id="266" r:id="rId17"/>
    <p:sldId id="278" r:id="rId18"/>
    <p:sldId id="267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2CA"/>
    <a:srgbClr val="FFFFFF"/>
    <a:srgbClr val="A4A721"/>
    <a:srgbClr val="505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29" autoAdjust="0"/>
  </p:normalViewPr>
  <p:slideViewPr>
    <p:cSldViewPr snapToGrid="0">
      <p:cViewPr varScale="1">
        <p:scale>
          <a:sx n="84" d="100"/>
          <a:sy n="84" d="100"/>
        </p:scale>
        <p:origin x="5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E823A1-D1B6-4D9A-8FE6-D93F50DA1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739F8-F46D-4E8F-9E22-CA495DC619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C683-5225-4E74-A7A9-CF52A290D4BD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1744-2C3D-4EAA-AC03-00B5EA2855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F312F-3F97-4FE7-BDE5-9716F5722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99F3-B525-40C0-AC25-74262516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8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2B67-0DA3-43D7-8086-7BCD3144D455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F60C-0CAF-438E-9A9F-8CBE31E5C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9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C6BE-0A34-4CC2-9846-8130314FB91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D404-AF34-4FE4-894B-57980FA021B7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2939-6626-4D2D-ABA5-6D973BD7CE24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F34A-C71F-4A46-A8EB-8B0814514B9E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EB2-9E56-4584-96DD-25FC5459DAE5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2969-74FC-4D7A-8172-ED229D7FCBF8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883-F745-43F4-8F44-AF1C4CE2A65B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84AB-143F-426C-BAB8-4585FDD8F9BC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045-F194-4A49-B3E6-D0B78BC0F829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789E5DA-14E1-4EE4-9B8B-B53174DC761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73DB-1F1D-4A0B-B063-11AE88F16700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2B29C7-4BCD-47DA-BDEA-CA6962684082}" type="datetime1">
              <a:rPr lang="en-US" smtClean="0"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147" y="714820"/>
            <a:ext cx="11112685" cy="46823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DE84E-C439-47E9-8B87-72ED9BACC07C}"/>
              </a:ext>
            </a:extLst>
          </p:cNvPr>
          <p:cNvSpPr txBox="1"/>
          <p:nvPr/>
        </p:nvSpPr>
        <p:spPr>
          <a:xfrm>
            <a:off x="978327" y="3230670"/>
            <a:ext cx="985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HỖ TRỢ SẮP XẾP THỜI KHOÁ BIỂU TỰ ĐỘNG ỨNG DỤNG THUẬT TOÁN DI TRUYỀN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F171E-05E0-4383-B3DB-6D52CD46CBE3}"/>
              </a:ext>
            </a:extLst>
          </p:cNvPr>
          <p:cNvSpPr txBox="1"/>
          <p:nvPr/>
        </p:nvSpPr>
        <p:spPr>
          <a:xfrm>
            <a:off x="3154680" y="4734959"/>
            <a:ext cx="630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NGUYỄN LÊ MINH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NGUYỄN ĐÌNH HOÀNG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CÔNG NGHỆ THÔNG TIN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58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6DF9B-3A11-4CA4-AAB5-17689817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</a:t>
            </a:fld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70FF4-71B3-43FB-B8CD-7379B110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36" y="1166645"/>
            <a:ext cx="2020001" cy="20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0355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TRUYỀN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A5555-4231-4D6F-822E-BC71F8E1A61B}"/>
              </a:ext>
            </a:extLst>
          </p:cNvPr>
          <p:cNvSpPr txBox="1"/>
          <p:nvPr/>
        </p:nvSpPr>
        <p:spPr>
          <a:xfrm>
            <a:off x="874644" y="1505711"/>
            <a:ext cx="6837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kiện dừng của giải thuật: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92DF3-95C0-41BE-A9D6-7A493869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10</a:t>
            </a:fld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3682F-180F-40C4-90C6-AF4E6842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213596"/>
            <a:ext cx="11384280" cy="445237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vi-VN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ựa vào bài toán mà có các cách kết thúc vấn đề khác nhau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</a:rPr>
              <a:t>Theo kết quả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</a:rPr>
              <a:t>Dựa vào số thế hệ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</a:rPr>
              <a:t>Theo thời gian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</a:rPr>
              <a:t>Tổ hợp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2421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D62D1D-84B3-4183-A429-333F262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60" y="608910"/>
            <a:ext cx="11029950" cy="80548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DI TRUYỀN</a:t>
            </a:r>
            <a:endParaRPr lang="en-US" sz="4000" b="1" dirty="0">
              <a:solidFill>
                <a:srgbClr val="A4A7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6F96E-CA15-4F53-A08F-1DD2CF2E24AA}"/>
              </a:ext>
            </a:extLst>
          </p:cNvPr>
          <p:cNvSpPr txBox="1"/>
          <p:nvPr/>
        </p:nvSpPr>
        <p:spPr>
          <a:xfrm>
            <a:off x="580860" y="1413063"/>
            <a:ext cx="110299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Dễ sửa đổi cho nhiều bài toán.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Áp dụng tốt cho những bài toán tối ưu ở phạm vi lớn.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Có thể ứng dụng cho nhiều bài toán tối ưu khác nhau.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2980-3B4A-4176-94DE-82E283F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11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D62D1D-84B3-4183-A429-333F262F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60" y="608910"/>
            <a:ext cx="11029950" cy="80548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DI TRUYỀN</a:t>
            </a:r>
            <a:endParaRPr lang="en-US" sz="4000" b="1" dirty="0">
              <a:solidFill>
                <a:srgbClr val="A4A7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6F96E-CA15-4F53-A08F-1DD2CF2E24AA}"/>
              </a:ext>
            </a:extLst>
          </p:cNvPr>
          <p:cNvSpPr txBox="1"/>
          <p:nvPr/>
        </p:nvSpPr>
        <p:spPr>
          <a:xfrm>
            <a:off x="580860" y="1413063"/>
            <a:ext cx="110299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chọn các tham số cho thuật toán.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Không có giá trị dừng thuật toán hiệu quả.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Yêu cầu một lượng lớn các giá trị đánh giá của hàm thích nghi.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Việc cấu hình không dễ dàng và khó hiểu.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2980-3B4A-4176-94DE-82E283F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12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5558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4787-DEF3-4133-9CD6-9E5DFB0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7739"/>
            <a:ext cx="11029615" cy="48105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hiện tại được tự tạo nên tính thực tiễn chưa cao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DE769-56E1-4FCF-9B54-5A9132DD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13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6104"/>
            <a:ext cx="11029616" cy="7686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4787-DEF3-4133-9CD6-9E5DFB0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404731"/>
            <a:ext cx="10775921" cy="28380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vi-V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thuật toán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Truyền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xây dựng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sắp xếp thời khoá biểu tự động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thuật 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Truyền</a:t>
            </a:r>
            <a:r>
              <a:rPr lang="vi-VN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B3D36-4118-4107-B31F-E9738F8890DA}"/>
              </a:ext>
            </a:extLst>
          </p:cNvPr>
          <p:cNvSpPr txBox="1">
            <a:spLocks/>
          </p:cNvSpPr>
          <p:nvPr/>
        </p:nvSpPr>
        <p:spPr>
          <a:xfrm>
            <a:off x="6969138" y="4317162"/>
            <a:ext cx="5514808" cy="76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992C60-9554-4E04-9E5B-C085EFD97DB8}"/>
              </a:ext>
            </a:extLst>
          </p:cNvPr>
          <p:cNvSpPr txBox="1">
            <a:spLocks/>
          </p:cNvSpPr>
          <p:nvPr/>
        </p:nvSpPr>
        <p:spPr>
          <a:xfrm>
            <a:off x="728869" y="4317162"/>
            <a:ext cx="5024478" cy="76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5A52-5828-4725-8A5A-55C5BE3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6104"/>
            <a:ext cx="11029616" cy="7686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992C60-9554-4E04-9E5B-C085EFD97DB8}"/>
              </a:ext>
            </a:extLst>
          </p:cNvPr>
          <p:cNvSpPr txBox="1">
            <a:spLocks/>
          </p:cNvSpPr>
          <p:nvPr/>
        </p:nvSpPr>
        <p:spPr>
          <a:xfrm>
            <a:off x="847740" y="1404732"/>
            <a:ext cx="10545683" cy="38256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triển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 thiện tốc độ truy xuất dữ</a:t>
            </a:r>
            <a:r>
              <a:rPr lang="vi-VN" sz="3600" b="1" spc="-35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liệu.</a:t>
            </a:r>
            <a:endParaRPr lang="en-US" sz="3600" b="1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sản phẩm hơn.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 tục hoàn thiện hàm đánh giá độ thích nghi để tùy theo ngữ cảnh có thể tự điều chỉnh các trọng số sao cho phù hợp</a:t>
            </a:r>
            <a:r>
              <a:rPr lang="vi-VN" sz="3600" b="1" spc="-2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nhất.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5A52-5828-4725-8A5A-55C5BE3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15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6104"/>
            <a:ext cx="11029616" cy="7686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B3D36-4118-4107-B31F-E9738F8890DA}"/>
              </a:ext>
            </a:extLst>
          </p:cNvPr>
          <p:cNvSpPr txBox="1">
            <a:spLocks/>
          </p:cNvSpPr>
          <p:nvPr/>
        </p:nvSpPr>
        <p:spPr>
          <a:xfrm>
            <a:off x="1098690" y="5655286"/>
            <a:ext cx="5514808" cy="7686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992C60-9554-4E04-9E5B-C085EFD97DB8}"/>
              </a:ext>
            </a:extLst>
          </p:cNvPr>
          <p:cNvSpPr txBox="1">
            <a:spLocks/>
          </p:cNvSpPr>
          <p:nvPr/>
        </p:nvSpPr>
        <p:spPr>
          <a:xfrm>
            <a:off x="847740" y="1404732"/>
            <a:ext cx="10545683" cy="3825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 phẩm còn nhiều sai sót chưa chỉnh chu.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chưa thực tế nên đưa vào sử dụng thực tế có thể chưa hoạt động tốt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5A52-5828-4725-8A5A-55C5BE3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16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41CB9-F7FF-4117-9E58-1229CB89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17</a:t>
            </a:fld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AC166-7222-45DA-A54B-7D7ECDBE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540" y="3520441"/>
            <a:ext cx="6418148" cy="2505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1B51D-4E0D-4D15-8B9C-F200EEEEA6E6}"/>
              </a:ext>
            </a:extLst>
          </p:cNvPr>
          <p:cNvSpPr txBox="1"/>
          <p:nvPr/>
        </p:nvSpPr>
        <p:spPr>
          <a:xfrm>
            <a:off x="1191006" y="1299503"/>
            <a:ext cx="9809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MỌI NGƯỜI ĐÃ LẮNG NGHE BUỔI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7213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05B1419E-378C-4CDA-A275-12A1C522C475}"/>
              </a:ext>
            </a:extLst>
          </p:cNvPr>
          <p:cNvSpPr/>
          <p:nvPr/>
        </p:nvSpPr>
        <p:spPr>
          <a:xfrm>
            <a:off x="0" y="-1"/>
            <a:ext cx="12192000" cy="1517303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17F51F-CEDA-4259-A62C-D617DA8F0DD5}"/>
              </a:ext>
            </a:extLst>
          </p:cNvPr>
          <p:cNvSpPr/>
          <p:nvPr/>
        </p:nvSpPr>
        <p:spPr>
          <a:xfrm>
            <a:off x="0" y="4509120"/>
            <a:ext cx="12192000" cy="209064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898C1D-FB58-4F52-9D74-42380F6369B6}"/>
              </a:ext>
            </a:extLst>
          </p:cNvPr>
          <p:cNvSpPr/>
          <p:nvPr/>
        </p:nvSpPr>
        <p:spPr>
          <a:xfrm>
            <a:off x="7977646" y="5178726"/>
            <a:ext cx="823390" cy="823390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4" name="Bent Arrow 36">
            <a:extLst>
              <a:ext uri="{FF2B5EF4-FFF2-40B4-BE49-F238E27FC236}">
                <a16:creationId xmlns:a16="http://schemas.microsoft.com/office/drawing/2014/main" id="{5CE22B72-D102-4AE4-B3F8-83ADCD490F0D}"/>
              </a:ext>
            </a:extLst>
          </p:cNvPr>
          <p:cNvSpPr/>
          <p:nvPr/>
        </p:nvSpPr>
        <p:spPr>
          <a:xfrm rot="5400000">
            <a:off x="4491447" y="-2056720"/>
            <a:ext cx="1441949" cy="10424844"/>
          </a:xfrm>
          <a:prstGeom prst="bentArrow">
            <a:avLst>
              <a:gd name="adj1" fmla="val 23932"/>
              <a:gd name="adj2" fmla="val 8079"/>
              <a:gd name="adj3" fmla="val 731"/>
              <a:gd name="adj4" fmla="val 1206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CC8CA1A-2B96-43CF-B9E7-76E0EF4851E7}"/>
              </a:ext>
            </a:extLst>
          </p:cNvPr>
          <p:cNvGrpSpPr/>
          <p:nvPr/>
        </p:nvGrpSpPr>
        <p:grpSpPr>
          <a:xfrm rot="10800000">
            <a:off x="9338500" y="3864955"/>
            <a:ext cx="1942150" cy="2448272"/>
            <a:chOff x="5220072" y="2276872"/>
            <a:chExt cx="2952328" cy="3721701"/>
          </a:xfrm>
        </p:grpSpPr>
        <p:sp>
          <p:nvSpPr>
            <p:cNvPr id="76" name="Oval 1">
              <a:extLst>
                <a:ext uri="{FF2B5EF4-FFF2-40B4-BE49-F238E27FC236}">
                  <a16:creationId xmlns:a16="http://schemas.microsoft.com/office/drawing/2014/main" id="{07C74E51-3681-477A-A7E3-5D0C7668DE74}"/>
                </a:ext>
              </a:extLst>
            </p:cNvPr>
            <p:cNvSpPr/>
            <p:nvPr/>
          </p:nvSpPr>
          <p:spPr>
            <a:xfrm flipH="1">
              <a:off x="6236232" y="5280936"/>
              <a:ext cx="920008" cy="164304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Oval 1">
              <a:extLst>
                <a:ext uri="{FF2B5EF4-FFF2-40B4-BE49-F238E27FC236}">
                  <a16:creationId xmlns:a16="http://schemas.microsoft.com/office/drawing/2014/main" id="{73CB6D61-873F-4E97-9E43-E962098E2159}"/>
                </a:ext>
              </a:extLst>
            </p:cNvPr>
            <p:cNvSpPr/>
            <p:nvPr/>
          </p:nvSpPr>
          <p:spPr>
            <a:xfrm flipH="1">
              <a:off x="6334805" y="5735715"/>
              <a:ext cx="722862" cy="2628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8" name="Oval 1">
              <a:extLst>
                <a:ext uri="{FF2B5EF4-FFF2-40B4-BE49-F238E27FC236}">
                  <a16:creationId xmlns:a16="http://schemas.microsoft.com/office/drawing/2014/main" id="{73146CC7-F376-4A8A-8FC2-554FC8FB33E9}"/>
                </a:ext>
              </a:extLst>
            </p:cNvPr>
            <p:cNvSpPr/>
            <p:nvPr/>
          </p:nvSpPr>
          <p:spPr>
            <a:xfrm flipH="1">
              <a:off x="6269090" y="5508325"/>
              <a:ext cx="854293" cy="1643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BBC1E750-17AC-4D51-A053-1BE5EB7B5D76}"/>
                </a:ext>
              </a:extLst>
            </p:cNvPr>
            <p:cNvSpPr/>
            <p:nvPr/>
          </p:nvSpPr>
          <p:spPr>
            <a:xfrm flipH="1">
              <a:off x="6203375" y="5053546"/>
              <a:ext cx="985723" cy="164305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034A7091-01D1-4890-A1E4-4BEB6D5B2561}"/>
                </a:ext>
              </a:extLst>
            </p:cNvPr>
            <p:cNvSpPr/>
            <p:nvPr/>
          </p:nvSpPr>
          <p:spPr>
            <a:xfrm flipH="1">
              <a:off x="5220072" y="2276872"/>
              <a:ext cx="2952328" cy="1312117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B1A19397-8778-416B-AAA6-EAE4827AE7D0}"/>
                </a:ext>
              </a:extLst>
            </p:cNvPr>
            <p:cNvSpPr/>
            <p:nvPr/>
          </p:nvSpPr>
          <p:spPr>
            <a:xfrm flipH="1">
              <a:off x="5714965" y="2740896"/>
              <a:ext cx="1962541" cy="2165060"/>
            </a:xfrm>
            <a:custGeom>
              <a:avLst/>
              <a:gdLst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1196081 w 1962541"/>
                <a:gd name="connsiteY6" fmla="*/ 2038665 h 2165060"/>
                <a:gd name="connsiteX7" fmla="*/ 738881 w 1962541"/>
                <a:gd name="connsiteY7" fmla="*/ 2038665 h 2165060"/>
                <a:gd name="connsiteX8" fmla="*/ 721599 w 1962541"/>
                <a:gd name="connsiteY8" fmla="*/ 2022107 h 2165060"/>
                <a:gd name="connsiteX9" fmla="*/ 663084 w 1962541"/>
                <a:gd name="connsiteY9" fmla="*/ 1930538 h 2165060"/>
                <a:gd name="connsiteX10" fmla="*/ 561482 w 1962541"/>
                <a:gd name="connsiteY10" fmla="*/ 1726777 h 2165060"/>
                <a:gd name="connsiteX11" fmla="*/ 180314 w 1962541"/>
                <a:gd name="connsiteY11" fmla="*/ 998335 h 2165060"/>
                <a:gd name="connsiteX12" fmla="*/ 979110 w 1962541"/>
                <a:gd name="connsiteY12" fmla="*/ 198538 h 2165060"/>
                <a:gd name="connsiteX13" fmla="*/ 979110 w 1962541"/>
                <a:gd name="connsiteY13" fmla="*/ 198736 h 2165060"/>
                <a:gd name="connsiteX14" fmla="*/ 981272 w 1962541"/>
                <a:gd name="connsiteY14" fmla="*/ 198569 h 2165060"/>
                <a:gd name="connsiteX15" fmla="*/ 983432 w 1962541"/>
                <a:gd name="connsiteY15" fmla="*/ 198736 h 2165060"/>
                <a:gd name="connsiteX16" fmla="*/ 983432 w 1962541"/>
                <a:gd name="connsiteY16" fmla="*/ 198538 h 2165060"/>
                <a:gd name="connsiteX17" fmla="*/ 983110 w 1962541"/>
                <a:gd name="connsiteY17" fmla="*/ 0 h 2165060"/>
                <a:gd name="connsiteX18" fmla="*/ 981272 w 1962541"/>
                <a:gd name="connsiteY18" fmla="*/ 142 h 2165060"/>
                <a:gd name="connsiteX19" fmla="*/ 979432 w 1962541"/>
                <a:gd name="connsiteY19" fmla="*/ 0 h 2165060"/>
                <a:gd name="connsiteX20" fmla="*/ 0 w 1962541"/>
                <a:gd name="connsiteY20" fmla="*/ 979431 h 2165060"/>
                <a:gd name="connsiteX21" fmla="*/ 466993 w 1962541"/>
                <a:gd name="connsiteY21" fmla="*/ 1871641 h 2165060"/>
                <a:gd name="connsiteX22" fmla="*/ 514383 w 1962541"/>
                <a:gd name="connsiteY22" fmla="*/ 2071318 h 2165060"/>
                <a:gd name="connsiteX23" fmla="*/ 639719 w 1962541"/>
                <a:gd name="connsiteY23" fmla="*/ 2165060 h 2165060"/>
                <a:gd name="connsiteX24" fmla="*/ 981272 w 1962541"/>
                <a:gd name="connsiteY24" fmla="*/ 2163837 h 2165060"/>
                <a:gd name="connsiteX25" fmla="*/ 1322821 w 1962541"/>
                <a:gd name="connsiteY25" fmla="*/ 2165060 h 2165060"/>
                <a:gd name="connsiteX26" fmla="*/ 1448157 w 1962541"/>
                <a:gd name="connsiteY26" fmla="*/ 2071318 h 2165060"/>
                <a:gd name="connsiteX27" fmla="*/ 1495548 w 1962541"/>
                <a:gd name="connsiteY27" fmla="*/ 1871641 h 2165060"/>
                <a:gd name="connsiteX28" fmla="*/ 1962541 w 1962541"/>
                <a:gd name="connsiteY28" fmla="*/ 979431 h 2165060"/>
                <a:gd name="connsiteX29" fmla="*/ 983110 w 1962541"/>
                <a:gd name="connsiteY29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1196081 w 1962541"/>
                <a:gd name="connsiteY6" fmla="*/ 2038665 h 2165060"/>
                <a:gd name="connsiteX7" fmla="*/ 721599 w 1962541"/>
                <a:gd name="connsiteY7" fmla="*/ 2022107 h 2165060"/>
                <a:gd name="connsiteX8" fmla="*/ 663084 w 1962541"/>
                <a:gd name="connsiteY8" fmla="*/ 1930538 h 2165060"/>
                <a:gd name="connsiteX9" fmla="*/ 561482 w 1962541"/>
                <a:gd name="connsiteY9" fmla="*/ 1726777 h 2165060"/>
                <a:gd name="connsiteX10" fmla="*/ 180314 w 1962541"/>
                <a:gd name="connsiteY10" fmla="*/ 998335 h 2165060"/>
                <a:gd name="connsiteX11" fmla="*/ 979110 w 1962541"/>
                <a:gd name="connsiteY11" fmla="*/ 198538 h 2165060"/>
                <a:gd name="connsiteX12" fmla="*/ 979110 w 1962541"/>
                <a:gd name="connsiteY12" fmla="*/ 198736 h 2165060"/>
                <a:gd name="connsiteX13" fmla="*/ 981272 w 1962541"/>
                <a:gd name="connsiteY13" fmla="*/ 198569 h 2165060"/>
                <a:gd name="connsiteX14" fmla="*/ 983432 w 1962541"/>
                <a:gd name="connsiteY14" fmla="*/ 198736 h 2165060"/>
                <a:gd name="connsiteX15" fmla="*/ 983432 w 1962541"/>
                <a:gd name="connsiteY15" fmla="*/ 198538 h 2165060"/>
                <a:gd name="connsiteX16" fmla="*/ 983110 w 1962541"/>
                <a:gd name="connsiteY16" fmla="*/ 0 h 2165060"/>
                <a:gd name="connsiteX17" fmla="*/ 981272 w 1962541"/>
                <a:gd name="connsiteY17" fmla="*/ 142 h 2165060"/>
                <a:gd name="connsiteX18" fmla="*/ 979432 w 1962541"/>
                <a:gd name="connsiteY18" fmla="*/ 0 h 2165060"/>
                <a:gd name="connsiteX19" fmla="*/ 0 w 1962541"/>
                <a:gd name="connsiteY19" fmla="*/ 979431 h 2165060"/>
                <a:gd name="connsiteX20" fmla="*/ 466993 w 1962541"/>
                <a:gd name="connsiteY20" fmla="*/ 1871641 h 2165060"/>
                <a:gd name="connsiteX21" fmla="*/ 514383 w 1962541"/>
                <a:gd name="connsiteY21" fmla="*/ 2071318 h 2165060"/>
                <a:gd name="connsiteX22" fmla="*/ 639719 w 1962541"/>
                <a:gd name="connsiteY22" fmla="*/ 2165060 h 2165060"/>
                <a:gd name="connsiteX23" fmla="*/ 981272 w 1962541"/>
                <a:gd name="connsiteY23" fmla="*/ 2163837 h 2165060"/>
                <a:gd name="connsiteX24" fmla="*/ 1322821 w 1962541"/>
                <a:gd name="connsiteY24" fmla="*/ 2165060 h 2165060"/>
                <a:gd name="connsiteX25" fmla="*/ 1448157 w 1962541"/>
                <a:gd name="connsiteY25" fmla="*/ 2071318 h 2165060"/>
                <a:gd name="connsiteX26" fmla="*/ 1495548 w 1962541"/>
                <a:gd name="connsiteY26" fmla="*/ 1871641 h 2165060"/>
                <a:gd name="connsiteX27" fmla="*/ 1962541 w 1962541"/>
                <a:gd name="connsiteY27" fmla="*/ 979431 h 2165060"/>
                <a:gd name="connsiteX28" fmla="*/ 983110 w 1962541"/>
                <a:gd name="connsiteY28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1199256 w 1962541"/>
                <a:gd name="connsiteY5" fmla="*/ 2021773 h 2165060"/>
                <a:gd name="connsiteX6" fmla="*/ 721599 w 1962541"/>
                <a:gd name="connsiteY6" fmla="*/ 2022107 h 2165060"/>
                <a:gd name="connsiteX7" fmla="*/ 663084 w 1962541"/>
                <a:gd name="connsiteY7" fmla="*/ 1930538 h 2165060"/>
                <a:gd name="connsiteX8" fmla="*/ 561482 w 1962541"/>
                <a:gd name="connsiteY8" fmla="*/ 1726777 h 2165060"/>
                <a:gd name="connsiteX9" fmla="*/ 180314 w 1962541"/>
                <a:gd name="connsiteY9" fmla="*/ 998335 h 2165060"/>
                <a:gd name="connsiteX10" fmla="*/ 979110 w 1962541"/>
                <a:gd name="connsiteY10" fmla="*/ 198538 h 2165060"/>
                <a:gd name="connsiteX11" fmla="*/ 979110 w 1962541"/>
                <a:gd name="connsiteY11" fmla="*/ 198736 h 2165060"/>
                <a:gd name="connsiteX12" fmla="*/ 981272 w 1962541"/>
                <a:gd name="connsiteY12" fmla="*/ 198569 h 2165060"/>
                <a:gd name="connsiteX13" fmla="*/ 983432 w 1962541"/>
                <a:gd name="connsiteY13" fmla="*/ 198736 h 2165060"/>
                <a:gd name="connsiteX14" fmla="*/ 983432 w 1962541"/>
                <a:gd name="connsiteY14" fmla="*/ 198538 h 2165060"/>
                <a:gd name="connsiteX15" fmla="*/ 983110 w 1962541"/>
                <a:gd name="connsiteY15" fmla="*/ 0 h 2165060"/>
                <a:gd name="connsiteX16" fmla="*/ 981272 w 1962541"/>
                <a:gd name="connsiteY16" fmla="*/ 142 h 2165060"/>
                <a:gd name="connsiteX17" fmla="*/ 979432 w 1962541"/>
                <a:gd name="connsiteY17" fmla="*/ 0 h 2165060"/>
                <a:gd name="connsiteX18" fmla="*/ 0 w 1962541"/>
                <a:gd name="connsiteY18" fmla="*/ 979431 h 2165060"/>
                <a:gd name="connsiteX19" fmla="*/ 466993 w 1962541"/>
                <a:gd name="connsiteY19" fmla="*/ 1871641 h 2165060"/>
                <a:gd name="connsiteX20" fmla="*/ 514383 w 1962541"/>
                <a:gd name="connsiteY20" fmla="*/ 2071318 h 2165060"/>
                <a:gd name="connsiteX21" fmla="*/ 639719 w 1962541"/>
                <a:gd name="connsiteY21" fmla="*/ 2165060 h 2165060"/>
                <a:gd name="connsiteX22" fmla="*/ 981272 w 1962541"/>
                <a:gd name="connsiteY22" fmla="*/ 2163837 h 2165060"/>
                <a:gd name="connsiteX23" fmla="*/ 1322821 w 1962541"/>
                <a:gd name="connsiteY23" fmla="*/ 2165060 h 2165060"/>
                <a:gd name="connsiteX24" fmla="*/ 1448157 w 1962541"/>
                <a:gd name="connsiteY24" fmla="*/ 2071318 h 2165060"/>
                <a:gd name="connsiteX25" fmla="*/ 1495548 w 1962541"/>
                <a:gd name="connsiteY25" fmla="*/ 1871641 h 2165060"/>
                <a:gd name="connsiteX26" fmla="*/ 1962541 w 1962541"/>
                <a:gd name="connsiteY26" fmla="*/ 979431 h 2165060"/>
                <a:gd name="connsiteX27" fmla="*/ 983110 w 1962541"/>
                <a:gd name="connsiteY27" fmla="*/ 0 h 2165060"/>
                <a:gd name="connsiteX0" fmla="*/ 983432 w 1962541"/>
                <a:gd name="connsiteY0" fmla="*/ 198538 h 2165060"/>
                <a:gd name="connsiteX1" fmla="*/ 1782226 w 1962541"/>
                <a:gd name="connsiteY1" fmla="*/ 998335 h 2165060"/>
                <a:gd name="connsiteX2" fmla="*/ 1401058 w 1962541"/>
                <a:gd name="connsiteY2" fmla="*/ 1726777 h 2165060"/>
                <a:gd name="connsiteX3" fmla="*/ 1299456 w 1962541"/>
                <a:gd name="connsiteY3" fmla="*/ 1930538 h 2165060"/>
                <a:gd name="connsiteX4" fmla="*/ 1240941 w 1962541"/>
                <a:gd name="connsiteY4" fmla="*/ 2022107 h 2165060"/>
                <a:gd name="connsiteX5" fmla="*/ 721599 w 1962541"/>
                <a:gd name="connsiteY5" fmla="*/ 2022107 h 2165060"/>
                <a:gd name="connsiteX6" fmla="*/ 663084 w 1962541"/>
                <a:gd name="connsiteY6" fmla="*/ 1930538 h 2165060"/>
                <a:gd name="connsiteX7" fmla="*/ 561482 w 1962541"/>
                <a:gd name="connsiteY7" fmla="*/ 1726777 h 2165060"/>
                <a:gd name="connsiteX8" fmla="*/ 180314 w 1962541"/>
                <a:gd name="connsiteY8" fmla="*/ 998335 h 2165060"/>
                <a:gd name="connsiteX9" fmla="*/ 979110 w 1962541"/>
                <a:gd name="connsiteY9" fmla="*/ 198538 h 2165060"/>
                <a:gd name="connsiteX10" fmla="*/ 979110 w 1962541"/>
                <a:gd name="connsiteY10" fmla="*/ 198736 h 2165060"/>
                <a:gd name="connsiteX11" fmla="*/ 981272 w 1962541"/>
                <a:gd name="connsiteY11" fmla="*/ 198569 h 2165060"/>
                <a:gd name="connsiteX12" fmla="*/ 983432 w 1962541"/>
                <a:gd name="connsiteY12" fmla="*/ 198736 h 2165060"/>
                <a:gd name="connsiteX13" fmla="*/ 983432 w 1962541"/>
                <a:gd name="connsiteY13" fmla="*/ 198538 h 2165060"/>
                <a:gd name="connsiteX14" fmla="*/ 983110 w 1962541"/>
                <a:gd name="connsiteY14" fmla="*/ 0 h 2165060"/>
                <a:gd name="connsiteX15" fmla="*/ 981272 w 1962541"/>
                <a:gd name="connsiteY15" fmla="*/ 142 h 2165060"/>
                <a:gd name="connsiteX16" fmla="*/ 979432 w 1962541"/>
                <a:gd name="connsiteY16" fmla="*/ 0 h 2165060"/>
                <a:gd name="connsiteX17" fmla="*/ 0 w 1962541"/>
                <a:gd name="connsiteY17" fmla="*/ 979431 h 2165060"/>
                <a:gd name="connsiteX18" fmla="*/ 466993 w 1962541"/>
                <a:gd name="connsiteY18" fmla="*/ 1871641 h 2165060"/>
                <a:gd name="connsiteX19" fmla="*/ 514383 w 1962541"/>
                <a:gd name="connsiteY19" fmla="*/ 2071318 h 2165060"/>
                <a:gd name="connsiteX20" fmla="*/ 639719 w 1962541"/>
                <a:gd name="connsiteY20" fmla="*/ 2165060 h 2165060"/>
                <a:gd name="connsiteX21" fmla="*/ 981272 w 1962541"/>
                <a:gd name="connsiteY21" fmla="*/ 2163837 h 2165060"/>
                <a:gd name="connsiteX22" fmla="*/ 1322821 w 1962541"/>
                <a:gd name="connsiteY22" fmla="*/ 2165060 h 2165060"/>
                <a:gd name="connsiteX23" fmla="*/ 1448157 w 1962541"/>
                <a:gd name="connsiteY23" fmla="*/ 2071318 h 2165060"/>
                <a:gd name="connsiteX24" fmla="*/ 1495548 w 1962541"/>
                <a:gd name="connsiteY24" fmla="*/ 1871641 h 2165060"/>
                <a:gd name="connsiteX25" fmla="*/ 1962541 w 1962541"/>
                <a:gd name="connsiteY25" fmla="*/ 979431 h 2165060"/>
                <a:gd name="connsiteX26" fmla="*/ 983110 w 1962541"/>
                <a:gd name="connsiteY26" fmla="*/ 0 h 216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lnTo>
                    <a:pt x="983432" y="198538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15A4D71D-24AB-4F26-872D-43B1A89DDCF6}"/>
              </a:ext>
            </a:extLst>
          </p:cNvPr>
          <p:cNvSpPr/>
          <p:nvPr/>
        </p:nvSpPr>
        <p:spPr>
          <a:xfrm>
            <a:off x="1560734" y="2192824"/>
            <a:ext cx="720080" cy="72008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CBE959F-90EF-453D-BCF5-F06046DA5004}"/>
              </a:ext>
            </a:extLst>
          </p:cNvPr>
          <p:cNvSpPr/>
          <p:nvPr/>
        </p:nvSpPr>
        <p:spPr>
          <a:xfrm>
            <a:off x="7996967" y="2192824"/>
            <a:ext cx="720080" cy="720080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DD142FD-A0A9-4FC1-B6B7-EA24BE22D98F}"/>
              </a:ext>
            </a:extLst>
          </p:cNvPr>
          <p:cNvSpPr/>
          <p:nvPr/>
        </p:nvSpPr>
        <p:spPr>
          <a:xfrm>
            <a:off x="3706145" y="2192824"/>
            <a:ext cx="720080" cy="72008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46308F-4BCF-4E01-8E10-298BBE02DA93}"/>
              </a:ext>
            </a:extLst>
          </p:cNvPr>
          <p:cNvSpPr/>
          <p:nvPr/>
        </p:nvSpPr>
        <p:spPr>
          <a:xfrm>
            <a:off x="5851556" y="2192824"/>
            <a:ext cx="720080" cy="72008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D781B8-D906-411D-BDF9-BCD5EF8C144D}"/>
              </a:ext>
            </a:extLst>
          </p:cNvPr>
          <p:cNvSpPr txBox="1"/>
          <p:nvPr/>
        </p:nvSpPr>
        <p:spPr>
          <a:xfrm>
            <a:off x="9828284" y="4931174"/>
            <a:ext cx="96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ko-KR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ko-KR" altLang="en-US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ounded Rectangle 24">
            <a:extLst>
              <a:ext uri="{FF2B5EF4-FFF2-40B4-BE49-F238E27FC236}">
                <a16:creationId xmlns:a16="http://schemas.microsoft.com/office/drawing/2014/main" id="{13150550-0EBD-44A6-9D3E-F760C47C2395}"/>
              </a:ext>
            </a:extLst>
          </p:cNvPr>
          <p:cNvSpPr/>
          <p:nvPr/>
        </p:nvSpPr>
        <p:spPr>
          <a:xfrm>
            <a:off x="8214304" y="2455931"/>
            <a:ext cx="285406" cy="22083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2" name="Donut 15">
            <a:extLst>
              <a:ext uri="{FF2B5EF4-FFF2-40B4-BE49-F238E27FC236}">
                <a16:creationId xmlns:a16="http://schemas.microsoft.com/office/drawing/2014/main" id="{E5CB7590-B416-4D57-8525-9961A764A2FE}"/>
              </a:ext>
            </a:extLst>
          </p:cNvPr>
          <p:cNvSpPr/>
          <p:nvPr/>
        </p:nvSpPr>
        <p:spPr>
          <a:xfrm>
            <a:off x="6045794" y="2408023"/>
            <a:ext cx="318865" cy="316647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3" name="Rounded Rectangle 29">
            <a:extLst>
              <a:ext uri="{FF2B5EF4-FFF2-40B4-BE49-F238E27FC236}">
                <a16:creationId xmlns:a16="http://schemas.microsoft.com/office/drawing/2014/main" id="{C9393257-2829-4AA9-868D-202739B63044}"/>
              </a:ext>
            </a:extLst>
          </p:cNvPr>
          <p:cNvSpPr/>
          <p:nvPr/>
        </p:nvSpPr>
        <p:spPr>
          <a:xfrm>
            <a:off x="3924038" y="2442176"/>
            <a:ext cx="272108" cy="248341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4" name="Donut 6">
            <a:extLst>
              <a:ext uri="{FF2B5EF4-FFF2-40B4-BE49-F238E27FC236}">
                <a16:creationId xmlns:a16="http://schemas.microsoft.com/office/drawing/2014/main" id="{36F970F7-D9C8-412F-A27C-522DC3B3DA80}"/>
              </a:ext>
            </a:extLst>
          </p:cNvPr>
          <p:cNvSpPr>
            <a:spLocks noChangeAspect="1"/>
          </p:cNvSpPr>
          <p:nvPr/>
        </p:nvSpPr>
        <p:spPr>
          <a:xfrm>
            <a:off x="1767158" y="2412728"/>
            <a:ext cx="307234" cy="307234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396C7B-060A-4EF3-92BB-72ACD47F1AE7}"/>
              </a:ext>
            </a:extLst>
          </p:cNvPr>
          <p:cNvSpPr txBox="1"/>
          <p:nvPr/>
        </p:nvSpPr>
        <p:spPr>
          <a:xfrm>
            <a:off x="5212421" y="3113725"/>
            <a:ext cx="192668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ko-KR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Truyền</a:t>
            </a:r>
            <a:endParaRPr lang="ko-KR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21">
            <a:extLst>
              <a:ext uri="{FF2B5EF4-FFF2-40B4-BE49-F238E27FC236}">
                <a16:creationId xmlns:a16="http://schemas.microsoft.com/office/drawing/2014/main" id="{C5BDA841-EFA8-4738-9C41-BD7B6CBC0C92}"/>
              </a:ext>
            </a:extLst>
          </p:cNvPr>
          <p:cNvSpPr/>
          <p:nvPr/>
        </p:nvSpPr>
        <p:spPr>
          <a:xfrm rot="20700000">
            <a:off x="8142846" y="5374386"/>
            <a:ext cx="492991" cy="43207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E6260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4BB2D-A952-41C3-9B22-232DF16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00236"/>
            <a:ext cx="12192000" cy="77577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9EDCB-4348-4B35-A922-77F52C624C4D}"/>
              </a:ext>
            </a:extLst>
          </p:cNvPr>
          <p:cNvSpPr txBox="1"/>
          <p:nvPr/>
        </p:nvSpPr>
        <p:spPr>
          <a:xfrm>
            <a:off x="7492911" y="3267988"/>
            <a:ext cx="17281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ko-KR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94C04-1863-4227-876B-72DAAEB7EAED}"/>
              </a:ext>
            </a:extLst>
          </p:cNvPr>
          <p:cNvSpPr txBox="1"/>
          <p:nvPr/>
        </p:nvSpPr>
        <p:spPr>
          <a:xfrm>
            <a:off x="3195996" y="3066715"/>
            <a:ext cx="17281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ko-KR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AEDDF-3041-43F0-8B70-5FAE55CDAA47}"/>
              </a:ext>
            </a:extLst>
          </p:cNvPr>
          <p:cNvSpPr txBox="1"/>
          <p:nvPr/>
        </p:nvSpPr>
        <p:spPr>
          <a:xfrm>
            <a:off x="995231" y="3066714"/>
            <a:ext cx="18510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ko-KR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ko-KR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9" grpId="0"/>
      <p:bldP spid="5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3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4787-DEF3-4133-9CD6-9E5DFB0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0504"/>
            <a:ext cx="11029615" cy="47177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tự động hoá việc sắp xếp thời khoá biểu.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giải pháp tối ưu trong việc xây dựng thời khoá biểu.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những khó khan trong việc xắp sếp thời khoá biểu thủ công.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5BDD-B9CB-482A-9FE3-3C150A88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3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4787-DEF3-4133-9CD6-9E5DFB0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0998"/>
            <a:ext cx="11029615" cy="44248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Di truyền.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về việc sắp xếp thời khoá biểu.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CB1A83-7CB6-4C78-9BAE-AD27A4342769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742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AA696-4695-4791-9ECD-E11122B4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4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4787-DEF3-4133-9CD6-9E5DFB0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0503"/>
            <a:ext cx="11029615" cy="479728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PC để sắp xếp thời khoá biểu và website để cập nhật đăng ký học phần.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bằng cách cài đặt ứng dụng. Và website chạy trên 1 server chung với app PC.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: Giảng viên và sinh viên.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941A76-9585-40BC-B03F-FB8290E4B96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7290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6194B-2DBD-45B1-910D-79A5048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5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85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A7A8F-28BA-4A79-95E0-202F004F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6</a:t>
            </a:fld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Genetic Algorithm - Giải thuật di truyền - Nero&amp;#39;s Blog">
            <a:extLst>
              <a:ext uri="{FF2B5EF4-FFF2-40B4-BE49-F238E27FC236}">
                <a16:creationId xmlns:a16="http://schemas.microsoft.com/office/drawing/2014/main" id="{61E27590-4624-4CB8-9022-1288254C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1618868"/>
            <a:ext cx="7153656" cy="447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3E3FAB-E2A8-40AC-ADAB-ABFA3A0E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36104"/>
            <a:ext cx="11029950" cy="6493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TRUYỀN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2810-9D25-4978-A55A-9E0C7CC6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7</a:t>
            </a:fld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B0456C-4EF2-4AF7-AC39-4C49EE729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208" y="1285461"/>
            <a:ext cx="5407736" cy="5452578"/>
          </a:xfrm>
        </p:spPr>
      </p:pic>
    </p:spTree>
    <p:extLst>
      <p:ext uri="{BB962C8B-B14F-4D97-AF65-F5344CB8AC3E}">
        <p14:creationId xmlns:p14="http://schemas.microsoft.com/office/powerpoint/2010/main" val="6682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9357"/>
            <a:ext cx="11029616" cy="7421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TRUYỀN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90B59-8049-4E4D-BD7F-0694326D1FA2}"/>
              </a:ext>
            </a:extLst>
          </p:cNvPr>
          <p:cNvSpPr txBox="1"/>
          <p:nvPr/>
        </p:nvSpPr>
        <p:spPr>
          <a:xfrm>
            <a:off x="866668" y="1397674"/>
            <a:ext cx="10458664" cy="451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 trong giải thuật di truyền: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giải thuật</a:t>
            </a:r>
            <a:endParaRPr lang="en-US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cá thể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Chọn lọc cá thể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Toán tử lai ghép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Toán tử đột biến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B4A61-DC17-43C8-A632-456F1D95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8</a:t>
            </a:fld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9BC0-E193-4815-A9E0-E349BEF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8350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TRUYỀN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8F0CD-0D91-4217-B8C9-322B65D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>
                <a:solidFill>
                  <a:srgbClr val="002060"/>
                </a:solidFill>
              </a:rPr>
              <a:t>9</a:t>
            </a:fld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984E8D-7F31-4932-A0A3-60557F3C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623582"/>
            <a:ext cx="10458664" cy="48105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tham số trong thuật giải di truyền: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xuất lai ghép.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xuất đột biến.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quần thể.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{4ABBD053-36BC-4EC3-B5AA-587ACF1808B0}tf33552983_win32</Template>
  <TotalTime>4464</TotalTime>
  <Words>606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BÁO CÁO Đồ án tốt nghiệp</vt:lpstr>
      <vt:lpstr>Nội dung</vt:lpstr>
      <vt:lpstr>Tổng quan về đề tài</vt:lpstr>
      <vt:lpstr>PowerPoint Presentation</vt:lpstr>
      <vt:lpstr>PowerPoint Presentation</vt:lpstr>
      <vt:lpstr>Cơ sở lý thuyết</vt:lpstr>
      <vt:lpstr>Thuật toán DI TRUYỀN</vt:lpstr>
      <vt:lpstr>Thuật toán DI TRUYỀN</vt:lpstr>
      <vt:lpstr>Thuật toán DI TRUYỀN</vt:lpstr>
      <vt:lpstr>Thuật toán DI TRUYỀN</vt:lpstr>
      <vt:lpstr>Thuật toán DI TRUYỀN</vt:lpstr>
      <vt:lpstr>Thuật toán DI TRUYỀN</vt:lpstr>
      <vt:lpstr>demo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Tran Xuan Lam</dc:creator>
  <cp:lastModifiedBy>DINHHOANG99</cp:lastModifiedBy>
  <cp:revision>92</cp:revision>
  <dcterms:created xsi:type="dcterms:W3CDTF">2020-08-22T14:32:20Z</dcterms:created>
  <dcterms:modified xsi:type="dcterms:W3CDTF">2021-07-25T16:16:46Z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