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660B-65EF-49F2-A261-A3EE0704F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65C015-E822-4C21-A21C-72E031843E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51005A-5B51-4FC8-AE1E-0E5FD94956A8}"/>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5" name="Footer Placeholder 4">
            <a:extLst>
              <a:ext uri="{FF2B5EF4-FFF2-40B4-BE49-F238E27FC236}">
                <a16:creationId xmlns:a16="http://schemas.microsoft.com/office/drawing/2014/main" id="{3A61CA77-712B-4D2C-BE7B-A2B28E073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704D2-A18F-4F36-8455-1A03497815C1}"/>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175102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7C7B-DD11-48FD-A0AA-E4C3F387C8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FE4155-A4BB-453A-98E4-C29828CC23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DE5FB-C9C4-4366-9E9B-17EF3E983A63}"/>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5" name="Footer Placeholder 4">
            <a:extLst>
              <a:ext uri="{FF2B5EF4-FFF2-40B4-BE49-F238E27FC236}">
                <a16:creationId xmlns:a16="http://schemas.microsoft.com/office/drawing/2014/main" id="{A4C35D9C-4F7E-442D-B10C-3D2D3F6D9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DE3B-8456-4902-A05D-98A2EC79AC07}"/>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83469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8BB37-866F-4647-9F02-E4C5F8E12A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AA3E80-DBF3-4EA4-9735-02DE3BAF52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664BB-B6CE-4D1E-9CA8-4C93621D8526}"/>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5" name="Footer Placeholder 4">
            <a:extLst>
              <a:ext uri="{FF2B5EF4-FFF2-40B4-BE49-F238E27FC236}">
                <a16:creationId xmlns:a16="http://schemas.microsoft.com/office/drawing/2014/main" id="{CA17DA55-F69F-4653-88AB-649E923C7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F5277-3FC6-42FA-9237-9915C00EC14F}"/>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273684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AADF-91AE-449A-8AD5-F49BE85C5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F6B61-8B4A-4851-A94E-6344F7E2DC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CA804-0596-46C4-9EFB-BF9929D0B77F}"/>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5" name="Footer Placeholder 4">
            <a:extLst>
              <a:ext uri="{FF2B5EF4-FFF2-40B4-BE49-F238E27FC236}">
                <a16:creationId xmlns:a16="http://schemas.microsoft.com/office/drawing/2014/main" id="{6A87C8F8-5F4D-40F9-B718-CA1EE219D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43A36-272C-4FC7-97FF-492BE9B7500F}"/>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89204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1A0B-1819-4CAF-BF2E-0FF9FC1BE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857CE3-2622-4DE6-8176-04802DFDE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8134C6-D410-4804-A10A-0130BB821DA4}"/>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5" name="Footer Placeholder 4">
            <a:extLst>
              <a:ext uri="{FF2B5EF4-FFF2-40B4-BE49-F238E27FC236}">
                <a16:creationId xmlns:a16="http://schemas.microsoft.com/office/drawing/2014/main" id="{8BF77047-771A-44B7-AF01-C4C25A26A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32CC7-E5A0-4555-92BC-FB12522B8565}"/>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28108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A53F-2257-4026-BA85-F63085D7AF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CE550-A8A6-4B4B-AF26-FC6F782D2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EB5CC-284D-468B-9ACB-7BC457805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A48FE-76DD-48B3-898F-851F77F9845A}"/>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6" name="Footer Placeholder 5">
            <a:extLst>
              <a:ext uri="{FF2B5EF4-FFF2-40B4-BE49-F238E27FC236}">
                <a16:creationId xmlns:a16="http://schemas.microsoft.com/office/drawing/2014/main" id="{8AF234D5-B6A2-4DA3-A0CB-AF3D750F6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2F39E-8B79-419D-A66A-17D76A7568BA}"/>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185979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BF9D-C3D2-412D-892B-CB5E39816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AFA609-E3FF-44A4-ABC5-B6B58548A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80E4D-4554-4E15-993C-47753452E8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5A08C-1499-4DF8-B586-60B0360F4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4ADBD-3E12-45D0-BD28-43212799E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65B54B-0A5D-43D5-81F7-6B1361FBD437}"/>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8" name="Footer Placeholder 7">
            <a:extLst>
              <a:ext uri="{FF2B5EF4-FFF2-40B4-BE49-F238E27FC236}">
                <a16:creationId xmlns:a16="http://schemas.microsoft.com/office/drawing/2014/main" id="{EFFC1D71-BAC9-49C3-90D5-1BC16D1241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20DBD7-CF3D-4615-9444-6E23905123F2}"/>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343074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6868-F80F-4EEF-AA45-2435D429E2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35C79-1620-4E5B-9FE1-65EB2EB703CB}"/>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4" name="Footer Placeholder 3">
            <a:extLst>
              <a:ext uri="{FF2B5EF4-FFF2-40B4-BE49-F238E27FC236}">
                <a16:creationId xmlns:a16="http://schemas.microsoft.com/office/drawing/2014/main" id="{80274343-2A31-44F4-9626-1EE7A5E86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CD1728-B576-41FB-9594-87961FCAE102}"/>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197611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8C6A8-D7CB-4D3B-A161-296C211860FF}"/>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3" name="Footer Placeholder 2">
            <a:extLst>
              <a:ext uri="{FF2B5EF4-FFF2-40B4-BE49-F238E27FC236}">
                <a16:creationId xmlns:a16="http://schemas.microsoft.com/office/drawing/2014/main" id="{8180FC89-2BD9-41B5-A12A-C6CB76433D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39CEC4-FAF9-4E09-92E4-C184D987A121}"/>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207164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E347-9713-4D3E-874B-B617E37E1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1914A9-807D-41C6-91C1-7E01A299A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198EF0-9D8C-4134-9F0E-F77F529D9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A0F59-20FC-4ADB-9DB3-86DD9384B46E}"/>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6" name="Footer Placeholder 5">
            <a:extLst>
              <a:ext uri="{FF2B5EF4-FFF2-40B4-BE49-F238E27FC236}">
                <a16:creationId xmlns:a16="http://schemas.microsoft.com/office/drawing/2014/main" id="{30A4C3BE-688F-445F-BA9D-5E84C6085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16F8-1C4D-4BBB-AE94-A391F6C5BA72}"/>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317942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FE5B-59E1-4B81-848B-2036209D4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0D05BE-513D-42C4-AC13-06C5B7440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1A5915-DECA-42C9-88E3-7F05D4BB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314CA-0975-4972-A206-57FE89EA415A}"/>
              </a:ext>
            </a:extLst>
          </p:cNvPr>
          <p:cNvSpPr>
            <a:spLocks noGrp="1"/>
          </p:cNvSpPr>
          <p:nvPr>
            <p:ph type="dt" sz="half" idx="10"/>
          </p:nvPr>
        </p:nvSpPr>
        <p:spPr/>
        <p:txBody>
          <a:bodyPr/>
          <a:lstStyle/>
          <a:p>
            <a:fld id="{A04BAB9B-03C2-4B2A-8120-EF516307842E}" type="datetimeFigureOut">
              <a:rPr lang="en-US" smtClean="0"/>
              <a:t>5/26/2022</a:t>
            </a:fld>
            <a:endParaRPr lang="en-US"/>
          </a:p>
        </p:txBody>
      </p:sp>
      <p:sp>
        <p:nvSpPr>
          <p:cNvPr id="6" name="Footer Placeholder 5">
            <a:extLst>
              <a:ext uri="{FF2B5EF4-FFF2-40B4-BE49-F238E27FC236}">
                <a16:creationId xmlns:a16="http://schemas.microsoft.com/office/drawing/2014/main" id="{F3521249-671E-497C-8B90-691BD105D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C418A-CFF0-4B73-923D-CF31BA9B9535}"/>
              </a:ext>
            </a:extLst>
          </p:cNvPr>
          <p:cNvSpPr>
            <a:spLocks noGrp="1"/>
          </p:cNvSpPr>
          <p:nvPr>
            <p:ph type="sldNum" sz="quarter" idx="12"/>
          </p:nvPr>
        </p:nvSpPr>
        <p:spPr/>
        <p:txBody>
          <a:bodyPr/>
          <a:lstStyle/>
          <a:p>
            <a:fld id="{6B838554-0E0C-48E4-A169-E1FB587A2119}" type="slidenum">
              <a:rPr lang="en-US" smtClean="0"/>
              <a:t>‹#›</a:t>
            </a:fld>
            <a:endParaRPr lang="en-US"/>
          </a:p>
        </p:txBody>
      </p:sp>
    </p:spTree>
    <p:extLst>
      <p:ext uri="{BB962C8B-B14F-4D97-AF65-F5344CB8AC3E}">
        <p14:creationId xmlns:p14="http://schemas.microsoft.com/office/powerpoint/2010/main" val="6522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CC232-2FE5-4D1D-906E-298EB5CCA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810113-1380-42A3-ABCD-CD7EC0F84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AEE3F-5B2C-4330-8565-C3212BAD51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BAB9B-03C2-4B2A-8120-EF516307842E}" type="datetimeFigureOut">
              <a:rPr lang="en-US" smtClean="0"/>
              <a:t>5/26/2022</a:t>
            </a:fld>
            <a:endParaRPr lang="en-US"/>
          </a:p>
        </p:txBody>
      </p:sp>
      <p:sp>
        <p:nvSpPr>
          <p:cNvPr id="5" name="Footer Placeholder 4">
            <a:extLst>
              <a:ext uri="{FF2B5EF4-FFF2-40B4-BE49-F238E27FC236}">
                <a16:creationId xmlns:a16="http://schemas.microsoft.com/office/drawing/2014/main" id="{E37C7056-E53E-4914-BF7B-E9016D926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F19A6-4A5E-4130-B982-0B7B2B074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38554-0E0C-48E4-A169-E1FB587A2119}" type="slidenum">
              <a:rPr lang="en-US" smtClean="0"/>
              <a:t>‹#›</a:t>
            </a:fld>
            <a:endParaRPr lang="en-US"/>
          </a:p>
        </p:txBody>
      </p:sp>
    </p:spTree>
    <p:extLst>
      <p:ext uri="{BB962C8B-B14F-4D97-AF65-F5344CB8AC3E}">
        <p14:creationId xmlns:p14="http://schemas.microsoft.com/office/powerpoint/2010/main" val="1620114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C345-6360-4B57-BB81-0186593FC973}"/>
              </a:ext>
            </a:extLst>
          </p:cNvPr>
          <p:cNvSpPr>
            <a:spLocks noGrp="1"/>
          </p:cNvSpPr>
          <p:nvPr>
            <p:ph type="ctrTitle"/>
          </p:nvPr>
        </p:nvSpPr>
        <p:spPr>
          <a:xfrm>
            <a:off x="676834" y="1454991"/>
            <a:ext cx="10838329" cy="1974009"/>
          </a:xfrm>
        </p:spPr>
        <p:txBody>
          <a:bodyPr>
            <a:normAutofit fontScale="90000"/>
          </a:bodyPr>
          <a:lstStyle/>
          <a:p>
            <a:pPr>
              <a:lnSpc>
                <a:spcPct val="150000"/>
              </a:lnSpc>
            </a:pPr>
            <a:r>
              <a:rPr lang="en-US" sz="5400" dirty="0" err="1"/>
              <a:t>Tìm</a:t>
            </a:r>
            <a:r>
              <a:rPr lang="en-US" sz="5400" dirty="0"/>
              <a:t> </a:t>
            </a:r>
            <a:r>
              <a:rPr lang="en-US" sz="5400" dirty="0" err="1"/>
              <a:t>hiểu</a:t>
            </a:r>
            <a:r>
              <a:rPr lang="en-US" sz="5400" dirty="0"/>
              <a:t> </a:t>
            </a:r>
            <a:r>
              <a:rPr lang="en-US" sz="5400" dirty="0" err="1"/>
              <a:t>về</a:t>
            </a:r>
            <a:r>
              <a:rPr lang="en-US" sz="5400" dirty="0"/>
              <a:t> </a:t>
            </a:r>
            <a:r>
              <a:rPr lang="en-US" sz="5400" dirty="0" err="1"/>
              <a:t>các</a:t>
            </a:r>
            <a:r>
              <a:rPr lang="en-US" sz="5400" dirty="0"/>
              <a:t> </a:t>
            </a:r>
            <a:r>
              <a:rPr lang="en-US" sz="5400" dirty="0" err="1"/>
              <a:t>công</a:t>
            </a:r>
            <a:r>
              <a:rPr lang="en-US" sz="5400" dirty="0"/>
              <a:t> </a:t>
            </a:r>
            <a:r>
              <a:rPr lang="en-US" sz="5400" dirty="0" err="1"/>
              <a:t>cụ</a:t>
            </a:r>
            <a:r>
              <a:rPr lang="en-US" sz="5400" dirty="0"/>
              <a:t> </a:t>
            </a:r>
            <a:r>
              <a:rPr lang="en-US" sz="5400" dirty="0" err="1"/>
              <a:t>xử</a:t>
            </a:r>
            <a:r>
              <a:rPr lang="en-US" sz="5400" dirty="0"/>
              <a:t> </a:t>
            </a:r>
            <a:r>
              <a:rPr lang="en-US" sz="5400" dirty="0" err="1"/>
              <a:t>lý</a:t>
            </a:r>
            <a:r>
              <a:rPr lang="en-US" sz="5400" dirty="0"/>
              <a:t>, </a:t>
            </a:r>
            <a:r>
              <a:rPr lang="en-US" sz="5400" dirty="0" err="1"/>
              <a:t>tích</a:t>
            </a:r>
            <a:r>
              <a:rPr lang="en-US" sz="5400" dirty="0"/>
              <a:t> </a:t>
            </a:r>
            <a:r>
              <a:rPr lang="en-US" sz="5400" dirty="0" err="1"/>
              <a:t>hợp</a:t>
            </a:r>
            <a:r>
              <a:rPr lang="en-US" sz="5400" dirty="0"/>
              <a:t> </a:t>
            </a:r>
            <a:r>
              <a:rPr lang="en-US" sz="5400" dirty="0" err="1"/>
              <a:t>dữ</a:t>
            </a:r>
            <a:r>
              <a:rPr lang="en-US" sz="5400" dirty="0"/>
              <a:t> </a:t>
            </a:r>
            <a:r>
              <a:rPr lang="en-US" sz="5400" dirty="0" err="1"/>
              <a:t>liệu</a:t>
            </a:r>
            <a:r>
              <a:rPr lang="en-US" sz="5400" dirty="0"/>
              <a:t> </a:t>
            </a:r>
            <a:r>
              <a:rPr lang="en-US" sz="5400" dirty="0" err="1"/>
              <a:t>luồng</a:t>
            </a:r>
            <a:r>
              <a:rPr lang="en-US" sz="5400" dirty="0"/>
              <a:t> </a:t>
            </a:r>
            <a:r>
              <a:rPr lang="en-US" sz="5400" dirty="0" err="1"/>
              <a:t>liên</a:t>
            </a:r>
            <a:r>
              <a:rPr lang="en-US" sz="5400" dirty="0"/>
              <a:t> </a:t>
            </a:r>
            <a:r>
              <a:rPr lang="en-US" sz="5400" dirty="0" err="1"/>
              <a:t>tục</a:t>
            </a:r>
            <a:endParaRPr lang="en-US" sz="5400" dirty="0"/>
          </a:p>
        </p:txBody>
      </p:sp>
      <p:sp>
        <p:nvSpPr>
          <p:cNvPr id="3" name="Subtitle 2">
            <a:extLst>
              <a:ext uri="{FF2B5EF4-FFF2-40B4-BE49-F238E27FC236}">
                <a16:creationId xmlns:a16="http://schemas.microsoft.com/office/drawing/2014/main" id="{72BB0802-A9AC-41A0-B9E0-491DF8C8BE1F}"/>
              </a:ext>
            </a:extLst>
          </p:cNvPr>
          <p:cNvSpPr>
            <a:spLocks noGrp="1"/>
          </p:cNvSpPr>
          <p:nvPr>
            <p:ph type="subTitle" idx="1"/>
          </p:nvPr>
        </p:nvSpPr>
        <p:spPr>
          <a:xfrm>
            <a:off x="6095999" y="3859306"/>
            <a:ext cx="4572000" cy="2780833"/>
          </a:xfrm>
        </p:spPr>
        <p:txBody>
          <a:bodyPr/>
          <a:lstStyle/>
          <a:p>
            <a:pPr algn="l">
              <a:lnSpc>
                <a:spcPct val="100000"/>
              </a:lnSpc>
            </a:pPr>
            <a:r>
              <a:rPr lang="en-US" dirty="0" err="1"/>
              <a:t>Nhóm</a:t>
            </a:r>
            <a:r>
              <a:rPr lang="en-US" dirty="0"/>
              <a:t> </a:t>
            </a:r>
            <a:r>
              <a:rPr lang="en-US" dirty="0" err="1"/>
              <a:t>sinh</a:t>
            </a:r>
            <a:r>
              <a:rPr lang="en-US" dirty="0"/>
              <a:t> </a:t>
            </a:r>
            <a:r>
              <a:rPr lang="en-US" dirty="0" err="1"/>
              <a:t>viên</a:t>
            </a:r>
            <a:r>
              <a:rPr lang="en-US" dirty="0"/>
              <a:t>: </a:t>
            </a:r>
          </a:p>
          <a:p>
            <a:pPr algn="l">
              <a:lnSpc>
                <a:spcPct val="100000"/>
              </a:lnSpc>
            </a:pPr>
            <a:r>
              <a:rPr lang="en-US" dirty="0" err="1"/>
              <a:t>Nguyễn</a:t>
            </a:r>
            <a:r>
              <a:rPr lang="en-US" dirty="0"/>
              <a:t> </a:t>
            </a:r>
            <a:r>
              <a:rPr lang="en-US" dirty="0" err="1"/>
              <a:t>Hữu</a:t>
            </a:r>
            <a:r>
              <a:rPr lang="en-US" dirty="0"/>
              <a:t> </a:t>
            </a:r>
            <a:r>
              <a:rPr lang="en-US" dirty="0" err="1"/>
              <a:t>Kiệt</a:t>
            </a:r>
            <a:r>
              <a:rPr lang="en-US" dirty="0"/>
              <a:t>   – 20183571</a:t>
            </a:r>
          </a:p>
          <a:p>
            <a:pPr algn="l">
              <a:lnSpc>
                <a:spcPct val="100000"/>
              </a:lnSpc>
            </a:pPr>
            <a:r>
              <a:rPr lang="en-US" dirty="0" err="1"/>
              <a:t>Nguyễn</a:t>
            </a:r>
            <a:r>
              <a:rPr lang="en-US" dirty="0"/>
              <a:t> </a:t>
            </a:r>
            <a:r>
              <a:rPr lang="en-US" dirty="0" err="1"/>
              <a:t>Đình</a:t>
            </a:r>
            <a:r>
              <a:rPr lang="en-US" dirty="0"/>
              <a:t> </a:t>
            </a:r>
            <a:r>
              <a:rPr lang="en-US" dirty="0" err="1"/>
              <a:t>Lâm</a:t>
            </a:r>
            <a:r>
              <a:rPr lang="en-US" dirty="0"/>
              <a:t>  – 20183574</a:t>
            </a:r>
          </a:p>
          <a:p>
            <a:pPr algn="l">
              <a:lnSpc>
                <a:spcPct val="100000"/>
              </a:lnSpc>
            </a:pPr>
            <a:r>
              <a:rPr lang="en-US" dirty="0" err="1"/>
              <a:t>Phạm</a:t>
            </a:r>
            <a:r>
              <a:rPr lang="en-US" dirty="0"/>
              <a:t> Minh </a:t>
            </a:r>
            <a:r>
              <a:rPr lang="en-US" dirty="0" err="1"/>
              <a:t>Khôi</a:t>
            </a:r>
            <a:r>
              <a:rPr lang="en-US" dirty="0"/>
              <a:t>    – 20183566</a:t>
            </a:r>
          </a:p>
          <a:p>
            <a:pPr algn="l">
              <a:lnSpc>
                <a:spcPct val="100000"/>
              </a:lnSpc>
            </a:pPr>
            <a:r>
              <a:rPr lang="en-US" dirty="0" err="1"/>
              <a:t>Đỗ</a:t>
            </a:r>
            <a:r>
              <a:rPr lang="en-US" dirty="0"/>
              <a:t> L</a:t>
            </a:r>
            <a:r>
              <a:rPr lang="vi-VN" dirty="0"/>
              <a:t>ư</a:t>
            </a:r>
            <a:r>
              <a:rPr lang="en-US" dirty="0" err="1"/>
              <a:t>ơng</a:t>
            </a:r>
            <a:r>
              <a:rPr lang="en-US" dirty="0"/>
              <a:t> </a:t>
            </a:r>
            <a:r>
              <a:rPr lang="en-US" dirty="0" err="1"/>
              <a:t>Kiên</a:t>
            </a:r>
            <a:r>
              <a:rPr lang="en-US" dirty="0"/>
              <a:t>       – 20183568</a:t>
            </a:r>
          </a:p>
          <a:p>
            <a:endParaRPr lang="en-US" dirty="0"/>
          </a:p>
        </p:txBody>
      </p:sp>
    </p:spTree>
    <p:extLst>
      <p:ext uri="{BB962C8B-B14F-4D97-AF65-F5344CB8AC3E}">
        <p14:creationId xmlns:p14="http://schemas.microsoft.com/office/powerpoint/2010/main" val="417519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3984-1C5F-43AA-AF6E-4729BFE43F55}"/>
              </a:ext>
            </a:extLst>
          </p:cNvPr>
          <p:cNvSpPr>
            <a:spLocks noGrp="1"/>
          </p:cNvSpPr>
          <p:nvPr>
            <p:ph type="title"/>
          </p:nvPr>
        </p:nvSpPr>
        <p:spPr/>
        <p:txBody>
          <a:bodyPr/>
          <a:lstStyle/>
          <a:p>
            <a:r>
              <a:rPr lang="en-US" dirty="0"/>
              <a:t>2.2. Spark Streaming</a:t>
            </a:r>
          </a:p>
        </p:txBody>
      </p:sp>
      <p:sp>
        <p:nvSpPr>
          <p:cNvPr id="3" name="Content Placeholder 2">
            <a:extLst>
              <a:ext uri="{FF2B5EF4-FFF2-40B4-BE49-F238E27FC236}">
                <a16:creationId xmlns:a16="http://schemas.microsoft.com/office/drawing/2014/main" id="{05B297B3-C975-4304-B5CC-BEA69BF15E2D}"/>
              </a:ext>
            </a:extLst>
          </p:cNvPr>
          <p:cNvSpPr>
            <a:spLocks noGrp="1"/>
          </p:cNvSpPr>
          <p:nvPr>
            <p:ph idx="1"/>
          </p:nvPr>
        </p:nvSpPr>
        <p:spPr/>
        <p:txBody>
          <a:bodyPr/>
          <a:lstStyle/>
          <a:p>
            <a:pPr marL="0" indent="0" algn="just">
              <a:lnSpc>
                <a:spcPct val="150000"/>
              </a:lnSpc>
              <a:buNone/>
            </a:pPr>
            <a:r>
              <a:rPr lang="en-US" dirty="0"/>
              <a:t>Spark Streaming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tích</a:t>
            </a:r>
            <a:r>
              <a:rPr lang="en-US" dirty="0"/>
              <a:t> </a:t>
            </a:r>
            <a:r>
              <a:rPr lang="en-US" dirty="0" err="1"/>
              <a:t>hợp</a:t>
            </a:r>
            <a:r>
              <a:rPr lang="en-US" dirty="0"/>
              <a:t> </a:t>
            </a:r>
            <a:r>
              <a:rPr lang="en-US" dirty="0" err="1"/>
              <a:t>trực</a:t>
            </a:r>
            <a:r>
              <a:rPr lang="en-US" dirty="0"/>
              <a:t> </a:t>
            </a:r>
            <a:r>
              <a:rPr lang="en-US" dirty="0" err="1"/>
              <a:t>tiếp</a:t>
            </a:r>
            <a:r>
              <a:rPr lang="en-US" dirty="0"/>
              <a:t> </a:t>
            </a:r>
            <a:r>
              <a:rPr lang="en-US" dirty="0" err="1"/>
              <a:t>đi</a:t>
            </a:r>
            <a:r>
              <a:rPr lang="en-US" dirty="0"/>
              <a:t> </a:t>
            </a:r>
            <a:r>
              <a:rPr lang="en-US" dirty="0" err="1"/>
              <a:t>cùng</a:t>
            </a:r>
            <a:r>
              <a:rPr lang="en-US" dirty="0"/>
              <a:t> </a:t>
            </a:r>
            <a:r>
              <a:rPr lang="en-US" dirty="0" err="1"/>
              <a:t>nền</a:t>
            </a:r>
            <a:r>
              <a:rPr lang="en-US" dirty="0"/>
              <a:t> </a:t>
            </a:r>
            <a:r>
              <a:rPr lang="en-US" dirty="0" err="1"/>
              <a:t>tảng</a:t>
            </a:r>
            <a:r>
              <a:rPr lang="en-US" dirty="0"/>
              <a:t> </a:t>
            </a:r>
            <a:r>
              <a:rPr lang="en-US" dirty="0" err="1"/>
              <a:t>của</a:t>
            </a:r>
            <a:r>
              <a:rPr lang="en-US" dirty="0"/>
              <a:t> Spark </a:t>
            </a:r>
            <a:r>
              <a:rPr lang="en-US" dirty="0" err="1"/>
              <a:t>và</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công</a:t>
            </a:r>
            <a:r>
              <a:rPr lang="en-US" dirty="0"/>
              <a:t> </a:t>
            </a:r>
            <a:r>
              <a:rPr lang="en-US" dirty="0" err="1"/>
              <a:t>cụ</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phổ</a:t>
            </a:r>
            <a:r>
              <a:rPr lang="en-US" dirty="0"/>
              <a:t> </a:t>
            </a:r>
            <a:r>
              <a:rPr lang="en-US" dirty="0" err="1"/>
              <a:t>biến</a:t>
            </a:r>
            <a:r>
              <a:rPr lang="en-US" dirty="0"/>
              <a:t> </a:t>
            </a:r>
            <a:r>
              <a:rPr lang="en-US" dirty="0" err="1"/>
              <a:t>nhất</a:t>
            </a:r>
            <a:r>
              <a:rPr lang="en-US" dirty="0"/>
              <a:t>.</a:t>
            </a:r>
          </a:p>
        </p:txBody>
      </p:sp>
    </p:spTree>
    <p:extLst>
      <p:ext uri="{BB962C8B-B14F-4D97-AF65-F5344CB8AC3E}">
        <p14:creationId xmlns:p14="http://schemas.microsoft.com/office/powerpoint/2010/main" val="295659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5F8C-4088-40CC-A04D-A8F80D63CE1F}"/>
              </a:ext>
            </a:extLst>
          </p:cNvPr>
          <p:cNvSpPr>
            <a:spLocks noGrp="1"/>
          </p:cNvSpPr>
          <p:nvPr>
            <p:ph type="title"/>
          </p:nvPr>
        </p:nvSpPr>
        <p:spPr/>
        <p:txBody>
          <a:bodyPr/>
          <a:lstStyle/>
          <a:p>
            <a:r>
              <a:rPr lang="en-US" dirty="0"/>
              <a:t>2.2. Spark Streaming</a:t>
            </a:r>
          </a:p>
        </p:txBody>
      </p:sp>
      <p:sp>
        <p:nvSpPr>
          <p:cNvPr id="3" name="Content Placeholder 2">
            <a:extLst>
              <a:ext uri="{FF2B5EF4-FFF2-40B4-BE49-F238E27FC236}">
                <a16:creationId xmlns:a16="http://schemas.microsoft.com/office/drawing/2014/main" id="{BE07C2FA-F4C4-4D84-B4A3-42FAA5FF1C27}"/>
              </a:ext>
            </a:extLst>
          </p:cNvPr>
          <p:cNvSpPr>
            <a:spLocks noGrp="1"/>
          </p:cNvSpPr>
          <p:nvPr>
            <p:ph idx="1"/>
          </p:nvPr>
        </p:nvSpPr>
        <p:spPr/>
        <p:txBody>
          <a:bodyPr/>
          <a:lstStyle/>
          <a:p>
            <a:pPr marL="0" indent="0">
              <a:lnSpc>
                <a:spcPct val="150000"/>
              </a:lnSpc>
              <a:buNone/>
            </a:pPr>
            <a:r>
              <a:rPr lang="vi-VN" dirty="0"/>
              <a:t>Spark Streaming chia luồng dữ liệu thành các lô X giây được</a:t>
            </a:r>
            <a:r>
              <a:rPr lang="en-US" dirty="0"/>
              <a:t> </a:t>
            </a:r>
            <a:r>
              <a:rPr lang="vi-VN" dirty="0"/>
              <a:t>gọi là các dòng, bản chất là một chuỗi các RDD. Spark xử lý các</a:t>
            </a:r>
            <a:r>
              <a:rPr lang="en-US" dirty="0"/>
              <a:t> </a:t>
            </a:r>
            <a:r>
              <a:rPr lang="vi-VN" dirty="0"/>
              <a:t>RDD đó bằng các Api spark và kết quả được trả về theo từng đợt.</a:t>
            </a:r>
            <a:endParaRPr lang="en-US" dirty="0"/>
          </a:p>
        </p:txBody>
      </p:sp>
      <p:pic>
        <p:nvPicPr>
          <p:cNvPr id="5" name="Picture 4">
            <a:extLst>
              <a:ext uri="{FF2B5EF4-FFF2-40B4-BE49-F238E27FC236}">
                <a16:creationId xmlns:a16="http://schemas.microsoft.com/office/drawing/2014/main" id="{C0ABAE6E-FF09-4B5E-A8BF-368B6EECF6E6}"/>
              </a:ext>
            </a:extLst>
          </p:cNvPr>
          <p:cNvPicPr>
            <a:picLocks noChangeAspect="1"/>
          </p:cNvPicPr>
          <p:nvPr/>
        </p:nvPicPr>
        <p:blipFill>
          <a:blip r:embed="rId2"/>
          <a:stretch>
            <a:fillRect/>
          </a:stretch>
        </p:blipFill>
        <p:spPr>
          <a:xfrm>
            <a:off x="838200" y="4419600"/>
            <a:ext cx="9902562" cy="1433734"/>
          </a:xfrm>
          <a:prstGeom prst="rect">
            <a:avLst/>
          </a:prstGeom>
        </p:spPr>
      </p:pic>
    </p:spTree>
    <p:extLst>
      <p:ext uri="{BB962C8B-B14F-4D97-AF65-F5344CB8AC3E}">
        <p14:creationId xmlns:p14="http://schemas.microsoft.com/office/powerpoint/2010/main" val="299044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9E92-817F-4589-AE02-E0315D7F2EA7}"/>
              </a:ext>
            </a:extLst>
          </p:cNvPr>
          <p:cNvSpPr>
            <a:spLocks noGrp="1"/>
          </p:cNvSpPr>
          <p:nvPr>
            <p:ph type="title"/>
          </p:nvPr>
        </p:nvSpPr>
        <p:spPr/>
        <p:txBody>
          <a:bodyPr/>
          <a:lstStyle/>
          <a:p>
            <a:r>
              <a:rPr lang="en-US" dirty="0"/>
              <a:t>2.2. Spark Streaming</a:t>
            </a:r>
          </a:p>
        </p:txBody>
      </p:sp>
      <p:sp>
        <p:nvSpPr>
          <p:cNvPr id="3" name="Content Placeholder 2">
            <a:extLst>
              <a:ext uri="{FF2B5EF4-FFF2-40B4-BE49-F238E27FC236}">
                <a16:creationId xmlns:a16="http://schemas.microsoft.com/office/drawing/2014/main" id="{9E41FCA7-2DB5-4093-AC7E-59F2D6333BB4}"/>
              </a:ext>
            </a:extLst>
          </p:cNvPr>
          <p:cNvSpPr>
            <a:spLocks noGrp="1"/>
          </p:cNvSpPr>
          <p:nvPr>
            <p:ph idx="1"/>
          </p:nvPr>
        </p:nvSpPr>
        <p:spPr>
          <a:xfrm>
            <a:off x="838200" y="1586753"/>
            <a:ext cx="11093824" cy="4796118"/>
          </a:xfrm>
        </p:spPr>
        <p:txBody>
          <a:bodyPr>
            <a:normAutofit fontScale="92500" lnSpcReduction="20000"/>
          </a:bodyPr>
          <a:lstStyle/>
          <a:p>
            <a:pPr marL="0" indent="0" algn="just">
              <a:lnSpc>
                <a:spcPct val="150000"/>
              </a:lnSpc>
              <a:buNone/>
            </a:pPr>
            <a:r>
              <a:rPr lang="vi-VN" dirty="0"/>
              <a:t>Một hệ thống workflow của spark streaming bao gồm 4 giai</a:t>
            </a:r>
            <a:r>
              <a:rPr lang="en-US" dirty="0"/>
              <a:t> </a:t>
            </a:r>
            <a:r>
              <a:rPr lang="vi-VN" dirty="0"/>
              <a:t>đoạn:</a:t>
            </a:r>
          </a:p>
          <a:p>
            <a:pPr marL="0" indent="0" algn="just">
              <a:lnSpc>
                <a:spcPct val="150000"/>
              </a:lnSpc>
              <a:buNone/>
            </a:pPr>
            <a:r>
              <a:rPr lang="vi-VN" dirty="0"/>
              <a:t>1. Dữ liệu đẩy vào Spark Streaming từ các nguồn realtime</a:t>
            </a:r>
            <a:r>
              <a:rPr lang="en-US" dirty="0"/>
              <a:t> </a:t>
            </a:r>
            <a:r>
              <a:rPr lang="vi-VN" dirty="0"/>
              <a:t>streaming như Kafka, AWS, .. hay static như Hbase, Mongo DB,</a:t>
            </a:r>
            <a:r>
              <a:rPr lang="en-US" dirty="0"/>
              <a:t> </a:t>
            </a:r>
            <a:r>
              <a:rPr lang="vi-VN" dirty="0"/>
              <a:t>MySql, …</a:t>
            </a:r>
            <a:endParaRPr lang="en-US" dirty="0"/>
          </a:p>
          <a:p>
            <a:pPr marL="0" indent="0" algn="just">
              <a:lnSpc>
                <a:spcPct val="150000"/>
              </a:lnSpc>
              <a:buNone/>
            </a:pPr>
            <a:r>
              <a:rPr lang="vi-VN" dirty="0"/>
              <a:t>2. Từ Spark Streaming Dữ liệu có thể đưa vào MLlib để áp dụng</a:t>
            </a:r>
            <a:r>
              <a:rPr lang="en-US" dirty="0"/>
              <a:t> </a:t>
            </a:r>
            <a:r>
              <a:rPr lang="vi-VN" dirty="0"/>
              <a:t>mô hình học máy.</a:t>
            </a:r>
          </a:p>
          <a:p>
            <a:pPr marL="0" indent="0" algn="just">
              <a:lnSpc>
                <a:spcPct val="150000"/>
              </a:lnSpc>
              <a:buNone/>
            </a:pPr>
            <a:r>
              <a:rPr lang="vi-VN" dirty="0"/>
              <a:t>3. Hoặc dữ liệu cũng có thể đưa vào Spark SQL để truy vấn.</a:t>
            </a:r>
          </a:p>
          <a:p>
            <a:pPr marL="0" indent="0" algn="just">
              <a:lnSpc>
                <a:spcPct val="150000"/>
              </a:lnSpc>
              <a:buNone/>
            </a:pPr>
            <a:r>
              <a:rPr lang="vi-VN" dirty="0"/>
              <a:t>4. Cuối cùng sau khi thao tác với dữ liệu nó sẽ được lưu vào</a:t>
            </a:r>
            <a:r>
              <a:rPr lang="en-US" dirty="0"/>
              <a:t> </a:t>
            </a:r>
            <a:r>
              <a:rPr lang="vi-VN" dirty="0"/>
              <a:t>database hoặc file system</a:t>
            </a:r>
            <a:r>
              <a:rPr lang="en-US" dirty="0"/>
              <a:t>.</a:t>
            </a:r>
          </a:p>
        </p:txBody>
      </p:sp>
    </p:spTree>
    <p:extLst>
      <p:ext uri="{BB962C8B-B14F-4D97-AF65-F5344CB8AC3E}">
        <p14:creationId xmlns:p14="http://schemas.microsoft.com/office/powerpoint/2010/main" val="283463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A906-48FA-4C3B-BF66-A062D56858AB}"/>
              </a:ext>
            </a:extLst>
          </p:cNvPr>
          <p:cNvSpPr>
            <a:spLocks noGrp="1"/>
          </p:cNvSpPr>
          <p:nvPr>
            <p:ph type="title"/>
          </p:nvPr>
        </p:nvSpPr>
        <p:spPr/>
        <p:txBody>
          <a:bodyPr/>
          <a:lstStyle/>
          <a:p>
            <a:r>
              <a:rPr lang="en-US" dirty="0"/>
              <a:t>2.3. </a:t>
            </a:r>
            <a:r>
              <a:rPr lang="en-US" dirty="0" err="1"/>
              <a:t>Flink</a:t>
            </a:r>
            <a:endParaRPr lang="en-US" dirty="0"/>
          </a:p>
        </p:txBody>
      </p:sp>
      <p:sp>
        <p:nvSpPr>
          <p:cNvPr id="3" name="Content Placeholder 2">
            <a:extLst>
              <a:ext uri="{FF2B5EF4-FFF2-40B4-BE49-F238E27FC236}">
                <a16:creationId xmlns:a16="http://schemas.microsoft.com/office/drawing/2014/main" id="{2687FF0F-AB7C-4B4A-8D3B-A4BBA5F5CC9B}"/>
              </a:ext>
            </a:extLst>
          </p:cNvPr>
          <p:cNvSpPr>
            <a:spLocks noGrp="1"/>
          </p:cNvSpPr>
          <p:nvPr>
            <p:ph idx="1"/>
          </p:nvPr>
        </p:nvSpPr>
        <p:spPr/>
        <p:txBody>
          <a:bodyPr/>
          <a:lstStyle/>
          <a:p>
            <a:pPr marL="0" indent="0" algn="just">
              <a:lnSpc>
                <a:spcPct val="150000"/>
              </a:lnSpc>
              <a:buNone/>
            </a:pPr>
            <a:r>
              <a:rPr lang="en-US" dirty="0"/>
              <a:t>Apache </a:t>
            </a:r>
            <a:r>
              <a:rPr lang="en-US" dirty="0" err="1"/>
              <a:t>Flink</a:t>
            </a:r>
            <a:r>
              <a:rPr lang="en-US" dirty="0"/>
              <a: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thuộc</a:t>
            </a:r>
            <a:r>
              <a:rPr lang="en-US" dirty="0"/>
              <a:t> </a:t>
            </a:r>
            <a:r>
              <a:rPr lang="en-US" dirty="0" err="1"/>
              <a:t>thế</a:t>
            </a:r>
            <a:r>
              <a:rPr lang="en-US" dirty="0"/>
              <a:t> </a:t>
            </a:r>
            <a:r>
              <a:rPr lang="en-US" dirty="0" err="1"/>
              <a:t>hệ</a:t>
            </a:r>
            <a:r>
              <a:rPr lang="en-US" dirty="0"/>
              <a:t> </a:t>
            </a:r>
            <a:r>
              <a:rPr lang="en-US" dirty="0" err="1"/>
              <a:t>thứ</a:t>
            </a:r>
            <a:r>
              <a:rPr lang="en-US" dirty="0"/>
              <a:t> 4 </a:t>
            </a:r>
            <a:r>
              <a:rPr lang="en-US" dirty="0" err="1"/>
              <a:t>của</a:t>
            </a:r>
            <a:r>
              <a:rPr lang="en-US" dirty="0"/>
              <a:t> Apache.</a:t>
            </a:r>
          </a:p>
          <a:p>
            <a:pPr marL="0" indent="0" algn="just">
              <a:lnSpc>
                <a:spcPct val="150000"/>
              </a:lnSpc>
              <a:buNone/>
            </a:pPr>
            <a:r>
              <a:rPr lang="en-US" dirty="0" err="1"/>
              <a:t>Flink</a:t>
            </a:r>
            <a:r>
              <a:rPr lang="en-US" dirty="0"/>
              <a:t> k</a:t>
            </a:r>
            <a:r>
              <a:rPr lang="vi-VN" dirty="0"/>
              <a:t>hắc</a:t>
            </a:r>
            <a:r>
              <a:rPr lang="en-US" dirty="0"/>
              <a:t> </a:t>
            </a:r>
            <a:r>
              <a:rPr lang="vi-VN" dirty="0"/>
              <a:t>phục một số vấn đề như giảm thiểu độ trễ và khả năng</a:t>
            </a:r>
            <a:r>
              <a:rPr lang="en-US" dirty="0"/>
              <a:t> </a:t>
            </a:r>
            <a:r>
              <a:rPr lang="vi-VN" dirty="0"/>
              <a:t>chịu lỗi dữ liệu</a:t>
            </a:r>
            <a:r>
              <a:rPr lang="en-US" dirty="0"/>
              <a:t> </a:t>
            </a:r>
            <a:r>
              <a:rPr lang="vi-VN" dirty="0"/>
              <a:t>của Spark; bên cạnh đó nó cũng triển khai Apache</a:t>
            </a:r>
            <a:r>
              <a:rPr lang="en-US" dirty="0"/>
              <a:t> </a:t>
            </a:r>
            <a:r>
              <a:rPr lang="vi-VN" dirty="0"/>
              <a:t>Beam cho phép xử</a:t>
            </a:r>
            <a:r>
              <a:rPr lang="en-US" dirty="0"/>
              <a:t> </a:t>
            </a:r>
            <a:r>
              <a:rPr lang="vi-VN" dirty="0"/>
              <a:t>lý dữ liệu thời gian thực khi nó có thể nhận dữ</a:t>
            </a:r>
            <a:r>
              <a:rPr lang="en-US" dirty="0"/>
              <a:t> </a:t>
            </a:r>
            <a:r>
              <a:rPr lang="vi-VN" dirty="0"/>
              <a:t>liệu đầu vào là dạng</a:t>
            </a:r>
            <a:r>
              <a:rPr lang="en-US" dirty="0"/>
              <a:t> </a:t>
            </a:r>
            <a:r>
              <a:rPr lang="vi-VN" dirty="0"/>
              <a:t>luồng</a:t>
            </a:r>
            <a:endParaRPr lang="en-US" dirty="0"/>
          </a:p>
        </p:txBody>
      </p:sp>
    </p:spTree>
    <p:extLst>
      <p:ext uri="{BB962C8B-B14F-4D97-AF65-F5344CB8AC3E}">
        <p14:creationId xmlns:p14="http://schemas.microsoft.com/office/powerpoint/2010/main" val="68871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1725-B905-43B5-AE36-3181A435D27B}"/>
              </a:ext>
            </a:extLst>
          </p:cNvPr>
          <p:cNvSpPr>
            <a:spLocks noGrp="1"/>
          </p:cNvSpPr>
          <p:nvPr>
            <p:ph type="title"/>
          </p:nvPr>
        </p:nvSpPr>
        <p:spPr/>
        <p:txBody>
          <a:bodyPr/>
          <a:lstStyle/>
          <a:p>
            <a:r>
              <a:rPr lang="en-US" dirty="0"/>
              <a:t>2.3. </a:t>
            </a:r>
            <a:r>
              <a:rPr lang="en-US" dirty="0" err="1"/>
              <a:t>Flink</a:t>
            </a:r>
            <a:endParaRPr lang="en-US" dirty="0"/>
          </a:p>
        </p:txBody>
      </p:sp>
      <p:sp>
        <p:nvSpPr>
          <p:cNvPr id="3" name="Content Placeholder 2">
            <a:extLst>
              <a:ext uri="{FF2B5EF4-FFF2-40B4-BE49-F238E27FC236}">
                <a16:creationId xmlns:a16="http://schemas.microsoft.com/office/drawing/2014/main" id="{301CCA03-F87F-40CD-A174-E06548C6DDD7}"/>
              </a:ext>
            </a:extLst>
          </p:cNvPr>
          <p:cNvSpPr>
            <a:spLocks noGrp="1"/>
          </p:cNvSpPr>
          <p:nvPr>
            <p:ph idx="1"/>
          </p:nvPr>
        </p:nvSpPr>
        <p:spPr>
          <a:xfrm>
            <a:off x="838200" y="1690688"/>
            <a:ext cx="3881717" cy="4351338"/>
          </a:xfrm>
        </p:spPr>
        <p:txBody>
          <a:bodyPr/>
          <a:lstStyle/>
          <a:p>
            <a:pPr marL="0" indent="0">
              <a:lnSpc>
                <a:spcPct val="150000"/>
              </a:lnSpc>
              <a:buNone/>
            </a:pPr>
            <a:r>
              <a:rPr lang="en-US" dirty="0" err="1"/>
              <a:t>Hệ</a:t>
            </a:r>
            <a:r>
              <a:rPr lang="en-US" dirty="0"/>
              <a:t> </a:t>
            </a:r>
            <a:r>
              <a:rPr lang="en-US" dirty="0" err="1"/>
              <a:t>sinh</a:t>
            </a:r>
            <a:r>
              <a:rPr lang="en-US" dirty="0"/>
              <a:t> </a:t>
            </a:r>
            <a:r>
              <a:rPr lang="en-US" dirty="0" err="1"/>
              <a:t>thái</a:t>
            </a:r>
            <a:r>
              <a:rPr lang="en-US" dirty="0"/>
              <a:t> Apache </a:t>
            </a:r>
            <a:r>
              <a:rPr lang="en-US" dirty="0" err="1"/>
              <a:t>Flink</a:t>
            </a:r>
            <a:r>
              <a:rPr lang="en-US" dirty="0"/>
              <a:t> bao </a:t>
            </a:r>
            <a:r>
              <a:rPr lang="en-US" dirty="0" err="1"/>
              <a:t>gồm</a:t>
            </a:r>
            <a:r>
              <a:rPr lang="en-US" dirty="0"/>
              <a:t> 4 </a:t>
            </a:r>
            <a:r>
              <a:rPr lang="en-US" dirty="0" err="1"/>
              <a:t>lớp</a:t>
            </a:r>
            <a:endParaRPr lang="en-US" dirty="0"/>
          </a:p>
        </p:txBody>
      </p:sp>
      <p:pic>
        <p:nvPicPr>
          <p:cNvPr id="5" name="Picture 4">
            <a:extLst>
              <a:ext uri="{FF2B5EF4-FFF2-40B4-BE49-F238E27FC236}">
                <a16:creationId xmlns:a16="http://schemas.microsoft.com/office/drawing/2014/main" id="{C2B1CAA9-5522-4B58-B9B7-6697742B8FB3}"/>
              </a:ext>
            </a:extLst>
          </p:cNvPr>
          <p:cNvPicPr>
            <a:picLocks noChangeAspect="1"/>
          </p:cNvPicPr>
          <p:nvPr/>
        </p:nvPicPr>
        <p:blipFill>
          <a:blip r:embed="rId2"/>
          <a:stretch>
            <a:fillRect/>
          </a:stretch>
        </p:blipFill>
        <p:spPr>
          <a:xfrm>
            <a:off x="4465487" y="1137208"/>
            <a:ext cx="7233452" cy="5291931"/>
          </a:xfrm>
          <a:prstGeom prst="rect">
            <a:avLst/>
          </a:prstGeom>
        </p:spPr>
      </p:pic>
    </p:spTree>
    <p:extLst>
      <p:ext uri="{BB962C8B-B14F-4D97-AF65-F5344CB8AC3E}">
        <p14:creationId xmlns:p14="http://schemas.microsoft.com/office/powerpoint/2010/main" val="167146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D10B-9349-41A5-9A83-2F6AE4BA1D05}"/>
              </a:ext>
            </a:extLst>
          </p:cNvPr>
          <p:cNvSpPr>
            <a:spLocks noGrp="1"/>
          </p:cNvSpPr>
          <p:nvPr>
            <p:ph type="title"/>
          </p:nvPr>
        </p:nvSpPr>
        <p:spPr/>
        <p:txBody>
          <a:bodyPr/>
          <a:lstStyle/>
          <a:p>
            <a:r>
              <a:rPr lang="en-US" dirty="0"/>
              <a:t>2.3. </a:t>
            </a:r>
            <a:r>
              <a:rPr lang="en-US" dirty="0" err="1"/>
              <a:t>Flink</a:t>
            </a:r>
            <a:endParaRPr lang="en-US" dirty="0"/>
          </a:p>
        </p:txBody>
      </p:sp>
      <p:sp>
        <p:nvSpPr>
          <p:cNvPr id="3" name="Content Placeholder 2">
            <a:extLst>
              <a:ext uri="{FF2B5EF4-FFF2-40B4-BE49-F238E27FC236}">
                <a16:creationId xmlns:a16="http://schemas.microsoft.com/office/drawing/2014/main" id="{E5FC5D69-67F9-41BF-BA8D-70B5DDD25786}"/>
              </a:ext>
            </a:extLst>
          </p:cNvPr>
          <p:cNvSpPr>
            <a:spLocks noGrp="1"/>
          </p:cNvSpPr>
          <p:nvPr>
            <p:ph idx="1"/>
          </p:nvPr>
        </p:nvSpPr>
        <p:spPr>
          <a:xfrm>
            <a:off x="838200" y="1682192"/>
            <a:ext cx="10349753" cy="4351338"/>
          </a:xfrm>
        </p:spPr>
        <p:txBody>
          <a:bodyPr>
            <a:normAutofit/>
          </a:bodyPr>
          <a:lstStyle/>
          <a:p>
            <a:pPr marL="0" indent="0" algn="just">
              <a:lnSpc>
                <a:spcPct val="150000"/>
              </a:lnSpc>
              <a:buNone/>
            </a:pPr>
            <a:r>
              <a:rPr lang="vi-VN" b="1" dirty="0"/>
              <a:t>Stor</a:t>
            </a:r>
            <a:r>
              <a:rPr lang="en-US" b="1" dirty="0"/>
              <a:t>age</a:t>
            </a:r>
            <a:r>
              <a:rPr lang="vi-VN" b="1" dirty="0"/>
              <a:t>: </a:t>
            </a:r>
            <a:r>
              <a:rPr lang="vi-VN" dirty="0"/>
              <a:t>Flink có thể lựa chọn nhiều hệ thống dữ liệu để làm đầu</a:t>
            </a:r>
            <a:r>
              <a:rPr lang="en-US" dirty="0"/>
              <a:t> </a:t>
            </a:r>
            <a:r>
              <a:rPr lang="vi-VN" dirty="0"/>
              <a:t>vào.</a:t>
            </a:r>
          </a:p>
          <a:p>
            <a:pPr marL="0" indent="0" algn="just">
              <a:lnSpc>
                <a:spcPct val="150000"/>
              </a:lnSpc>
              <a:buNone/>
            </a:pPr>
            <a:r>
              <a:rPr lang="vi-VN" b="1" dirty="0"/>
              <a:t>Deploy: </a:t>
            </a:r>
            <a:r>
              <a:rPr lang="vi-VN" dirty="0"/>
              <a:t>Lớp thứ 2 dùng để quản lý tài nguyên và triển khai</a:t>
            </a:r>
            <a:r>
              <a:rPr lang="en-US" dirty="0"/>
              <a:t> </a:t>
            </a:r>
            <a:r>
              <a:rPr lang="vi-VN" dirty="0"/>
              <a:t>chúng ở các chế độ như: Local mode, Cluster Standalone, Cloud</a:t>
            </a:r>
          </a:p>
          <a:p>
            <a:pPr marL="0" indent="0" algn="just">
              <a:lnSpc>
                <a:spcPct val="150000"/>
              </a:lnSpc>
              <a:buNone/>
            </a:pPr>
            <a:r>
              <a:rPr lang="vi-VN" b="1" dirty="0"/>
              <a:t>Kernel: </a:t>
            </a:r>
            <a:r>
              <a:rPr lang="vi-VN" dirty="0"/>
              <a:t>Lớp runtime dùng để xử lý phân tán, có khả năng chịu</a:t>
            </a:r>
            <a:r>
              <a:rPr lang="en-US" dirty="0"/>
              <a:t> </a:t>
            </a:r>
            <a:r>
              <a:rPr lang="vi-VN" dirty="0"/>
              <a:t>lỗi, độ ổn định cao.</a:t>
            </a:r>
          </a:p>
        </p:txBody>
      </p:sp>
    </p:spTree>
    <p:extLst>
      <p:ext uri="{BB962C8B-B14F-4D97-AF65-F5344CB8AC3E}">
        <p14:creationId xmlns:p14="http://schemas.microsoft.com/office/powerpoint/2010/main" val="1038093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3151-9F31-4E61-B920-B72B80804AFA}"/>
              </a:ext>
            </a:extLst>
          </p:cNvPr>
          <p:cNvSpPr>
            <a:spLocks noGrp="1"/>
          </p:cNvSpPr>
          <p:nvPr>
            <p:ph type="title"/>
          </p:nvPr>
        </p:nvSpPr>
        <p:spPr/>
        <p:txBody>
          <a:bodyPr/>
          <a:lstStyle/>
          <a:p>
            <a:r>
              <a:rPr lang="en-US" dirty="0"/>
              <a:t>2.3. </a:t>
            </a:r>
            <a:r>
              <a:rPr lang="en-US" dirty="0" err="1"/>
              <a:t>Flink</a:t>
            </a:r>
            <a:endParaRPr lang="en-US" dirty="0"/>
          </a:p>
        </p:txBody>
      </p:sp>
      <p:sp>
        <p:nvSpPr>
          <p:cNvPr id="3" name="Content Placeholder 2">
            <a:extLst>
              <a:ext uri="{FF2B5EF4-FFF2-40B4-BE49-F238E27FC236}">
                <a16:creationId xmlns:a16="http://schemas.microsoft.com/office/drawing/2014/main" id="{1D1EE0EB-A1A0-4815-8270-363D7121942F}"/>
              </a:ext>
            </a:extLst>
          </p:cNvPr>
          <p:cNvSpPr>
            <a:spLocks noGrp="1"/>
          </p:cNvSpPr>
          <p:nvPr>
            <p:ph idx="1"/>
          </p:nvPr>
        </p:nvSpPr>
        <p:spPr/>
        <p:txBody>
          <a:bodyPr/>
          <a:lstStyle/>
          <a:p>
            <a:pPr marL="0" indent="0" algn="just">
              <a:lnSpc>
                <a:spcPct val="150000"/>
              </a:lnSpc>
              <a:buNone/>
            </a:pPr>
            <a:r>
              <a:rPr lang="vi-VN" b="1" dirty="0"/>
              <a:t>APIs &amp; Libraries: </a:t>
            </a:r>
            <a:r>
              <a:rPr lang="vi-VN" dirty="0"/>
              <a:t>Lớp trên cùng và là lớp quan trọng nhất của Apache Flink, có các Dataset APIs đảm nhiệm việc xử lý theo lô, và Datastream APIs phụ trách xử lý theo luồng. Ngoài ra còn có các thư viện phụ trợ như Flink ML cho học máy, Gelly cho xử lý đồ thị và Tables cho truy vấn dữ liệu.</a:t>
            </a:r>
          </a:p>
          <a:p>
            <a:pPr marL="0" indent="0">
              <a:buNone/>
            </a:pPr>
            <a:endParaRPr lang="en-US" dirty="0"/>
          </a:p>
        </p:txBody>
      </p:sp>
    </p:spTree>
    <p:extLst>
      <p:ext uri="{BB962C8B-B14F-4D97-AF65-F5344CB8AC3E}">
        <p14:creationId xmlns:p14="http://schemas.microsoft.com/office/powerpoint/2010/main" val="3945730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DA7D-6D20-4D20-9FBE-B63A9316A4E0}"/>
              </a:ext>
            </a:extLst>
          </p:cNvPr>
          <p:cNvSpPr>
            <a:spLocks noGrp="1"/>
          </p:cNvSpPr>
          <p:nvPr>
            <p:ph type="title"/>
          </p:nvPr>
        </p:nvSpPr>
        <p:spPr>
          <a:xfrm>
            <a:off x="721658" y="2181692"/>
            <a:ext cx="10515600" cy="2494616"/>
          </a:xfrm>
        </p:spPr>
        <p:txBody>
          <a:bodyPr>
            <a:normAutofit/>
          </a:bodyPr>
          <a:lstStyle/>
          <a:p>
            <a:r>
              <a:rPr lang="en-US" sz="6000" dirty="0"/>
              <a:t>3. Demo</a:t>
            </a:r>
          </a:p>
        </p:txBody>
      </p:sp>
    </p:spTree>
    <p:extLst>
      <p:ext uri="{BB962C8B-B14F-4D97-AF65-F5344CB8AC3E}">
        <p14:creationId xmlns:p14="http://schemas.microsoft.com/office/powerpoint/2010/main" val="45768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A538-459A-483A-9C28-1E59C76F925B}"/>
              </a:ext>
            </a:extLst>
          </p:cNvPr>
          <p:cNvSpPr>
            <a:spLocks noGrp="1"/>
          </p:cNvSpPr>
          <p:nvPr>
            <p:ph type="title"/>
          </p:nvPr>
        </p:nvSpPr>
        <p:spPr>
          <a:xfrm>
            <a:off x="1093133" y="1766048"/>
            <a:ext cx="10005733" cy="3092823"/>
          </a:xfrm>
        </p:spPr>
        <p:txBody>
          <a:bodyPr>
            <a:noAutofit/>
          </a:bodyPr>
          <a:lstStyle/>
          <a:p>
            <a:r>
              <a:rPr lang="en-US" sz="4900" b="1" dirty="0" err="1"/>
              <a:t>Cảm</a:t>
            </a:r>
            <a:r>
              <a:rPr lang="en-US" sz="4900" b="1" dirty="0"/>
              <a:t> </a:t>
            </a:r>
            <a:r>
              <a:rPr lang="vi-VN" sz="4900" b="1" dirty="0"/>
              <a:t>ơ</a:t>
            </a:r>
            <a:r>
              <a:rPr lang="en-US" sz="4900" b="1" dirty="0"/>
              <a:t>n </a:t>
            </a:r>
            <a:r>
              <a:rPr lang="en-US" sz="4900" b="1" dirty="0" err="1"/>
              <a:t>mọi</a:t>
            </a:r>
            <a:r>
              <a:rPr lang="en-US" sz="4900" b="1" dirty="0"/>
              <a:t> ng</a:t>
            </a:r>
            <a:r>
              <a:rPr lang="vi-VN" sz="4900" b="1" dirty="0"/>
              <a:t>ư</a:t>
            </a:r>
            <a:r>
              <a:rPr lang="en-US" sz="4900" b="1" dirty="0" err="1"/>
              <a:t>ời</a:t>
            </a:r>
            <a:r>
              <a:rPr lang="en-US" sz="4900" b="1" dirty="0"/>
              <a:t> </a:t>
            </a:r>
            <a:r>
              <a:rPr lang="en-US" sz="4900" b="1" dirty="0" err="1"/>
              <a:t>đã</a:t>
            </a:r>
            <a:r>
              <a:rPr lang="en-US" sz="4900" b="1" dirty="0"/>
              <a:t> </a:t>
            </a:r>
            <a:r>
              <a:rPr lang="en-US" sz="4900" b="1" dirty="0" err="1"/>
              <a:t>lắng</a:t>
            </a:r>
            <a:r>
              <a:rPr lang="en-US" sz="4900" b="1" dirty="0"/>
              <a:t> </a:t>
            </a:r>
            <a:r>
              <a:rPr lang="en-US" sz="4900" b="1" dirty="0" err="1"/>
              <a:t>nghe</a:t>
            </a:r>
            <a:r>
              <a:rPr lang="en-US" sz="4900" b="1" dirty="0"/>
              <a:t>!</a:t>
            </a:r>
          </a:p>
        </p:txBody>
      </p:sp>
    </p:spTree>
    <p:extLst>
      <p:ext uri="{BB962C8B-B14F-4D97-AF65-F5344CB8AC3E}">
        <p14:creationId xmlns:p14="http://schemas.microsoft.com/office/powerpoint/2010/main" val="126396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06B8-F58D-4DFE-997B-05E4E484BA62}"/>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2053E556-5DD4-4D86-973C-17368111CCA1}"/>
              </a:ext>
            </a:extLst>
          </p:cNvPr>
          <p:cNvSpPr>
            <a:spLocks noGrp="1"/>
          </p:cNvSpPr>
          <p:nvPr>
            <p:ph idx="1"/>
          </p:nvPr>
        </p:nvSpPr>
        <p:spPr>
          <a:xfrm>
            <a:off x="838200" y="1690687"/>
            <a:ext cx="10515600" cy="4719078"/>
          </a:xfrm>
        </p:spPr>
        <p:txBody>
          <a:bodyPr>
            <a:normAutofit fontScale="92500" lnSpcReduction="20000"/>
          </a:bodyPr>
          <a:lstStyle/>
          <a:p>
            <a:pPr marL="0" indent="0" algn="just">
              <a:lnSpc>
                <a:spcPct val="150000"/>
              </a:lnSpc>
              <a:buNone/>
            </a:pPr>
            <a:r>
              <a:rPr lang="vi-VN" dirty="0"/>
              <a:t>Hiện nay </a:t>
            </a:r>
            <a:r>
              <a:rPr lang="en-US" dirty="0" err="1"/>
              <a:t>dữ</a:t>
            </a:r>
            <a:r>
              <a:rPr lang="en-US" dirty="0"/>
              <a:t> </a:t>
            </a:r>
            <a:r>
              <a:rPr lang="en-US" dirty="0" err="1"/>
              <a:t>liệu</a:t>
            </a:r>
            <a:r>
              <a:rPr lang="en-US" dirty="0"/>
              <a:t> </a:t>
            </a:r>
            <a:r>
              <a:rPr lang="en-US" dirty="0" err="1"/>
              <a:t>luồng</a:t>
            </a:r>
            <a:r>
              <a:rPr lang="en-US" dirty="0"/>
              <a:t> </a:t>
            </a:r>
            <a:r>
              <a:rPr lang="en-US" dirty="0" err="1"/>
              <a:t>liên</a:t>
            </a:r>
            <a:r>
              <a:rPr lang="en-US" dirty="0"/>
              <a:t> </a:t>
            </a:r>
            <a:r>
              <a:rPr lang="en-US" dirty="0" err="1"/>
              <a:t>tục</a:t>
            </a:r>
            <a:r>
              <a:rPr lang="en-US" dirty="0"/>
              <a:t> (streaming)</a:t>
            </a:r>
            <a:r>
              <a:rPr lang="vi-VN" dirty="0"/>
              <a:t> đang dần trở thành một</a:t>
            </a:r>
            <a:r>
              <a:rPr lang="en-US" dirty="0"/>
              <a:t> </a:t>
            </a:r>
            <a:r>
              <a:rPr lang="vi-VN" dirty="0"/>
              <a:t>phần quan trọng khi thế giới đang chuyển sang sử dụng điện toán đám</a:t>
            </a:r>
            <a:r>
              <a:rPr lang="en-US" dirty="0"/>
              <a:t> </a:t>
            </a:r>
            <a:r>
              <a:rPr lang="vi-VN" dirty="0"/>
              <a:t>mây với một lượng dữ liệu khổng lồ cùng với yêu cầu phải xử lý thời</a:t>
            </a:r>
            <a:r>
              <a:rPr lang="en-US" dirty="0"/>
              <a:t> </a:t>
            </a:r>
            <a:r>
              <a:rPr lang="vi-VN" dirty="0"/>
              <a:t>gian thực</a:t>
            </a:r>
            <a:r>
              <a:rPr lang="en-US" dirty="0"/>
              <a:t>.</a:t>
            </a:r>
          </a:p>
          <a:p>
            <a:pPr marL="0" indent="0" algn="just">
              <a:lnSpc>
                <a:spcPct val="150000"/>
              </a:lnSpc>
              <a:buNone/>
            </a:pPr>
            <a:r>
              <a:rPr lang="en-US" dirty="0" err="1"/>
              <a:t>Ứng</a:t>
            </a:r>
            <a:r>
              <a:rPr lang="en-US" dirty="0"/>
              <a:t> </a:t>
            </a:r>
            <a:r>
              <a:rPr lang="en-US" dirty="0" err="1"/>
              <a:t>dụng</a:t>
            </a:r>
            <a:r>
              <a:rPr lang="en-US" dirty="0"/>
              <a:t>:</a:t>
            </a:r>
          </a:p>
          <a:p>
            <a:pPr marL="0" indent="0" algn="just">
              <a:lnSpc>
                <a:spcPct val="150000"/>
              </a:lnSpc>
              <a:buNone/>
            </a:pPr>
            <a:r>
              <a:rPr lang="en-US" dirty="0"/>
              <a:t>	+ </a:t>
            </a:r>
            <a:r>
              <a:rPr lang="en-US" dirty="0" err="1"/>
              <a:t>Giám</a:t>
            </a:r>
            <a:r>
              <a:rPr lang="en-US" dirty="0"/>
              <a:t> </a:t>
            </a:r>
            <a:r>
              <a:rPr lang="en-US" dirty="0" err="1"/>
              <a:t>sát</a:t>
            </a:r>
            <a:r>
              <a:rPr lang="en-US" dirty="0"/>
              <a:t> </a:t>
            </a:r>
            <a:r>
              <a:rPr lang="en-US" dirty="0" err="1"/>
              <a:t>trang</a:t>
            </a:r>
            <a:r>
              <a:rPr lang="en-US" dirty="0"/>
              <a:t> web, </a:t>
            </a:r>
            <a:r>
              <a:rPr lang="en-US" dirty="0" err="1"/>
              <a:t>giám</a:t>
            </a:r>
            <a:r>
              <a:rPr lang="en-US" dirty="0"/>
              <a:t> </a:t>
            </a:r>
            <a:r>
              <a:rPr lang="en-US" dirty="0" err="1"/>
              <a:t>sát</a:t>
            </a:r>
            <a:r>
              <a:rPr lang="en-US" dirty="0"/>
              <a:t> </a:t>
            </a:r>
            <a:r>
              <a:rPr lang="en-US" dirty="0" err="1"/>
              <a:t>mạng</a:t>
            </a:r>
            <a:endParaRPr lang="en-US" dirty="0"/>
          </a:p>
          <a:p>
            <a:pPr marL="0" indent="0" algn="just">
              <a:lnSpc>
                <a:spcPct val="150000"/>
              </a:lnSpc>
              <a:buNone/>
            </a:pPr>
            <a:r>
              <a:rPr lang="en-US" dirty="0"/>
              <a:t>	+ </a:t>
            </a:r>
            <a:r>
              <a:rPr lang="en-US" dirty="0" err="1"/>
              <a:t>Phát</a:t>
            </a:r>
            <a:r>
              <a:rPr lang="en-US" dirty="0"/>
              <a:t> </a:t>
            </a:r>
            <a:r>
              <a:rPr lang="en-US" dirty="0" err="1"/>
              <a:t>hiện</a:t>
            </a:r>
            <a:r>
              <a:rPr lang="en-US" dirty="0"/>
              <a:t> </a:t>
            </a:r>
            <a:r>
              <a:rPr lang="en-US" dirty="0" err="1"/>
              <a:t>gian</a:t>
            </a:r>
            <a:r>
              <a:rPr lang="en-US" dirty="0"/>
              <a:t> </a:t>
            </a:r>
            <a:r>
              <a:rPr lang="en-US" dirty="0" err="1"/>
              <a:t>lận</a:t>
            </a:r>
            <a:r>
              <a:rPr lang="en-US" dirty="0"/>
              <a:t>, </a:t>
            </a:r>
            <a:r>
              <a:rPr lang="en-US" dirty="0" err="1"/>
              <a:t>tấn</a:t>
            </a:r>
            <a:r>
              <a:rPr lang="en-US" dirty="0"/>
              <a:t> </a:t>
            </a:r>
            <a:r>
              <a:rPr lang="en-US" dirty="0" err="1"/>
              <a:t>công</a:t>
            </a:r>
            <a:r>
              <a:rPr lang="en-US" dirty="0"/>
              <a:t> </a:t>
            </a:r>
            <a:r>
              <a:rPr lang="en-US" dirty="0" err="1"/>
              <a:t>mạng</a:t>
            </a:r>
            <a:endParaRPr lang="en-US" dirty="0"/>
          </a:p>
          <a:p>
            <a:pPr marL="0" indent="0" algn="just">
              <a:lnSpc>
                <a:spcPct val="150000"/>
              </a:lnSpc>
              <a:buNone/>
            </a:pPr>
            <a:r>
              <a:rPr lang="en-US" dirty="0"/>
              <a:t>	…</a:t>
            </a:r>
          </a:p>
        </p:txBody>
      </p:sp>
    </p:spTree>
    <p:extLst>
      <p:ext uri="{BB962C8B-B14F-4D97-AF65-F5344CB8AC3E}">
        <p14:creationId xmlns:p14="http://schemas.microsoft.com/office/powerpoint/2010/main" val="327664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8F5F-4C77-438E-8610-3D995F833F6C}"/>
              </a:ext>
            </a:extLst>
          </p:cNvPr>
          <p:cNvSpPr>
            <a:spLocks noGrp="1"/>
          </p:cNvSpPr>
          <p:nvPr>
            <p:ph type="title"/>
          </p:nvPr>
        </p:nvSpPr>
        <p:spPr/>
        <p:txBody>
          <a:bodyPr/>
          <a:lstStyle/>
          <a:p>
            <a:r>
              <a:rPr lang="en-US" dirty="0"/>
              <a:t>2. </a:t>
            </a:r>
            <a:r>
              <a:rPr lang="en-US" dirty="0" err="1"/>
              <a:t>Các</a:t>
            </a:r>
            <a:r>
              <a:rPr lang="en-US" dirty="0"/>
              <a:t> </a:t>
            </a:r>
            <a:r>
              <a:rPr lang="en-US" dirty="0" err="1"/>
              <a:t>công</a:t>
            </a:r>
            <a:r>
              <a:rPr lang="en-US" dirty="0"/>
              <a:t> </a:t>
            </a:r>
            <a:r>
              <a:rPr lang="en-US" dirty="0" err="1"/>
              <a:t>cụ</a:t>
            </a:r>
            <a:r>
              <a:rPr lang="en-US" dirty="0"/>
              <a:t> Streaming</a:t>
            </a:r>
          </a:p>
        </p:txBody>
      </p:sp>
      <p:sp>
        <p:nvSpPr>
          <p:cNvPr id="3" name="Content Placeholder 2">
            <a:extLst>
              <a:ext uri="{FF2B5EF4-FFF2-40B4-BE49-F238E27FC236}">
                <a16:creationId xmlns:a16="http://schemas.microsoft.com/office/drawing/2014/main" id="{6517F9BD-1BBE-49AC-AD6F-DF98EEB4D957}"/>
              </a:ext>
            </a:extLst>
          </p:cNvPr>
          <p:cNvSpPr>
            <a:spLocks noGrp="1"/>
          </p:cNvSpPr>
          <p:nvPr>
            <p:ph idx="1"/>
          </p:nvPr>
        </p:nvSpPr>
        <p:spPr/>
        <p:txBody>
          <a:bodyPr>
            <a:normAutofit/>
          </a:bodyPr>
          <a:lstStyle/>
          <a:p>
            <a:pPr marL="0" indent="0">
              <a:lnSpc>
                <a:spcPct val="100000"/>
              </a:lnSpc>
              <a:buNone/>
            </a:pPr>
            <a:r>
              <a:rPr lang="en-US" sz="3600" dirty="0"/>
              <a:t>+ Kafka</a:t>
            </a:r>
          </a:p>
          <a:p>
            <a:pPr marL="0" indent="0">
              <a:lnSpc>
                <a:spcPct val="100000"/>
              </a:lnSpc>
              <a:buNone/>
            </a:pPr>
            <a:r>
              <a:rPr lang="en-US" sz="3600" dirty="0"/>
              <a:t>+ Spark Streaming</a:t>
            </a:r>
          </a:p>
          <a:p>
            <a:pPr marL="0" indent="0">
              <a:lnSpc>
                <a:spcPct val="100000"/>
              </a:lnSpc>
              <a:buNone/>
            </a:pPr>
            <a:r>
              <a:rPr lang="en-US" sz="3600" dirty="0"/>
              <a:t>+ </a:t>
            </a:r>
            <a:r>
              <a:rPr lang="en-US" sz="3600" dirty="0" err="1"/>
              <a:t>Flink</a:t>
            </a:r>
            <a:endParaRPr lang="en-US" sz="3600" dirty="0"/>
          </a:p>
        </p:txBody>
      </p:sp>
      <p:pic>
        <p:nvPicPr>
          <p:cNvPr id="1026" name="Picture 2">
            <a:extLst>
              <a:ext uri="{FF2B5EF4-FFF2-40B4-BE49-F238E27FC236}">
                <a16:creationId xmlns:a16="http://schemas.microsoft.com/office/drawing/2014/main" id="{5E588F82-11FD-409A-A5FB-A8441CAFB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884" y="662828"/>
            <a:ext cx="2855259" cy="2855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2859B0-B0DA-48E4-B586-E479A5A74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117" y="3911643"/>
            <a:ext cx="4982428" cy="28552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E2DC224-1D95-4099-831C-0033DD73B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8385" y="3338793"/>
            <a:ext cx="3867168" cy="2855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3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A53B-FD3C-4585-87DC-946F539AA3A7}"/>
              </a:ext>
            </a:extLst>
          </p:cNvPr>
          <p:cNvSpPr>
            <a:spLocks noGrp="1"/>
          </p:cNvSpPr>
          <p:nvPr>
            <p:ph type="title"/>
          </p:nvPr>
        </p:nvSpPr>
        <p:spPr/>
        <p:txBody>
          <a:bodyPr/>
          <a:lstStyle/>
          <a:p>
            <a:r>
              <a:rPr lang="en-US" dirty="0"/>
              <a:t>2.1. Kafka</a:t>
            </a:r>
          </a:p>
        </p:txBody>
      </p:sp>
      <p:sp>
        <p:nvSpPr>
          <p:cNvPr id="3" name="Content Placeholder 2">
            <a:extLst>
              <a:ext uri="{FF2B5EF4-FFF2-40B4-BE49-F238E27FC236}">
                <a16:creationId xmlns:a16="http://schemas.microsoft.com/office/drawing/2014/main" id="{D65421A0-CEBD-4F15-9798-515AFB8E0261}"/>
              </a:ext>
            </a:extLst>
          </p:cNvPr>
          <p:cNvSpPr>
            <a:spLocks noGrp="1"/>
          </p:cNvSpPr>
          <p:nvPr>
            <p:ph idx="1"/>
          </p:nvPr>
        </p:nvSpPr>
        <p:spPr>
          <a:xfrm>
            <a:off x="838200" y="1637366"/>
            <a:ext cx="10515600" cy="4351338"/>
          </a:xfrm>
        </p:spPr>
        <p:txBody>
          <a:bodyPr/>
          <a:lstStyle/>
          <a:p>
            <a:pPr marL="0" indent="0">
              <a:lnSpc>
                <a:spcPct val="120000"/>
              </a:lnSpc>
              <a:buNone/>
            </a:pPr>
            <a:r>
              <a:rPr lang="vi-VN" dirty="0"/>
              <a:t>Apache Kafka là hệ thống truyền thông điệp phân tán, độ tin cậy</a:t>
            </a:r>
            <a:r>
              <a:rPr lang="en-US" dirty="0"/>
              <a:t> </a:t>
            </a:r>
            <a:r>
              <a:rPr lang="vi-VN" dirty="0"/>
              <a:t>cao, dễ dàng mở rộng và có thông lượng cao</a:t>
            </a:r>
            <a:r>
              <a:rPr lang="en-US" dirty="0"/>
              <a:t>.</a:t>
            </a:r>
          </a:p>
          <a:p>
            <a:pPr marL="0" indent="0">
              <a:lnSpc>
                <a:spcPct val="120000"/>
              </a:lnSpc>
              <a:buNone/>
            </a:pPr>
            <a:r>
              <a:rPr lang="en-US" dirty="0" err="1"/>
              <a:t>Đặc</a:t>
            </a:r>
            <a:r>
              <a:rPr lang="en-US" dirty="0"/>
              <a:t> </a:t>
            </a:r>
            <a:r>
              <a:rPr lang="en-US" dirty="0" err="1"/>
              <a:t>điểm</a:t>
            </a:r>
            <a:r>
              <a:rPr lang="en-US" dirty="0"/>
              <a:t>:</a:t>
            </a:r>
          </a:p>
          <a:p>
            <a:pPr marL="0" indent="0">
              <a:lnSpc>
                <a:spcPct val="120000"/>
              </a:lnSpc>
              <a:buNone/>
            </a:pPr>
            <a:r>
              <a:rPr lang="en-US" dirty="0"/>
              <a:t>	+ </a:t>
            </a:r>
            <a:r>
              <a:rPr lang="en-US" dirty="0" err="1"/>
              <a:t>Tốc</a:t>
            </a:r>
            <a:r>
              <a:rPr lang="en-US" dirty="0"/>
              <a:t> </a:t>
            </a:r>
            <a:r>
              <a:rPr lang="en-US" dirty="0" err="1"/>
              <a:t>độ</a:t>
            </a:r>
            <a:r>
              <a:rPr lang="en-US" dirty="0"/>
              <a:t> </a:t>
            </a:r>
            <a:r>
              <a:rPr lang="en-US" dirty="0" err="1"/>
              <a:t>nhanh</a:t>
            </a:r>
            <a:endParaRPr lang="en-US" dirty="0"/>
          </a:p>
          <a:p>
            <a:pPr marL="0" indent="0">
              <a:lnSpc>
                <a:spcPct val="120000"/>
              </a:lnSpc>
              <a:buNone/>
            </a:pPr>
            <a:r>
              <a:rPr lang="en-US" dirty="0"/>
              <a:t>	+ </a:t>
            </a:r>
            <a:r>
              <a:rPr lang="en-US" dirty="0" err="1"/>
              <a:t>Khả</a:t>
            </a:r>
            <a:r>
              <a:rPr lang="en-US" dirty="0"/>
              <a:t> </a:t>
            </a:r>
            <a:r>
              <a:rPr lang="en-US" dirty="0" err="1"/>
              <a:t>năng</a:t>
            </a:r>
            <a:r>
              <a:rPr lang="en-US" dirty="0"/>
              <a:t> </a:t>
            </a:r>
            <a:r>
              <a:rPr lang="en-US" dirty="0" err="1"/>
              <a:t>mở</a:t>
            </a:r>
            <a:r>
              <a:rPr lang="en-US" dirty="0"/>
              <a:t> </a:t>
            </a:r>
            <a:r>
              <a:rPr lang="en-US" dirty="0" err="1"/>
              <a:t>rộng</a:t>
            </a:r>
            <a:endParaRPr lang="en-US" dirty="0"/>
          </a:p>
          <a:p>
            <a:pPr marL="0" indent="0">
              <a:lnSpc>
                <a:spcPct val="120000"/>
              </a:lnSpc>
              <a:buNone/>
            </a:pPr>
            <a:r>
              <a:rPr lang="en-US" dirty="0"/>
              <a:t>	+ </a:t>
            </a:r>
            <a:r>
              <a:rPr lang="en-US" dirty="0" err="1"/>
              <a:t>Độ</a:t>
            </a:r>
            <a:r>
              <a:rPr lang="en-US" dirty="0"/>
              <a:t> tin </a:t>
            </a:r>
            <a:r>
              <a:rPr lang="en-US" dirty="0" err="1"/>
              <a:t>cậy</a:t>
            </a:r>
            <a:endParaRPr lang="en-US" dirty="0"/>
          </a:p>
          <a:p>
            <a:pPr marL="0" indent="0">
              <a:lnSpc>
                <a:spcPct val="120000"/>
              </a:lnSpc>
              <a:buNone/>
            </a:pPr>
            <a:r>
              <a:rPr lang="en-US" dirty="0"/>
              <a:t>	+ Open source</a:t>
            </a:r>
          </a:p>
        </p:txBody>
      </p:sp>
    </p:spTree>
    <p:extLst>
      <p:ext uri="{BB962C8B-B14F-4D97-AF65-F5344CB8AC3E}">
        <p14:creationId xmlns:p14="http://schemas.microsoft.com/office/powerpoint/2010/main" val="414218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3353F6C0-AD3A-48F0-AA0C-86FC2E9A2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719" y="2455574"/>
            <a:ext cx="7307332" cy="40373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5955E2-1212-4A58-99CD-9DEEA371B638}"/>
              </a:ext>
            </a:extLst>
          </p:cNvPr>
          <p:cNvSpPr>
            <a:spLocks noGrp="1"/>
          </p:cNvSpPr>
          <p:nvPr>
            <p:ph type="title"/>
          </p:nvPr>
        </p:nvSpPr>
        <p:spPr/>
        <p:txBody>
          <a:bodyPr/>
          <a:lstStyle/>
          <a:p>
            <a:r>
              <a:rPr lang="en-US" dirty="0"/>
              <a:t>2.1. Kafka</a:t>
            </a:r>
          </a:p>
        </p:txBody>
      </p:sp>
      <p:sp>
        <p:nvSpPr>
          <p:cNvPr id="3" name="Content Placeholder 2">
            <a:extLst>
              <a:ext uri="{FF2B5EF4-FFF2-40B4-BE49-F238E27FC236}">
                <a16:creationId xmlns:a16="http://schemas.microsoft.com/office/drawing/2014/main" id="{700C8550-E7DC-485A-8013-820D737AF0CA}"/>
              </a:ext>
            </a:extLst>
          </p:cNvPr>
          <p:cNvSpPr>
            <a:spLocks noGrp="1"/>
          </p:cNvSpPr>
          <p:nvPr>
            <p:ph idx="1"/>
          </p:nvPr>
        </p:nvSpPr>
        <p:spPr>
          <a:xfrm>
            <a:off x="838200" y="1502892"/>
            <a:ext cx="10726270" cy="3419194"/>
          </a:xfrm>
        </p:spPr>
        <p:txBody>
          <a:bodyPr>
            <a:normAutofit/>
          </a:bodyPr>
          <a:lstStyle/>
          <a:p>
            <a:pPr marL="0" indent="0" algn="just">
              <a:lnSpc>
                <a:spcPct val="100000"/>
              </a:lnSpc>
              <a:buNone/>
            </a:pPr>
            <a:r>
              <a:rPr lang="vi-VN" sz="2600" dirty="0"/>
              <a:t>Kafka sử dụng mô hình truyền thông public-subscribe, bên public dữ</a:t>
            </a:r>
            <a:r>
              <a:rPr lang="en-US" sz="2600" dirty="0"/>
              <a:t> </a:t>
            </a:r>
            <a:r>
              <a:rPr lang="vi-VN" sz="2600" dirty="0"/>
              <a:t>liệu được gọi là</a:t>
            </a:r>
            <a:r>
              <a:rPr lang="en-US" sz="2600" dirty="0"/>
              <a:t> </a:t>
            </a:r>
            <a:r>
              <a:rPr lang="vi-VN" sz="2600" dirty="0"/>
              <a:t>producer còn subscribe nhận dữ liệu theo topic được</a:t>
            </a:r>
            <a:r>
              <a:rPr lang="en-US" sz="2600" dirty="0"/>
              <a:t> </a:t>
            </a:r>
            <a:r>
              <a:rPr lang="vi-VN" sz="2600" dirty="0"/>
              <a:t>gọi là consumer</a:t>
            </a:r>
            <a:r>
              <a:rPr lang="en-US" sz="2600" dirty="0"/>
              <a:t>.</a:t>
            </a:r>
          </a:p>
          <a:p>
            <a:pPr marL="0" indent="0">
              <a:buNone/>
            </a:pPr>
            <a:endParaRPr lang="en-US" dirty="0"/>
          </a:p>
        </p:txBody>
      </p:sp>
    </p:spTree>
    <p:extLst>
      <p:ext uri="{BB962C8B-B14F-4D97-AF65-F5344CB8AC3E}">
        <p14:creationId xmlns:p14="http://schemas.microsoft.com/office/powerpoint/2010/main" val="61162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DEB2-6051-405D-AFDA-9D8542206BE0}"/>
              </a:ext>
            </a:extLst>
          </p:cNvPr>
          <p:cNvSpPr>
            <a:spLocks noGrp="1"/>
          </p:cNvSpPr>
          <p:nvPr>
            <p:ph type="title"/>
          </p:nvPr>
        </p:nvSpPr>
        <p:spPr/>
        <p:txBody>
          <a:bodyPr/>
          <a:lstStyle/>
          <a:p>
            <a:r>
              <a:rPr lang="en-US" dirty="0"/>
              <a:t>2.1. Kafka</a:t>
            </a:r>
          </a:p>
        </p:txBody>
      </p:sp>
      <p:sp>
        <p:nvSpPr>
          <p:cNvPr id="3" name="Content Placeholder 2">
            <a:extLst>
              <a:ext uri="{FF2B5EF4-FFF2-40B4-BE49-F238E27FC236}">
                <a16:creationId xmlns:a16="http://schemas.microsoft.com/office/drawing/2014/main" id="{D4E6168C-6AA1-43B3-8BA9-ECEC20942729}"/>
              </a:ext>
            </a:extLst>
          </p:cNvPr>
          <p:cNvSpPr>
            <a:spLocks noGrp="1"/>
          </p:cNvSpPr>
          <p:nvPr>
            <p:ph idx="1"/>
          </p:nvPr>
        </p:nvSpPr>
        <p:spPr/>
        <p:txBody>
          <a:bodyPr/>
          <a:lstStyle/>
          <a:p>
            <a:pPr marL="0" indent="0">
              <a:lnSpc>
                <a:spcPct val="100000"/>
              </a:lnSpc>
              <a:buNone/>
            </a:pPr>
            <a:r>
              <a:rPr lang="vi-VN" dirty="0"/>
              <a:t>Các thành phần chính:</a:t>
            </a:r>
            <a:endParaRPr lang="en-US" dirty="0"/>
          </a:p>
          <a:p>
            <a:pPr marL="0" indent="0">
              <a:lnSpc>
                <a:spcPct val="100000"/>
              </a:lnSpc>
              <a:buNone/>
            </a:pPr>
            <a:r>
              <a:rPr lang="en-US" dirty="0"/>
              <a:t>+ Topic</a:t>
            </a:r>
          </a:p>
          <a:p>
            <a:pPr marL="0" indent="0">
              <a:lnSpc>
                <a:spcPct val="100000"/>
              </a:lnSpc>
              <a:buNone/>
            </a:pPr>
            <a:r>
              <a:rPr lang="en-US" dirty="0"/>
              <a:t>+ Partition</a:t>
            </a:r>
          </a:p>
          <a:p>
            <a:pPr marL="0" indent="0">
              <a:lnSpc>
                <a:spcPct val="100000"/>
              </a:lnSpc>
              <a:buNone/>
            </a:pPr>
            <a:r>
              <a:rPr lang="en-US" dirty="0"/>
              <a:t>+ Broker</a:t>
            </a:r>
          </a:p>
          <a:p>
            <a:pPr marL="0" indent="0">
              <a:lnSpc>
                <a:spcPct val="100000"/>
              </a:lnSpc>
              <a:buNone/>
            </a:pPr>
            <a:r>
              <a:rPr lang="en-US" dirty="0"/>
              <a:t>+ Producer</a:t>
            </a:r>
          </a:p>
          <a:p>
            <a:pPr marL="0" indent="0">
              <a:lnSpc>
                <a:spcPct val="100000"/>
              </a:lnSpc>
              <a:buNone/>
            </a:pPr>
            <a:r>
              <a:rPr lang="en-US" dirty="0"/>
              <a:t>+ Consumer</a:t>
            </a:r>
          </a:p>
        </p:txBody>
      </p:sp>
      <p:pic>
        <p:nvPicPr>
          <p:cNvPr id="5" name="Picture 4">
            <a:extLst>
              <a:ext uri="{FF2B5EF4-FFF2-40B4-BE49-F238E27FC236}">
                <a16:creationId xmlns:a16="http://schemas.microsoft.com/office/drawing/2014/main" id="{BB9ED8E6-F667-4FB6-9D6D-8E48384B32DE}"/>
              </a:ext>
            </a:extLst>
          </p:cNvPr>
          <p:cNvPicPr>
            <a:picLocks noChangeAspect="1"/>
          </p:cNvPicPr>
          <p:nvPr/>
        </p:nvPicPr>
        <p:blipFill>
          <a:blip r:embed="rId2"/>
          <a:stretch>
            <a:fillRect/>
          </a:stretch>
        </p:blipFill>
        <p:spPr>
          <a:xfrm>
            <a:off x="4876800" y="1307316"/>
            <a:ext cx="6759388" cy="4699313"/>
          </a:xfrm>
          <a:prstGeom prst="rect">
            <a:avLst/>
          </a:prstGeom>
        </p:spPr>
      </p:pic>
    </p:spTree>
    <p:extLst>
      <p:ext uri="{BB962C8B-B14F-4D97-AF65-F5344CB8AC3E}">
        <p14:creationId xmlns:p14="http://schemas.microsoft.com/office/powerpoint/2010/main" val="186826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DB40-246F-4BA7-AC5C-BA15D417BCA6}"/>
              </a:ext>
            </a:extLst>
          </p:cNvPr>
          <p:cNvSpPr>
            <a:spLocks noGrp="1"/>
          </p:cNvSpPr>
          <p:nvPr>
            <p:ph type="title"/>
          </p:nvPr>
        </p:nvSpPr>
        <p:spPr/>
        <p:txBody>
          <a:bodyPr/>
          <a:lstStyle/>
          <a:p>
            <a:r>
              <a:rPr lang="en-US" dirty="0"/>
              <a:t>2.1. Kafka</a:t>
            </a:r>
          </a:p>
        </p:txBody>
      </p:sp>
      <p:sp>
        <p:nvSpPr>
          <p:cNvPr id="3" name="Content Placeholder 2">
            <a:extLst>
              <a:ext uri="{FF2B5EF4-FFF2-40B4-BE49-F238E27FC236}">
                <a16:creationId xmlns:a16="http://schemas.microsoft.com/office/drawing/2014/main" id="{E9F48D95-4E4A-4181-AC49-F3FE9827C27C}"/>
              </a:ext>
            </a:extLst>
          </p:cNvPr>
          <p:cNvSpPr>
            <a:spLocks noGrp="1"/>
          </p:cNvSpPr>
          <p:nvPr>
            <p:ph idx="1"/>
          </p:nvPr>
        </p:nvSpPr>
        <p:spPr>
          <a:xfrm>
            <a:off x="838200" y="1559860"/>
            <a:ext cx="10515600" cy="4652963"/>
          </a:xfrm>
        </p:spPr>
        <p:txBody>
          <a:bodyPr>
            <a:normAutofit fontScale="85000" lnSpcReduction="20000"/>
          </a:bodyPr>
          <a:lstStyle/>
          <a:p>
            <a:pPr marL="0" indent="0" algn="just">
              <a:lnSpc>
                <a:spcPct val="150000"/>
              </a:lnSpc>
              <a:buNone/>
            </a:pPr>
            <a:r>
              <a:rPr lang="en-US" sz="3200" b="1" dirty="0"/>
              <a:t>T</a:t>
            </a:r>
            <a:r>
              <a:rPr lang="vi-VN" sz="3200" b="1" dirty="0"/>
              <a:t>opic: </a:t>
            </a:r>
            <a:r>
              <a:rPr lang="en-US" sz="3200" dirty="0"/>
              <a:t>t</a:t>
            </a:r>
            <a:r>
              <a:rPr lang="vi-VN" sz="3200" dirty="0"/>
              <a:t>opic tương tự như một table trong CSDL SQL và là nơi</a:t>
            </a:r>
            <a:r>
              <a:rPr lang="en-US" sz="3200" dirty="0"/>
              <a:t> </a:t>
            </a:r>
            <a:r>
              <a:rPr lang="vi-VN" sz="3200" dirty="0"/>
              <a:t>chứa các message. Dữ liệu trong kafka theo topic, khi</a:t>
            </a:r>
            <a:r>
              <a:rPr lang="en-US" sz="3200" dirty="0"/>
              <a:t> </a:t>
            </a:r>
            <a:r>
              <a:rPr lang="vi-VN" sz="3200" dirty="0"/>
              <a:t>muốn</a:t>
            </a:r>
            <a:r>
              <a:rPr lang="en-US" sz="3200" dirty="0"/>
              <a:t> </a:t>
            </a:r>
            <a:r>
              <a:rPr lang="vi-VN" sz="3200" dirty="0"/>
              <a:t>truyền dữ liệu khác nhau hay truyền cho các ứng dụng khác</a:t>
            </a:r>
            <a:r>
              <a:rPr lang="en-US" sz="3200" dirty="0"/>
              <a:t> </a:t>
            </a:r>
            <a:r>
              <a:rPr lang="vi-VN" sz="3200" dirty="0"/>
              <a:t>nhau ta sẽ tạo ra các topic</a:t>
            </a:r>
            <a:r>
              <a:rPr lang="en-US" sz="3200" dirty="0"/>
              <a:t>.</a:t>
            </a:r>
          </a:p>
          <a:p>
            <a:pPr marL="0" indent="0" algn="just">
              <a:lnSpc>
                <a:spcPct val="150000"/>
              </a:lnSpc>
              <a:buNone/>
            </a:pPr>
            <a:r>
              <a:rPr lang="vi-VN" sz="3200" b="1" dirty="0"/>
              <a:t>Partition: </a:t>
            </a:r>
            <a:r>
              <a:rPr lang="vi-VN" sz="3200" dirty="0"/>
              <a:t>một topic được phân chia thành nhiều partition ( là nơi</a:t>
            </a:r>
            <a:r>
              <a:rPr lang="en-US" sz="3200" dirty="0"/>
              <a:t> </a:t>
            </a:r>
            <a:r>
              <a:rPr lang="vi-VN" sz="3200" dirty="0"/>
              <a:t>chứa dữ liệu cho các topic). Các dữ liệu được lưu theo một thứ</a:t>
            </a:r>
            <a:r>
              <a:rPr lang="en-US" sz="3200" dirty="0"/>
              <a:t> </a:t>
            </a:r>
            <a:r>
              <a:rPr lang="vi-VN" sz="3200" dirty="0"/>
              <a:t>tự bất biến (offset) . Một partition sẽ có tối thiểu 1 replica và số</a:t>
            </a:r>
            <a:r>
              <a:rPr lang="en-US" sz="3200" dirty="0"/>
              <a:t> </a:t>
            </a:r>
            <a:r>
              <a:rPr lang="vi-VN" sz="3200" dirty="0"/>
              <a:t>lượng replica luôn nhỏ hơn số lượng broker</a:t>
            </a:r>
            <a:r>
              <a:rPr lang="en-US" sz="3200" dirty="0"/>
              <a:t>.</a:t>
            </a:r>
            <a:endParaRPr lang="vi-VN" sz="3200" dirty="0"/>
          </a:p>
        </p:txBody>
      </p:sp>
    </p:spTree>
    <p:extLst>
      <p:ext uri="{BB962C8B-B14F-4D97-AF65-F5344CB8AC3E}">
        <p14:creationId xmlns:p14="http://schemas.microsoft.com/office/powerpoint/2010/main" val="384345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4A09-363E-4BCD-899E-009CC711CF4F}"/>
              </a:ext>
            </a:extLst>
          </p:cNvPr>
          <p:cNvSpPr>
            <a:spLocks noGrp="1"/>
          </p:cNvSpPr>
          <p:nvPr>
            <p:ph type="title"/>
          </p:nvPr>
        </p:nvSpPr>
        <p:spPr/>
        <p:txBody>
          <a:bodyPr/>
          <a:lstStyle/>
          <a:p>
            <a:r>
              <a:rPr lang="en-US" dirty="0"/>
              <a:t>2.1. Kafka</a:t>
            </a:r>
          </a:p>
        </p:txBody>
      </p:sp>
      <p:sp>
        <p:nvSpPr>
          <p:cNvPr id="3" name="Content Placeholder 2">
            <a:extLst>
              <a:ext uri="{FF2B5EF4-FFF2-40B4-BE49-F238E27FC236}">
                <a16:creationId xmlns:a16="http://schemas.microsoft.com/office/drawing/2014/main" id="{5EDEBB43-1935-494E-B97D-444F9085952D}"/>
              </a:ext>
            </a:extLst>
          </p:cNvPr>
          <p:cNvSpPr>
            <a:spLocks noGrp="1"/>
          </p:cNvSpPr>
          <p:nvPr>
            <p:ph idx="1"/>
          </p:nvPr>
        </p:nvSpPr>
        <p:spPr>
          <a:xfrm>
            <a:off x="838200" y="1529787"/>
            <a:ext cx="10515600" cy="4351338"/>
          </a:xfrm>
        </p:spPr>
        <p:txBody>
          <a:bodyPr>
            <a:noAutofit/>
          </a:bodyPr>
          <a:lstStyle/>
          <a:p>
            <a:pPr marL="0" indent="0" algn="just">
              <a:lnSpc>
                <a:spcPct val="150000"/>
              </a:lnSpc>
              <a:buNone/>
            </a:pPr>
            <a:r>
              <a:rPr lang="vi-VN" sz="2700" b="1" dirty="0"/>
              <a:t>Broker: </a:t>
            </a:r>
            <a:r>
              <a:rPr lang="vi-VN" sz="2700" dirty="0"/>
              <a:t>kafka chạy trên một cụm nhiều máy (node) thì các máy</a:t>
            </a:r>
            <a:r>
              <a:rPr lang="en-US" sz="2700" dirty="0"/>
              <a:t> </a:t>
            </a:r>
            <a:r>
              <a:rPr lang="vi-VN" sz="2700" dirty="0"/>
              <a:t>đó được gọi là broker. Broker là nơi lưu trữ các partition, một</a:t>
            </a:r>
            <a:r>
              <a:rPr lang="en-US" sz="2700" dirty="0"/>
              <a:t> </a:t>
            </a:r>
            <a:r>
              <a:rPr lang="vi-VN" sz="2700" dirty="0"/>
              <a:t>broker có thể lưu trữ nhiều partition</a:t>
            </a:r>
            <a:r>
              <a:rPr lang="en-US" sz="2700" dirty="0"/>
              <a:t>.</a:t>
            </a:r>
            <a:endParaRPr lang="vi-VN" sz="2700" dirty="0"/>
          </a:p>
          <a:p>
            <a:pPr marL="0" indent="0" algn="just">
              <a:lnSpc>
                <a:spcPct val="150000"/>
              </a:lnSpc>
              <a:buNone/>
            </a:pPr>
            <a:r>
              <a:rPr lang="vi-VN" sz="2700" b="1" dirty="0"/>
              <a:t>Producer: </a:t>
            </a:r>
            <a:r>
              <a:rPr lang="vi-VN" sz="2700" dirty="0"/>
              <a:t>là nơi đẩy dữ liệu từ người dùng vào các partition của</a:t>
            </a:r>
            <a:r>
              <a:rPr lang="en-US" sz="2700" dirty="0"/>
              <a:t> </a:t>
            </a:r>
            <a:r>
              <a:rPr lang="vi-VN" sz="2700" dirty="0"/>
              <a:t>topic. Tùy vào việc có chỉ định rõ ghi vào phân vùng nào không</a:t>
            </a:r>
            <a:r>
              <a:rPr lang="en-US" sz="2700" dirty="0"/>
              <a:t> </a:t>
            </a:r>
            <a:r>
              <a:rPr lang="vi-VN" sz="2700" dirty="0"/>
              <a:t>thì producer sẽ gửi phân vùng của topic đó hoặc phân bổ đều</a:t>
            </a:r>
            <a:r>
              <a:rPr lang="en-US" sz="2700" dirty="0"/>
              <a:t> </a:t>
            </a:r>
            <a:r>
              <a:rPr lang="vi-VN" sz="2700" dirty="0"/>
              <a:t>vào các partition</a:t>
            </a:r>
            <a:r>
              <a:rPr lang="en-US" sz="2700" dirty="0"/>
              <a:t>.</a:t>
            </a:r>
          </a:p>
        </p:txBody>
      </p:sp>
    </p:spTree>
    <p:extLst>
      <p:ext uri="{BB962C8B-B14F-4D97-AF65-F5344CB8AC3E}">
        <p14:creationId xmlns:p14="http://schemas.microsoft.com/office/powerpoint/2010/main" val="297792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47E6-DFFE-4B5E-85D2-7941C69B43CD}"/>
              </a:ext>
            </a:extLst>
          </p:cNvPr>
          <p:cNvSpPr>
            <a:spLocks noGrp="1"/>
          </p:cNvSpPr>
          <p:nvPr>
            <p:ph type="title"/>
          </p:nvPr>
        </p:nvSpPr>
        <p:spPr/>
        <p:txBody>
          <a:bodyPr/>
          <a:lstStyle/>
          <a:p>
            <a:r>
              <a:rPr lang="en-US" dirty="0"/>
              <a:t>2.1. Kafka</a:t>
            </a:r>
          </a:p>
        </p:txBody>
      </p:sp>
      <p:sp>
        <p:nvSpPr>
          <p:cNvPr id="3" name="Content Placeholder 2">
            <a:extLst>
              <a:ext uri="{FF2B5EF4-FFF2-40B4-BE49-F238E27FC236}">
                <a16:creationId xmlns:a16="http://schemas.microsoft.com/office/drawing/2014/main" id="{58A6F24B-67C3-4BBD-B01B-A7D7FDCFF3C3}"/>
              </a:ext>
            </a:extLst>
          </p:cNvPr>
          <p:cNvSpPr>
            <a:spLocks noGrp="1"/>
          </p:cNvSpPr>
          <p:nvPr>
            <p:ph idx="1"/>
          </p:nvPr>
        </p:nvSpPr>
        <p:spPr>
          <a:xfrm>
            <a:off x="838200" y="2141537"/>
            <a:ext cx="10515600" cy="4351338"/>
          </a:xfrm>
        </p:spPr>
        <p:txBody>
          <a:bodyPr/>
          <a:lstStyle/>
          <a:p>
            <a:pPr marL="0" indent="0" algn="just">
              <a:lnSpc>
                <a:spcPct val="150000"/>
              </a:lnSpc>
              <a:buNone/>
            </a:pPr>
            <a:r>
              <a:rPr lang="en-US" b="1" dirty="0"/>
              <a:t>Consumer: </a:t>
            </a:r>
            <a:r>
              <a:rPr lang="en-US" dirty="0" err="1"/>
              <a:t>sẽ</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broker. Kafka </a:t>
            </a:r>
            <a:r>
              <a:rPr lang="en-US" dirty="0" err="1"/>
              <a:t>là</a:t>
            </a:r>
            <a:r>
              <a:rPr lang="en-US" dirty="0"/>
              <a:t> </a:t>
            </a:r>
            <a:r>
              <a:rPr lang="en-US" dirty="0" err="1"/>
              <a:t>hệ</a:t>
            </a:r>
            <a:r>
              <a:rPr lang="en-US" dirty="0"/>
              <a:t> </a:t>
            </a:r>
            <a:r>
              <a:rPr lang="en-US" dirty="0" err="1"/>
              <a:t>thống</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truyền</a:t>
            </a:r>
            <a:r>
              <a:rPr lang="en-US" dirty="0"/>
              <a:t> </a:t>
            </a:r>
            <a:r>
              <a:rPr lang="en-US" dirty="0" err="1"/>
              <a:t>thông</a:t>
            </a:r>
            <a:r>
              <a:rPr lang="en-US" dirty="0"/>
              <a:t> public-subscribe </a:t>
            </a:r>
            <a:r>
              <a:rPr lang="en-US" dirty="0" err="1"/>
              <a:t>nên</a:t>
            </a:r>
            <a:r>
              <a:rPr lang="en-US" dirty="0"/>
              <a:t> </a:t>
            </a:r>
            <a:r>
              <a:rPr lang="en-US" dirty="0" err="1"/>
              <a:t>mỗi</a:t>
            </a:r>
            <a:r>
              <a:rPr lang="en-US" dirty="0"/>
              <a:t> </a:t>
            </a:r>
            <a:r>
              <a:rPr lang="en-US" dirty="0" err="1"/>
              <a:t>một</a:t>
            </a:r>
            <a:r>
              <a:rPr lang="en-US" dirty="0"/>
              <a:t> topic </a:t>
            </a:r>
            <a:r>
              <a:rPr lang="en-US" dirty="0" err="1"/>
              <a:t>có</a:t>
            </a:r>
            <a:r>
              <a:rPr lang="en-US" dirty="0"/>
              <a:t> </a:t>
            </a:r>
            <a:r>
              <a:rPr lang="en-US" dirty="0" err="1"/>
              <a:t>thể</a:t>
            </a:r>
            <a:r>
              <a:rPr lang="en-US" dirty="0"/>
              <a:t> </a:t>
            </a:r>
            <a:r>
              <a:rPr lang="en-US" dirty="0" err="1"/>
              <a:t>đc</a:t>
            </a:r>
            <a:r>
              <a:rPr lang="en-US" dirty="0"/>
              <a:t> </a:t>
            </a:r>
            <a:r>
              <a:rPr lang="en-US" dirty="0" err="1"/>
              <a:t>xử</a:t>
            </a:r>
            <a:r>
              <a:rPr lang="en-US" dirty="0"/>
              <a:t> </a:t>
            </a:r>
            <a:r>
              <a:rPr lang="en-US" dirty="0" err="1"/>
              <a:t>lý</a:t>
            </a:r>
            <a:r>
              <a:rPr lang="en-US" dirty="0"/>
              <a:t> </a:t>
            </a:r>
            <a:r>
              <a:rPr lang="en-US" dirty="0" err="1"/>
              <a:t>bởi</a:t>
            </a:r>
            <a:r>
              <a:rPr lang="en-US" dirty="0"/>
              <a:t> </a:t>
            </a:r>
            <a:r>
              <a:rPr lang="en-US" dirty="0" err="1"/>
              <a:t>nhiều</a:t>
            </a:r>
            <a:r>
              <a:rPr lang="en-US" dirty="0"/>
              <a:t> consumer </a:t>
            </a:r>
            <a:r>
              <a:rPr lang="en-US" dirty="0" err="1"/>
              <a:t>khác</a:t>
            </a:r>
            <a:r>
              <a:rPr lang="en-US" dirty="0"/>
              <a:t> </a:t>
            </a:r>
            <a:r>
              <a:rPr lang="en-US" dirty="0" err="1"/>
              <a:t>nhau</a:t>
            </a:r>
            <a:r>
              <a:rPr lang="en-US" dirty="0"/>
              <a:t>, </a:t>
            </a:r>
            <a:r>
              <a:rPr lang="en-US" dirty="0" err="1"/>
              <a:t>miễn</a:t>
            </a:r>
            <a:r>
              <a:rPr lang="en-US" dirty="0"/>
              <a:t> </a:t>
            </a:r>
            <a:r>
              <a:rPr lang="en-US" dirty="0" err="1"/>
              <a:t>là</a:t>
            </a:r>
            <a:r>
              <a:rPr lang="en-US" dirty="0"/>
              <a:t> consumer </a:t>
            </a:r>
            <a:r>
              <a:rPr lang="en-US" dirty="0" err="1"/>
              <a:t>đấy</a:t>
            </a:r>
            <a:r>
              <a:rPr lang="en-US" dirty="0"/>
              <a:t> </a:t>
            </a:r>
            <a:r>
              <a:rPr lang="en-US" dirty="0" err="1"/>
              <a:t>subcribe</a:t>
            </a:r>
            <a:r>
              <a:rPr lang="en-US" dirty="0"/>
              <a:t> topic </a:t>
            </a:r>
            <a:r>
              <a:rPr lang="en-US" dirty="0" err="1"/>
              <a:t>đấy</a:t>
            </a:r>
            <a:r>
              <a:rPr lang="en-US" dirty="0"/>
              <a:t>.</a:t>
            </a:r>
          </a:p>
        </p:txBody>
      </p:sp>
    </p:spTree>
    <p:extLst>
      <p:ext uri="{BB962C8B-B14F-4D97-AF65-F5344CB8AC3E}">
        <p14:creationId xmlns:p14="http://schemas.microsoft.com/office/powerpoint/2010/main" val="1324513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903</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Segoe UI</vt:lpstr>
      <vt:lpstr>Office Theme</vt:lpstr>
      <vt:lpstr>Tìm hiểu về các công cụ xử lý, tích hợp dữ liệu luồng liên tục</vt:lpstr>
      <vt:lpstr>1. Giới thiệu</vt:lpstr>
      <vt:lpstr>2. Các công cụ Streaming</vt:lpstr>
      <vt:lpstr>2.1. Kafka</vt:lpstr>
      <vt:lpstr>2.1. Kafka</vt:lpstr>
      <vt:lpstr>2.1. Kafka</vt:lpstr>
      <vt:lpstr>2.1. Kafka</vt:lpstr>
      <vt:lpstr>2.1. Kafka</vt:lpstr>
      <vt:lpstr>2.1. Kafka</vt:lpstr>
      <vt:lpstr>2.2. Spark Streaming</vt:lpstr>
      <vt:lpstr>2.2. Spark Streaming</vt:lpstr>
      <vt:lpstr>2.2. Spark Streaming</vt:lpstr>
      <vt:lpstr>2.3. Flink</vt:lpstr>
      <vt:lpstr>2.3. Flink</vt:lpstr>
      <vt:lpstr>2.3. Flink</vt:lpstr>
      <vt:lpstr>2.3. Flink</vt:lpstr>
      <vt:lpstr>3. Demo</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các công cụ xử lý, tích hợp dữ liệu luồng liên tục</dc:title>
  <dc:creator>Kiet Nguyen Huu</dc:creator>
  <cp:lastModifiedBy>Kiet Nguyen Huu</cp:lastModifiedBy>
  <cp:revision>3</cp:revision>
  <dcterms:created xsi:type="dcterms:W3CDTF">2022-05-26T13:02:26Z</dcterms:created>
  <dcterms:modified xsi:type="dcterms:W3CDTF">2022-05-26T14:10:22Z</dcterms:modified>
</cp:coreProperties>
</file>