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2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37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6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4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C8C0-91A2-4D6F-ABCF-6B754C4A375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FE7D7-2888-416B-815B-BAA89FAAC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err="1" smtClean="0">
                <a:latin typeface="Times New Roman"/>
              </a:rPr>
              <a:t>BÀI</a:t>
            </a:r>
            <a:r>
              <a:rPr lang="en-US" b="1" i="0" u="none" strike="noStrike" baseline="0" dirty="0" smtClean="0">
                <a:latin typeface="Times New Roman"/>
              </a:rPr>
              <a:t> </a:t>
            </a:r>
            <a:r>
              <a:rPr lang="en-US" b="1" i="0" u="none" strike="noStrike" baseline="0" dirty="0" err="1" smtClean="0">
                <a:latin typeface="Times New Roman"/>
              </a:rPr>
              <a:t>TẬP</a:t>
            </a:r>
            <a:r>
              <a:rPr lang="en-US" b="1" i="0" u="none" strike="noStrike" baseline="0" dirty="0" smtClean="0">
                <a:latin typeface="Times New Roman"/>
              </a:rPr>
              <a:t> </a:t>
            </a:r>
            <a:r>
              <a:rPr lang="en-US" b="1" i="0" u="none" strike="noStrike" baseline="0" dirty="0" err="1" smtClean="0">
                <a:latin typeface="Times New Roman"/>
              </a:rPr>
              <a:t>SỐ</a:t>
            </a:r>
            <a:r>
              <a:rPr lang="en-US" b="1" i="0" u="none" strike="noStrike" baseline="0" dirty="0" smtClean="0">
                <a:latin typeface="Times New Roman"/>
              </a:rPr>
              <a:t> 02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8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09: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Yêu cầu, Cột "Họ và tên":  nối Họ và tên, biết rằng "Họ" và "Tên" được cho trong Sheet Dữ liệu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2526268"/>
            <a:ext cx="3291286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='Du lieu'!</a:t>
            </a:r>
            <a:r>
              <a:rPr lang="fr-FR" b="1" dirty="0" err="1" smtClean="0"/>
              <a:t>B2</a:t>
            </a:r>
            <a:r>
              <a:rPr lang="fr-FR" b="1" dirty="0" smtClean="0"/>
              <a:t> &amp; " " &amp; 'Du lieu'!</a:t>
            </a:r>
            <a:r>
              <a:rPr lang="fr-FR" b="1" dirty="0" err="1" smtClean="0"/>
              <a:t>C2</a:t>
            </a:r>
            <a:endParaRPr lang="en-US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5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Times New Roman"/>
              </a:rPr>
              <a:t>Câu</a:t>
            </a:r>
            <a:r>
              <a:rPr lang="en-US" sz="2000" dirty="0" smtClean="0">
                <a:latin typeface="Times New Roman"/>
              </a:rPr>
              <a:t> 10: </a:t>
            </a:r>
            <a:r>
              <a:rPr lang="vi-VN" sz="2000" b="0" i="0" u="none" strike="noStrike" baseline="0" dirty="0" smtClean="0">
                <a:latin typeface="Times New Roman"/>
              </a:rPr>
              <a:t>Tại </a:t>
            </a:r>
            <a:r>
              <a:rPr lang="vi-VN" sz="2000" b="0" i="0" u="none" strike="noStrike" baseline="0" dirty="0" smtClean="0">
                <a:latin typeface="Times New Roman"/>
              </a:rPr>
              <a:t>Sheet Yêu cầu, Cột "Vị trí văn phòng": là chuỗi ký tự được trích ra từ chuỗi trong cột "Mã Phòng ban" trước ký tự trắng, biết rằng "Mã Phòng ban" được cho trong Sheet Dữ liệu. VD: "Mã Phòng ban" là "HQ-01 2156 " thì  "Vị trí văn phòng" là HQ-01, "Mã Phòng ban"  là "Central-11 2099" thì "vị trí văn phòng" là Central-11.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4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2313" y="2754868"/>
            <a:ext cx="401584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=</a:t>
            </a:r>
            <a:r>
              <a:rPr lang="fr-FR" b="1" dirty="0" err="1" smtClean="0"/>
              <a:t>LEFT</a:t>
            </a:r>
            <a:r>
              <a:rPr lang="fr-FR" b="1" dirty="0" smtClean="0"/>
              <a:t>('Du lieu'!</a:t>
            </a:r>
            <a:r>
              <a:rPr lang="fr-FR" b="1" dirty="0" err="1" smtClean="0"/>
              <a:t>G2</a:t>
            </a:r>
            <a:r>
              <a:rPr lang="fr-FR" b="1" dirty="0" smtClean="0"/>
              <a:t>,(LEN('Du lieu'!</a:t>
            </a:r>
            <a:r>
              <a:rPr lang="fr-FR" b="1" dirty="0" err="1" smtClean="0"/>
              <a:t>G2</a:t>
            </a:r>
            <a:r>
              <a:rPr lang="fr-FR" b="1" dirty="0" smtClean="0"/>
              <a:t>)-4))</a:t>
            </a:r>
            <a:endParaRPr lang="en-US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4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3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11: </a:t>
            </a:r>
            <a:r>
              <a:rPr lang="en-US" b="0" i="0" u="none" strike="noStrike" baseline="0" dirty="0" err="1" smtClean="0">
                <a:latin typeface="Times New Roman"/>
              </a:rPr>
              <a:t>Tại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smtClean="0">
                <a:latin typeface="Times New Roman"/>
              </a:rPr>
              <a:t>Sheet </a:t>
            </a:r>
            <a:r>
              <a:rPr lang="en-US" b="0" i="0" u="none" strike="noStrike" baseline="0" dirty="0" err="1" smtClean="0">
                <a:latin typeface="Times New Roman"/>
              </a:rPr>
              <a:t>Yêu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cầu</a:t>
            </a:r>
            <a:r>
              <a:rPr lang="en-US" b="0" i="0" u="none" strike="noStrike" baseline="0" dirty="0" smtClean="0">
                <a:latin typeface="Times New Roman"/>
              </a:rPr>
              <a:t>, </a:t>
            </a:r>
            <a:r>
              <a:rPr lang="en-US" b="0" i="0" u="none" strike="noStrike" baseline="0" dirty="0" err="1" smtClean="0">
                <a:latin typeface="Times New Roman"/>
              </a:rPr>
              <a:t>Cột</a:t>
            </a:r>
            <a:r>
              <a:rPr lang="en-US" b="0" i="0" u="none" strike="noStrike" baseline="0" dirty="0" smtClean="0">
                <a:latin typeface="Times New Roman"/>
              </a:rPr>
              <a:t> "</a:t>
            </a:r>
            <a:r>
              <a:rPr lang="en-US" b="0" i="0" u="none" strike="noStrike" baseline="0" dirty="0" err="1" smtClean="0">
                <a:latin typeface="Times New Roman"/>
              </a:rPr>
              <a:t>Mã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số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bảo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vệ</a:t>
            </a:r>
            <a:r>
              <a:rPr lang="en-US" b="0" i="0" u="none" strike="noStrike" baseline="0" dirty="0" smtClean="0">
                <a:latin typeface="Times New Roman"/>
              </a:rPr>
              <a:t>": </a:t>
            </a:r>
            <a:r>
              <a:rPr lang="en-US" b="0" i="0" u="none" strike="noStrike" baseline="0" dirty="0" err="1" smtClean="0">
                <a:latin typeface="Times New Roman"/>
              </a:rPr>
              <a:t>là</a:t>
            </a:r>
            <a:r>
              <a:rPr lang="en-US" b="0" i="0" u="none" strike="noStrike" baseline="0" dirty="0" smtClean="0">
                <a:latin typeface="Times New Roman"/>
              </a:rPr>
              <a:t> 4 </a:t>
            </a:r>
            <a:r>
              <a:rPr lang="en-US" b="0" i="0" u="none" strike="noStrike" baseline="0" dirty="0" err="1" smtClean="0">
                <a:latin typeface="Times New Roman"/>
              </a:rPr>
              <a:t>ký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tự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bên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phải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cùng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của</a:t>
            </a:r>
            <a:r>
              <a:rPr lang="en-US" b="0" i="0" u="none" strike="noStrike" baseline="0" dirty="0" smtClean="0">
                <a:latin typeface="Times New Roman"/>
              </a:rPr>
              <a:t> "</a:t>
            </a:r>
            <a:r>
              <a:rPr lang="en-US" b="0" i="0" u="none" strike="noStrike" baseline="0" dirty="0" err="1" smtClean="0">
                <a:latin typeface="Times New Roman"/>
              </a:rPr>
              <a:t>Mã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Phòng</a:t>
            </a:r>
            <a:r>
              <a:rPr lang="en-US" b="0" i="0" u="none" strike="noStrike" baseline="0" dirty="0" smtClean="0">
                <a:latin typeface="Times New Roman"/>
              </a:rPr>
              <a:t> ban" . VD : "</a:t>
            </a:r>
            <a:r>
              <a:rPr lang="en-US" b="0" i="0" u="none" strike="noStrike" baseline="0" dirty="0" err="1" smtClean="0">
                <a:latin typeface="Times New Roman"/>
              </a:rPr>
              <a:t>Mã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Phòng</a:t>
            </a:r>
            <a:r>
              <a:rPr lang="en-US" b="0" i="0" u="none" strike="noStrike" baseline="0" dirty="0" smtClean="0">
                <a:latin typeface="Times New Roman"/>
              </a:rPr>
              <a:t> ban" </a:t>
            </a:r>
            <a:r>
              <a:rPr lang="en-US" b="0" i="0" u="none" strike="noStrike" baseline="0" dirty="0" err="1" smtClean="0">
                <a:latin typeface="Times New Roman"/>
              </a:rPr>
              <a:t>là</a:t>
            </a:r>
            <a:r>
              <a:rPr lang="en-US" b="0" i="0" u="none" strike="noStrike" baseline="0" dirty="0" smtClean="0">
                <a:latin typeface="Times New Roman"/>
              </a:rPr>
              <a:t> HQ-02 2099 </a:t>
            </a:r>
            <a:r>
              <a:rPr lang="en-US" b="0" i="0" u="none" strike="noStrike" baseline="0" dirty="0" err="1" smtClean="0">
                <a:latin typeface="Times New Roman"/>
              </a:rPr>
              <a:t>thì</a:t>
            </a:r>
            <a:r>
              <a:rPr lang="en-US" b="0" i="0" u="none" strike="noStrike" baseline="0" dirty="0" smtClean="0">
                <a:latin typeface="Times New Roman"/>
              </a:rPr>
              <a:t> "</a:t>
            </a:r>
            <a:r>
              <a:rPr lang="en-US" b="0" i="0" u="none" strike="noStrike" baseline="0" dirty="0" err="1" smtClean="0">
                <a:latin typeface="Times New Roman"/>
              </a:rPr>
              <a:t>Mã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số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bảo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vệ</a:t>
            </a:r>
            <a:r>
              <a:rPr lang="en-US" b="0" i="0" u="none" strike="noStrike" baseline="0" dirty="0" smtClean="0">
                <a:latin typeface="Times New Roman"/>
              </a:rPr>
              <a:t>" </a:t>
            </a:r>
            <a:r>
              <a:rPr lang="en-US" b="0" i="0" u="none" strike="noStrike" baseline="0" dirty="0" err="1" smtClean="0">
                <a:latin typeface="Times New Roman"/>
              </a:rPr>
              <a:t>là</a:t>
            </a:r>
            <a:r>
              <a:rPr lang="en-US" b="0" i="0" u="none" strike="noStrike" baseline="0" dirty="0" smtClean="0">
                <a:latin typeface="Times New Roman"/>
              </a:rPr>
              <a:t> 2099.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71800" y="2514600"/>
            <a:ext cx="2340705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=RIGHT('Du lieu'!</a:t>
            </a:r>
            <a:r>
              <a:rPr lang="en-US" b="1" dirty="0" err="1" smtClean="0"/>
              <a:t>G2,4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96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12: </a:t>
            </a:r>
            <a:r>
              <a:rPr lang="en-US" b="0" i="0" u="none" strike="noStrike" baseline="0" dirty="0" err="1" smtClean="0">
                <a:latin typeface="Times New Roman"/>
              </a:rPr>
              <a:t>Tại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smtClean="0">
                <a:latin typeface="Times New Roman"/>
              </a:rPr>
              <a:t>Sheet </a:t>
            </a:r>
            <a:r>
              <a:rPr lang="en-US" b="0" i="0" u="none" strike="noStrike" baseline="0" dirty="0" err="1" smtClean="0">
                <a:latin typeface="Times New Roman"/>
              </a:rPr>
              <a:t>Dữ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liệu</a:t>
            </a:r>
            <a:r>
              <a:rPr lang="en-US" b="0" i="0" u="none" strike="noStrike" baseline="0" dirty="0" smtClean="0">
                <a:latin typeface="Times New Roman"/>
              </a:rPr>
              <a:t>, </a:t>
            </a:r>
            <a:r>
              <a:rPr lang="en-US" b="0" i="0" u="none" strike="noStrike" baseline="0" dirty="0" err="1" smtClean="0">
                <a:latin typeface="Times New Roman"/>
              </a:rPr>
              <a:t>hiển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thị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lại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các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cột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bị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ẩn</a:t>
            </a:r>
            <a:r>
              <a:rPr lang="en-US" b="0" i="0" u="none" strike="noStrike" baseline="0" dirty="0" smtClean="0">
                <a:latin typeface="Times New Roman"/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09800"/>
            <a:ext cx="1676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601" y="3711409"/>
            <a:ext cx="13906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49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13: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3, tính toán tổng doanh thu cho từng thể loại tại các ô được tô màu vàng.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3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14: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3, đóng băng dòng 1.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09800"/>
            <a:ext cx="30480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572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56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vi-VN" b="0" i="0" u="none" strike="noStrike" baseline="0" smtClean="0">
                <a:latin typeface="Times New Roman"/>
              </a:rPr>
              <a:t>Tại Sheet 5, vẽ sơ đồ dạng Pie đơn giản cho bảng dữ liệu 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88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16: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6,  Thêm các chuỗi dữ liệu (Data Series) November vào biểu đồ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1876425"/>
            <a:ext cx="56864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1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17: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7, vẽ sơ đồ dạng Column Sparkline đặt tại vùng màu vàng để biểu diễn dữ liệu cho từng dòng tương ứng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14097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3170616"/>
            <a:ext cx="3105150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18: </a:t>
            </a:r>
            <a:r>
              <a:rPr lang="en-US" b="0" i="0" u="none" strike="noStrike" baseline="0" dirty="0" err="1" smtClean="0">
                <a:latin typeface="Times New Roman"/>
              </a:rPr>
              <a:t>Tại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smtClean="0">
                <a:latin typeface="Times New Roman"/>
              </a:rPr>
              <a:t>Sheet 8, </a:t>
            </a:r>
            <a:r>
              <a:rPr lang="en-US" b="0" i="0" u="none" strike="noStrike" baseline="0" dirty="0" err="1" smtClean="0">
                <a:latin typeface="Times New Roman"/>
              </a:rPr>
              <a:t>chèn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một</a:t>
            </a:r>
            <a:r>
              <a:rPr lang="en-US" b="0" i="0" u="none" strike="noStrike" baseline="0" dirty="0" smtClean="0">
                <a:latin typeface="Times New Roman"/>
              </a:rPr>
              <a:t> Basic Blending Process diagram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85962"/>
            <a:ext cx="68961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1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01: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Căn bản, định dạng Font chữ cho tất cả các ô tính trong sheet là "Times New Roman"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5375"/>
            <a:ext cx="79248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40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19: </a:t>
            </a:r>
            <a:r>
              <a:rPr lang="en-US" b="0" i="0" u="none" strike="noStrike" baseline="0" dirty="0" err="1" smtClean="0">
                <a:latin typeface="Times New Roman"/>
              </a:rPr>
              <a:t>Tại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smtClean="0">
                <a:latin typeface="Times New Roman"/>
              </a:rPr>
              <a:t>Sheet 8, </a:t>
            </a:r>
            <a:r>
              <a:rPr lang="en-US" b="0" i="0" u="none" strike="noStrike" baseline="0" dirty="0" err="1" smtClean="0">
                <a:latin typeface="Times New Roman"/>
              </a:rPr>
              <a:t>tại</a:t>
            </a:r>
            <a:r>
              <a:rPr lang="en-US" b="0" i="0" u="none" strike="noStrike" baseline="0" dirty="0" smtClean="0">
                <a:latin typeface="Times New Roman"/>
              </a:rPr>
              <a:t> ô </a:t>
            </a:r>
            <a:r>
              <a:rPr lang="en-US" b="0" i="0" u="none" strike="noStrike" baseline="0" dirty="0" err="1" smtClean="0">
                <a:latin typeface="Times New Roman"/>
              </a:rPr>
              <a:t>C1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thêm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vào</a:t>
            </a:r>
            <a:r>
              <a:rPr lang="en-US" b="0" i="0" u="none" strike="noStrike" baseline="0" dirty="0" smtClean="0">
                <a:latin typeface="Times New Roman"/>
              </a:rPr>
              <a:t> Comment "Basic Blending Process </a:t>
            </a:r>
            <a:r>
              <a:rPr lang="en-US" b="0" i="0" u="none" strike="noStrike" baseline="0" dirty="0" err="1" smtClean="0">
                <a:latin typeface="Times New Roman"/>
              </a:rPr>
              <a:t>diagaram</a:t>
            </a:r>
            <a:r>
              <a:rPr lang="en-US" b="0" i="0" u="none" strike="noStrike" baseline="0" dirty="0" smtClean="0">
                <a:latin typeface="Times New Roman"/>
              </a:rPr>
              <a:t>"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96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5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b="0" i="0" u="none" strike="noStrike" baseline="0" dirty="0" err="1" smtClean="0">
                <a:latin typeface="Times New Roman"/>
              </a:rPr>
              <a:t>Câu</a:t>
            </a:r>
            <a:r>
              <a:rPr lang="en-US" b="0" i="0" u="none" strike="noStrike" dirty="0" smtClean="0">
                <a:latin typeface="Times New Roman"/>
              </a:rPr>
              <a:t> 20: </a:t>
            </a:r>
            <a:r>
              <a:rPr lang="en-US" b="0" i="0" u="none" strike="noStrike" baseline="0" dirty="0" err="1" smtClean="0">
                <a:latin typeface="Times New Roman"/>
              </a:rPr>
              <a:t>Hiển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thị</a:t>
            </a:r>
            <a:r>
              <a:rPr lang="en-US" b="0" i="0" u="none" strike="noStrike" baseline="0" dirty="0" smtClean="0">
                <a:latin typeface="Times New Roman"/>
              </a:rPr>
              <a:t> sheet </a:t>
            </a:r>
            <a:r>
              <a:rPr lang="en-US" b="0" i="0" u="none" strike="noStrike" baseline="0" dirty="0" err="1" smtClean="0">
                <a:latin typeface="Times New Roman"/>
              </a:rPr>
              <a:t>bị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ẩn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và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tô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màu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sao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cho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các</a:t>
            </a:r>
            <a:r>
              <a:rPr lang="en-US" b="0" i="0" u="none" strike="noStrike" baseline="0" dirty="0" smtClean="0">
                <a:latin typeface="Times New Roman"/>
              </a:rPr>
              <a:t> sheet </a:t>
            </a:r>
            <a:r>
              <a:rPr lang="en-US" b="0" i="0" u="none" strike="noStrike" baseline="0" dirty="0" err="1" smtClean="0">
                <a:latin typeface="Times New Roman"/>
              </a:rPr>
              <a:t>có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màu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khác</a:t>
            </a:r>
            <a:r>
              <a:rPr lang="en-US" b="0" i="0" u="none" strike="noStrike" baseline="0" dirty="0" smtClean="0">
                <a:latin typeface="Times New Roman"/>
              </a:rPr>
              <a:t> </a:t>
            </a:r>
            <a:r>
              <a:rPr lang="en-US" b="0" i="0" u="none" strike="noStrike" baseline="0" dirty="0" err="1" smtClean="0">
                <a:latin typeface="Times New Roman"/>
              </a:rPr>
              <a:t>nhau</a:t>
            </a:r>
            <a:r>
              <a:rPr lang="en-US" b="0" i="0" u="none" strike="noStrike" baseline="0" dirty="0" smtClean="0">
                <a:latin typeface="Times New Roman"/>
              </a:rPr>
              <a:t>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161" y="3801256"/>
            <a:ext cx="13620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428875"/>
            <a:ext cx="3143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7" y="3886200"/>
            <a:ext cx="13620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37" y="3657600"/>
            <a:ext cx="16573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4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02: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Căn bản, thiết lập độ cao cho các ô trong bảng tính sao cho chúng có độ cao bằng nhau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1575"/>
            <a:ext cx="79248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71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03: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Căn bản, áp dụng Cell style là Accent 4 cho các tiêu đề cột trong vùng A2:F2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5375"/>
            <a:ext cx="79248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62579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95375"/>
            <a:ext cx="79248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32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04: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Căn bản, định dạng cho A2:F2 là căn giữa dữ liệu trong ô và tự động xuống dòng nếu vượt quá chiều ngang của một ô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1125"/>
            <a:ext cx="79248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499110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01" y="1371600"/>
            <a:ext cx="7924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85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05: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Căn bản, ẩn dòng 1 và ẩn cột C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06: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Căn bản,  đánh số thứ tự từ 1 đến 50 tại cột "Stt"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8" y="1143000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87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07: </a:t>
            </a:r>
            <a:r>
              <a:rPr lang="vi-VN" b="0" i="0" u="none" strike="noStrike" baseline="0" dirty="0" smtClean="0">
                <a:latin typeface="Times New Roman"/>
              </a:rPr>
              <a:t>Trong </a:t>
            </a:r>
            <a:r>
              <a:rPr lang="vi-VN" b="0" i="0" u="none" strike="noStrike" baseline="0" dirty="0" smtClean="0">
                <a:latin typeface="Times New Roman"/>
              </a:rPr>
              <a:t>Sheet Căn bản,  điền vào vùng địa chỉ J3:J52 các số lẻ : 1, 3, 5, ..., 99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6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imes New Roman"/>
              </a:rPr>
              <a:t>Câu</a:t>
            </a:r>
            <a:r>
              <a:rPr lang="en-US" dirty="0" smtClean="0">
                <a:latin typeface="Times New Roman"/>
              </a:rPr>
              <a:t> 08: </a:t>
            </a:r>
            <a:r>
              <a:rPr lang="vi-VN" b="0" i="0" u="none" strike="noStrike" baseline="0" dirty="0" smtClean="0">
                <a:latin typeface="Times New Roman"/>
              </a:rPr>
              <a:t>Tại </a:t>
            </a:r>
            <a:r>
              <a:rPr lang="vi-VN" b="0" i="0" u="none" strike="noStrike" baseline="0" dirty="0" smtClean="0">
                <a:latin typeface="Times New Roman"/>
              </a:rPr>
              <a:t>Sheet Yêu cầu, Cột "Mã NV": sử dụng công  thức tham chiếu đến cột Mã NV trong Sheet Dữ liệu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5"/>
            <a:ext cx="792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4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580</Words>
  <Application>Microsoft Office PowerPoint</Application>
  <PresentationFormat>On-screen Show (4:3)</PresentationFormat>
  <Paragraphs>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BÀI TẬP SỐ 02</vt:lpstr>
      <vt:lpstr>Câu 01: Trong Sheet Căn bản, định dạng Font chữ cho tất cả các ô tính trong sheet là "Times New Roman"</vt:lpstr>
      <vt:lpstr>Câu 02: Trong Sheet Căn bản, thiết lập độ cao cho các ô trong bảng tính sao cho chúng có độ cao bằng nhau</vt:lpstr>
      <vt:lpstr>Câu 03: Trong Sheet Căn bản, áp dụng Cell style là Accent 4 cho các tiêu đề cột trong vùng A2:F2</vt:lpstr>
      <vt:lpstr>Câu 04: Trong Sheet Căn bản, định dạng cho A2:F2 là căn giữa dữ liệu trong ô và tự động xuống dòng nếu vượt quá chiều ngang của một ô</vt:lpstr>
      <vt:lpstr>Câu 05: Trong Sheet Căn bản, ẩn dòng 1 và ẩn cột C</vt:lpstr>
      <vt:lpstr>Câu 06: Trong Sheet Căn bản,  đánh số thứ tự từ 1 đến 50 tại cột "Stt"</vt:lpstr>
      <vt:lpstr>Câu 07: Trong Sheet Căn bản,  điền vào vùng địa chỉ J3:J52 các số lẻ : 1, 3, 5, ..., 99</vt:lpstr>
      <vt:lpstr>Câu 08: Tại Sheet Yêu cầu, Cột "Mã NV": sử dụng công  thức tham chiếu đến cột Mã NV trong Sheet Dữ liệu</vt:lpstr>
      <vt:lpstr>Câu 09: Tại Sheet Yêu cầu, Cột "Họ và tên":  nối Họ và tên, biết rằng "Họ" và "Tên" được cho trong Sheet Dữ liệu</vt:lpstr>
      <vt:lpstr>Câu 10: Tại Sheet Yêu cầu, Cột "Vị trí văn phòng": là chuỗi ký tự được trích ra từ chuỗi trong cột "Mã Phòng ban" trước ký tự trắng, biết rằng "Mã Phòng ban" được cho trong Sheet Dữ liệu. VD: "Mã Phòng ban" là "HQ-01 2156 " thì  "Vị trí văn phòng" là HQ-01, "Mã Phòng ban"  là "Central-11 2099" thì "vị trí văn phòng" là Central-11.</vt:lpstr>
      <vt:lpstr>Câu 11: Tại Sheet Yêu cầu, Cột "Mã số bảo vệ": là 4 ký tự bên phải cùng của "Mã Phòng ban" . VD : "Mã Phòng ban" là HQ-02 2099 thì "Mã số bảo vệ" là 2099.</vt:lpstr>
      <vt:lpstr>Câu 12: Tại Sheet Dữ liệu, hiển thị lại các cột bị ẩn.</vt:lpstr>
      <vt:lpstr>Câu 13: Tại Sheet 3, tính toán tổng doanh thu cho từng thể loại tại các ô được tô màu vàng.</vt:lpstr>
      <vt:lpstr>Câu 14: Tại sheet 3, đóng băng dòng 1.</vt:lpstr>
      <vt:lpstr>Tại Sheet 5, vẽ sơ đồ dạng Pie đơn giản cho bảng dữ liệu </vt:lpstr>
      <vt:lpstr>Câu 16: Tại Sheet 6,  Thêm các chuỗi dữ liệu (Data Series) November vào biểu đồ</vt:lpstr>
      <vt:lpstr>Câu 17: Tại Sheet 7, vẽ sơ đồ dạng Column Sparkline đặt tại vùng màu vàng để biểu diễn dữ liệu cho từng dòng tương ứng</vt:lpstr>
      <vt:lpstr>Câu 18: Tại Sheet 8, chèn một Basic Blending Process diagram</vt:lpstr>
      <vt:lpstr>Câu 19: Tại Sheet 8, tại ô C1 thêm vào Comment "Basic Blending Process diagaram"</vt:lpstr>
      <vt:lpstr>Câu 20: Hiển thị sheet bị ẩn và tô màu sao cho các sheet có màu khác nhau.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SỐ 02</dc:title>
  <dc:creator>HongMinh</dc:creator>
  <cp:lastModifiedBy>HongMinh</cp:lastModifiedBy>
  <cp:revision>7</cp:revision>
  <dcterms:created xsi:type="dcterms:W3CDTF">2016-12-06T07:25:04Z</dcterms:created>
  <dcterms:modified xsi:type="dcterms:W3CDTF">2016-12-06T08:42:45Z</dcterms:modified>
</cp:coreProperties>
</file>