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6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8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9149-978A-46B5-B28A-B2F4A54A1A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B3635-D145-43B6-B682-B205B14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9: </a:t>
            </a:r>
            <a:r>
              <a:rPr lang="vi-VN" b="0" i="0" u="none" strike="noStrike" baseline="0" dirty="0" smtClean="0">
                <a:latin typeface="Times New Roman"/>
              </a:rPr>
              <a:t>Trong Sheet Yêu cầu, cột “Thưởng năng suất”: thưởng 1% cho những Quí có doanh số &gt;= 21000.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6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10: </a:t>
            </a:r>
            <a:r>
              <a:rPr lang="vi-VN" b="0" i="0" u="none" strike="noStrike" baseline="0" dirty="0" smtClean="0">
                <a:latin typeface="Times New Roman"/>
              </a:rPr>
              <a:t>Trong Sheet Yêu cầu, cột “Mã NV” : đánh số thứ tự từ S1001 đến  S1022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72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72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0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11: </a:t>
            </a:r>
            <a:r>
              <a:rPr lang="vi-VN" b="0" i="0" u="none" strike="noStrike" baseline="0" dirty="0" smtClean="0">
                <a:latin typeface="Times New Roman"/>
              </a:rPr>
              <a:t>Trong </a:t>
            </a:r>
            <a:r>
              <a:rPr lang="vi-VN" b="0" i="0" u="none" strike="noStrike" baseline="0" dirty="0" smtClean="0">
                <a:latin typeface="Times New Roman"/>
              </a:rPr>
              <a:t>Sheet Yêu cầu, di chuyển cột “Mã NV” đến trước cột “Khu vực”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4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19145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7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12: </a:t>
            </a:r>
            <a:r>
              <a:rPr lang="vi-VN" b="0" i="0" u="none" strike="noStrike" baseline="0" dirty="0" smtClean="0">
                <a:latin typeface="Times New Roman"/>
              </a:rPr>
              <a:t>Trong </a:t>
            </a:r>
            <a:r>
              <a:rPr lang="vi-VN" b="0" i="0" u="none" strike="noStrike" baseline="0" dirty="0" smtClean="0">
                <a:latin typeface="Times New Roman"/>
              </a:rPr>
              <a:t>Sheet Yêu cầu, tại cột “Parkline”: vẽ sơ đồ dạng Line Parkline để biểu diễn dữ liệu của 4 Quí cho từng dòng tương ứng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462213"/>
            <a:ext cx="31051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4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fr-FR" b="0" i="0" u="none" strike="noStrike" baseline="0" dirty="0" err="1" smtClean="0">
                <a:latin typeface="Times New Roman"/>
              </a:rPr>
              <a:t>Câu</a:t>
            </a:r>
            <a:r>
              <a:rPr lang="fr-FR" b="0" i="0" u="none" strike="noStrike" dirty="0" smtClean="0">
                <a:latin typeface="Times New Roman"/>
              </a:rPr>
              <a:t> 13: </a:t>
            </a:r>
            <a:r>
              <a:rPr lang="fr-FR" b="0" i="0" u="none" strike="noStrike" baseline="0" dirty="0" err="1" smtClean="0">
                <a:latin typeface="Times New Roman"/>
              </a:rPr>
              <a:t>Trong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Sheet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Yêu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cầu</a:t>
            </a:r>
            <a:r>
              <a:rPr lang="fr-FR" b="0" i="0" u="none" strike="noStrike" baseline="0" dirty="0" smtClean="0">
                <a:latin typeface="Times New Roman"/>
              </a:rPr>
              <a:t>, </a:t>
            </a:r>
            <a:r>
              <a:rPr lang="fr-FR" b="0" i="0" u="none" strike="noStrike" baseline="0" dirty="0" err="1" smtClean="0">
                <a:latin typeface="Times New Roman"/>
              </a:rPr>
              <a:t>tại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cột</a:t>
            </a:r>
            <a:r>
              <a:rPr lang="fr-FR" b="0" i="0" u="none" strike="noStrike" baseline="0" dirty="0" smtClean="0">
                <a:latin typeface="Times New Roman"/>
              </a:rPr>
              <a:t> “</a:t>
            </a:r>
            <a:r>
              <a:rPr lang="fr-FR" b="0" i="0" u="none" strike="noStrike" baseline="0" dirty="0" err="1" smtClean="0">
                <a:latin typeface="Times New Roman"/>
              </a:rPr>
              <a:t>Tổng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doanh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số</a:t>
            </a:r>
            <a:r>
              <a:rPr lang="fr-FR" b="0" i="0" u="none" strike="noStrike" baseline="0" dirty="0" smtClean="0">
                <a:latin typeface="Times New Roman"/>
              </a:rPr>
              <a:t>”: </a:t>
            </a:r>
            <a:r>
              <a:rPr lang="fr-FR" b="0" i="0" u="none" strike="noStrike" baseline="0" dirty="0" err="1" smtClean="0">
                <a:latin typeface="Times New Roman"/>
              </a:rPr>
              <a:t>sử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dụng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Conditional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Formatting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tô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màu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xanh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lá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cây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cho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những</a:t>
            </a:r>
            <a:r>
              <a:rPr lang="fr-FR" b="0" i="0" u="none" strike="noStrike" baseline="0" dirty="0" smtClean="0">
                <a:latin typeface="Times New Roman"/>
              </a:rPr>
              <a:t> ô </a:t>
            </a:r>
            <a:r>
              <a:rPr lang="fr-FR" b="0" i="0" u="none" strike="noStrike" baseline="0" dirty="0" err="1" smtClean="0">
                <a:latin typeface="Times New Roman"/>
              </a:rPr>
              <a:t>có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giá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trị</a:t>
            </a:r>
            <a:r>
              <a:rPr lang="fr-FR" b="0" i="0" u="none" strike="noStrike" baseline="0" dirty="0" smtClean="0">
                <a:latin typeface="Times New Roman"/>
              </a:rPr>
              <a:t> &gt;= 100000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858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19300"/>
            <a:ext cx="1704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628775"/>
            <a:ext cx="51244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858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0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14: </a:t>
            </a:r>
            <a:r>
              <a:rPr lang="vi-VN" b="0" i="0" u="none" strike="noStrike" baseline="0" dirty="0" smtClean="0">
                <a:latin typeface="Times New Roman"/>
              </a:rPr>
              <a:t>Tạo </a:t>
            </a:r>
            <a:r>
              <a:rPr lang="vi-VN" b="0" i="0" u="none" strike="noStrike" baseline="0" dirty="0" smtClean="0">
                <a:latin typeface="Times New Roman"/>
              </a:rPr>
              <a:t>một bản sao của Sheet Yêu cầu và đổi tên bản sao thành "Bản sao"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6200"/>
            <a:ext cx="13620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84" y="2266950"/>
            <a:ext cx="28575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3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15: </a:t>
            </a:r>
            <a:r>
              <a:rPr lang="vi-VN" b="0" i="0" u="none" strike="noStrike" baseline="0" dirty="0" smtClean="0">
                <a:latin typeface="Times New Roman"/>
              </a:rPr>
              <a:t>Tại </a:t>
            </a:r>
            <a:r>
              <a:rPr lang="vi-VN" b="0" i="0" u="none" strike="noStrike" baseline="0" dirty="0" smtClean="0">
                <a:latin typeface="Times New Roman"/>
              </a:rPr>
              <a:t>Sheet 2, điều chỉnh sao cho các dòng trong Sheet 2 có độ cao bằng nhau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1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16: </a:t>
            </a:r>
            <a:r>
              <a:rPr lang="vi-VN" b="0" i="0" u="none" strike="noStrike" baseline="0" dirty="0" smtClean="0">
                <a:latin typeface="Times New Roman"/>
              </a:rPr>
              <a:t>Tại </a:t>
            </a:r>
            <a:r>
              <a:rPr lang="vi-VN" b="0" i="0" u="none" strike="noStrike" baseline="0" dirty="0" smtClean="0">
                <a:latin typeface="Times New Roman"/>
              </a:rPr>
              <a:t>Sheet 2, điều chỉnh độ rộng của cột A sao cho phù hợp với mục nhập dài nhất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0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vi-VN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17: </a:t>
            </a:r>
            <a:r>
              <a:rPr lang="vi-VN" b="0" i="0" u="none" strike="noStrike" baseline="0" dirty="0" smtClean="0">
                <a:latin typeface="Times New Roman"/>
              </a:rPr>
              <a:t>Tại </a:t>
            </a:r>
            <a:r>
              <a:rPr lang="vi-VN" b="0" i="0" u="none" strike="noStrike" baseline="0" dirty="0" smtClean="0">
                <a:latin typeface="Times New Roman"/>
              </a:rPr>
              <a:t>Sheet 2, trích lọc những nhân viên ở các khu vực East, North và West, sau đó sao chép kết quả đến Sheet mới và đặt tên Sheet là "Filter_1"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362200"/>
            <a:ext cx="25717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00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18: </a:t>
            </a:r>
            <a:r>
              <a:rPr lang="vi-VN" b="0" i="0" u="none" strike="noStrike" baseline="0" dirty="0" smtClean="0">
                <a:latin typeface="Times New Roman"/>
              </a:rPr>
              <a:t>Tại </a:t>
            </a:r>
            <a:r>
              <a:rPr lang="vi-VN" b="0" i="0" u="none" strike="noStrike" baseline="0" dirty="0" smtClean="0">
                <a:latin typeface="Times New Roman"/>
              </a:rPr>
              <a:t>Sheet 2, trích lọc những nhân viên có doanh thu của Quí 4 &gt;= 20000, sao chép kết quả đến sheet mới và đặt tên Sheet là “Filter_2”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740090"/>
            <a:ext cx="25717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200275"/>
            <a:ext cx="18859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319338"/>
            <a:ext cx="69627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37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1: </a:t>
            </a:r>
            <a:r>
              <a:rPr lang="vi-VN" dirty="0"/>
              <a:t>Trong Sheet Yêu cầu, đặt tên cho vùng C3:F24 là Dulieu</a:t>
            </a:r>
            <a:endParaRPr lang="vi-VN" b="0" i="0" u="none" strike="noStrike" baseline="0" dirty="0" smtClean="0">
              <a:latin typeface="Times New Roman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19145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309813"/>
            <a:ext cx="30099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9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fr-FR" b="0" i="0" u="none" strike="noStrike" baseline="0" dirty="0" err="1" smtClean="0">
                <a:latin typeface="Times New Roman"/>
              </a:rPr>
              <a:t>Câu</a:t>
            </a:r>
            <a:r>
              <a:rPr lang="fr-FR" b="0" i="0" u="none" strike="noStrike" dirty="0" smtClean="0">
                <a:latin typeface="Times New Roman"/>
              </a:rPr>
              <a:t> 19: </a:t>
            </a:r>
            <a:r>
              <a:rPr lang="fr-FR" b="0" i="0" u="none" strike="noStrike" baseline="0" dirty="0" err="1" smtClean="0">
                <a:latin typeface="Times New Roman"/>
              </a:rPr>
              <a:t>Tô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màu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sao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cho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các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Sheet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có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màu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khác</a:t>
            </a:r>
            <a:r>
              <a:rPr lang="fr-FR" b="0" i="0" u="none" strike="noStrike" baseline="0" dirty="0" smtClean="0">
                <a:latin typeface="Times New Roman"/>
              </a:rPr>
              <a:t> </a:t>
            </a:r>
            <a:r>
              <a:rPr lang="fr-FR" b="0" i="0" u="none" strike="noStrike" baseline="0" dirty="0" err="1" smtClean="0">
                <a:latin typeface="Times New Roman"/>
              </a:rPr>
              <a:t>nhau</a:t>
            </a:r>
            <a:r>
              <a:rPr lang="fr-FR" b="0" i="0" u="none" strike="noStrike" baseline="0" dirty="0" smtClean="0">
                <a:latin typeface="Times New Roman"/>
              </a:rPr>
              <a:t> (Tab </a:t>
            </a:r>
            <a:r>
              <a:rPr lang="fr-FR" b="0" i="0" u="none" strike="noStrike" baseline="0" dirty="0" err="1" smtClean="0">
                <a:latin typeface="Times New Roman"/>
              </a:rPr>
              <a:t>Color</a:t>
            </a:r>
            <a:r>
              <a:rPr lang="fr-FR" b="0" i="0" u="none" strike="noStrike" baseline="0" dirty="0" smtClean="0">
                <a:latin typeface="Times New Roman"/>
              </a:rPr>
              <a:t>)</a:t>
            </a:r>
            <a:endParaRPr lang="fr-FR" b="0" i="0" u="none" strike="noStrike" baseline="0" dirty="0" smtClean="0">
              <a:latin typeface="Times New Roman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72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1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20: </a:t>
            </a:r>
            <a:r>
              <a:rPr lang="vi-VN" b="0" i="0" u="none" strike="noStrike" baseline="0" dirty="0" smtClean="0">
                <a:latin typeface="Times New Roman"/>
              </a:rPr>
              <a:t>Tại </a:t>
            </a:r>
            <a:r>
              <a:rPr lang="vi-VN" b="0" i="0" u="none" strike="noStrike" baseline="0" dirty="0" smtClean="0">
                <a:latin typeface="Times New Roman"/>
              </a:rPr>
              <a:t>Sheet 3, tạo hyperlink để liên kết đến Sheet “Yêu cầu” cho dòng văn bản " Xem dữ liệu ".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04988"/>
            <a:ext cx="62484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5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2: </a:t>
            </a:r>
            <a:r>
              <a:rPr lang="vi-VN" b="0" i="0" u="none" strike="noStrike" baseline="0" dirty="0" smtClean="0">
                <a:latin typeface="Times New Roman"/>
              </a:rPr>
              <a:t>Trong Sheet Yêu cầu, định dạng các số trong phạm vi ô C3:G24 theo dạng #,##0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991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01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3: </a:t>
            </a:r>
            <a:r>
              <a:rPr lang="vi-VN" b="0" i="0" u="none" strike="noStrike" baseline="0" dirty="0" smtClean="0">
                <a:latin typeface="Times New Roman"/>
              </a:rPr>
              <a:t>Trong Sheet Yêu cầu, cột “Họ và tên”: nối giữa Họ và Tên, biết cột Họ và cột Tên đặt tại Sheet 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2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4: </a:t>
            </a:r>
            <a:r>
              <a:rPr lang="en-US" b="0" i="0" u="none" strike="noStrike" baseline="0" dirty="0" err="1" smtClean="0">
                <a:latin typeface="Times New Roman"/>
              </a:rPr>
              <a:t>Trong</a:t>
            </a:r>
            <a:r>
              <a:rPr lang="en-US" b="0" i="0" u="none" strike="noStrike" baseline="0" dirty="0" smtClean="0">
                <a:latin typeface="Times New Roman"/>
              </a:rPr>
              <a:t> Sheet </a:t>
            </a:r>
            <a:r>
              <a:rPr lang="en-US" b="0" i="0" u="none" strike="noStrike" baseline="0" dirty="0" err="1" smtClean="0">
                <a:latin typeface="Times New Roman"/>
              </a:rPr>
              <a:t>Yêu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cầu</a:t>
            </a:r>
            <a:r>
              <a:rPr lang="en-US" b="0" i="0" u="none" strike="noStrike" baseline="0" dirty="0" smtClean="0">
                <a:latin typeface="Times New Roman"/>
              </a:rPr>
              <a:t>, </a:t>
            </a:r>
            <a:r>
              <a:rPr lang="en-US" b="0" i="0" u="none" strike="noStrike" baseline="0" dirty="0" err="1" smtClean="0">
                <a:latin typeface="Times New Roman"/>
              </a:rPr>
              <a:t>cột</a:t>
            </a:r>
            <a:r>
              <a:rPr lang="en-US" b="0" i="0" u="none" strike="noStrike" baseline="0" dirty="0" smtClean="0">
                <a:latin typeface="Times New Roman"/>
              </a:rPr>
              <a:t> “</a:t>
            </a:r>
            <a:r>
              <a:rPr lang="en-US" b="0" i="0" u="none" strike="noStrike" baseline="0" dirty="0" err="1" smtClean="0">
                <a:latin typeface="Times New Roman"/>
              </a:rPr>
              <a:t>Tổng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doanh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số</a:t>
            </a:r>
            <a:r>
              <a:rPr lang="en-US" b="0" i="0" u="none" strike="noStrike" baseline="0" dirty="0" smtClean="0">
                <a:latin typeface="Times New Roman"/>
              </a:rPr>
              <a:t>”: </a:t>
            </a:r>
            <a:r>
              <a:rPr lang="en-US" b="0" i="0" u="none" strike="noStrike" baseline="0" dirty="0" err="1" smtClean="0">
                <a:latin typeface="Times New Roman"/>
              </a:rPr>
              <a:t>tính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tổng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doanh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số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bán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hàng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của</a:t>
            </a:r>
            <a:r>
              <a:rPr lang="en-US" b="0" i="0" u="none" strike="noStrike" baseline="0" dirty="0" smtClean="0">
                <a:latin typeface="Times New Roman"/>
              </a:rPr>
              <a:t> 4 </a:t>
            </a:r>
            <a:r>
              <a:rPr lang="en-US" b="0" i="0" u="none" strike="noStrike" baseline="0" dirty="0" err="1" smtClean="0">
                <a:latin typeface="Times New Roman"/>
              </a:rPr>
              <a:t>Quí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cho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mỗi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nhân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viên</a:t>
            </a:r>
            <a:endParaRPr lang="en-US" b="0" i="0" u="none" strike="noStrike" baseline="0" dirty="0" smtClean="0">
              <a:latin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6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5: </a:t>
            </a:r>
            <a:r>
              <a:rPr lang="en-US" b="0" i="0" u="none" strike="noStrike" baseline="0" dirty="0" err="1" smtClean="0">
                <a:latin typeface="Times New Roman"/>
              </a:rPr>
              <a:t>Trong</a:t>
            </a:r>
            <a:r>
              <a:rPr lang="en-US" b="0" i="0" u="none" strike="noStrike" baseline="0" dirty="0" smtClean="0">
                <a:latin typeface="Times New Roman"/>
              </a:rPr>
              <a:t> Sheet </a:t>
            </a:r>
            <a:r>
              <a:rPr lang="en-US" b="0" i="0" u="none" strike="noStrike" baseline="0" dirty="0" err="1" smtClean="0">
                <a:latin typeface="Times New Roman"/>
              </a:rPr>
              <a:t>Yêu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cầu</a:t>
            </a:r>
            <a:r>
              <a:rPr lang="en-US" b="0" i="0" u="none" strike="noStrike" baseline="0" dirty="0" smtClean="0">
                <a:latin typeface="Times New Roman"/>
              </a:rPr>
              <a:t>, </a:t>
            </a:r>
            <a:r>
              <a:rPr lang="en-US" b="0" i="0" u="none" strike="noStrike" baseline="0" dirty="0" err="1" smtClean="0">
                <a:latin typeface="Times New Roman"/>
              </a:rPr>
              <a:t>cột</a:t>
            </a:r>
            <a:r>
              <a:rPr lang="en-US" b="0" i="0" u="none" strike="noStrike" baseline="0" dirty="0" smtClean="0">
                <a:latin typeface="Times New Roman"/>
              </a:rPr>
              <a:t> “</a:t>
            </a:r>
            <a:r>
              <a:rPr lang="en-US" b="0" i="0" u="none" strike="noStrike" baseline="0" dirty="0" err="1" smtClean="0">
                <a:latin typeface="Times New Roman"/>
              </a:rPr>
              <a:t>Doanh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số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trung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bình</a:t>
            </a:r>
            <a:r>
              <a:rPr lang="en-US" b="0" i="0" u="none" strike="noStrike" baseline="0" dirty="0" smtClean="0">
                <a:latin typeface="Times New Roman"/>
              </a:rPr>
              <a:t>”: </a:t>
            </a:r>
            <a:r>
              <a:rPr lang="en-US" b="0" i="0" u="none" strike="noStrike" baseline="0" dirty="0" err="1" smtClean="0">
                <a:latin typeface="Times New Roman"/>
              </a:rPr>
              <a:t>tính</a:t>
            </a:r>
            <a:r>
              <a:rPr lang="en-US" b="0" i="0" u="none" strike="noStrike" baseline="0" dirty="0" smtClean="0">
                <a:latin typeface="Times New Roman"/>
              </a:rPr>
              <a:t>  </a:t>
            </a:r>
            <a:r>
              <a:rPr lang="en-US" b="0" i="0" u="none" strike="noStrike" baseline="0" dirty="0" err="1" smtClean="0">
                <a:latin typeface="Times New Roman"/>
              </a:rPr>
              <a:t>doanh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số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bán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hàng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trung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bình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mỗi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Quí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của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mỗi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nhân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viên</a:t>
            </a:r>
            <a:endParaRPr lang="en-US" b="0" i="0" u="none" strike="noStrike" baseline="0" dirty="0" smtClean="0">
              <a:latin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7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6: </a:t>
            </a:r>
            <a:r>
              <a:rPr lang="en-US" b="0" i="0" u="none" strike="noStrike" baseline="0" dirty="0" err="1" smtClean="0">
                <a:latin typeface="Times New Roman"/>
              </a:rPr>
              <a:t>Trong</a:t>
            </a:r>
            <a:r>
              <a:rPr lang="en-US" b="0" i="0" u="none" strike="noStrike" baseline="0" dirty="0" smtClean="0">
                <a:latin typeface="Times New Roman"/>
              </a:rPr>
              <a:t> Sheet </a:t>
            </a:r>
            <a:r>
              <a:rPr lang="en-US" b="0" i="0" u="none" strike="noStrike" baseline="0" dirty="0" err="1" smtClean="0">
                <a:latin typeface="Times New Roman"/>
              </a:rPr>
              <a:t>Yêu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cầu</a:t>
            </a:r>
            <a:r>
              <a:rPr lang="en-US" b="0" i="0" u="none" strike="noStrike" baseline="0" dirty="0" smtClean="0">
                <a:latin typeface="Times New Roman"/>
              </a:rPr>
              <a:t>, </a:t>
            </a:r>
            <a:r>
              <a:rPr lang="en-US" b="0" i="0" u="none" strike="noStrike" baseline="0" dirty="0" err="1" smtClean="0">
                <a:latin typeface="Times New Roman"/>
              </a:rPr>
              <a:t>cột</a:t>
            </a:r>
            <a:r>
              <a:rPr lang="en-US" b="0" i="0" u="none" strike="noStrike" baseline="0" dirty="0" smtClean="0">
                <a:latin typeface="Times New Roman"/>
              </a:rPr>
              <a:t> “</a:t>
            </a:r>
            <a:r>
              <a:rPr lang="en-US" b="0" i="0" u="none" strike="noStrike" baseline="0" dirty="0" err="1" smtClean="0">
                <a:latin typeface="Times New Roman"/>
              </a:rPr>
              <a:t>Doanh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số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thấp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nhất</a:t>
            </a:r>
            <a:r>
              <a:rPr lang="en-US" b="0" i="0" u="none" strike="noStrike" baseline="0" dirty="0" smtClean="0">
                <a:latin typeface="Times New Roman"/>
              </a:rPr>
              <a:t>”: </a:t>
            </a:r>
            <a:r>
              <a:rPr lang="en-US" b="0" i="0" u="none" strike="noStrike" baseline="0" dirty="0" err="1" smtClean="0">
                <a:latin typeface="Times New Roman"/>
              </a:rPr>
              <a:t>tìm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doanh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số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bán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hàng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thấp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nhất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trong</a:t>
            </a:r>
            <a:r>
              <a:rPr lang="en-US" b="0" i="0" u="none" strike="noStrike" baseline="0" dirty="0" smtClean="0">
                <a:latin typeface="Times New Roman"/>
              </a:rPr>
              <a:t> 4 </a:t>
            </a:r>
            <a:r>
              <a:rPr lang="en-US" b="0" i="0" u="none" strike="noStrike" baseline="0" dirty="0" err="1" smtClean="0">
                <a:latin typeface="Times New Roman"/>
              </a:rPr>
              <a:t>Quí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của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mỗi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nhân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viên</a:t>
            </a:r>
            <a:endParaRPr lang="en-US" b="0" i="0" u="none" strike="noStrike" baseline="0" dirty="0" smtClean="0">
              <a:latin typeface="Times New Roman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0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6: </a:t>
            </a:r>
            <a:r>
              <a:rPr lang="vi-VN" b="0" i="0" u="none" strike="noStrike" baseline="0" dirty="0" smtClean="0">
                <a:latin typeface="Times New Roman"/>
              </a:rPr>
              <a:t>Trong Sheet Yêu cầu, cột “Số mục thưởng”: đếm xem mỗi nhân viên có bao nhiêu Quí có doanh số &gt;= 21000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1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8: </a:t>
            </a:r>
            <a:r>
              <a:rPr lang="vi-VN" b="0" i="0" u="none" strike="noStrike" baseline="0" dirty="0" smtClean="0">
                <a:latin typeface="Times New Roman"/>
              </a:rPr>
              <a:t>Trong Sheet Yêu cầu, cột “Thưởng chỉ tiêu”: thưởng 1% doanh số bán hàng nếu Tổng doanh số &gt;= 100000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4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527</Words>
  <Application>Microsoft Office PowerPoint</Application>
  <PresentationFormat>On-screen Show (4:3)</PresentationFormat>
  <Paragraphs>22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BÀI TẬP</vt:lpstr>
      <vt:lpstr>Câu 1: Trong Sheet Yêu cầu, đặt tên cho vùng C3:F24 là Dulieu</vt:lpstr>
      <vt:lpstr>Câu 2: Trong Sheet Yêu cầu, định dạng các số trong phạm vi ô C3:G24 theo dạng #,##0</vt:lpstr>
      <vt:lpstr>Câu 3: Trong Sheet Yêu cầu, cột “Họ và tên”: nối giữa Họ và Tên, biết cột Họ và cột Tên đặt tại Sheet 1</vt:lpstr>
      <vt:lpstr>Câu 4: Trong Sheet Yêu cầu, cột “Tổng doanh số”: tính tổng doanh số bán hàng của 4 Quí cho mỗi nhân viên</vt:lpstr>
      <vt:lpstr>Câu 5: Trong Sheet Yêu cầu, cột “Doanh số trung bình”: tính  doanh số bán hàng trung bình mỗi Quí của mỗi nhân viên</vt:lpstr>
      <vt:lpstr>Câu 6: Trong Sheet Yêu cầu, cột “Doanh số thấp nhất”: tìm doanh số bán hàng thấp nhất trong 4 Quí của mỗi nhân viên</vt:lpstr>
      <vt:lpstr>Câu 6: Trong Sheet Yêu cầu, cột “Số mục thưởng”: đếm xem mỗi nhân viên có bao nhiêu Quí có doanh số &gt;= 21000</vt:lpstr>
      <vt:lpstr>Câu 8: Trong Sheet Yêu cầu, cột “Thưởng chỉ tiêu”: thưởng 1% doanh số bán hàng nếu Tổng doanh số &gt;= 100000</vt:lpstr>
      <vt:lpstr>Câu 9: Trong Sheet Yêu cầu, cột “Thưởng năng suất”: thưởng 1% cho những Quí có doanh số &gt;= 21000.</vt:lpstr>
      <vt:lpstr>Câu 10: Trong Sheet Yêu cầu, cột “Mã NV” : đánh số thứ tự từ S1001 đến  S1022</vt:lpstr>
      <vt:lpstr>Câu 11: Trong Sheet Yêu cầu, di chuyển cột “Mã NV” đến trước cột “Khu vực”</vt:lpstr>
      <vt:lpstr>Câu 12: Trong Sheet Yêu cầu, tại cột “Parkline”: vẽ sơ đồ dạng Line Parkline để biểu diễn dữ liệu của 4 Quí cho từng dòng tương ứng</vt:lpstr>
      <vt:lpstr>Câu 13: Trong Sheet Yêu cầu, tại cột “Tổng doanh số”: sử dụng Conditional Formatting tô màu xanh lá cây cho những ô có giá trị &gt;= 100000</vt:lpstr>
      <vt:lpstr>Câu 14: Tạo một bản sao của Sheet Yêu cầu và đổi tên bản sao thành "Bản sao"</vt:lpstr>
      <vt:lpstr>Câu 15: Tại Sheet 2, điều chỉnh sao cho các dòng trong Sheet 2 có độ cao bằng nhau</vt:lpstr>
      <vt:lpstr>Câu 16: Tại Sheet 2, điều chỉnh độ rộng của cột A sao cho phù hợp với mục nhập dài nhất</vt:lpstr>
      <vt:lpstr> Câu 17: Tại Sheet 2, trích lọc những nhân viên ở các khu vực East, North và West, sau đó sao chép kết quả đến Sheet mới và đặt tên Sheet là "Filter_1"</vt:lpstr>
      <vt:lpstr>Câu 18: Tại Sheet 2, trích lọc những nhân viên có doanh thu của Quí 4 &gt;= 20000, sao chép kết quả đến sheet mới và đặt tên Sheet là “Filter_2”</vt:lpstr>
      <vt:lpstr>Câu 19: Tô màu sao cho các Sheet có màu khác nhau (Tab Color)</vt:lpstr>
      <vt:lpstr>Câu 20: Tại Sheet 3, tạo hyperlink để liên kết đến Sheet “Yêu cầu” cho dòng văn bản " Xem dữ liệu ".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</dc:title>
  <dc:creator>HongMinh</dc:creator>
  <cp:lastModifiedBy>HongMinh</cp:lastModifiedBy>
  <cp:revision>14</cp:revision>
  <dcterms:created xsi:type="dcterms:W3CDTF">2016-12-06T12:33:39Z</dcterms:created>
  <dcterms:modified xsi:type="dcterms:W3CDTF">2016-12-08T07:30:48Z</dcterms:modified>
</cp:coreProperties>
</file>