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189825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361293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4266657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427641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140965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56F91-AF31-42B0-B837-4B55003A3C40}"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142994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256F91-AF31-42B0-B837-4B55003A3C40}"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276101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256F91-AF31-42B0-B837-4B55003A3C40}"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47211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a:bodyPr>
          <a:lstStyle>
            <a:lvl1pPr algn="l">
              <a:defRPr sz="28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256F91-AF31-42B0-B837-4B55003A3C40}"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332206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56F91-AF31-42B0-B837-4B55003A3C40}"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52113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56F91-AF31-42B0-B837-4B55003A3C40}"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375167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56F91-AF31-42B0-B837-4B55003A3C40}"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00CD8-38B3-4A9D-A24B-80D4116F58C0}" type="slidenum">
              <a:rPr lang="en-US" smtClean="0"/>
              <a:t>‹#›</a:t>
            </a:fld>
            <a:endParaRPr lang="en-US"/>
          </a:p>
        </p:txBody>
      </p:sp>
    </p:spTree>
    <p:extLst>
      <p:ext uri="{BB962C8B-B14F-4D97-AF65-F5344CB8AC3E}">
        <p14:creationId xmlns:p14="http://schemas.microsoft.com/office/powerpoint/2010/main" val="31750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56F91-AF31-42B0-B837-4B55003A3C40}" type="datetimeFigureOut">
              <a:rPr lang="en-US" smtClean="0"/>
              <a:t>12/13/2016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00CD8-38B3-4A9D-A24B-80D4116F58C0}" type="slidenum">
              <a:rPr lang="en-US" smtClean="0"/>
              <a:t>‹#›</a:t>
            </a:fld>
            <a:endParaRPr lang="en-US"/>
          </a:p>
        </p:txBody>
      </p:sp>
    </p:spTree>
    <p:extLst>
      <p:ext uri="{BB962C8B-B14F-4D97-AF65-F5344CB8AC3E}">
        <p14:creationId xmlns:p14="http://schemas.microsoft.com/office/powerpoint/2010/main" val="394881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tmp"/><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R="0" rtl="0"/>
            <a:r>
              <a:rPr lang="en-US" b="1" i="0" u="none" strike="noStrike" baseline="0" dirty="0" err="1" smtClean="0">
                <a:latin typeface="Times New Roman"/>
              </a:rPr>
              <a:t>BÀI</a:t>
            </a:r>
            <a:r>
              <a:rPr lang="en-US" b="1" i="0" u="none" strike="noStrike" baseline="0" dirty="0" smtClean="0">
                <a:latin typeface="Times New Roman"/>
              </a:rPr>
              <a:t> </a:t>
            </a:r>
            <a:r>
              <a:rPr lang="en-US" b="1" i="0" u="none" strike="noStrike" baseline="0" dirty="0" err="1" smtClean="0">
                <a:latin typeface="Times New Roman"/>
              </a:rPr>
              <a:t>TẬP</a:t>
            </a:r>
            <a:r>
              <a:rPr lang="en-US" b="1" i="0" u="none" strike="noStrike" baseline="0" dirty="0" smtClean="0">
                <a:latin typeface="Times New Roman"/>
              </a:rPr>
              <a:t> 04</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757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9: </a:t>
            </a:r>
            <a:r>
              <a:rPr lang="vi-VN" b="0" i="0" u="none" strike="noStrike" baseline="0" dirty="0" smtClean="0">
                <a:latin typeface="Times New Roman"/>
              </a:rPr>
              <a:t>Tại </a:t>
            </a:r>
            <a:r>
              <a:rPr lang="vi-VN" b="0" i="0" u="none" strike="noStrike" baseline="0" dirty="0" smtClean="0">
                <a:latin typeface="Times New Roman"/>
              </a:rPr>
              <a:t>Sheet Yêu cầu, Cột "Họ và tên": nối Họ và tên, biết rằng "Họ" và "Tên" được cho trong Sheet Dữ liệu</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12919" y="2558534"/>
            <a:ext cx="3185487" cy="369332"/>
          </a:xfrm>
          <a:prstGeom prst="rect">
            <a:avLst/>
          </a:prstGeom>
          <a:solidFill>
            <a:schemeClr val="accent2"/>
          </a:solidFill>
        </p:spPr>
        <p:txBody>
          <a:bodyPr wrap="none" rtlCol="0">
            <a:spAutoFit/>
          </a:bodyPr>
          <a:lstStyle/>
          <a:p>
            <a:r>
              <a:rPr lang="fr-FR" b="1" dirty="0" smtClean="0"/>
              <a:t>='Du lieu'!</a:t>
            </a:r>
            <a:r>
              <a:rPr lang="fr-FR" b="1" dirty="0" err="1" smtClean="0"/>
              <a:t>B2</a:t>
            </a:r>
            <a:r>
              <a:rPr lang="fr-FR" b="1" dirty="0" smtClean="0"/>
              <a:t>&amp; " " &amp;'Du lieu'!</a:t>
            </a:r>
            <a:r>
              <a:rPr lang="fr-FR" b="1" dirty="0" err="1" smtClean="0"/>
              <a:t>C2</a:t>
            </a:r>
            <a:endParaRPr lang="en-US" b="1" dirty="0"/>
          </a:p>
        </p:txBody>
      </p:sp>
    </p:spTree>
    <p:extLst>
      <p:ext uri="{BB962C8B-B14F-4D97-AF65-F5344CB8AC3E}">
        <p14:creationId xmlns:p14="http://schemas.microsoft.com/office/powerpoint/2010/main" val="88166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295400"/>
          </a:xfrm>
        </p:spPr>
        <p:txBody>
          <a:bodyPr>
            <a:normAutofit fontScale="90000"/>
          </a:bodyPr>
          <a:lstStyle/>
          <a:p>
            <a:r>
              <a:rPr lang="en-US" sz="2000" b="0" i="0" u="none" strike="noStrike" baseline="0" dirty="0" err="1" smtClean="0">
                <a:latin typeface="Times New Roman"/>
              </a:rPr>
              <a:t>Câu</a:t>
            </a:r>
            <a:r>
              <a:rPr lang="en-US" sz="2000" b="0" i="0" u="none" strike="noStrike" dirty="0" smtClean="0">
                <a:latin typeface="Times New Roman"/>
              </a:rPr>
              <a:t> 10: </a:t>
            </a:r>
            <a:r>
              <a:rPr lang="vi-VN" sz="2000" b="0" i="0" u="none" strike="noStrike" baseline="0" dirty="0" smtClean="0">
                <a:latin typeface="Times New Roman"/>
              </a:rPr>
              <a:t>Tại </a:t>
            </a:r>
            <a:r>
              <a:rPr lang="vi-VN" sz="2000" b="0" i="0" u="none" strike="noStrike" baseline="0" dirty="0" smtClean="0">
                <a:latin typeface="Times New Roman"/>
              </a:rPr>
              <a:t>Sheet Yêu cầu, Cột "Vị trí văn phòng": là chuỗi ký tự được trích ra từ chuỗi trong cột "Mã Phòng ban" trước ký tự trắng, in hoa toàn bộ, biết rằng "Mã Phòng ban" được cho trong Sheet Dữ liệu. VD: "Mã Phòng ban" là "HQ-01 2156 " thì  "Vị trí văn phòng" là HQ-01, "Mã Phòng ban"  là "Central-11 2099" thì "vị trí văn phòng" là CENTRAL-02</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38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95600" y="2743621"/>
            <a:ext cx="3871573" cy="369332"/>
          </a:xfrm>
          <a:prstGeom prst="rect">
            <a:avLst/>
          </a:prstGeom>
          <a:solidFill>
            <a:schemeClr val="accent2"/>
          </a:solidFill>
        </p:spPr>
        <p:txBody>
          <a:bodyPr wrap="none" rtlCol="0">
            <a:spAutoFit/>
          </a:bodyPr>
          <a:lstStyle/>
          <a:p>
            <a:r>
              <a:rPr lang="fr-FR" b="1" dirty="0" smtClean="0"/>
              <a:t>=</a:t>
            </a:r>
            <a:r>
              <a:rPr lang="fr-FR" b="1" dirty="0" err="1" smtClean="0"/>
              <a:t>LEFT</a:t>
            </a:r>
            <a:r>
              <a:rPr lang="fr-FR" b="1" dirty="0" smtClean="0"/>
              <a:t>('Du lieu'!</a:t>
            </a:r>
            <a:r>
              <a:rPr lang="fr-FR" b="1" dirty="0" err="1" smtClean="0"/>
              <a:t>G2,LEN</a:t>
            </a:r>
            <a:r>
              <a:rPr lang="fr-FR" b="1" dirty="0" smtClean="0"/>
              <a:t>('Du lieu'!</a:t>
            </a:r>
            <a:r>
              <a:rPr lang="fr-FR" b="1" dirty="0" err="1" smtClean="0"/>
              <a:t>G2</a:t>
            </a:r>
            <a:r>
              <a:rPr lang="fr-FR" b="1" dirty="0" smtClean="0"/>
              <a:t>)-4)</a:t>
            </a:r>
            <a:endParaRPr lang="en-US" b="1" dirty="0"/>
          </a:p>
        </p:txBody>
      </p:sp>
    </p:spTree>
    <p:extLst>
      <p:ext uri="{BB962C8B-B14F-4D97-AF65-F5344CB8AC3E}">
        <p14:creationId xmlns:p14="http://schemas.microsoft.com/office/powerpoint/2010/main" val="38174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err="1" smtClean="0">
                <a:latin typeface="Times New Roman"/>
              </a:rPr>
              <a:t>Câu</a:t>
            </a:r>
            <a:r>
              <a:rPr lang="en-US" b="0" i="0" u="none" strike="noStrike" dirty="0" smtClean="0">
                <a:latin typeface="Times New Roman"/>
              </a:rPr>
              <a:t> 11: </a:t>
            </a:r>
            <a:r>
              <a:rPr lang="en-US" b="0" i="0" u="none" strike="noStrike" baseline="0" dirty="0" err="1" smtClean="0">
                <a:latin typeface="Times New Roman"/>
              </a:rPr>
              <a:t>Tại</a:t>
            </a:r>
            <a:r>
              <a:rPr lang="en-US" b="0" i="0" u="none" strike="noStrike" baseline="0" dirty="0" smtClean="0">
                <a:latin typeface="Times New Roman"/>
              </a:rPr>
              <a:t> </a:t>
            </a:r>
            <a:r>
              <a:rPr lang="en-US" b="0" i="0" u="none" strike="noStrike" baseline="0" dirty="0" smtClean="0">
                <a:latin typeface="Times New Roman"/>
              </a:rPr>
              <a:t>Sheet </a:t>
            </a:r>
            <a:r>
              <a:rPr lang="en-US" b="0" i="0" u="none" strike="noStrike" baseline="0" dirty="0" err="1" smtClean="0">
                <a:latin typeface="Times New Roman"/>
              </a:rPr>
              <a:t>Yêu</a:t>
            </a:r>
            <a:r>
              <a:rPr lang="en-US" b="0" i="0" u="none" strike="noStrike" baseline="0" dirty="0" smtClean="0">
                <a:latin typeface="Times New Roman"/>
              </a:rPr>
              <a:t> </a:t>
            </a:r>
            <a:r>
              <a:rPr lang="en-US" b="0" i="0" u="none" strike="noStrike" baseline="0" dirty="0" err="1" smtClean="0">
                <a:latin typeface="Times New Roman"/>
              </a:rPr>
              <a:t>cầu</a:t>
            </a:r>
            <a:r>
              <a:rPr lang="en-US" b="0" i="0" u="none" strike="noStrike" baseline="0" dirty="0" smtClean="0">
                <a:latin typeface="Times New Roman"/>
              </a:rPr>
              <a:t>, </a:t>
            </a:r>
            <a:r>
              <a:rPr lang="en-US" b="0" i="0" u="none" strike="noStrike" baseline="0" dirty="0" err="1" smtClean="0">
                <a:latin typeface="Times New Roman"/>
              </a:rPr>
              <a:t>Cột</a:t>
            </a:r>
            <a:r>
              <a:rPr lang="en-US" b="0" i="0" u="none" strike="noStrike" baseline="0" dirty="0" smtClean="0">
                <a:latin typeface="Times New Roman"/>
              </a:rPr>
              <a:t> "</a:t>
            </a:r>
            <a:r>
              <a:rPr lang="en-US" b="0" i="0" u="none" strike="noStrike" baseline="0" dirty="0" err="1" smtClean="0">
                <a:latin typeface="Times New Roman"/>
              </a:rPr>
              <a:t>Mã</a:t>
            </a:r>
            <a:r>
              <a:rPr lang="en-US" b="0" i="0" u="none" strike="noStrike" baseline="0" dirty="0" smtClean="0">
                <a:latin typeface="Times New Roman"/>
              </a:rPr>
              <a:t> </a:t>
            </a:r>
            <a:r>
              <a:rPr lang="en-US" b="0" i="0" u="none" strike="noStrike" baseline="0" dirty="0" err="1" smtClean="0">
                <a:latin typeface="Times New Roman"/>
              </a:rPr>
              <a:t>số</a:t>
            </a:r>
            <a:r>
              <a:rPr lang="en-US" b="0" i="0" u="none" strike="noStrike" baseline="0" dirty="0" smtClean="0">
                <a:latin typeface="Times New Roman"/>
              </a:rPr>
              <a:t> </a:t>
            </a:r>
            <a:r>
              <a:rPr lang="en-US" b="0" i="0" u="none" strike="noStrike" baseline="0" dirty="0" err="1" smtClean="0">
                <a:latin typeface="Times New Roman"/>
              </a:rPr>
              <a:t>bảo</a:t>
            </a:r>
            <a:r>
              <a:rPr lang="en-US" b="0" i="0" u="none" strike="noStrike" baseline="0" dirty="0" smtClean="0">
                <a:latin typeface="Times New Roman"/>
              </a:rPr>
              <a:t> </a:t>
            </a:r>
            <a:r>
              <a:rPr lang="en-US" b="0" i="0" u="none" strike="noStrike" baseline="0" dirty="0" err="1" smtClean="0">
                <a:latin typeface="Times New Roman"/>
              </a:rPr>
              <a:t>vệ</a:t>
            </a:r>
            <a:r>
              <a:rPr lang="en-US" b="0" i="0" u="none" strike="noStrike" baseline="0" dirty="0" smtClean="0">
                <a:latin typeface="Times New Roman"/>
              </a:rPr>
              <a:t>": </a:t>
            </a:r>
            <a:r>
              <a:rPr lang="en-US" b="0" i="0" u="none" strike="noStrike" baseline="0" dirty="0" err="1" smtClean="0">
                <a:latin typeface="Times New Roman"/>
              </a:rPr>
              <a:t>là</a:t>
            </a:r>
            <a:r>
              <a:rPr lang="en-US" b="0" i="0" u="none" strike="noStrike" baseline="0" dirty="0" smtClean="0">
                <a:latin typeface="Times New Roman"/>
              </a:rPr>
              <a:t> 4 </a:t>
            </a:r>
            <a:r>
              <a:rPr lang="en-US" b="0" i="0" u="none" strike="noStrike" baseline="0" dirty="0" err="1" smtClean="0">
                <a:latin typeface="Times New Roman"/>
              </a:rPr>
              <a:t>ký</a:t>
            </a:r>
            <a:r>
              <a:rPr lang="en-US" b="0" i="0" u="none" strike="noStrike" baseline="0" dirty="0" smtClean="0">
                <a:latin typeface="Times New Roman"/>
              </a:rPr>
              <a:t> </a:t>
            </a:r>
            <a:r>
              <a:rPr lang="en-US" b="0" i="0" u="none" strike="noStrike" baseline="0" dirty="0" err="1" smtClean="0">
                <a:latin typeface="Times New Roman"/>
              </a:rPr>
              <a:t>tự</a:t>
            </a:r>
            <a:r>
              <a:rPr lang="en-US" b="0" i="0" u="none" strike="noStrike" baseline="0" dirty="0" smtClean="0">
                <a:latin typeface="Times New Roman"/>
              </a:rPr>
              <a:t> </a:t>
            </a:r>
            <a:r>
              <a:rPr lang="en-US" b="0" i="0" u="none" strike="noStrike" baseline="0" dirty="0" err="1" smtClean="0">
                <a:latin typeface="Times New Roman"/>
              </a:rPr>
              <a:t>bên</a:t>
            </a:r>
            <a:r>
              <a:rPr lang="en-US" b="0" i="0" u="none" strike="noStrike" baseline="0" dirty="0" smtClean="0">
                <a:latin typeface="Times New Roman"/>
              </a:rPr>
              <a:t> </a:t>
            </a:r>
            <a:r>
              <a:rPr lang="en-US" b="0" i="0" u="none" strike="noStrike" baseline="0" dirty="0" err="1" smtClean="0">
                <a:latin typeface="Times New Roman"/>
              </a:rPr>
              <a:t>phải</a:t>
            </a:r>
            <a:r>
              <a:rPr lang="en-US" b="0" i="0" u="none" strike="noStrike" baseline="0" dirty="0" smtClean="0">
                <a:latin typeface="Times New Roman"/>
              </a:rPr>
              <a:t> </a:t>
            </a:r>
            <a:r>
              <a:rPr lang="en-US" b="0" i="0" u="none" strike="noStrike" baseline="0" dirty="0" err="1" smtClean="0">
                <a:latin typeface="Times New Roman"/>
              </a:rPr>
              <a:t>cùng</a:t>
            </a:r>
            <a:r>
              <a:rPr lang="en-US" b="0" i="0" u="none" strike="noStrike" baseline="0" dirty="0" smtClean="0">
                <a:latin typeface="Times New Roman"/>
              </a:rPr>
              <a:t> </a:t>
            </a:r>
            <a:r>
              <a:rPr lang="en-US" b="0" i="0" u="none" strike="noStrike" baseline="0" dirty="0" err="1" smtClean="0">
                <a:latin typeface="Times New Roman"/>
              </a:rPr>
              <a:t>của</a:t>
            </a:r>
            <a:r>
              <a:rPr lang="en-US" b="0" i="0" u="none" strike="noStrike" baseline="0" dirty="0" smtClean="0">
                <a:latin typeface="Times New Roman"/>
              </a:rPr>
              <a:t> "</a:t>
            </a:r>
            <a:r>
              <a:rPr lang="en-US" b="0" i="0" u="none" strike="noStrike" baseline="0" dirty="0" err="1" smtClean="0">
                <a:latin typeface="Times New Roman"/>
              </a:rPr>
              <a:t>Mã</a:t>
            </a:r>
            <a:r>
              <a:rPr lang="en-US" b="0" i="0" u="none" strike="noStrike" baseline="0" dirty="0" smtClean="0">
                <a:latin typeface="Times New Roman"/>
              </a:rPr>
              <a:t> </a:t>
            </a:r>
            <a:r>
              <a:rPr lang="en-US" b="0" i="0" u="none" strike="noStrike" baseline="0" dirty="0" err="1" smtClean="0">
                <a:latin typeface="Times New Roman"/>
              </a:rPr>
              <a:t>Phòng</a:t>
            </a:r>
            <a:r>
              <a:rPr lang="en-US" b="0" i="0" u="none" strike="noStrike" baseline="0" dirty="0" smtClean="0">
                <a:latin typeface="Times New Roman"/>
              </a:rPr>
              <a:t> ban" . VD : "</a:t>
            </a:r>
            <a:r>
              <a:rPr lang="en-US" b="0" i="0" u="none" strike="noStrike" baseline="0" dirty="0" err="1" smtClean="0">
                <a:latin typeface="Times New Roman"/>
              </a:rPr>
              <a:t>Mã</a:t>
            </a:r>
            <a:r>
              <a:rPr lang="en-US" b="0" i="0" u="none" strike="noStrike" baseline="0" dirty="0" smtClean="0">
                <a:latin typeface="Times New Roman"/>
              </a:rPr>
              <a:t> </a:t>
            </a:r>
            <a:r>
              <a:rPr lang="en-US" b="0" i="0" u="none" strike="noStrike" baseline="0" dirty="0" err="1" smtClean="0">
                <a:latin typeface="Times New Roman"/>
              </a:rPr>
              <a:t>Phòng</a:t>
            </a:r>
            <a:r>
              <a:rPr lang="en-US" b="0" i="0" u="none" strike="noStrike" baseline="0" dirty="0" smtClean="0">
                <a:latin typeface="Times New Roman"/>
              </a:rPr>
              <a:t> ban" </a:t>
            </a:r>
            <a:r>
              <a:rPr lang="en-US" b="0" i="0" u="none" strike="noStrike" baseline="0" dirty="0" err="1" smtClean="0">
                <a:latin typeface="Times New Roman"/>
              </a:rPr>
              <a:t>là</a:t>
            </a:r>
            <a:r>
              <a:rPr lang="en-US" b="0" i="0" u="none" strike="noStrike" baseline="0" dirty="0" smtClean="0">
                <a:latin typeface="Times New Roman"/>
              </a:rPr>
              <a:t> HQ-02 2099 </a:t>
            </a:r>
            <a:r>
              <a:rPr lang="en-US" b="0" i="0" u="none" strike="noStrike" baseline="0" dirty="0" err="1" smtClean="0">
                <a:latin typeface="Times New Roman"/>
              </a:rPr>
              <a:t>thì</a:t>
            </a:r>
            <a:r>
              <a:rPr lang="en-US" b="0" i="0" u="none" strike="noStrike" baseline="0" dirty="0" smtClean="0">
                <a:latin typeface="Times New Roman"/>
              </a:rPr>
              <a:t> "</a:t>
            </a:r>
            <a:r>
              <a:rPr lang="en-US" b="0" i="0" u="none" strike="noStrike" baseline="0" dirty="0" err="1" smtClean="0">
                <a:latin typeface="Times New Roman"/>
              </a:rPr>
              <a:t>Mã</a:t>
            </a:r>
            <a:r>
              <a:rPr lang="en-US" b="0" i="0" u="none" strike="noStrike" baseline="0" dirty="0" smtClean="0">
                <a:latin typeface="Times New Roman"/>
              </a:rPr>
              <a:t> </a:t>
            </a:r>
            <a:r>
              <a:rPr lang="en-US" b="0" i="0" u="none" strike="noStrike" baseline="0" dirty="0" err="1" smtClean="0">
                <a:latin typeface="Times New Roman"/>
              </a:rPr>
              <a:t>số</a:t>
            </a:r>
            <a:r>
              <a:rPr lang="en-US" b="0" i="0" u="none" strike="noStrike" baseline="0" dirty="0" smtClean="0">
                <a:latin typeface="Times New Roman"/>
              </a:rPr>
              <a:t> </a:t>
            </a:r>
            <a:r>
              <a:rPr lang="en-US" b="0" i="0" u="none" strike="noStrike" baseline="0" dirty="0" err="1" smtClean="0">
                <a:latin typeface="Times New Roman"/>
              </a:rPr>
              <a:t>bảo</a:t>
            </a:r>
            <a:r>
              <a:rPr lang="en-US" b="0" i="0" u="none" strike="noStrike" baseline="0" dirty="0" smtClean="0">
                <a:latin typeface="Times New Roman"/>
              </a:rPr>
              <a:t> </a:t>
            </a:r>
            <a:r>
              <a:rPr lang="en-US" b="0" i="0" u="none" strike="noStrike" baseline="0" dirty="0" err="1" smtClean="0">
                <a:latin typeface="Times New Roman"/>
              </a:rPr>
              <a:t>vệ</a:t>
            </a:r>
            <a:r>
              <a:rPr lang="en-US" b="0" i="0" u="none" strike="noStrike" baseline="0" dirty="0" smtClean="0">
                <a:latin typeface="Times New Roman"/>
              </a:rPr>
              <a:t>" </a:t>
            </a:r>
            <a:r>
              <a:rPr lang="en-US" b="0" i="0" u="none" strike="noStrike" baseline="0" dirty="0" err="1" smtClean="0">
                <a:latin typeface="Times New Roman"/>
              </a:rPr>
              <a:t>là</a:t>
            </a:r>
            <a:r>
              <a:rPr lang="en-US" b="0" i="0" u="none" strike="noStrike" baseline="0" dirty="0" smtClean="0">
                <a:latin typeface="Times New Roman"/>
              </a:rPr>
              <a:t> 2099</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49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12: </a:t>
            </a:r>
            <a:r>
              <a:rPr lang="en-US" b="0" i="0" u="none" strike="noStrike" baseline="0" dirty="0" err="1" smtClean="0">
                <a:latin typeface="Times New Roman"/>
              </a:rPr>
              <a:t>Tại</a:t>
            </a:r>
            <a:r>
              <a:rPr lang="en-US" b="0" i="0" u="none" strike="noStrike" baseline="0" dirty="0" smtClean="0">
                <a:latin typeface="Times New Roman"/>
              </a:rPr>
              <a:t> </a:t>
            </a:r>
            <a:r>
              <a:rPr lang="en-US" b="0" i="0" u="none" strike="noStrike" baseline="0" dirty="0" smtClean="0">
                <a:latin typeface="Times New Roman"/>
              </a:rPr>
              <a:t>Sheet </a:t>
            </a:r>
            <a:r>
              <a:rPr lang="en-US" b="0" i="0" u="none" strike="noStrike" baseline="0" dirty="0" err="1" smtClean="0">
                <a:latin typeface="Times New Roman"/>
              </a:rPr>
              <a:t>Dữ</a:t>
            </a:r>
            <a:r>
              <a:rPr lang="en-US" b="0" i="0" u="none" strike="noStrike" baseline="0" dirty="0" smtClean="0">
                <a:latin typeface="Times New Roman"/>
              </a:rPr>
              <a:t> </a:t>
            </a:r>
            <a:r>
              <a:rPr lang="en-US" b="0" i="0" u="none" strike="noStrike" baseline="0" dirty="0" err="1" smtClean="0">
                <a:latin typeface="Times New Roman"/>
              </a:rPr>
              <a:t>liệu</a:t>
            </a:r>
            <a:r>
              <a:rPr lang="en-US" b="0" i="0" u="none" strike="noStrike" baseline="0" dirty="0" smtClean="0">
                <a:latin typeface="Times New Roman"/>
              </a:rPr>
              <a:t>, </a:t>
            </a:r>
            <a:r>
              <a:rPr lang="en-US" b="0" i="0" u="none" strike="noStrike" baseline="0" dirty="0" err="1" smtClean="0">
                <a:latin typeface="Times New Roman"/>
              </a:rPr>
              <a:t>hiển</a:t>
            </a:r>
            <a:r>
              <a:rPr lang="en-US" b="0" i="0" u="none" strike="noStrike" baseline="0" dirty="0" smtClean="0">
                <a:latin typeface="Times New Roman"/>
              </a:rPr>
              <a:t> </a:t>
            </a:r>
            <a:r>
              <a:rPr lang="en-US" b="0" i="0" u="none" strike="noStrike" baseline="0" dirty="0" err="1" smtClean="0">
                <a:latin typeface="Times New Roman"/>
              </a:rPr>
              <a:t>thị</a:t>
            </a:r>
            <a:r>
              <a:rPr lang="en-US" b="0" i="0" u="none" strike="noStrike" baseline="0" dirty="0" smtClean="0">
                <a:latin typeface="Times New Roman"/>
              </a:rPr>
              <a:t> </a:t>
            </a:r>
            <a:r>
              <a:rPr lang="en-US" b="0" i="0" u="none" strike="noStrike" baseline="0" dirty="0" err="1" smtClean="0">
                <a:latin typeface="Times New Roman"/>
              </a:rPr>
              <a:t>lại</a:t>
            </a:r>
            <a:r>
              <a:rPr lang="en-US" b="0" i="0" u="none" strike="noStrike" baseline="0" dirty="0" smtClean="0">
                <a:latin typeface="Times New Roman"/>
              </a:rPr>
              <a:t> </a:t>
            </a:r>
            <a:r>
              <a:rPr lang="en-US" b="0" i="0" u="none" strike="noStrike" baseline="0" dirty="0" err="1" smtClean="0">
                <a:latin typeface="Times New Roman"/>
              </a:rPr>
              <a:t>các</a:t>
            </a:r>
            <a:r>
              <a:rPr lang="en-US" b="0" i="0" u="none" strike="noStrike" baseline="0" dirty="0" smtClean="0">
                <a:latin typeface="Times New Roman"/>
              </a:rPr>
              <a:t> </a:t>
            </a:r>
            <a:r>
              <a:rPr lang="en-US" b="0" i="0" u="none" strike="noStrike" baseline="0" dirty="0" err="1" smtClean="0">
                <a:latin typeface="Times New Roman"/>
              </a:rPr>
              <a:t>cột</a:t>
            </a:r>
            <a:r>
              <a:rPr lang="en-US" b="0" i="0" u="none" strike="noStrike" baseline="0" dirty="0" smtClean="0">
                <a:latin typeface="Times New Roman"/>
              </a:rPr>
              <a:t> </a:t>
            </a:r>
            <a:r>
              <a:rPr lang="en-US" b="0" i="0" u="none" strike="noStrike" baseline="0" dirty="0" err="1" smtClean="0">
                <a:latin typeface="Times New Roman"/>
              </a:rPr>
              <a:t>bị</a:t>
            </a:r>
            <a:r>
              <a:rPr lang="en-US" b="0" i="0" u="none" strike="noStrike" baseline="0" dirty="0" smtClean="0">
                <a:latin typeface="Times New Roman"/>
              </a:rPr>
              <a:t> </a:t>
            </a:r>
            <a:r>
              <a:rPr lang="en-US" b="0" i="0" u="none" strike="noStrike" baseline="0" dirty="0" err="1" smtClean="0">
                <a:latin typeface="Times New Roman"/>
              </a:rPr>
              <a:t>ẩn</a:t>
            </a:r>
            <a:r>
              <a:rPr lang="en-US" b="0" i="0" u="none" strike="noStrike" baseline="0" dirty="0" smtClean="0">
                <a:latin typeface="Times New Roman"/>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09800"/>
            <a:ext cx="167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3419901"/>
            <a:ext cx="13906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7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circle(in)">
                                      <p:cBhvr>
                                        <p:cTn id="7" dur="20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heel(1)">
                                      <p:cBhvr>
                                        <p:cTn id="12" dur="20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circle(in)">
                                      <p:cBhvr>
                                        <p:cTn id="17"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13: </a:t>
            </a:r>
            <a:r>
              <a:rPr lang="en-US" dirty="0" err="1"/>
              <a:t>Tại</a:t>
            </a:r>
            <a:r>
              <a:rPr lang="en-US" dirty="0"/>
              <a:t> Sheet 3, </a:t>
            </a:r>
            <a:r>
              <a:rPr lang="en-US" dirty="0" err="1"/>
              <a:t>tạo</a:t>
            </a:r>
            <a:r>
              <a:rPr lang="en-US" dirty="0"/>
              <a:t> subtotal </a:t>
            </a:r>
            <a:r>
              <a:rPr lang="en-US" dirty="0" err="1"/>
              <a:t>tính</a:t>
            </a:r>
            <a:r>
              <a:rPr lang="en-US" dirty="0"/>
              <a:t> </a:t>
            </a:r>
            <a:r>
              <a:rPr lang="en-US" dirty="0" err="1"/>
              <a:t>tổng</a:t>
            </a:r>
            <a:r>
              <a:rPr lang="en-US" dirty="0"/>
              <a:t> </a:t>
            </a:r>
            <a:r>
              <a:rPr lang="en-US" dirty="0" err="1"/>
              <a:t>doanh</a:t>
            </a:r>
            <a:r>
              <a:rPr lang="en-US" dirty="0"/>
              <a:t> </a:t>
            </a:r>
            <a:r>
              <a:rPr lang="en-US" dirty="0" err="1"/>
              <a:t>thu</a:t>
            </a:r>
            <a:r>
              <a:rPr lang="en-US" dirty="0"/>
              <a:t> </a:t>
            </a:r>
            <a:r>
              <a:rPr lang="en-US" dirty="0" err="1"/>
              <a:t>theo</a:t>
            </a:r>
            <a:r>
              <a:rPr lang="en-US" dirty="0"/>
              <a:t> "</a:t>
            </a:r>
            <a:r>
              <a:rPr lang="en-US" dirty="0" err="1"/>
              <a:t>Loại</a:t>
            </a:r>
            <a:r>
              <a:rPr lang="en-US" dirty="0"/>
              <a:t>" </a:t>
            </a:r>
            <a:r>
              <a:rPr lang="en-US" dirty="0" err="1"/>
              <a:t>và</a:t>
            </a:r>
            <a:r>
              <a:rPr lang="en-US" dirty="0"/>
              <a:t> </a:t>
            </a:r>
            <a:r>
              <a:rPr lang="en-US" dirty="0" err="1"/>
              <a:t>hiển</a:t>
            </a:r>
            <a:r>
              <a:rPr lang="en-US" dirty="0"/>
              <a:t> </a:t>
            </a:r>
            <a:r>
              <a:rPr lang="en-US" dirty="0" err="1"/>
              <a:t>thị</a:t>
            </a:r>
            <a:r>
              <a:rPr lang="en-US" dirty="0"/>
              <a:t> chi </a:t>
            </a:r>
            <a:r>
              <a:rPr lang="en-US" dirty="0" err="1"/>
              <a:t>tiết</a:t>
            </a:r>
            <a:r>
              <a:rPr lang="en-US" dirty="0"/>
              <a:t> ở </a:t>
            </a:r>
            <a:r>
              <a:rPr lang="en-US" dirty="0" err="1"/>
              <a:t>mức</a:t>
            </a:r>
            <a:r>
              <a:rPr lang="en-US" dirty="0"/>
              <a:t> 2 </a:t>
            </a:r>
            <a:r>
              <a:rPr lang="en-US" dirty="0" err="1"/>
              <a:t>như</a:t>
            </a:r>
            <a:r>
              <a:rPr lang="en-US" dirty="0"/>
              <a:t> </a:t>
            </a:r>
            <a:r>
              <a:rPr lang="en-US" dirty="0" err="1"/>
              <a:t>mẫu</a:t>
            </a:r>
            <a:r>
              <a:rPr lang="en-US" dirty="0"/>
              <a:t> </a:t>
            </a:r>
            <a:r>
              <a:rPr lang="en-US" dirty="0" err="1" smtClean="0"/>
              <a:t>sau</a:t>
            </a:r>
            <a:r>
              <a:rPr lang="en-US" dirty="0" smtClean="0"/>
              <a:t>:</a:t>
            </a:r>
            <a:endParaRPr lang="en-US" b="0" i="0" u="none" strike="noStrike" baseline="0" dirty="0" smtClean="0">
              <a:latin typeface="Times New Roman"/>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05000" y="1219200"/>
            <a:ext cx="3962400" cy="2895600"/>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119313"/>
            <a:ext cx="57150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363" y="1824038"/>
            <a:ext cx="25812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52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ircle(in)">
                                      <p:cBhvr>
                                        <p:cTn id="7" dur="20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heel(1)">
                                      <p:cBhvr>
                                        <p:cTn id="12" dur="20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circle(in)">
                                      <p:cBhvr>
                                        <p:cTn id="17" dur="20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err="1" smtClean="0">
                <a:latin typeface="Times New Roman"/>
              </a:rPr>
              <a:t>Câu</a:t>
            </a:r>
            <a:r>
              <a:rPr lang="en-US" b="0" i="0" u="none" strike="noStrike" dirty="0" smtClean="0">
                <a:latin typeface="Times New Roman"/>
              </a:rPr>
              <a:t> 14: </a:t>
            </a:r>
            <a:r>
              <a:rPr lang="vi-VN" b="0" i="0" u="none" strike="noStrike" baseline="0" dirty="0" smtClean="0">
                <a:latin typeface="Times New Roman"/>
              </a:rPr>
              <a:t>Tại </a:t>
            </a:r>
            <a:r>
              <a:rPr lang="vi-VN" b="0" i="0" u="none" strike="noStrike" baseline="0" dirty="0" smtClean="0">
                <a:latin typeface="Times New Roman"/>
              </a:rPr>
              <a:t>sheet 3, đóng băng dòng 1.</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9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circle(in)">
                                      <p:cBhvr>
                                        <p:cTn id="7"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15: </a:t>
            </a:r>
            <a:r>
              <a:rPr lang="vi-VN" b="0" i="0" u="none" strike="noStrike" baseline="0" dirty="0" smtClean="0">
                <a:latin typeface="Times New Roman"/>
              </a:rPr>
              <a:t>Tại </a:t>
            </a:r>
            <a:r>
              <a:rPr lang="vi-VN" b="0" i="0" u="none" strike="noStrike" baseline="0" dirty="0" smtClean="0">
                <a:latin typeface="Times New Roman"/>
              </a:rPr>
              <a:t>Sheet 5, vẽ sơ đồ dạng Pie đơn giản cho bảng dữ liệu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16383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572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3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circle(in)">
                                      <p:cBhvr>
                                        <p:cTn id="7" dur="20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circle(in)">
                                      <p:cBhvr>
                                        <p:cTn id="12"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16: </a:t>
            </a:r>
            <a:r>
              <a:rPr lang="vi-VN" b="0" i="0" u="none" strike="noStrike" baseline="0" dirty="0" smtClean="0">
                <a:latin typeface="Times New Roman"/>
              </a:rPr>
              <a:t>Tại </a:t>
            </a:r>
            <a:r>
              <a:rPr lang="vi-VN" b="0" i="0" u="none" strike="noStrike" baseline="0" dirty="0" smtClean="0">
                <a:latin typeface="Times New Roman"/>
              </a:rPr>
              <a:t>Sheet 6,  Thêm các chuỗi dữ liệu (Data Series) November vào biểu đồ</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876425"/>
            <a:ext cx="56864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01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circle(in)">
                                      <p:cBhvr>
                                        <p:cTn id="7" dur="20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heel(1)">
                                      <p:cBhvr>
                                        <p:cTn id="12" dur="2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err="1" smtClean="0">
                <a:latin typeface="Times New Roman"/>
              </a:rPr>
              <a:t>Câu</a:t>
            </a:r>
            <a:r>
              <a:rPr lang="en-US" b="0" i="0" u="none" strike="noStrike" dirty="0" smtClean="0">
                <a:latin typeface="Times New Roman"/>
              </a:rPr>
              <a:t> 17: </a:t>
            </a:r>
            <a:r>
              <a:rPr lang="vi-VN" b="0" i="0" u="none" strike="noStrike" baseline="0" dirty="0" smtClean="0">
                <a:latin typeface="Times New Roman"/>
              </a:rPr>
              <a:t>Tại </a:t>
            </a:r>
            <a:r>
              <a:rPr lang="vi-VN" b="0" i="0" u="none" strike="noStrike" baseline="0" dirty="0" smtClean="0">
                <a:latin typeface="Times New Roman"/>
              </a:rPr>
              <a:t>Sheet 7, vẽ sơ đồ dạng Column Sparkline đặt tại vùng màu vàng dể biểu diễn dữ liệu cho từng dòng tương ứng</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14563"/>
            <a:ext cx="14097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2462213"/>
            <a:ext cx="31051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2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circle(in)">
                                      <p:cBhvr>
                                        <p:cTn id="7" dur="20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heel(1)">
                                      <p:cBhvr>
                                        <p:cTn id="12" dur="20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circle(in)">
                                      <p:cBhvr>
                                        <p:cTn id="17" dur="20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err="1" smtClean="0">
                <a:latin typeface="Times New Roman"/>
              </a:rPr>
              <a:t>Câu</a:t>
            </a:r>
            <a:r>
              <a:rPr lang="en-US" b="0" i="0" u="none" strike="noStrike" dirty="0" smtClean="0">
                <a:latin typeface="Times New Roman"/>
              </a:rPr>
              <a:t> 18: </a:t>
            </a:r>
            <a:r>
              <a:rPr lang="vi-VN" b="0" i="0" u="none" strike="noStrike" baseline="0" dirty="0" smtClean="0">
                <a:latin typeface="Times New Roman"/>
              </a:rPr>
              <a:t>Tại </a:t>
            </a:r>
            <a:r>
              <a:rPr lang="vi-VN" b="0" i="0" u="none" strike="noStrike" baseline="0" dirty="0" smtClean="0">
                <a:latin typeface="Times New Roman"/>
              </a:rPr>
              <a:t>Sheet 8, tạo Hyperlink cho dòng văn bản "Xem Sheet Căn bản" để khi click chuột vào thì đến nhanh sheet Căn bản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04988"/>
            <a:ext cx="62484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28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circle(in)">
                                      <p:cBhvr>
                                        <p:cTn id="12" dur="20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err="1" smtClean="0">
                <a:latin typeface="Times New Roman"/>
              </a:rPr>
              <a:t>Câu</a:t>
            </a:r>
            <a:r>
              <a:rPr lang="en-US" b="0" i="0" u="none" strike="noStrike" dirty="0" smtClean="0">
                <a:latin typeface="Times New Roman"/>
              </a:rPr>
              <a:t> 1: </a:t>
            </a:r>
            <a:r>
              <a:rPr lang="vi-VN" b="0" i="0" u="none" strike="noStrike" baseline="0" dirty="0" smtClean="0">
                <a:latin typeface="Times New Roman"/>
              </a:rPr>
              <a:t>Trong </a:t>
            </a:r>
            <a:r>
              <a:rPr lang="vi-VN" b="0" i="0" u="none" strike="noStrike" baseline="0" dirty="0" smtClean="0">
                <a:latin typeface="Times New Roman"/>
              </a:rPr>
              <a:t>Sheet Căn bản, định dạng cỡ chữ cho tất cả các ô tính trong sheet là 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33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19: </a:t>
            </a:r>
            <a:r>
              <a:rPr lang="en-US" b="0" i="0" u="none" strike="noStrike" baseline="0" dirty="0" err="1" smtClean="0">
                <a:latin typeface="Times New Roman"/>
              </a:rPr>
              <a:t>Tại</a:t>
            </a:r>
            <a:r>
              <a:rPr lang="en-US" b="0" i="0" u="none" strike="noStrike" baseline="0" dirty="0" smtClean="0">
                <a:latin typeface="Times New Roman"/>
              </a:rPr>
              <a:t> </a:t>
            </a:r>
            <a:r>
              <a:rPr lang="en-US" b="0" i="0" u="none" strike="noStrike" baseline="0" dirty="0" smtClean="0">
                <a:latin typeface="Times New Roman"/>
              </a:rPr>
              <a:t>Sheet 8, </a:t>
            </a:r>
            <a:r>
              <a:rPr lang="en-US" b="0" i="0" u="none" strike="noStrike" baseline="0" dirty="0" err="1" smtClean="0">
                <a:latin typeface="Times New Roman"/>
              </a:rPr>
              <a:t>tại</a:t>
            </a:r>
            <a:r>
              <a:rPr lang="en-US" b="0" i="0" u="none" strike="noStrike" baseline="0" dirty="0" smtClean="0">
                <a:latin typeface="Times New Roman"/>
              </a:rPr>
              <a:t> ô </a:t>
            </a:r>
            <a:r>
              <a:rPr lang="en-US" b="0" i="0" u="none" strike="noStrike" baseline="0" dirty="0" err="1" smtClean="0">
                <a:latin typeface="Times New Roman"/>
              </a:rPr>
              <a:t>D3</a:t>
            </a:r>
            <a:r>
              <a:rPr lang="en-US" b="0" i="0" u="none" strike="noStrike" baseline="0" dirty="0" smtClean="0">
                <a:latin typeface="Times New Roman"/>
              </a:rPr>
              <a:t> </a:t>
            </a:r>
            <a:r>
              <a:rPr lang="en-US" b="0" i="0" u="none" strike="noStrike" baseline="0" dirty="0" err="1" smtClean="0">
                <a:latin typeface="Times New Roman"/>
              </a:rPr>
              <a:t>thêm</a:t>
            </a:r>
            <a:r>
              <a:rPr lang="en-US" b="0" i="0" u="none" strike="noStrike" baseline="0" dirty="0" smtClean="0">
                <a:latin typeface="Times New Roman"/>
              </a:rPr>
              <a:t> </a:t>
            </a:r>
            <a:r>
              <a:rPr lang="en-US" b="0" i="0" u="none" strike="noStrike" baseline="0" dirty="0" err="1" smtClean="0">
                <a:latin typeface="Times New Roman"/>
              </a:rPr>
              <a:t>vào</a:t>
            </a:r>
            <a:r>
              <a:rPr lang="en-US" b="0" i="0" u="none" strike="noStrike" baseline="0" dirty="0" smtClean="0">
                <a:latin typeface="Times New Roman"/>
              </a:rPr>
              <a:t> Comment "</a:t>
            </a:r>
            <a:r>
              <a:rPr lang="en-US" b="0" i="0" u="none" strike="noStrike" baseline="0" dirty="0" err="1" smtClean="0">
                <a:latin typeface="Times New Roman"/>
              </a:rPr>
              <a:t>Tạo</a:t>
            </a:r>
            <a:r>
              <a:rPr lang="en-US" b="0" i="0" u="none" strike="noStrike" baseline="0" dirty="0" smtClean="0">
                <a:latin typeface="Times New Roman"/>
              </a:rPr>
              <a:t> Hyperlink".</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30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heel(1)">
                                      <p:cBhvr>
                                        <p:cTn id="7" dur="20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20: </a:t>
            </a:r>
            <a:r>
              <a:rPr lang="en-US" b="0" i="0" u="none" strike="noStrike" baseline="0" dirty="0" err="1" smtClean="0">
                <a:latin typeface="Times New Roman"/>
              </a:rPr>
              <a:t>Ẩn</a:t>
            </a:r>
            <a:r>
              <a:rPr lang="en-US" b="0" i="0" u="none" strike="noStrike" baseline="0" dirty="0" smtClean="0">
                <a:latin typeface="Times New Roman"/>
              </a:rPr>
              <a:t> </a:t>
            </a:r>
            <a:r>
              <a:rPr lang="en-US" b="0" i="0" u="none" strike="noStrike" baseline="0" dirty="0" smtClean="0">
                <a:latin typeface="Times New Roman"/>
              </a:rPr>
              <a:t>sheet Hide </a:t>
            </a:r>
            <a:r>
              <a:rPr lang="en-US" b="0" i="0" u="none" strike="noStrike" baseline="0" dirty="0" err="1" smtClean="0">
                <a:latin typeface="Times New Roman"/>
              </a:rPr>
              <a:t>và</a:t>
            </a:r>
            <a:r>
              <a:rPr lang="en-US" b="0" i="0" u="none" strike="noStrike" baseline="0" dirty="0" smtClean="0">
                <a:latin typeface="Times New Roman"/>
              </a:rPr>
              <a:t> </a:t>
            </a:r>
            <a:r>
              <a:rPr lang="en-US" b="0" i="0" u="none" strike="noStrike" baseline="0" dirty="0" err="1" smtClean="0">
                <a:latin typeface="Times New Roman"/>
              </a:rPr>
              <a:t>tô</a:t>
            </a:r>
            <a:r>
              <a:rPr lang="en-US" b="0" i="0" u="none" strike="noStrike" baseline="0" dirty="0" smtClean="0">
                <a:latin typeface="Times New Roman"/>
              </a:rPr>
              <a:t> </a:t>
            </a:r>
            <a:r>
              <a:rPr lang="en-US" b="0" i="0" u="none" strike="noStrike" baseline="0" dirty="0" err="1" smtClean="0">
                <a:latin typeface="Times New Roman"/>
              </a:rPr>
              <a:t>màu</a:t>
            </a:r>
            <a:r>
              <a:rPr lang="en-US" b="0" i="0" u="none" strike="noStrike" baseline="0" dirty="0" smtClean="0">
                <a:latin typeface="Times New Roman"/>
              </a:rPr>
              <a:t> </a:t>
            </a:r>
            <a:r>
              <a:rPr lang="en-US" b="0" i="0" u="none" strike="noStrike" baseline="0" dirty="0" err="1" smtClean="0">
                <a:latin typeface="Times New Roman"/>
              </a:rPr>
              <a:t>cho</a:t>
            </a:r>
            <a:r>
              <a:rPr lang="en-US" b="0" i="0" u="none" strike="noStrike" baseline="0" dirty="0" smtClean="0">
                <a:latin typeface="Times New Roman"/>
              </a:rPr>
              <a:t> </a:t>
            </a:r>
            <a:r>
              <a:rPr lang="en-US" b="0" i="0" u="none" strike="noStrike" baseline="0" dirty="0" err="1" smtClean="0">
                <a:latin typeface="Times New Roman"/>
              </a:rPr>
              <a:t>các</a:t>
            </a:r>
            <a:r>
              <a:rPr lang="en-US" b="0" i="0" u="none" strike="noStrike" baseline="0" dirty="0" smtClean="0">
                <a:latin typeface="Times New Roman"/>
              </a:rPr>
              <a:t> sheet </a:t>
            </a:r>
            <a:r>
              <a:rPr lang="en-US" b="0" i="0" u="none" strike="noStrike" baseline="0" dirty="0" err="1" smtClean="0">
                <a:latin typeface="Times New Roman"/>
              </a:rPr>
              <a:t>có</a:t>
            </a:r>
            <a:r>
              <a:rPr lang="en-US" b="0" i="0" u="none" strike="noStrike" baseline="0" dirty="0" smtClean="0">
                <a:latin typeface="Times New Roman"/>
              </a:rPr>
              <a:t> </a:t>
            </a:r>
            <a:r>
              <a:rPr lang="en-US" b="0" i="0" u="none" strike="noStrike" baseline="0" dirty="0" err="1" smtClean="0">
                <a:latin typeface="Times New Roman"/>
              </a:rPr>
              <a:t>màu</a:t>
            </a:r>
            <a:r>
              <a:rPr lang="en-US" b="0" i="0" u="none" strike="noStrike" baseline="0" dirty="0" smtClean="0">
                <a:latin typeface="Times New Roman"/>
              </a:rPr>
              <a:t> </a:t>
            </a:r>
            <a:r>
              <a:rPr lang="en-US" b="0" i="0" u="none" strike="noStrike" baseline="0" dirty="0" err="1" smtClean="0">
                <a:latin typeface="Times New Roman"/>
              </a:rPr>
              <a:t>khác</a:t>
            </a:r>
            <a:r>
              <a:rPr lang="en-US" b="0" i="0" u="none" strike="noStrike" baseline="0" dirty="0" smtClean="0">
                <a:latin typeface="Times New Roman"/>
              </a:rPr>
              <a:t> </a:t>
            </a:r>
            <a:r>
              <a:rPr lang="en-US" b="0" i="0" u="none" strike="noStrike" baseline="0" dirty="0" err="1" smtClean="0">
                <a:latin typeface="Times New Roman"/>
              </a:rPr>
              <a:t>nhau</a:t>
            </a:r>
            <a:r>
              <a:rPr lang="en-US" b="0" i="0" u="none" strike="noStrike" baseline="0" dirty="0" smtClean="0">
                <a:latin typeface="Times New Roman"/>
              </a:rPr>
              <a:t>.   </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230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2: </a:t>
            </a:r>
            <a:r>
              <a:rPr lang="vi-VN" b="0" i="0" u="none" strike="noStrike" baseline="0" dirty="0" smtClean="0">
                <a:latin typeface="Times New Roman"/>
              </a:rPr>
              <a:t>Trong </a:t>
            </a:r>
            <a:r>
              <a:rPr lang="vi-VN" b="0" i="0" u="none" strike="noStrike" baseline="0" dirty="0" smtClean="0">
                <a:latin typeface="Times New Roman"/>
              </a:rPr>
              <a:t>Sheet Căn bản, ẩn dòng 1 và ẩn cột 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19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err="1" smtClean="0">
                <a:latin typeface="Times New Roman"/>
              </a:rPr>
              <a:t>Câu</a:t>
            </a:r>
            <a:r>
              <a:rPr lang="en-US" b="0" i="0" u="none" strike="noStrike" dirty="0" smtClean="0">
                <a:latin typeface="Times New Roman"/>
              </a:rPr>
              <a:t> 3: </a:t>
            </a:r>
            <a:r>
              <a:rPr lang="vi-VN" b="0" i="0" u="none" strike="noStrike" baseline="0" dirty="0" smtClean="0">
                <a:latin typeface="Times New Roman"/>
              </a:rPr>
              <a:t>Trong </a:t>
            </a:r>
            <a:r>
              <a:rPr lang="vi-VN" b="0" i="0" u="none" strike="noStrike" baseline="0" dirty="0" smtClean="0">
                <a:latin typeface="Times New Roman"/>
              </a:rPr>
              <a:t>Sheet Căn bản, định dạng cho A2:F2 là căn giữa dữ liệu trong ô và tự động xuống dòng nếu vượt quá chiều ngang của một ô.</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33525"/>
            <a:ext cx="49911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7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circle(in)">
                                      <p:cBhvr>
                                        <p:cTn id="12"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4: </a:t>
            </a:r>
            <a:r>
              <a:rPr lang="vi-VN" b="0" i="0" u="none" strike="noStrike" baseline="0" dirty="0" smtClean="0">
                <a:latin typeface="Times New Roman"/>
              </a:rPr>
              <a:t>Trong </a:t>
            </a:r>
            <a:r>
              <a:rPr lang="vi-VN" b="0" i="0" u="none" strike="noStrike" baseline="0" dirty="0" smtClean="0">
                <a:latin typeface="Times New Roman"/>
              </a:rPr>
              <a:t>Sheet Căn bản, đánh số thứ tự từ 1 đến 51 cho cột "Stt".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heel(1)">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5: </a:t>
            </a:r>
            <a:r>
              <a:rPr lang="vi-VN" b="0" i="0" u="none" strike="noStrike" baseline="0" dirty="0" smtClean="0">
                <a:latin typeface="Times New Roman"/>
              </a:rPr>
              <a:t>Trong </a:t>
            </a:r>
            <a:r>
              <a:rPr lang="vi-VN" b="0" i="0" u="none" strike="noStrike" baseline="0" dirty="0" smtClean="0">
                <a:latin typeface="Times New Roman"/>
              </a:rPr>
              <a:t>Sheet Căn bản, điền vào vùng địa chỉ H3:H53 các số : 5, 10, 15 ..., 255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334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99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circle(in)">
                                      <p:cBhvr>
                                        <p:cTn id="7"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6: </a:t>
            </a:r>
            <a:r>
              <a:rPr lang="vi-VN" b="0" i="0" u="none" strike="noStrike" baseline="0" dirty="0" smtClean="0">
                <a:latin typeface="Times New Roman"/>
              </a:rPr>
              <a:t>Trong </a:t>
            </a:r>
            <a:r>
              <a:rPr lang="vi-VN" b="0" i="0" u="none" strike="noStrike" baseline="0" dirty="0" smtClean="0">
                <a:latin typeface="Times New Roman"/>
              </a:rPr>
              <a:t>Sheet Căn bản, thiết lập vùng in mặc định, chỉ in từ cột A đến cột F với Gridlines.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264" y="2362200"/>
            <a:ext cx="132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575" y="1495425"/>
            <a:ext cx="52768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9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ircle(in)">
                                      <p:cBhvr>
                                        <p:cTn id="7" dur="20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heel(1)">
                                      <p:cBhvr>
                                        <p:cTn id="12" dur="20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circle(in)">
                                      <p:cBhvr>
                                        <p:cTn id="17"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u="none" strike="noStrike" baseline="0" dirty="0" err="1" smtClean="0">
                <a:latin typeface="Times New Roman"/>
              </a:rPr>
              <a:t>Câu</a:t>
            </a:r>
            <a:r>
              <a:rPr lang="en-US" b="0" i="0" u="none" strike="noStrike" dirty="0" smtClean="0">
                <a:latin typeface="Times New Roman"/>
              </a:rPr>
              <a:t> 7: </a:t>
            </a:r>
            <a:r>
              <a:rPr lang="vi-VN" b="0" i="0" u="none" strike="noStrike" baseline="0" dirty="0" smtClean="0">
                <a:latin typeface="Times New Roman"/>
              </a:rPr>
              <a:t>Trong </a:t>
            </a:r>
            <a:r>
              <a:rPr lang="vi-VN" b="0" i="0" u="none" strike="noStrike" baseline="0" dirty="0" smtClean="0">
                <a:latin typeface="Times New Roman"/>
              </a:rPr>
              <a:t>Sheet Căn bản, cấu hình để in tiêu đề các cột trên từng trang.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33" y="1657349"/>
            <a:ext cx="52768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096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20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circle(in)">
                                      <p:cBhvr>
                                        <p:cTn id="7" dur="20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circle(in)">
                                      <p:cBhvr>
                                        <p:cTn id="12"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err="1" smtClean="0">
                <a:latin typeface="Times New Roman"/>
              </a:rPr>
              <a:t>Câu</a:t>
            </a:r>
            <a:r>
              <a:rPr lang="en-US" b="0" i="0" u="none" strike="noStrike" dirty="0" smtClean="0">
                <a:latin typeface="Times New Roman"/>
              </a:rPr>
              <a:t> 8: </a:t>
            </a:r>
            <a:r>
              <a:rPr lang="vi-VN" b="0" i="0" u="none" strike="noStrike" baseline="0" dirty="0" smtClean="0">
                <a:latin typeface="Times New Roman"/>
              </a:rPr>
              <a:t>Tại </a:t>
            </a:r>
            <a:r>
              <a:rPr lang="vi-VN" b="0" i="0" u="none" strike="noStrike" baseline="0" dirty="0" smtClean="0">
                <a:latin typeface="Times New Roman"/>
              </a:rPr>
              <a:t>Sheet Căn bản, sao chép dữ liệu trong vùng địa chỉ I3:J53 đến vùng địa chỉ L3:BJ4  (chuyển dữ liệu từ 2 cột sang dòng)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18827"/>
            <a:ext cx="20002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5875"/>
            <a:ext cx="79248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72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heel(1)">
                                      <p:cBhvr>
                                        <p:cTn id="7" dur="20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circle(in)">
                                      <p:cBhvr>
                                        <p:cTn id="1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590</Words>
  <Application>Microsoft Office PowerPoint</Application>
  <PresentationFormat>On-screen Show (4:3)</PresentationFormat>
  <Paragraphs>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BÀI TẬP 04</vt:lpstr>
      <vt:lpstr>Câu 1: Trong Sheet Căn bản, định dạng cỡ chữ cho tất cả các ô tính trong sheet là 12</vt:lpstr>
      <vt:lpstr>Câu 2: Trong Sheet Căn bản, ẩn dòng 1 và ẩn cột C</vt:lpstr>
      <vt:lpstr>Câu 3: Trong Sheet Căn bản, định dạng cho A2:F2 là căn giữa dữ liệu trong ô và tự động xuống dòng nếu vượt quá chiều ngang của một ô.</vt:lpstr>
      <vt:lpstr>Câu 4: Trong Sheet Căn bản, đánh số thứ tự từ 1 đến 51 cho cột "Stt".</vt:lpstr>
      <vt:lpstr>Câu 5: Trong Sheet Căn bản, điền vào vùng địa chỉ H3:H53 các số : 5, 10, 15 ..., 255 .</vt:lpstr>
      <vt:lpstr>Câu 6: Trong Sheet Căn bản, thiết lập vùng in mặc định, chỉ in từ cột A đến cột F với Gridlines.</vt:lpstr>
      <vt:lpstr>Câu 7: Trong Sheet Căn bản, cấu hình để in tiêu đề các cột trên từng trang.</vt:lpstr>
      <vt:lpstr>Câu 8: Tại Sheet Căn bản, sao chép dữ liệu trong vùng địa chỉ I3:J53 đến vùng địa chỉ L3:BJ4  (chuyển dữ liệu từ 2 cột sang dòng)</vt:lpstr>
      <vt:lpstr>Câu 9: Tại Sheet Yêu cầu, Cột "Họ và tên": nối Họ và tên, biết rằng "Họ" và "Tên" được cho trong Sheet Dữ liệu</vt:lpstr>
      <vt:lpstr>Câu 10: Tại Sheet Yêu cầu, Cột "Vị trí văn phòng": là chuỗi ký tự được trích ra từ chuỗi trong cột "Mã Phòng ban" trước ký tự trắng, in hoa toàn bộ, biết rằng "Mã Phòng ban" được cho trong Sheet Dữ liệu. VD: "Mã Phòng ban" là "HQ-01 2156 " thì  "Vị trí văn phòng" là HQ-01, "Mã Phòng ban"  là "Central-11 2099" thì "vị trí văn phòng" là CENTRAL-02</vt:lpstr>
      <vt:lpstr>Câu 11: Tại Sheet Yêu cầu, Cột "Mã số bảo vệ": là 4 ký tự bên phải cùng của "Mã Phòng ban" . VD : "Mã Phòng ban" là HQ-02 2099 thì "Mã số bảo vệ" là 2099</vt:lpstr>
      <vt:lpstr>Câu 12: Tại Sheet Dữ liệu, hiển thị lại các cột bị ẩn.</vt:lpstr>
      <vt:lpstr>Câu 13: Tại Sheet 3, tạo subtotal tính tổng doanh thu theo "Loại" và hiển thị chi tiết ở mức 2 như mẫu sau:</vt:lpstr>
      <vt:lpstr>Câu 14: Tại sheet 3, đóng băng dòng 1.</vt:lpstr>
      <vt:lpstr>Câu 15: Tại Sheet 5, vẽ sơ đồ dạng Pie đơn giản cho bảng dữ liệu </vt:lpstr>
      <vt:lpstr>Câu 16: Tại Sheet 6,  Thêm các chuỗi dữ liệu (Data Series) November vào biểu đồ</vt:lpstr>
      <vt:lpstr>Câu 17: Tại Sheet 7, vẽ sơ đồ dạng Column Sparkline đặt tại vùng màu vàng dể biểu diễn dữ liệu cho từng dòng tương ứng</vt:lpstr>
      <vt:lpstr>Câu 18: Tại Sheet 8, tạo Hyperlink cho dòng văn bản "Xem Sheet Căn bản" để khi click chuột vào thì đến nhanh sheet Căn bản</vt:lpstr>
      <vt:lpstr>Câu 19: Tại Sheet 8, tại ô D3 thêm vào Comment "Tạo Hyperlink".</vt:lpstr>
      <vt:lpstr>Câu 20: Ẩn sheet Hide và tô màu cho các sheet có màu khác nhau.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04</dc:title>
  <dc:creator>HongMinh</dc:creator>
  <cp:lastModifiedBy>HongMinh</cp:lastModifiedBy>
  <cp:revision>12</cp:revision>
  <dcterms:created xsi:type="dcterms:W3CDTF">2016-12-13T02:48:46Z</dcterms:created>
  <dcterms:modified xsi:type="dcterms:W3CDTF">2016-12-13T03:26:59Z</dcterms:modified>
</cp:coreProperties>
</file>