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92" r:id="rId5"/>
    <p:sldId id="293" r:id="rId6"/>
    <p:sldId id="296" r:id="rId7"/>
    <p:sldId id="295" r:id="rId8"/>
    <p:sldId id="339" r:id="rId9"/>
    <p:sldId id="298" r:id="rId10"/>
    <p:sldId id="297" r:id="rId11"/>
    <p:sldId id="312" r:id="rId12"/>
    <p:sldId id="320" r:id="rId13"/>
    <p:sldId id="313" r:id="rId14"/>
    <p:sldId id="337" r:id="rId15"/>
    <p:sldId id="323" r:id="rId16"/>
  </p:sldIdLst>
  <p:sldSz cx="12192000" cy="6858000"/>
  <p:notesSz cx="6858000" cy="9144000"/>
  <p:embeddedFontLs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Y6eLdRGHtOZpsRsHiVbypc8rn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05A"/>
    <a:srgbClr val="43C2C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43B006-CCE6-442B-9098-A06AA31E9A30}">
  <a:tblStyle styleId="{AD43B006-CCE6-442B-9098-A06AA31E9A3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0405" autoAdjust="0"/>
  </p:normalViewPr>
  <p:slideViewPr>
    <p:cSldViewPr snapToGrid="0">
      <p:cViewPr varScale="1">
        <p:scale>
          <a:sx n="81" d="100"/>
          <a:sy n="81" d="100"/>
        </p:scale>
        <p:origin x="60" y="288"/>
      </p:cViewPr>
      <p:guideLst/>
    </p:cSldViewPr>
  </p:slideViewPr>
  <p:outlineViewPr>
    <p:cViewPr>
      <p:scale>
        <a:sx n="33" d="100"/>
        <a:sy n="33" d="100"/>
      </p:scale>
      <p:origin x="0" y="-4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a218b51c7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g11a218b51c7_4_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54" name="Google Shape;354;g11a218b51c7_4_1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6" name="Google Shape;3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4038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6" name="Google Shape;3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82117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6" name="Google Shape;3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95445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6" name="Google Shape;3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99396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6274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6" name="Google Shape;3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9865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GB" dirty="0"/>
              <a:t>Two-factor authentication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2 </a:t>
            </a:r>
            <a:r>
              <a:rPr lang="en-GB" dirty="0" err="1"/>
              <a:t>lớp</a:t>
            </a:r>
            <a:r>
              <a:rPr lang="en-GB" dirty="0"/>
              <a:t> (2 </a:t>
            </a:r>
            <a:r>
              <a:rPr lang="en-GB" dirty="0" err="1"/>
              <a:t>bước</a:t>
            </a:r>
            <a:r>
              <a:rPr lang="en-GB" dirty="0"/>
              <a:t>)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GB" dirty="0" err="1"/>
              <a:t>Mục</a:t>
            </a:r>
            <a:r>
              <a:rPr lang="en-GB" dirty="0"/>
              <a:t> </a:t>
            </a:r>
            <a:r>
              <a:rPr lang="en-GB" dirty="0" err="1"/>
              <a:t>đích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việc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thức</a:t>
            </a:r>
            <a:r>
              <a:rPr lang="en-GB" dirty="0"/>
              <a:t> 2 </a:t>
            </a:r>
            <a:r>
              <a:rPr lang="en-GB" dirty="0" err="1"/>
              <a:t>yếu</a:t>
            </a:r>
            <a:r>
              <a:rPr lang="en-GB" dirty="0"/>
              <a:t> </a:t>
            </a:r>
            <a:r>
              <a:rPr lang="en-GB" dirty="0" err="1"/>
              <a:t>tố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tangw</a:t>
            </a:r>
            <a:r>
              <a:rPr lang="en-GB" dirty="0"/>
              <a:t> </a:t>
            </a:r>
            <a:r>
              <a:rPr lang="en-GB" dirty="0" err="1"/>
              <a:t>cường</a:t>
            </a:r>
            <a:r>
              <a:rPr lang="en-GB" dirty="0"/>
              <a:t> </a:t>
            </a:r>
            <a:r>
              <a:rPr lang="en-GB" dirty="0" err="1"/>
              <a:t>bảo</a:t>
            </a:r>
            <a:r>
              <a:rPr lang="en-GB" dirty="0"/>
              <a:t> </a:t>
            </a:r>
            <a:r>
              <a:rPr lang="en-GB" dirty="0" err="1"/>
              <a:t>mật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2 </a:t>
            </a:r>
            <a:r>
              <a:rPr lang="en-GB" dirty="0" err="1"/>
              <a:t>phía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dung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thống</a:t>
            </a:r>
            <a:r>
              <a:rPr lang="en-GB" dirty="0"/>
              <a:t>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GB" dirty="0"/>
              <a:t>+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phía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, </a:t>
            </a:r>
            <a:r>
              <a:rPr lang="en-GB" dirty="0" err="1"/>
              <a:t>đảm</a:t>
            </a:r>
            <a:r>
              <a:rPr lang="en-GB" dirty="0"/>
              <a:t> </a:t>
            </a:r>
            <a:r>
              <a:rPr lang="en-GB" dirty="0" err="1"/>
              <a:t>bảo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tin </a:t>
            </a:r>
            <a:r>
              <a:rPr lang="en-GB" dirty="0" err="1"/>
              <a:t>cá</a:t>
            </a:r>
            <a:r>
              <a:rPr lang="en-GB" dirty="0"/>
              <a:t> </a:t>
            </a:r>
            <a:r>
              <a:rPr lang="en-GB" dirty="0" err="1"/>
              <a:t>nhân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dễ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bị</a:t>
            </a:r>
            <a:r>
              <a:rPr lang="en-GB" dirty="0"/>
              <a:t> </a:t>
            </a:r>
            <a:r>
              <a:rPr lang="en-GB" dirty="0" err="1"/>
              <a:t>tiết</a:t>
            </a:r>
            <a:r>
              <a:rPr lang="en-GB" dirty="0"/>
              <a:t> </a:t>
            </a:r>
            <a:r>
              <a:rPr lang="en-GB" dirty="0" err="1"/>
              <a:t>lộ</a:t>
            </a:r>
            <a:r>
              <a:rPr lang="en-GB" dirty="0"/>
              <a:t> 1 </a:t>
            </a:r>
            <a:r>
              <a:rPr lang="en-GB" dirty="0" err="1"/>
              <a:t>cách</a:t>
            </a:r>
            <a:r>
              <a:rPr lang="en-GB" dirty="0"/>
              <a:t> </a:t>
            </a:r>
            <a:r>
              <a:rPr lang="en-GB" dirty="0" err="1"/>
              <a:t>dễ</a:t>
            </a:r>
            <a:r>
              <a:rPr lang="en-GB" dirty="0"/>
              <a:t> </a:t>
            </a:r>
            <a:r>
              <a:rPr lang="en-GB" dirty="0" err="1"/>
              <a:t>dàng</a:t>
            </a:r>
            <a:endParaRPr lang="en-GB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GB" dirty="0"/>
              <a:t>+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phía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thống</a:t>
            </a:r>
            <a:r>
              <a:rPr lang="en-GB" dirty="0"/>
              <a:t>, </a:t>
            </a:r>
            <a:r>
              <a:rPr lang="en-GB" dirty="0" err="1"/>
              <a:t>hạn</a:t>
            </a:r>
            <a:r>
              <a:rPr lang="en-GB" dirty="0"/>
              <a:t> </a:t>
            </a:r>
            <a:r>
              <a:rPr lang="en-GB" dirty="0" err="1"/>
              <a:t>chế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phần </a:t>
            </a:r>
            <a:r>
              <a:rPr lang="en-GB" dirty="0" err="1"/>
              <a:t>nào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hành</a:t>
            </a:r>
            <a:r>
              <a:rPr lang="en-GB" dirty="0"/>
              <a:t> vi </a:t>
            </a:r>
            <a:r>
              <a:rPr lang="en-GB" dirty="0" err="1"/>
              <a:t>truy</a:t>
            </a:r>
            <a:r>
              <a:rPr lang="en-GB" dirty="0"/>
              <a:t> </a:t>
            </a: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trái</a:t>
            </a:r>
            <a:r>
              <a:rPr lang="en-GB" dirty="0"/>
              <a:t> </a:t>
            </a:r>
            <a:r>
              <a:rPr lang="en-GB" dirty="0" err="1"/>
              <a:t>phép</a:t>
            </a:r>
            <a:r>
              <a:rPr lang="en-GB" dirty="0"/>
              <a:t>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phổ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: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bước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tiên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User </a:t>
            </a:r>
            <a:r>
              <a:rPr lang="en-GB" dirty="0" err="1"/>
              <a:t>và</a:t>
            </a:r>
            <a:r>
              <a:rPr lang="en-GB" dirty="0"/>
              <a:t> Pass </a:t>
            </a:r>
            <a:r>
              <a:rPr lang="en-GB" dirty="0" err="1"/>
              <a:t>thông</a:t>
            </a:r>
            <a:r>
              <a:rPr lang="en-GB" dirty="0"/>
              <a:t> </a:t>
            </a:r>
            <a:r>
              <a:rPr lang="en-GB" dirty="0" err="1"/>
              <a:t>thường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: </a:t>
            </a:r>
            <a:r>
              <a:rPr lang="en-GB" dirty="0" err="1"/>
              <a:t>sms</a:t>
            </a:r>
            <a:r>
              <a:rPr lang="en-GB" dirty="0"/>
              <a:t>, </a:t>
            </a:r>
            <a:r>
              <a:rPr lang="en-GB" dirty="0" err="1"/>
              <a:t>sinh</a:t>
            </a:r>
            <a:r>
              <a:rPr lang="en-GB" dirty="0"/>
              <a:t> </a:t>
            </a:r>
            <a:r>
              <a:rPr lang="en-GB" dirty="0" err="1"/>
              <a:t>trắc</a:t>
            </a:r>
            <a:r>
              <a:rPr lang="en-GB" dirty="0"/>
              <a:t> </a:t>
            </a:r>
            <a:r>
              <a:rPr lang="en-GB" dirty="0" err="1"/>
              <a:t>học</a:t>
            </a:r>
            <a:r>
              <a:rPr lang="en-GB" dirty="0"/>
              <a:t>,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chủ</a:t>
            </a:r>
            <a:r>
              <a:rPr lang="en-GB" dirty="0"/>
              <a:t> </a:t>
            </a:r>
            <a:r>
              <a:rPr lang="en-GB" dirty="0" err="1"/>
              <a:t>yếu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OTP</a:t>
            </a:r>
          </a:p>
        </p:txBody>
      </p:sp>
      <p:sp>
        <p:nvSpPr>
          <p:cNvPr id="366" name="Google Shape;3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3779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9816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6" name="Google Shape;3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9777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GB" dirty="0"/>
              <a:t>HOTP: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 </a:t>
            </a:r>
            <a:r>
              <a:rPr lang="en-GB" dirty="0" err="1"/>
              <a:t>phía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máy</a:t>
            </a:r>
            <a:r>
              <a:rPr lang="en-GB" dirty="0"/>
              <a:t> </a:t>
            </a:r>
            <a:r>
              <a:rPr lang="en-GB" dirty="0" err="1"/>
              <a:t>chủ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đồng</a:t>
            </a:r>
            <a:r>
              <a:rPr lang="en-GB" dirty="0"/>
              <a:t> </a:t>
            </a:r>
            <a:r>
              <a:rPr lang="en-GB" dirty="0" err="1"/>
              <a:t>bộ</a:t>
            </a:r>
            <a:r>
              <a:rPr lang="en-GB" dirty="0"/>
              <a:t> 1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đếm</a:t>
            </a:r>
            <a:r>
              <a:rPr lang="en-GB" dirty="0"/>
              <a:t> (counter,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hóa</a:t>
            </a:r>
            <a:r>
              <a:rPr lang="en-GB" dirty="0"/>
              <a:t>)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GB" dirty="0"/>
              <a:t>TOTP: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thời</a:t>
            </a:r>
            <a:r>
              <a:rPr lang="en-GB" dirty="0"/>
              <a:t> </a:t>
            </a:r>
            <a:r>
              <a:rPr lang="en-GB" dirty="0" err="1"/>
              <a:t>gian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public key </a:t>
            </a:r>
            <a:r>
              <a:rPr lang="en-GB" dirty="0" err="1"/>
              <a:t>được</a:t>
            </a:r>
            <a:r>
              <a:rPr lang="en-GB" dirty="0"/>
              <a:t> chia </a:t>
            </a:r>
            <a:r>
              <a:rPr lang="en-GB" dirty="0" err="1"/>
              <a:t>sẻ</a:t>
            </a:r>
            <a:endParaRPr dirty="0"/>
          </a:p>
        </p:txBody>
      </p:sp>
      <p:sp>
        <p:nvSpPr>
          <p:cNvPr id="366" name="Google Shape;3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80320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6" name="Google Shape;3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74157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6" name="Google Shape;3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5226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8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83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84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84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4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84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84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8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6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6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6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6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6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6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6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6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6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6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6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7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7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7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7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7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7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7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7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7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7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7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7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7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7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7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7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7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7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7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8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7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0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173520" y="0"/>
            <a:ext cx="941400" cy="1582560"/>
          </a:xfrm>
          <a:custGeom>
            <a:avLst/>
            <a:gdLst/>
            <a:ahLst/>
            <a:cxnLst/>
            <a:rect l="l" t="t" r="r" b="b"/>
            <a:pathLst>
              <a:path w="561676" h="943801" extrusionOk="0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rgbClr val="D0F0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2"/>
          <p:cNvSpPr/>
          <p:nvPr/>
        </p:nvSpPr>
        <p:spPr>
          <a:xfrm>
            <a:off x="1265760" y="0"/>
            <a:ext cx="541800" cy="910800"/>
          </a:xfrm>
          <a:custGeom>
            <a:avLst/>
            <a:gdLst/>
            <a:ahLst/>
            <a:cxnLst/>
            <a:rect l="l" t="t" r="r" b="b"/>
            <a:pathLst>
              <a:path w="561676" h="943801" extrusionOk="0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rgbClr val="D0F0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/>
          <p:nvPr/>
        </p:nvSpPr>
        <p:spPr>
          <a:xfrm>
            <a:off x="0" y="0"/>
            <a:ext cx="3780000" cy="6857280"/>
          </a:xfrm>
          <a:prstGeom prst="rect">
            <a:avLst/>
          </a:prstGeom>
          <a:solidFill>
            <a:srgbClr val="B4DD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0"/>
          <p:cNvSpPr/>
          <p:nvPr/>
        </p:nvSpPr>
        <p:spPr>
          <a:xfrm>
            <a:off x="67680" y="2189880"/>
            <a:ext cx="1824480" cy="4705200"/>
          </a:xfrm>
          <a:custGeom>
            <a:avLst/>
            <a:gdLst/>
            <a:ahLst/>
            <a:cxnLst/>
            <a:rect l="l" t="t" r="r" b="b"/>
            <a:pathLst>
              <a:path w="1825371" h="4705764" extrusionOk="0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0"/>
          <p:cNvSpPr/>
          <p:nvPr/>
        </p:nvSpPr>
        <p:spPr>
          <a:xfrm>
            <a:off x="67680" y="4642200"/>
            <a:ext cx="873360" cy="2252880"/>
          </a:xfrm>
          <a:custGeom>
            <a:avLst/>
            <a:gdLst/>
            <a:ahLst/>
            <a:cxnLst/>
            <a:rect l="l" t="t" r="r" b="b"/>
            <a:pathLst>
              <a:path w="1825371" h="4705764" extrusionOk="0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0"/>
          <p:cNvSpPr/>
          <p:nvPr/>
        </p:nvSpPr>
        <p:spPr>
          <a:xfrm>
            <a:off x="1394280" y="5094000"/>
            <a:ext cx="698040" cy="1801080"/>
          </a:xfrm>
          <a:custGeom>
            <a:avLst/>
            <a:gdLst/>
            <a:ahLst/>
            <a:cxnLst/>
            <a:rect l="l" t="t" r="r" b="b"/>
            <a:pathLst>
              <a:path w="1825371" h="4705764" extrusionOk="0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0"/>
          <p:cNvSpPr/>
          <p:nvPr/>
        </p:nvSpPr>
        <p:spPr>
          <a:xfrm rot="-7200000" flipH="1">
            <a:off x="1481760" y="-358200"/>
            <a:ext cx="1738800" cy="2394000"/>
          </a:xfrm>
          <a:custGeom>
            <a:avLst/>
            <a:gdLst/>
            <a:ahLst/>
            <a:cxnLst/>
            <a:rect l="l" t="t" r="r" b="b"/>
            <a:pathLst>
              <a:path w="1739424" h="2395147" extrusionOk="0">
                <a:moveTo>
                  <a:pt x="1077528" y="398319"/>
                </a:moveTo>
                <a:cubicBezTo>
                  <a:pt x="1073409" y="392832"/>
                  <a:pt x="1069793" y="387001"/>
                  <a:pt x="1067918" y="380004"/>
                </a:cubicBezTo>
                <a:cubicBezTo>
                  <a:pt x="1077560" y="389333"/>
                  <a:pt x="1085061" y="400308"/>
                  <a:pt x="1092561" y="411557"/>
                </a:cubicBezTo>
                <a:cubicBezTo>
                  <a:pt x="1093366" y="412654"/>
                  <a:pt x="1095240" y="413478"/>
                  <a:pt x="1093901" y="415398"/>
                </a:cubicBezTo>
                <a:cubicBezTo>
                  <a:pt x="1092295" y="417319"/>
                  <a:pt x="1091222" y="415673"/>
                  <a:pt x="1090150" y="414575"/>
                </a:cubicBezTo>
                <a:cubicBezTo>
                  <a:pt x="1086267" y="408951"/>
                  <a:pt x="1081646" y="403807"/>
                  <a:pt x="1077528" y="398319"/>
                </a:cubicBezTo>
                <a:close/>
                <a:moveTo>
                  <a:pt x="1064970" y="378632"/>
                </a:moveTo>
                <a:cubicBezTo>
                  <a:pt x="1064970" y="378359"/>
                  <a:pt x="1065239" y="377810"/>
                  <a:pt x="1065239" y="377535"/>
                </a:cubicBezTo>
                <a:lnTo>
                  <a:pt x="1067113" y="379456"/>
                </a:lnTo>
                <a:cubicBezTo>
                  <a:pt x="1066310" y="380279"/>
                  <a:pt x="1065507" y="380004"/>
                  <a:pt x="1064970" y="378632"/>
                </a:cubicBezTo>
                <a:close/>
                <a:moveTo>
                  <a:pt x="1734633" y="2247062"/>
                </a:moveTo>
                <a:lnTo>
                  <a:pt x="1739424" y="2180709"/>
                </a:lnTo>
                <a:lnTo>
                  <a:pt x="1737481" y="2187429"/>
                </a:lnTo>
                <a:cubicBezTo>
                  <a:pt x="1736531" y="2207307"/>
                  <a:pt x="1735583" y="2227184"/>
                  <a:pt x="1734633" y="2247062"/>
                </a:cubicBezTo>
                <a:close/>
                <a:moveTo>
                  <a:pt x="51484" y="1299625"/>
                </a:moveTo>
                <a:cubicBezTo>
                  <a:pt x="107250" y="1386350"/>
                  <a:pt x="173250" y="1458783"/>
                  <a:pt x="225973" y="1500814"/>
                </a:cubicBezTo>
                <a:cubicBezTo>
                  <a:pt x="296271" y="1556856"/>
                  <a:pt x="349466" y="1562823"/>
                  <a:pt x="421792" y="1544987"/>
                </a:cubicBezTo>
                <a:cubicBezTo>
                  <a:pt x="494924" y="1526879"/>
                  <a:pt x="532962" y="1478041"/>
                  <a:pt x="528944" y="1408075"/>
                </a:cubicBezTo>
                <a:cubicBezTo>
                  <a:pt x="528409" y="1397649"/>
                  <a:pt x="526265" y="1394083"/>
                  <a:pt x="515014" y="1396279"/>
                </a:cubicBezTo>
                <a:cubicBezTo>
                  <a:pt x="460099" y="1406978"/>
                  <a:pt x="404648" y="1412191"/>
                  <a:pt x="348661" y="1408350"/>
                </a:cubicBezTo>
                <a:cubicBezTo>
                  <a:pt x="326160" y="1406978"/>
                  <a:pt x="303657" y="1403412"/>
                  <a:pt x="279815" y="1396004"/>
                </a:cubicBezTo>
                <a:cubicBezTo>
                  <a:pt x="294818" y="1392986"/>
                  <a:pt x="307139" y="1396827"/>
                  <a:pt x="319463" y="1397376"/>
                </a:cubicBezTo>
                <a:cubicBezTo>
                  <a:pt x="375717" y="1400120"/>
                  <a:pt x="429829" y="1388870"/>
                  <a:pt x="483940" y="1374603"/>
                </a:cubicBezTo>
                <a:cubicBezTo>
                  <a:pt x="502424" y="1369665"/>
                  <a:pt x="521443" y="1365549"/>
                  <a:pt x="539659" y="1360061"/>
                </a:cubicBezTo>
                <a:cubicBezTo>
                  <a:pt x="602343" y="1341953"/>
                  <a:pt x="663419" y="1318632"/>
                  <a:pt x="725033" y="1297230"/>
                </a:cubicBezTo>
                <a:cubicBezTo>
                  <a:pt x="777804" y="1278847"/>
                  <a:pt x="831379" y="1263208"/>
                  <a:pt x="885491" y="1249489"/>
                </a:cubicBezTo>
                <a:lnTo>
                  <a:pt x="965854" y="1237965"/>
                </a:lnTo>
                <a:cubicBezTo>
                  <a:pt x="1008386" y="1239932"/>
                  <a:pt x="1063167" y="1220715"/>
                  <a:pt x="1140675" y="1261289"/>
                </a:cubicBezTo>
                <a:cubicBezTo>
                  <a:pt x="1218186" y="1301862"/>
                  <a:pt x="1362760" y="1416335"/>
                  <a:pt x="1430909" y="1481407"/>
                </a:cubicBezTo>
                <a:cubicBezTo>
                  <a:pt x="1499057" y="1546478"/>
                  <a:pt x="1516795" y="1586751"/>
                  <a:pt x="1549564" y="1651718"/>
                </a:cubicBezTo>
                <a:lnTo>
                  <a:pt x="1557415" y="1670822"/>
                </a:lnTo>
                <a:lnTo>
                  <a:pt x="1555525" y="1670473"/>
                </a:lnTo>
                <a:cubicBezTo>
                  <a:pt x="1503614" y="1661478"/>
                  <a:pt x="1446534" y="1653334"/>
                  <a:pt x="1398512" y="1652472"/>
                </a:cubicBezTo>
                <a:cubicBezTo>
                  <a:pt x="1277780" y="1650277"/>
                  <a:pt x="1160915" y="1670735"/>
                  <a:pt x="1046085" y="1706261"/>
                </a:cubicBezTo>
                <a:cubicBezTo>
                  <a:pt x="1031962" y="1710529"/>
                  <a:pt x="1017823" y="1715069"/>
                  <a:pt x="1003447" y="1719049"/>
                </a:cubicBezTo>
                <a:cubicBezTo>
                  <a:pt x="1030832" y="1706926"/>
                  <a:pt x="1059271" y="1697451"/>
                  <a:pt x="1087567" y="1688103"/>
                </a:cubicBezTo>
                <a:cubicBezTo>
                  <a:pt x="1179405" y="1657507"/>
                  <a:pt x="1273537" y="1637923"/>
                  <a:pt x="1370422" y="1632771"/>
                </a:cubicBezTo>
                <a:cubicBezTo>
                  <a:pt x="1377778" y="1632422"/>
                  <a:pt x="1379106" y="1630739"/>
                  <a:pt x="1376144" y="1623897"/>
                </a:cubicBezTo>
                <a:cubicBezTo>
                  <a:pt x="1366655" y="1602111"/>
                  <a:pt x="1350034" y="1587888"/>
                  <a:pt x="1329191" y="1578151"/>
                </a:cubicBezTo>
                <a:cubicBezTo>
                  <a:pt x="1297530" y="1563385"/>
                  <a:pt x="1263689" y="1559482"/>
                  <a:pt x="1229320" y="1559619"/>
                </a:cubicBezTo>
                <a:cubicBezTo>
                  <a:pt x="1145365" y="1560020"/>
                  <a:pt x="1068453" y="1584359"/>
                  <a:pt x="996653" y="1626677"/>
                </a:cubicBezTo>
                <a:cubicBezTo>
                  <a:pt x="946428" y="1656370"/>
                  <a:pt x="899719" y="1690631"/>
                  <a:pt x="863114" y="1736938"/>
                </a:cubicBezTo>
                <a:cubicBezTo>
                  <a:pt x="840384" y="1765651"/>
                  <a:pt x="822768" y="1797268"/>
                  <a:pt x="811586" y="1832416"/>
                </a:cubicBezTo>
                <a:cubicBezTo>
                  <a:pt x="810229" y="1836675"/>
                  <a:pt x="809000" y="1841079"/>
                  <a:pt x="807916" y="1845357"/>
                </a:cubicBezTo>
                <a:cubicBezTo>
                  <a:pt x="807864" y="1846169"/>
                  <a:pt x="807939" y="1847124"/>
                  <a:pt x="807963" y="1848892"/>
                </a:cubicBezTo>
                <a:cubicBezTo>
                  <a:pt x="831400" y="1836927"/>
                  <a:pt x="855096" y="1827287"/>
                  <a:pt x="879991" y="1820168"/>
                </a:cubicBezTo>
                <a:cubicBezTo>
                  <a:pt x="922865" y="1807938"/>
                  <a:pt x="966993" y="1803800"/>
                  <a:pt x="1011289" y="1801302"/>
                </a:cubicBezTo>
                <a:cubicBezTo>
                  <a:pt x="1091805" y="1797289"/>
                  <a:pt x="1171657" y="1788752"/>
                  <a:pt x="1249185" y="1765402"/>
                </a:cubicBezTo>
                <a:cubicBezTo>
                  <a:pt x="1282546" y="1755423"/>
                  <a:pt x="1315560" y="1744472"/>
                  <a:pt x="1343560" y="1722610"/>
                </a:cubicBezTo>
                <a:cubicBezTo>
                  <a:pt x="1358845" y="1710673"/>
                  <a:pt x="1371004" y="1696638"/>
                  <a:pt x="1376800" y="1677991"/>
                </a:cubicBezTo>
                <a:cubicBezTo>
                  <a:pt x="1378851" y="1671330"/>
                  <a:pt x="1382967" y="1672813"/>
                  <a:pt x="1387169" y="1672942"/>
                </a:cubicBezTo>
                <a:cubicBezTo>
                  <a:pt x="1424336" y="1673661"/>
                  <a:pt x="1463273" y="1677620"/>
                  <a:pt x="1500972" y="1682857"/>
                </a:cubicBezTo>
                <a:lnTo>
                  <a:pt x="1566833" y="1693739"/>
                </a:lnTo>
                <a:lnTo>
                  <a:pt x="1593093" y="1757638"/>
                </a:lnTo>
                <a:cubicBezTo>
                  <a:pt x="1605907" y="1794995"/>
                  <a:pt x="1617203" y="1833627"/>
                  <a:pt x="1627517" y="1871216"/>
                </a:cubicBezTo>
                <a:cubicBezTo>
                  <a:pt x="1633946" y="1894812"/>
                  <a:pt x="1643322" y="1918133"/>
                  <a:pt x="1642518" y="1943101"/>
                </a:cubicBezTo>
                <a:cubicBezTo>
                  <a:pt x="1640107" y="2025412"/>
                  <a:pt x="1638499" y="2107725"/>
                  <a:pt x="1641715" y="2189761"/>
                </a:cubicBezTo>
                <a:cubicBezTo>
                  <a:pt x="1644125" y="2253964"/>
                  <a:pt x="1644928" y="2318717"/>
                  <a:pt x="1669305" y="2379903"/>
                </a:cubicBezTo>
                <a:cubicBezTo>
                  <a:pt x="1669242" y="2381100"/>
                  <a:pt x="1669180" y="2382297"/>
                  <a:pt x="1669117" y="2383495"/>
                </a:cubicBezTo>
                <a:cubicBezTo>
                  <a:pt x="1673135" y="2372016"/>
                  <a:pt x="1720350" y="2420240"/>
                  <a:pt x="1722169" y="2376292"/>
                </a:cubicBezTo>
                <a:cubicBezTo>
                  <a:pt x="1711719" y="2312911"/>
                  <a:pt x="1681361" y="2183726"/>
                  <a:pt x="1680021" y="2119798"/>
                </a:cubicBezTo>
                <a:cubicBezTo>
                  <a:pt x="1677610" y="1983983"/>
                  <a:pt x="1684308" y="1848168"/>
                  <a:pt x="1684306" y="1712628"/>
                </a:cubicBezTo>
                <a:cubicBezTo>
                  <a:pt x="1684306" y="1558981"/>
                  <a:pt x="1673055" y="1406703"/>
                  <a:pt x="1631534" y="1258270"/>
                </a:cubicBezTo>
                <a:cubicBezTo>
                  <a:pt x="1609835" y="1180348"/>
                  <a:pt x="1581442" y="1105169"/>
                  <a:pt x="1545546" y="1033010"/>
                </a:cubicBezTo>
                <a:cubicBezTo>
                  <a:pt x="1520632" y="975301"/>
                  <a:pt x="1492596" y="935197"/>
                  <a:pt x="1482058" y="912011"/>
                </a:cubicBezTo>
                <a:cubicBezTo>
                  <a:pt x="1478307" y="905426"/>
                  <a:pt x="1477504" y="900763"/>
                  <a:pt x="1482326" y="893903"/>
                </a:cubicBezTo>
                <a:cubicBezTo>
                  <a:pt x="1491434" y="881558"/>
                  <a:pt x="1495452" y="867289"/>
                  <a:pt x="1498131" y="852199"/>
                </a:cubicBezTo>
                <a:cubicBezTo>
                  <a:pt x="1504024" y="820097"/>
                  <a:pt x="1498131" y="788819"/>
                  <a:pt x="1490363" y="758088"/>
                </a:cubicBezTo>
                <a:cubicBezTo>
                  <a:pt x="1471344" y="684284"/>
                  <a:pt x="1433840" y="619531"/>
                  <a:pt x="1392854" y="556701"/>
                </a:cubicBezTo>
                <a:cubicBezTo>
                  <a:pt x="1321331" y="446953"/>
                  <a:pt x="1229715" y="356135"/>
                  <a:pt x="1132209" y="271353"/>
                </a:cubicBezTo>
                <a:cubicBezTo>
                  <a:pt x="1027199" y="179713"/>
                  <a:pt x="917637" y="94109"/>
                  <a:pt x="813699" y="1097"/>
                </a:cubicBezTo>
                <a:cubicBezTo>
                  <a:pt x="812897" y="275"/>
                  <a:pt x="811557" y="275"/>
                  <a:pt x="810218" y="0"/>
                </a:cubicBezTo>
                <a:cubicBezTo>
                  <a:pt x="810218" y="1920"/>
                  <a:pt x="810218" y="3292"/>
                  <a:pt x="810486" y="4391"/>
                </a:cubicBezTo>
                <a:cubicBezTo>
                  <a:pt x="830845" y="120998"/>
                  <a:pt x="868080" y="232118"/>
                  <a:pt x="914155" y="340496"/>
                </a:cubicBezTo>
                <a:cubicBezTo>
                  <a:pt x="991303" y="521307"/>
                  <a:pt x="1092561" y="685930"/>
                  <a:pt x="1228378" y="826682"/>
                </a:cubicBezTo>
                <a:cubicBezTo>
                  <a:pt x="1262397" y="861803"/>
                  <a:pt x="1298293" y="894726"/>
                  <a:pt x="1341690" y="917499"/>
                </a:cubicBezTo>
                <a:cubicBezTo>
                  <a:pt x="1363924" y="929022"/>
                  <a:pt x="1387228" y="936431"/>
                  <a:pt x="1412410" y="934785"/>
                </a:cubicBezTo>
                <a:cubicBezTo>
                  <a:pt x="1427143" y="933960"/>
                  <a:pt x="1427411" y="933688"/>
                  <a:pt x="1420713" y="920793"/>
                </a:cubicBezTo>
                <a:cubicBezTo>
                  <a:pt x="1399015" y="879911"/>
                  <a:pt x="1375709" y="839852"/>
                  <a:pt x="1351601" y="800342"/>
                </a:cubicBezTo>
                <a:cubicBezTo>
                  <a:pt x="1273648" y="672759"/>
                  <a:pt x="1185784" y="552310"/>
                  <a:pt x="1099795" y="430764"/>
                </a:cubicBezTo>
                <a:cubicBezTo>
                  <a:pt x="1097116" y="426923"/>
                  <a:pt x="1093098" y="423630"/>
                  <a:pt x="1092829" y="418142"/>
                </a:cubicBezTo>
                <a:cubicBezTo>
                  <a:pt x="1098455" y="417594"/>
                  <a:pt x="1099527" y="421710"/>
                  <a:pt x="1101403" y="424179"/>
                </a:cubicBezTo>
                <a:cubicBezTo>
                  <a:pt x="1170247" y="513625"/>
                  <a:pt x="1239895" y="602520"/>
                  <a:pt x="1305794" y="694435"/>
                </a:cubicBezTo>
                <a:cubicBezTo>
                  <a:pt x="1347316" y="752328"/>
                  <a:pt x="1387228" y="811318"/>
                  <a:pt x="1424463" y="872227"/>
                </a:cubicBezTo>
                <a:cubicBezTo>
                  <a:pt x="1451519" y="916677"/>
                  <a:pt x="1476165" y="962497"/>
                  <a:pt x="1500810" y="1008316"/>
                </a:cubicBezTo>
                <a:cubicBezTo>
                  <a:pt x="1531839" y="1081300"/>
                  <a:pt x="1586397" y="1184417"/>
                  <a:pt x="1610640" y="1310125"/>
                </a:cubicBezTo>
                <a:cubicBezTo>
                  <a:pt x="1644660" y="1459110"/>
                  <a:pt x="1650018" y="1610562"/>
                  <a:pt x="1646268" y="1762565"/>
                </a:cubicBezTo>
                <a:cubicBezTo>
                  <a:pt x="1646268" y="1763937"/>
                  <a:pt x="1647071" y="1766407"/>
                  <a:pt x="1643589" y="1766407"/>
                </a:cubicBezTo>
                <a:lnTo>
                  <a:pt x="1637160" y="1747474"/>
                </a:lnTo>
                <a:cubicBezTo>
                  <a:pt x="1602603" y="1647053"/>
                  <a:pt x="1563456" y="1568132"/>
                  <a:pt x="1480720" y="1478590"/>
                </a:cubicBezTo>
                <a:cubicBezTo>
                  <a:pt x="1397982" y="1389046"/>
                  <a:pt x="1230435" y="1278034"/>
                  <a:pt x="1140741" y="1210217"/>
                </a:cubicBezTo>
                <a:cubicBezTo>
                  <a:pt x="1051045" y="1142403"/>
                  <a:pt x="1014290" y="1129857"/>
                  <a:pt x="942550" y="1071697"/>
                </a:cubicBezTo>
                <a:cubicBezTo>
                  <a:pt x="870809" y="1013535"/>
                  <a:pt x="780483" y="939723"/>
                  <a:pt x="710299" y="861253"/>
                </a:cubicBezTo>
                <a:cubicBezTo>
                  <a:pt x="706280" y="856863"/>
                  <a:pt x="700922" y="853846"/>
                  <a:pt x="706012" y="845339"/>
                </a:cubicBezTo>
                <a:cubicBezTo>
                  <a:pt x="720210" y="821469"/>
                  <a:pt x="723692" y="795129"/>
                  <a:pt x="722086" y="767417"/>
                </a:cubicBezTo>
                <a:cubicBezTo>
                  <a:pt x="719139" y="716659"/>
                  <a:pt x="700119" y="670839"/>
                  <a:pt x="679759" y="625567"/>
                </a:cubicBezTo>
                <a:cubicBezTo>
                  <a:pt x="632613" y="520209"/>
                  <a:pt x="567787" y="426373"/>
                  <a:pt x="497603" y="336106"/>
                </a:cubicBezTo>
                <a:cubicBezTo>
                  <a:pt x="459296" y="286170"/>
                  <a:pt x="422864" y="234862"/>
                  <a:pt x="396076" y="177244"/>
                </a:cubicBezTo>
                <a:cubicBezTo>
                  <a:pt x="380539" y="143770"/>
                  <a:pt x="368752" y="109200"/>
                  <a:pt x="359644" y="72707"/>
                </a:cubicBezTo>
                <a:cubicBezTo>
                  <a:pt x="357769" y="74354"/>
                  <a:pt x="356698" y="75177"/>
                  <a:pt x="355893" y="76001"/>
                </a:cubicBezTo>
                <a:cubicBezTo>
                  <a:pt x="352411" y="81214"/>
                  <a:pt x="348930" y="86702"/>
                  <a:pt x="345714" y="92187"/>
                </a:cubicBezTo>
                <a:cubicBezTo>
                  <a:pt x="319195" y="137460"/>
                  <a:pt x="302318" y="186298"/>
                  <a:pt x="293210" y="237881"/>
                </a:cubicBezTo>
                <a:cubicBezTo>
                  <a:pt x="278477" y="321014"/>
                  <a:pt x="285709" y="403600"/>
                  <a:pt x="300978" y="485638"/>
                </a:cubicBezTo>
                <a:cubicBezTo>
                  <a:pt x="322945" y="602795"/>
                  <a:pt x="368485" y="708427"/>
                  <a:pt x="445633" y="798970"/>
                </a:cubicBezTo>
                <a:cubicBezTo>
                  <a:pt x="477244" y="836010"/>
                  <a:pt x="512603" y="868661"/>
                  <a:pt x="557339" y="888690"/>
                </a:cubicBezTo>
                <a:cubicBezTo>
                  <a:pt x="586806" y="901860"/>
                  <a:pt x="617075" y="906251"/>
                  <a:pt x="648686" y="895823"/>
                </a:cubicBezTo>
                <a:cubicBezTo>
                  <a:pt x="658597" y="892531"/>
                  <a:pt x="659134" y="889513"/>
                  <a:pt x="652705" y="881283"/>
                </a:cubicBezTo>
                <a:cubicBezTo>
                  <a:pt x="568590" y="772357"/>
                  <a:pt x="502156" y="652731"/>
                  <a:pt x="449383" y="525148"/>
                </a:cubicBezTo>
                <a:cubicBezTo>
                  <a:pt x="433043" y="485913"/>
                  <a:pt x="416703" y="446403"/>
                  <a:pt x="404113" y="405521"/>
                </a:cubicBezTo>
                <a:cubicBezTo>
                  <a:pt x="413219" y="424727"/>
                  <a:pt x="421524" y="444207"/>
                  <a:pt x="430098" y="463414"/>
                </a:cubicBezTo>
                <a:cubicBezTo>
                  <a:pt x="498942" y="620354"/>
                  <a:pt x="585466" y="765223"/>
                  <a:pt x="699315" y="892806"/>
                </a:cubicBezTo>
                <a:cubicBezTo>
                  <a:pt x="789859" y="994324"/>
                  <a:pt x="944425" y="1107182"/>
                  <a:pt x="1003893" y="1157849"/>
                </a:cubicBezTo>
                <a:cubicBezTo>
                  <a:pt x="1063363" y="1208516"/>
                  <a:pt x="1052380" y="1190636"/>
                  <a:pt x="1056131" y="1196809"/>
                </a:cubicBezTo>
                <a:lnTo>
                  <a:pt x="1026396" y="1194890"/>
                </a:lnTo>
                <a:cubicBezTo>
                  <a:pt x="965588" y="1191871"/>
                  <a:pt x="906386" y="1202297"/>
                  <a:pt x="847988" y="1218760"/>
                </a:cubicBezTo>
                <a:cubicBezTo>
                  <a:pt x="737889" y="1250038"/>
                  <a:pt x="632344" y="1294212"/>
                  <a:pt x="525462" y="1334545"/>
                </a:cubicBezTo>
                <a:cubicBezTo>
                  <a:pt x="516622" y="1337837"/>
                  <a:pt x="511532" y="1338934"/>
                  <a:pt x="506711" y="1327960"/>
                </a:cubicBezTo>
                <a:cubicBezTo>
                  <a:pt x="468939" y="1241807"/>
                  <a:pt x="387055" y="1245709"/>
                  <a:pt x="302050" y="1262933"/>
                </a:cubicBezTo>
                <a:cubicBezTo>
                  <a:pt x="225689" y="1278407"/>
                  <a:pt x="119549" y="1258220"/>
                  <a:pt x="0" y="1208733"/>
                </a:cubicBezTo>
                <a:cubicBezTo>
                  <a:pt x="15444" y="1240221"/>
                  <a:pt x="32896" y="1270717"/>
                  <a:pt x="51484" y="1299625"/>
                </a:cubicBezTo>
                <a:close/>
              </a:path>
            </a:pathLst>
          </a:custGeom>
          <a:solidFill>
            <a:srgbClr val="FFFFFF">
              <a:alpha val="6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0"/>
          <p:cNvSpPr/>
          <p:nvPr/>
        </p:nvSpPr>
        <p:spPr>
          <a:xfrm>
            <a:off x="553680" y="3377160"/>
            <a:ext cx="454680" cy="45468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0"/>
          <p:cNvSpPr/>
          <p:nvPr/>
        </p:nvSpPr>
        <p:spPr>
          <a:xfrm>
            <a:off x="2433240" y="3595320"/>
            <a:ext cx="463320" cy="46332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0"/>
          <p:cNvSpPr/>
          <p:nvPr/>
        </p:nvSpPr>
        <p:spPr>
          <a:xfrm>
            <a:off x="2314440" y="5741640"/>
            <a:ext cx="714960" cy="71496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0"/>
          <p:cNvSpPr/>
          <p:nvPr/>
        </p:nvSpPr>
        <p:spPr>
          <a:xfrm>
            <a:off x="2772000" y="3611160"/>
            <a:ext cx="825480" cy="82548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0"/>
          <p:cNvSpPr/>
          <p:nvPr/>
        </p:nvSpPr>
        <p:spPr>
          <a:xfrm>
            <a:off x="1352520" y="4689000"/>
            <a:ext cx="225000" cy="22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/>
          <p:nvPr/>
        </p:nvSpPr>
        <p:spPr>
          <a:xfrm>
            <a:off x="820440" y="825120"/>
            <a:ext cx="463320" cy="46332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0"/>
          <p:cNvSpPr/>
          <p:nvPr/>
        </p:nvSpPr>
        <p:spPr>
          <a:xfrm>
            <a:off x="245880" y="388800"/>
            <a:ext cx="825480" cy="82548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0"/>
          <p:cNvSpPr/>
          <p:nvPr/>
        </p:nvSpPr>
        <p:spPr>
          <a:xfrm>
            <a:off x="29880" y="5050440"/>
            <a:ext cx="225000" cy="22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0"/>
          <p:cNvSpPr/>
          <p:nvPr/>
        </p:nvSpPr>
        <p:spPr>
          <a:xfrm>
            <a:off x="692640" y="3717000"/>
            <a:ext cx="255240" cy="25524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0"/>
          <p:cNvSpPr/>
          <p:nvPr/>
        </p:nvSpPr>
        <p:spPr>
          <a:xfrm>
            <a:off x="3312720" y="1679040"/>
            <a:ext cx="225000" cy="22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0"/>
          <p:cNvSpPr/>
          <p:nvPr/>
        </p:nvSpPr>
        <p:spPr>
          <a:xfrm>
            <a:off x="2959560" y="163080"/>
            <a:ext cx="122040" cy="12204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2C0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D2B84-466A-4922-9502-8F3B2261B0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083"/>
          <a:stretch/>
        </p:blipFill>
        <p:spPr>
          <a:xfrm>
            <a:off x="-32784" y="4778736"/>
            <a:ext cx="12243255" cy="2124894"/>
          </a:xfrm>
          <a:prstGeom prst="rect">
            <a:avLst/>
          </a:prstGeom>
        </p:spPr>
      </p:pic>
      <p:sp>
        <p:nvSpPr>
          <p:cNvPr id="356" name="Google Shape;356;g11a218b51c7_4_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b="1" smtClean="0">
                <a:solidFill>
                  <a:srgbClr val="FFFF00"/>
                </a:solidFill>
              </a:rPr>
              <a:t>1</a:t>
            </a:fld>
            <a:r>
              <a:rPr lang="en-US" b="1" dirty="0">
                <a:solidFill>
                  <a:srgbClr val="FFFF00"/>
                </a:solidFill>
              </a:rPr>
              <a:t>/21</a:t>
            </a:r>
            <a:endParaRPr b="1" dirty="0">
              <a:solidFill>
                <a:srgbClr val="FFFF00"/>
              </a:solidFill>
            </a:endParaRPr>
          </a:p>
        </p:txBody>
      </p:sp>
      <p:sp>
        <p:nvSpPr>
          <p:cNvPr id="357" name="Google Shape;357;g11a218b51c7_4_10"/>
          <p:cNvSpPr txBox="1"/>
          <p:nvPr/>
        </p:nvSpPr>
        <p:spPr>
          <a:xfrm>
            <a:off x="1477200" y="1343708"/>
            <a:ext cx="92376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rgbClr val="002060"/>
                </a:solidFill>
                <a:latin typeface="Nunito" pitchFamily="2" charset="0"/>
              </a:rPr>
              <a:t>Review Code</a:t>
            </a:r>
            <a:endParaRPr lang="en-US" sz="1400" b="1" i="0" u="none" strike="noStrike" cap="none" dirty="0">
              <a:solidFill>
                <a:srgbClr val="002060"/>
              </a:solidFill>
              <a:latin typeface="Nunito" pitchFamily="2" charset="0"/>
              <a:sym typeface="Arial"/>
            </a:endParaRPr>
          </a:p>
        </p:txBody>
      </p:sp>
      <p:sp>
        <p:nvSpPr>
          <p:cNvPr id="359" name="Google Shape;359;g11a218b51c7_4_10"/>
          <p:cNvSpPr txBox="1"/>
          <p:nvPr/>
        </p:nvSpPr>
        <p:spPr>
          <a:xfrm>
            <a:off x="1841893" y="2460688"/>
            <a:ext cx="8493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002060"/>
                </a:solidFill>
                <a:latin typeface="Nunito" pitchFamily="2" charset="0"/>
                <a:sym typeface="Arial"/>
              </a:rPr>
              <a:t>Chủ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Nunito" pitchFamily="2" charset="0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002060"/>
                </a:solidFill>
                <a:latin typeface="Nunito" pitchFamily="2" charset="0"/>
                <a:sym typeface="Arial"/>
              </a:rPr>
              <a:t>đề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Nunito" pitchFamily="2" charset="0"/>
                <a:sym typeface="Arial"/>
              </a:rPr>
              <a:t>:</a:t>
            </a:r>
            <a:r>
              <a:rPr lang="en-US" sz="28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Nunito" pitchFamily="2" charset="0"/>
              </a:rPr>
              <a:t>Tìm</a:t>
            </a:r>
            <a:r>
              <a:rPr lang="en-US" sz="28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Nunito" pitchFamily="2" charset="0"/>
              </a:rPr>
              <a:t>hiểu</a:t>
            </a:r>
            <a:r>
              <a:rPr lang="en-US" sz="28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Nunito" pitchFamily="2" charset="0"/>
              </a:rPr>
              <a:t>về</a:t>
            </a:r>
            <a:r>
              <a:rPr lang="en-US" sz="28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Nunito" pitchFamily="2" charset="0"/>
              </a:rPr>
              <a:t>Xác</a:t>
            </a:r>
            <a:r>
              <a:rPr lang="en-US" sz="28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Nunito" pitchFamily="2" charset="0"/>
              </a:rPr>
              <a:t>thực</a:t>
            </a:r>
            <a:r>
              <a:rPr lang="en-US" sz="2800" dirty="0">
                <a:solidFill>
                  <a:srgbClr val="002060"/>
                </a:solidFill>
                <a:latin typeface="Nunito" pitchFamily="2" charset="0"/>
              </a:rPr>
              <a:t> 2 </a:t>
            </a:r>
            <a:r>
              <a:rPr lang="en-US" sz="2800" dirty="0" err="1">
                <a:solidFill>
                  <a:srgbClr val="002060"/>
                </a:solidFill>
                <a:latin typeface="Nunito" pitchFamily="2" charset="0"/>
              </a:rPr>
              <a:t>lớp</a:t>
            </a:r>
            <a:r>
              <a:rPr lang="en-US" sz="28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Nunito" pitchFamily="2" charset="0"/>
              </a:rPr>
              <a:t>với</a:t>
            </a:r>
            <a:r>
              <a:rPr lang="en-US" sz="2800" dirty="0">
                <a:solidFill>
                  <a:srgbClr val="002060"/>
                </a:solidFill>
                <a:latin typeface="Nunito" pitchFamily="2" charset="0"/>
              </a:rPr>
              <a:t> OTP (TOTP)</a:t>
            </a:r>
            <a:endParaRPr sz="900" b="0" i="0" u="none" strike="noStrike" cap="none" dirty="0">
              <a:solidFill>
                <a:srgbClr val="002060"/>
              </a:solidFill>
              <a:latin typeface="Nunito" pitchFamily="2" charset="0"/>
              <a:sym typeface="Arial"/>
            </a:endParaRPr>
          </a:p>
        </p:txBody>
      </p:sp>
      <p:sp>
        <p:nvSpPr>
          <p:cNvPr id="361" name="Google Shape;361;g11a218b51c7_4_10"/>
          <p:cNvSpPr txBox="1"/>
          <p:nvPr/>
        </p:nvSpPr>
        <p:spPr>
          <a:xfrm>
            <a:off x="9314181" y="4378641"/>
            <a:ext cx="2043224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400"/>
            </a:pPr>
            <a:r>
              <a:rPr lang="en-GB" sz="2000" dirty="0">
                <a:solidFill>
                  <a:srgbClr val="002060"/>
                </a:solidFill>
              </a:rPr>
              <a:t>CV: PhongND</a:t>
            </a:r>
            <a:endParaRPr sz="20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0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1a218b51c7_4_10"/>
          <p:cNvSpPr txBox="1"/>
          <p:nvPr/>
        </p:nvSpPr>
        <p:spPr>
          <a:xfrm>
            <a:off x="8666145" y="849614"/>
            <a:ext cx="347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 err="1">
                <a:solidFill>
                  <a:schemeClr val="accent4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Phòng</a:t>
            </a:r>
            <a:r>
              <a:rPr lang="en-GB" sz="1800" b="0" i="0" u="none" strike="noStrike" cap="none" dirty="0">
                <a:solidFill>
                  <a:schemeClr val="accent4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PTSPANM – Team 2</a:t>
            </a:r>
            <a:endParaRPr sz="1800" b="0" i="0" u="none" strike="noStrike" cap="none" dirty="0">
              <a:solidFill>
                <a:schemeClr val="accent4">
                  <a:lumMod val="7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93DDDC-ADA6-1E1C-2970-47D89BDA5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605" y="170817"/>
            <a:ext cx="1881075" cy="5011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305A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"/>
          <p:cNvSpPr/>
          <p:nvPr/>
        </p:nvSpPr>
        <p:spPr>
          <a:xfrm>
            <a:off x="3462904" y="3485408"/>
            <a:ext cx="7129885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>
                    <a:lumMod val="9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QR Code </a:t>
            </a:r>
            <a:r>
              <a:rPr lang="en-US" sz="3600" b="1" i="0" u="none" strike="noStrike" cap="none" dirty="0" err="1">
                <a:solidFill>
                  <a:schemeClr val="bg1">
                    <a:lumMod val="9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và</a:t>
            </a:r>
            <a:r>
              <a:rPr lang="en-US" sz="3600" b="1" i="0" u="none" strike="noStrike" cap="none" dirty="0">
                <a:solidFill>
                  <a:schemeClr val="bg1">
                    <a:lumMod val="9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GG Authenticator</a:t>
            </a:r>
            <a:endParaRPr sz="3600" b="0" i="0" u="none" strike="noStrike" cap="none" dirty="0">
              <a:solidFill>
                <a:schemeClr val="bg1">
                  <a:lumMod val="9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2"/>
          <p:cNvSpPr/>
          <p:nvPr/>
        </p:nvSpPr>
        <p:spPr>
          <a:xfrm>
            <a:off x="2115542" y="3180790"/>
            <a:ext cx="1220456" cy="101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6000" b="1" i="0" u="sng" strike="noStrike" cap="none" dirty="0">
                <a:solidFill>
                  <a:schemeClr val="bg1">
                    <a:lumMod val="9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04</a:t>
            </a:r>
            <a:endParaRPr sz="6000" b="0" i="0" u="sng" strike="noStrike" cap="none" dirty="0">
              <a:solidFill>
                <a:schemeClr val="bg1">
                  <a:lumMod val="9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02B20B45-07B1-45DA-8ACB-214FF23C3F91}"/>
              </a:ext>
            </a:extLst>
          </p:cNvPr>
          <p:cNvSpPr/>
          <p:nvPr/>
        </p:nvSpPr>
        <p:spPr>
          <a:xfrm rot="21243299">
            <a:off x="10810602" y="-687495"/>
            <a:ext cx="2356302" cy="2142098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356;g11a218b51c7_4_10">
            <a:extLst>
              <a:ext uri="{FF2B5EF4-FFF2-40B4-BE49-F238E27FC236}">
                <a16:creationId xmlns:a16="http://schemas.microsoft.com/office/drawing/2014/main" id="{8D32399F-5198-48E3-A482-3C6926C544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b="1" smtClean="0">
                <a:solidFill>
                  <a:srgbClr val="FFFF00"/>
                </a:solidFill>
              </a:rPr>
              <a:t>10</a:t>
            </a:fld>
            <a:r>
              <a:rPr lang="en-US" b="1" dirty="0">
                <a:solidFill>
                  <a:srgbClr val="FFFF00"/>
                </a:solidFill>
              </a:rPr>
              <a:t>/21</a:t>
            </a:r>
            <a:endParaRPr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305A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ord 14">
            <a:extLst>
              <a:ext uri="{FF2B5EF4-FFF2-40B4-BE49-F238E27FC236}">
                <a16:creationId xmlns:a16="http://schemas.microsoft.com/office/drawing/2014/main" id="{02B20B45-07B1-45DA-8ACB-214FF23C3F91}"/>
              </a:ext>
            </a:extLst>
          </p:cNvPr>
          <p:cNvSpPr/>
          <p:nvPr/>
        </p:nvSpPr>
        <p:spPr>
          <a:xfrm rot="20253615">
            <a:off x="5828812" y="-1799223"/>
            <a:ext cx="9271975" cy="9555601"/>
          </a:xfrm>
          <a:prstGeom prst="chord">
            <a:avLst>
              <a:gd name="adj1" fmla="val 1356400"/>
              <a:gd name="adj2" fmla="val 16200000"/>
            </a:avLst>
          </a:prstGeom>
          <a:solidFill>
            <a:srgbClr val="43C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C5CD26EA-7C61-414A-8BA0-113A5BBAC291}"/>
              </a:ext>
            </a:extLst>
          </p:cNvPr>
          <p:cNvSpPr/>
          <p:nvPr/>
        </p:nvSpPr>
        <p:spPr>
          <a:xfrm>
            <a:off x="0" y="0"/>
            <a:ext cx="4279900" cy="5588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3CCA5-1BE7-48F2-812D-08B6F394E9D3}"/>
              </a:ext>
            </a:extLst>
          </p:cNvPr>
          <p:cNvSpPr txBox="1"/>
          <p:nvPr/>
        </p:nvSpPr>
        <p:spPr>
          <a:xfrm>
            <a:off x="190499" y="71735"/>
            <a:ext cx="4279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4.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Qrcode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và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google Auth</a:t>
            </a:r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A22B1407-DCA3-4FB6-8397-BA8E99247A73}"/>
              </a:ext>
            </a:extLst>
          </p:cNvPr>
          <p:cNvSpPr/>
          <p:nvPr/>
        </p:nvSpPr>
        <p:spPr>
          <a:xfrm rot="21243299">
            <a:off x="10608665" y="-1025364"/>
            <a:ext cx="2356302" cy="2142098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356;g11a218b51c7_4_10">
            <a:extLst>
              <a:ext uri="{FF2B5EF4-FFF2-40B4-BE49-F238E27FC236}">
                <a16:creationId xmlns:a16="http://schemas.microsoft.com/office/drawing/2014/main" id="{E7EDB42B-EFB2-4DB6-82D5-5D410C178C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b="1" smtClean="0">
                <a:solidFill>
                  <a:srgbClr val="2A305A"/>
                </a:solidFill>
              </a:rPr>
              <a:t>11</a:t>
            </a:fld>
            <a:r>
              <a:rPr lang="en-US" b="1" dirty="0">
                <a:solidFill>
                  <a:srgbClr val="2A305A"/>
                </a:solidFill>
              </a:rPr>
              <a:t>/21</a:t>
            </a:r>
            <a:endParaRPr b="1" dirty="0">
              <a:solidFill>
                <a:srgbClr val="2A305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538E4-647C-20DE-AC52-1323BF38069B}"/>
              </a:ext>
            </a:extLst>
          </p:cNvPr>
          <p:cNvSpPr txBox="1"/>
          <p:nvPr/>
        </p:nvSpPr>
        <p:spPr>
          <a:xfrm>
            <a:off x="459980" y="771335"/>
            <a:ext cx="6128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4.1. QR Code</a:t>
            </a:r>
          </a:p>
          <a:p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-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Là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1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hình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ảnh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chứa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thông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tin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mã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của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1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chuỗi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ký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tự</a:t>
            </a:r>
            <a:endParaRPr lang="en-US" sz="2400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31725-D5A5-B2AA-18BC-FB8BADDDB272}"/>
              </a:ext>
            </a:extLst>
          </p:cNvPr>
          <p:cNvSpPr txBox="1"/>
          <p:nvPr/>
        </p:nvSpPr>
        <p:spPr>
          <a:xfrm>
            <a:off x="459980" y="2408893"/>
            <a:ext cx="7389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4.2. Google Authenticator</a:t>
            </a:r>
          </a:p>
          <a:p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-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Là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1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ứng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dụng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tạo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OTP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theo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thời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gian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với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1 public key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nhận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vào</a:t>
            </a:r>
            <a:endParaRPr lang="en-US" sz="2400" b="1" dirty="0">
              <a:solidFill>
                <a:schemeClr val="bg1"/>
              </a:solidFill>
              <a:latin typeface="Nunito" pitchFamily="2" charset="0"/>
            </a:endParaRPr>
          </a:p>
          <a:p>
            <a:endParaRPr lang="en-US" sz="2400" b="1" dirty="0">
              <a:solidFill>
                <a:schemeClr val="bg1"/>
              </a:solidFill>
              <a:latin typeface="Nunito" pitchFamily="2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- Scan QR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để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lấy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public key,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yêu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cầu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thông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tin QR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phải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được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format: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274222-6000-B980-3413-6B00DA93A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348" y="279400"/>
            <a:ext cx="2368352" cy="2262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92D8FE-6B13-81FC-2FB8-227EB01C612B}"/>
              </a:ext>
            </a:extLst>
          </p:cNvPr>
          <p:cNvSpPr txBox="1"/>
          <p:nvPr/>
        </p:nvSpPr>
        <p:spPr>
          <a:xfrm>
            <a:off x="459980" y="4951048"/>
            <a:ext cx="115071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Nunito" pitchFamily="2" charset="0"/>
              </a:rPr>
              <a:t>otpauth://totp/DevOps2?secret=</a:t>
            </a:r>
            <a:r>
              <a:rPr lang="en-US" sz="2000" b="1" u="sng" dirty="0">
                <a:solidFill>
                  <a:srgbClr val="FFFF00"/>
                </a:solidFill>
                <a:latin typeface="Nunito" pitchFamily="2" charset="0"/>
              </a:rPr>
              <a:t>HI5HSVJ2ONLGYUBRFBUWK6JXNUWEWPC3EFUW2R2KGFFEASZSF5LA</a:t>
            </a:r>
            <a:endParaRPr lang="LID4096" sz="2000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5307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305A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"/>
          <p:cNvSpPr/>
          <p:nvPr/>
        </p:nvSpPr>
        <p:spPr>
          <a:xfrm>
            <a:off x="4836690" y="3211686"/>
            <a:ext cx="5004540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3600" b="1" i="0" u="none" strike="noStrike" cap="none" dirty="0" err="1">
                <a:solidFill>
                  <a:schemeClr val="bg1">
                    <a:lumMod val="8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Triển</a:t>
            </a:r>
            <a:r>
              <a:rPr lang="en-US" sz="3600" b="1" i="0" u="none" strike="noStrike" cap="none" dirty="0">
                <a:solidFill>
                  <a:schemeClr val="bg1">
                    <a:lumMod val="8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3600" b="1" i="0" u="none" strike="noStrike" cap="none" dirty="0" err="1">
                <a:solidFill>
                  <a:schemeClr val="bg1">
                    <a:lumMod val="8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khai</a:t>
            </a:r>
            <a:endParaRPr sz="3600" b="0" i="0" u="none" strike="noStrike" cap="none" dirty="0">
              <a:solidFill>
                <a:schemeClr val="bg1">
                  <a:lumMod val="8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"/>
          <p:cNvSpPr/>
          <p:nvPr/>
        </p:nvSpPr>
        <p:spPr>
          <a:xfrm>
            <a:off x="3491759" y="2965544"/>
            <a:ext cx="1177825" cy="101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6000" b="1" i="0" u="sng" strike="noStrike" cap="none" dirty="0">
                <a:solidFill>
                  <a:schemeClr val="bg1">
                    <a:lumMod val="8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05</a:t>
            </a:r>
            <a:endParaRPr sz="6000" b="0" i="0" u="sng" strike="noStrike" cap="none" dirty="0">
              <a:solidFill>
                <a:schemeClr val="bg1">
                  <a:lumMod val="8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02B20B45-07B1-45DA-8ACB-214FF23C3F91}"/>
              </a:ext>
            </a:extLst>
          </p:cNvPr>
          <p:cNvSpPr/>
          <p:nvPr/>
        </p:nvSpPr>
        <p:spPr>
          <a:xfrm rot="21243299">
            <a:off x="10810602" y="-687495"/>
            <a:ext cx="2356302" cy="2142098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356;g11a218b51c7_4_10">
            <a:extLst>
              <a:ext uri="{FF2B5EF4-FFF2-40B4-BE49-F238E27FC236}">
                <a16:creationId xmlns:a16="http://schemas.microsoft.com/office/drawing/2014/main" id="{B66B8568-6312-411E-8100-39F3157064B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b="1" smtClean="0">
                <a:solidFill>
                  <a:srgbClr val="FFFF00"/>
                </a:solidFill>
              </a:rPr>
              <a:t>12</a:t>
            </a:fld>
            <a:r>
              <a:rPr lang="en-US" b="1" dirty="0">
                <a:solidFill>
                  <a:srgbClr val="FFFF00"/>
                </a:solidFill>
              </a:rPr>
              <a:t>/21</a:t>
            </a:r>
            <a:endParaRPr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0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305A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ord 14">
            <a:extLst>
              <a:ext uri="{FF2B5EF4-FFF2-40B4-BE49-F238E27FC236}">
                <a16:creationId xmlns:a16="http://schemas.microsoft.com/office/drawing/2014/main" id="{02B20B45-07B1-45DA-8ACB-214FF23C3F91}"/>
              </a:ext>
            </a:extLst>
          </p:cNvPr>
          <p:cNvSpPr/>
          <p:nvPr/>
        </p:nvSpPr>
        <p:spPr>
          <a:xfrm rot="21243299">
            <a:off x="10810602" y="-687495"/>
            <a:ext cx="2356302" cy="2142098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356;g11a218b51c7_4_10">
            <a:extLst>
              <a:ext uri="{FF2B5EF4-FFF2-40B4-BE49-F238E27FC236}">
                <a16:creationId xmlns:a16="http://schemas.microsoft.com/office/drawing/2014/main" id="{B66B8568-6312-411E-8100-39F3157064B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b="1" smtClean="0">
                <a:solidFill>
                  <a:srgbClr val="FFFF00"/>
                </a:solidFill>
              </a:rPr>
              <a:t>13</a:t>
            </a:fld>
            <a:r>
              <a:rPr lang="en-US" b="1" dirty="0">
                <a:solidFill>
                  <a:srgbClr val="FFFF00"/>
                </a:solidFill>
              </a:rPr>
              <a:t>/21</a:t>
            </a:r>
            <a:endParaRPr b="1" dirty="0">
              <a:solidFill>
                <a:srgbClr val="FFFF00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8450E6D-A350-4358-94CE-FB8404AAF278}"/>
              </a:ext>
            </a:extLst>
          </p:cNvPr>
          <p:cNvSpPr/>
          <p:nvPr/>
        </p:nvSpPr>
        <p:spPr>
          <a:xfrm>
            <a:off x="0" y="0"/>
            <a:ext cx="4279900" cy="5588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E7A55-0BAA-4049-8E01-64A924A0B0A3}"/>
              </a:ext>
            </a:extLst>
          </p:cNvPr>
          <p:cNvSpPr txBox="1"/>
          <p:nvPr/>
        </p:nvSpPr>
        <p:spPr>
          <a:xfrm>
            <a:off x="190500" y="717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5.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Triển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khai</a:t>
            </a:r>
            <a:endParaRPr lang="en-US" sz="2400" b="1" dirty="0">
              <a:solidFill>
                <a:srgbClr val="002060"/>
              </a:solidFill>
              <a:latin typeface="Nunito" pitchFamily="2" charset="0"/>
            </a:endParaRPr>
          </a:p>
        </p:txBody>
      </p:sp>
      <p:grpSp>
        <p:nvGrpSpPr>
          <p:cNvPr id="9" name="Google Shape;1742;p35">
            <a:extLst>
              <a:ext uri="{FF2B5EF4-FFF2-40B4-BE49-F238E27FC236}">
                <a16:creationId xmlns:a16="http://schemas.microsoft.com/office/drawing/2014/main" id="{B74EF112-2A68-4B98-894F-8115BBFF7EEB}"/>
              </a:ext>
            </a:extLst>
          </p:cNvPr>
          <p:cNvGrpSpPr/>
          <p:nvPr/>
        </p:nvGrpSpPr>
        <p:grpSpPr>
          <a:xfrm>
            <a:off x="3277965" y="3571514"/>
            <a:ext cx="1893992" cy="1106629"/>
            <a:chOff x="1947686" y="2658466"/>
            <a:chExt cx="1893992" cy="1106629"/>
          </a:xfrm>
        </p:grpSpPr>
        <p:grpSp>
          <p:nvGrpSpPr>
            <p:cNvPr id="10" name="Google Shape;1743;p35">
              <a:extLst>
                <a:ext uri="{FF2B5EF4-FFF2-40B4-BE49-F238E27FC236}">
                  <a16:creationId xmlns:a16="http://schemas.microsoft.com/office/drawing/2014/main" id="{40BC7612-5AE7-4AC6-92B6-7BD6F316D77C}"/>
                </a:ext>
              </a:extLst>
            </p:cNvPr>
            <p:cNvGrpSpPr/>
            <p:nvPr/>
          </p:nvGrpSpPr>
          <p:grpSpPr>
            <a:xfrm>
              <a:off x="2700496" y="2658466"/>
              <a:ext cx="66720" cy="831360"/>
              <a:chOff x="5117952" y="2967078"/>
              <a:chExt cx="66720" cy="831360"/>
            </a:xfrm>
          </p:grpSpPr>
          <p:sp>
            <p:nvSpPr>
              <p:cNvPr id="19" name="Google Shape;1744;p35">
                <a:extLst>
                  <a:ext uri="{FF2B5EF4-FFF2-40B4-BE49-F238E27FC236}">
                    <a16:creationId xmlns:a16="http://schemas.microsoft.com/office/drawing/2014/main" id="{C08CECAA-CF60-4F55-9E1E-A8604EF9CB83}"/>
                  </a:ext>
                </a:extLst>
              </p:cNvPr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0" name="Google Shape;1745;p35">
                <a:extLst>
                  <a:ext uri="{FF2B5EF4-FFF2-40B4-BE49-F238E27FC236}">
                    <a16:creationId xmlns:a16="http://schemas.microsoft.com/office/drawing/2014/main" id="{7CFA66C8-947F-4E6C-B411-41EDFCB6EB4D}"/>
                  </a:ext>
                </a:extLst>
              </p:cNvPr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1" name="Google Shape;1746;p35">
                <a:extLst>
                  <a:ext uri="{FF2B5EF4-FFF2-40B4-BE49-F238E27FC236}">
                    <a16:creationId xmlns:a16="http://schemas.microsoft.com/office/drawing/2014/main" id="{BEF7E54B-2B5B-429E-AB25-5EC021633DBB}"/>
                  </a:ext>
                </a:extLst>
              </p:cNvPr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2" name="Google Shape;1747;p35">
                <a:extLst>
                  <a:ext uri="{FF2B5EF4-FFF2-40B4-BE49-F238E27FC236}">
                    <a16:creationId xmlns:a16="http://schemas.microsoft.com/office/drawing/2014/main" id="{88013CAA-8253-4E83-BD19-F336AA860854}"/>
                  </a:ext>
                </a:extLst>
              </p:cNvPr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3" name="Google Shape;1748;p35">
                <a:extLst>
                  <a:ext uri="{FF2B5EF4-FFF2-40B4-BE49-F238E27FC236}">
                    <a16:creationId xmlns:a16="http://schemas.microsoft.com/office/drawing/2014/main" id="{FAC6D322-2681-424D-8373-27DDFD8C82B6}"/>
                  </a:ext>
                </a:extLst>
              </p:cNvPr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4" name="Google Shape;1749;p35">
                <a:extLst>
                  <a:ext uri="{FF2B5EF4-FFF2-40B4-BE49-F238E27FC236}">
                    <a16:creationId xmlns:a16="http://schemas.microsoft.com/office/drawing/2014/main" id="{EE226811-9AFA-40AF-8471-72E67D9E1003}"/>
                  </a:ext>
                </a:extLst>
              </p:cNvPr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5" name="Google Shape;1750;p35">
                <a:extLst>
                  <a:ext uri="{FF2B5EF4-FFF2-40B4-BE49-F238E27FC236}">
                    <a16:creationId xmlns:a16="http://schemas.microsoft.com/office/drawing/2014/main" id="{31D699DF-C1F7-4215-8F66-91DF5D9D5EDD}"/>
                  </a:ext>
                </a:extLst>
              </p:cNvPr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6" name="Google Shape;1751;p35">
                <a:extLst>
                  <a:ext uri="{FF2B5EF4-FFF2-40B4-BE49-F238E27FC236}">
                    <a16:creationId xmlns:a16="http://schemas.microsoft.com/office/drawing/2014/main" id="{F70ABB0D-8FD6-492E-BBE8-AB5EE7980B33}"/>
                  </a:ext>
                </a:extLst>
              </p:cNvPr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7" name="Google Shape;1752;p35">
                <a:extLst>
                  <a:ext uri="{FF2B5EF4-FFF2-40B4-BE49-F238E27FC236}">
                    <a16:creationId xmlns:a16="http://schemas.microsoft.com/office/drawing/2014/main" id="{9CE1D81F-1F7F-4FD4-8290-C48719CB5B03}"/>
                  </a:ext>
                </a:extLst>
              </p:cNvPr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8" name="Google Shape;1753;p35">
                <a:extLst>
                  <a:ext uri="{FF2B5EF4-FFF2-40B4-BE49-F238E27FC236}">
                    <a16:creationId xmlns:a16="http://schemas.microsoft.com/office/drawing/2014/main" id="{1258D7C1-C342-4E37-BC1C-6F94712ABC55}"/>
                  </a:ext>
                </a:extLst>
              </p:cNvPr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</p:grpSp>
        <p:sp>
          <p:nvSpPr>
            <p:cNvPr id="11" name="Google Shape;1754;p35">
              <a:extLst>
                <a:ext uri="{FF2B5EF4-FFF2-40B4-BE49-F238E27FC236}">
                  <a16:creationId xmlns:a16="http://schemas.microsoft.com/office/drawing/2014/main" id="{7B824C28-EC3E-41A7-B1F6-4823117C3140}"/>
                </a:ext>
              </a:extLst>
            </p:cNvPr>
            <p:cNvSpPr/>
            <p:nvPr/>
          </p:nvSpPr>
          <p:spPr>
            <a:xfrm>
              <a:off x="2771744" y="2878687"/>
              <a:ext cx="9568" cy="47648"/>
            </a:xfrm>
            <a:custGeom>
              <a:avLst/>
              <a:gdLst/>
              <a:ahLst/>
              <a:cxnLst/>
              <a:rect l="l" t="t" r="r" b="b"/>
              <a:pathLst>
                <a:path w="299" h="1489" extrusionOk="0">
                  <a:moveTo>
                    <a:pt x="1" y="1"/>
                  </a:moveTo>
                  <a:lnTo>
                    <a:pt x="1" y="1489"/>
                  </a:lnTo>
                  <a:lnTo>
                    <a:pt x="299" y="148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00"/>
                </a:solidFill>
                <a:latin typeface="Nunito" pitchFamily="2" charset="0"/>
              </a:endParaRPr>
            </a:p>
          </p:txBody>
        </p:sp>
        <p:sp>
          <p:nvSpPr>
            <p:cNvPr id="14" name="Google Shape;1760;p35">
              <a:extLst>
                <a:ext uri="{FF2B5EF4-FFF2-40B4-BE49-F238E27FC236}">
                  <a16:creationId xmlns:a16="http://schemas.microsoft.com/office/drawing/2014/main" id="{6FF6261E-1CA4-4AE9-A9A8-3CD7CFD589A6}"/>
                </a:ext>
              </a:extLst>
            </p:cNvPr>
            <p:cNvSpPr txBox="1"/>
            <p:nvPr/>
          </p:nvSpPr>
          <p:spPr>
            <a:xfrm>
              <a:off x="1947686" y="3230195"/>
              <a:ext cx="1893992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Tạo cặp (Pr, Pb)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Trả về Pb đã được mã hóa QR </a:t>
              </a:r>
              <a:endParaRPr sz="1800" dirty="0">
                <a:solidFill>
                  <a:srgbClr val="FFFF00"/>
                </a:solidFill>
                <a:latin typeface="Nunito" pitchFamily="2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1805;p35">
            <a:extLst>
              <a:ext uri="{FF2B5EF4-FFF2-40B4-BE49-F238E27FC236}">
                <a16:creationId xmlns:a16="http://schemas.microsoft.com/office/drawing/2014/main" id="{06035386-3E2E-4B2A-99DF-7F40A8D27E4A}"/>
              </a:ext>
            </a:extLst>
          </p:cNvPr>
          <p:cNvGrpSpPr/>
          <p:nvPr/>
        </p:nvGrpSpPr>
        <p:grpSpPr>
          <a:xfrm>
            <a:off x="770785" y="2432223"/>
            <a:ext cx="2654153" cy="1475871"/>
            <a:chOff x="795972" y="1407663"/>
            <a:chExt cx="1499100" cy="1475871"/>
          </a:xfrm>
        </p:grpSpPr>
        <p:grpSp>
          <p:nvGrpSpPr>
            <p:cNvPr id="74" name="Google Shape;1806;p35">
              <a:extLst>
                <a:ext uri="{FF2B5EF4-FFF2-40B4-BE49-F238E27FC236}">
                  <a16:creationId xmlns:a16="http://schemas.microsoft.com/office/drawing/2014/main" id="{5FC1C97A-878E-4893-B454-FAA64236EAB8}"/>
                </a:ext>
              </a:extLst>
            </p:cNvPr>
            <p:cNvGrpSpPr/>
            <p:nvPr/>
          </p:nvGrpSpPr>
          <p:grpSpPr>
            <a:xfrm rot="10800000">
              <a:off x="1512176" y="2018766"/>
              <a:ext cx="66720" cy="831360"/>
              <a:chOff x="5117952" y="2967078"/>
              <a:chExt cx="66720" cy="831360"/>
            </a:xfrm>
          </p:grpSpPr>
          <p:sp>
            <p:nvSpPr>
              <p:cNvPr id="86" name="Google Shape;1807;p35">
                <a:extLst>
                  <a:ext uri="{FF2B5EF4-FFF2-40B4-BE49-F238E27FC236}">
                    <a16:creationId xmlns:a16="http://schemas.microsoft.com/office/drawing/2014/main" id="{B4B9A309-52C5-4EB6-8EF7-0845C19D4143}"/>
                  </a:ext>
                </a:extLst>
              </p:cNvPr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87" name="Google Shape;1808;p35">
                <a:extLst>
                  <a:ext uri="{FF2B5EF4-FFF2-40B4-BE49-F238E27FC236}">
                    <a16:creationId xmlns:a16="http://schemas.microsoft.com/office/drawing/2014/main" id="{94666D81-BDE3-4828-A26D-A8619A3754C6}"/>
                  </a:ext>
                </a:extLst>
              </p:cNvPr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88" name="Google Shape;1809;p35">
                <a:extLst>
                  <a:ext uri="{FF2B5EF4-FFF2-40B4-BE49-F238E27FC236}">
                    <a16:creationId xmlns:a16="http://schemas.microsoft.com/office/drawing/2014/main" id="{CC93876D-581B-4C1A-8BAC-64E99AD28BA7}"/>
                  </a:ext>
                </a:extLst>
              </p:cNvPr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89" name="Google Shape;1810;p35">
                <a:extLst>
                  <a:ext uri="{FF2B5EF4-FFF2-40B4-BE49-F238E27FC236}">
                    <a16:creationId xmlns:a16="http://schemas.microsoft.com/office/drawing/2014/main" id="{F7650CC5-19CE-4DC0-B616-3BCB68C791CC}"/>
                  </a:ext>
                </a:extLst>
              </p:cNvPr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90" name="Google Shape;1811;p35">
                <a:extLst>
                  <a:ext uri="{FF2B5EF4-FFF2-40B4-BE49-F238E27FC236}">
                    <a16:creationId xmlns:a16="http://schemas.microsoft.com/office/drawing/2014/main" id="{009E28D1-BD56-4869-A736-BCFFF6F96F98}"/>
                  </a:ext>
                </a:extLst>
              </p:cNvPr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91" name="Google Shape;1812;p35">
                <a:extLst>
                  <a:ext uri="{FF2B5EF4-FFF2-40B4-BE49-F238E27FC236}">
                    <a16:creationId xmlns:a16="http://schemas.microsoft.com/office/drawing/2014/main" id="{96116F3F-E002-40CA-AEFA-C9232F79867F}"/>
                  </a:ext>
                </a:extLst>
              </p:cNvPr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92" name="Google Shape;1813;p35">
                <a:extLst>
                  <a:ext uri="{FF2B5EF4-FFF2-40B4-BE49-F238E27FC236}">
                    <a16:creationId xmlns:a16="http://schemas.microsoft.com/office/drawing/2014/main" id="{0AAA7907-ABF8-462B-8C1F-60DAE0323C29}"/>
                  </a:ext>
                </a:extLst>
              </p:cNvPr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93" name="Google Shape;1814;p35">
                <a:extLst>
                  <a:ext uri="{FF2B5EF4-FFF2-40B4-BE49-F238E27FC236}">
                    <a16:creationId xmlns:a16="http://schemas.microsoft.com/office/drawing/2014/main" id="{B19DEE81-F7D3-4E0D-90E1-7C3996157FE8}"/>
                  </a:ext>
                </a:extLst>
              </p:cNvPr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94" name="Google Shape;1815;p35">
                <a:extLst>
                  <a:ext uri="{FF2B5EF4-FFF2-40B4-BE49-F238E27FC236}">
                    <a16:creationId xmlns:a16="http://schemas.microsoft.com/office/drawing/2014/main" id="{C7C9714A-54AF-4907-BEF5-154F635EAE6C}"/>
                  </a:ext>
                </a:extLst>
              </p:cNvPr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95" name="Google Shape;1816;p35">
                <a:extLst>
                  <a:ext uri="{FF2B5EF4-FFF2-40B4-BE49-F238E27FC236}">
                    <a16:creationId xmlns:a16="http://schemas.microsoft.com/office/drawing/2014/main" id="{2FD1D795-B808-447E-B008-484E133157DE}"/>
                  </a:ext>
                </a:extLst>
              </p:cNvPr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</p:grpSp>
        <p:sp>
          <p:nvSpPr>
            <p:cNvPr id="75" name="Google Shape;1817;p35">
              <a:extLst>
                <a:ext uri="{FF2B5EF4-FFF2-40B4-BE49-F238E27FC236}">
                  <a16:creationId xmlns:a16="http://schemas.microsoft.com/office/drawing/2014/main" id="{B2B262E8-B8B2-4DAE-A22C-D6731EFF3CA9}"/>
                </a:ext>
              </a:extLst>
            </p:cNvPr>
            <p:cNvSpPr/>
            <p:nvPr/>
          </p:nvSpPr>
          <p:spPr>
            <a:xfrm>
              <a:off x="1538464" y="2587999"/>
              <a:ext cx="14112" cy="43072"/>
            </a:xfrm>
            <a:custGeom>
              <a:avLst/>
              <a:gdLst/>
              <a:ahLst/>
              <a:cxnLst/>
              <a:rect l="l" t="t" r="r" b="b"/>
              <a:pathLst>
                <a:path w="441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441" y="134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00"/>
                </a:solidFill>
                <a:latin typeface="Nunito" pitchFamily="2" charset="0"/>
              </a:endParaRPr>
            </a:p>
          </p:txBody>
        </p:sp>
        <p:sp>
          <p:nvSpPr>
            <p:cNvPr id="76" name="Google Shape;1818;p35">
              <a:extLst>
                <a:ext uri="{FF2B5EF4-FFF2-40B4-BE49-F238E27FC236}">
                  <a16:creationId xmlns:a16="http://schemas.microsoft.com/office/drawing/2014/main" id="{ABBB16A8-34CD-48A6-A59A-89783958B93E}"/>
                </a:ext>
              </a:extLst>
            </p:cNvPr>
            <p:cNvSpPr/>
            <p:nvPr/>
          </p:nvSpPr>
          <p:spPr>
            <a:xfrm>
              <a:off x="1119316" y="2508523"/>
              <a:ext cx="808343" cy="375011"/>
            </a:xfrm>
            <a:custGeom>
              <a:avLst/>
              <a:gdLst/>
              <a:ahLst/>
              <a:cxnLst/>
              <a:rect l="l" t="t" r="r" b="b"/>
              <a:pathLst>
                <a:path w="39470" h="11002" extrusionOk="0">
                  <a:moveTo>
                    <a:pt x="1226" y="1"/>
                  </a:moveTo>
                  <a:cubicBezTo>
                    <a:pt x="464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69" y="10145"/>
                    <a:pt x="39041" y="9502"/>
                  </a:cubicBezTo>
                  <a:lnTo>
                    <a:pt x="33099" y="441"/>
                  </a:lnTo>
                  <a:cubicBezTo>
                    <a:pt x="32921" y="167"/>
                    <a:pt x="32623" y="1"/>
                    <a:pt x="3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 dirty="0">
                  <a:solidFill>
                    <a:srgbClr val="FFFF00"/>
                  </a:solidFill>
                  <a:latin typeface="Nunito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Bướ</a:t>
              </a:r>
              <a:r>
                <a:rPr lang="en-US" sz="2000" dirty="0">
                  <a:solidFill>
                    <a:srgbClr val="FFFF00"/>
                  </a:solidFill>
                  <a:latin typeface="Nunito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r>
                <a:rPr lang="en" sz="2000" dirty="0">
                  <a:solidFill>
                    <a:srgbClr val="FFFF00"/>
                  </a:solidFill>
                  <a:latin typeface="Nunito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 1</a:t>
              </a:r>
              <a:endParaRPr sz="2000" dirty="0">
                <a:solidFill>
                  <a:srgbClr val="FFFF00"/>
                </a:solidFill>
                <a:latin typeface="Nunito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" name="Google Shape;1827;p35">
              <a:extLst>
                <a:ext uri="{FF2B5EF4-FFF2-40B4-BE49-F238E27FC236}">
                  <a16:creationId xmlns:a16="http://schemas.microsoft.com/office/drawing/2014/main" id="{68D10739-0A95-497C-BAC6-A708D6C9F413}"/>
                </a:ext>
              </a:extLst>
            </p:cNvPr>
            <p:cNvSpPr txBox="1"/>
            <p:nvPr/>
          </p:nvSpPr>
          <p:spPr>
            <a:xfrm>
              <a:off x="7959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Yêu</a:t>
              </a:r>
              <a:r>
                <a:rPr lang="en-GB" sz="1800" dirty="0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 </a:t>
              </a:r>
              <a:r>
                <a:rPr lang="en-GB" sz="1800" dirty="0" err="1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cầu</a:t>
              </a:r>
              <a:r>
                <a:rPr lang="en-GB" sz="1800" dirty="0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 QR code (public key)</a:t>
              </a:r>
              <a:endParaRPr sz="1800" dirty="0">
                <a:solidFill>
                  <a:srgbClr val="FFFF00"/>
                </a:solidFill>
                <a:latin typeface="Nunito" pitchFamily="2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742;p35">
            <a:extLst>
              <a:ext uri="{FF2B5EF4-FFF2-40B4-BE49-F238E27FC236}">
                <a16:creationId xmlns:a16="http://schemas.microsoft.com/office/drawing/2014/main" id="{EC674BB0-222E-4FE4-BFC1-CACCE6934870}"/>
              </a:ext>
            </a:extLst>
          </p:cNvPr>
          <p:cNvGrpSpPr/>
          <p:nvPr/>
        </p:nvGrpSpPr>
        <p:grpSpPr>
          <a:xfrm>
            <a:off x="7275712" y="3847358"/>
            <a:ext cx="1893992" cy="1274773"/>
            <a:chOff x="1999913" y="2658466"/>
            <a:chExt cx="1893992" cy="1274773"/>
          </a:xfrm>
        </p:grpSpPr>
        <p:grpSp>
          <p:nvGrpSpPr>
            <p:cNvPr id="164" name="Google Shape;1743;p35">
              <a:extLst>
                <a:ext uri="{FF2B5EF4-FFF2-40B4-BE49-F238E27FC236}">
                  <a16:creationId xmlns:a16="http://schemas.microsoft.com/office/drawing/2014/main" id="{F0BCC734-2F54-4A49-BC73-6F5A8F9EB404}"/>
                </a:ext>
              </a:extLst>
            </p:cNvPr>
            <p:cNvGrpSpPr/>
            <p:nvPr/>
          </p:nvGrpSpPr>
          <p:grpSpPr>
            <a:xfrm>
              <a:off x="2700496" y="2658466"/>
              <a:ext cx="66720" cy="831360"/>
              <a:chOff x="5117952" y="2967078"/>
              <a:chExt cx="66720" cy="831360"/>
            </a:xfrm>
          </p:grpSpPr>
          <p:sp>
            <p:nvSpPr>
              <p:cNvPr id="172" name="Google Shape;1744;p35">
                <a:extLst>
                  <a:ext uri="{FF2B5EF4-FFF2-40B4-BE49-F238E27FC236}">
                    <a16:creationId xmlns:a16="http://schemas.microsoft.com/office/drawing/2014/main" id="{249C8390-AF74-4FFC-BF28-40F906C731FA}"/>
                  </a:ext>
                </a:extLst>
              </p:cNvPr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173" name="Google Shape;1745;p35">
                <a:extLst>
                  <a:ext uri="{FF2B5EF4-FFF2-40B4-BE49-F238E27FC236}">
                    <a16:creationId xmlns:a16="http://schemas.microsoft.com/office/drawing/2014/main" id="{AE0FAFE2-BAFD-429A-A0A4-0C06642A801C}"/>
                  </a:ext>
                </a:extLst>
              </p:cNvPr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174" name="Google Shape;1746;p35">
                <a:extLst>
                  <a:ext uri="{FF2B5EF4-FFF2-40B4-BE49-F238E27FC236}">
                    <a16:creationId xmlns:a16="http://schemas.microsoft.com/office/drawing/2014/main" id="{85BD9066-1F62-4520-89BF-FE3238121FBD}"/>
                  </a:ext>
                </a:extLst>
              </p:cNvPr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175" name="Google Shape;1747;p35">
                <a:extLst>
                  <a:ext uri="{FF2B5EF4-FFF2-40B4-BE49-F238E27FC236}">
                    <a16:creationId xmlns:a16="http://schemas.microsoft.com/office/drawing/2014/main" id="{1867C9A7-F6D7-4EDA-AEE8-F038A4FEF778}"/>
                  </a:ext>
                </a:extLst>
              </p:cNvPr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176" name="Google Shape;1748;p35">
                <a:extLst>
                  <a:ext uri="{FF2B5EF4-FFF2-40B4-BE49-F238E27FC236}">
                    <a16:creationId xmlns:a16="http://schemas.microsoft.com/office/drawing/2014/main" id="{05D0957E-5B9F-4C4A-8F56-FAF1F88AE427}"/>
                  </a:ext>
                </a:extLst>
              </p:cNvPr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177" name="Google Shape;1749;p35">
                <a:extLst>
                  <a:ext uri="{FF2B5EF4-FFF2-40B4-BE49-F238E27FC236}">
                    <a16:creationId xmlns:a16="http://schemas.microsoft.com/office/drawing/2014/main" id="{3298F50B-3358-4CF9-B561-E8B65732D5A3}"/>
                  </a:ext>
                </a:extLst>
              </p:cNvPr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178" name="Google Shape;1750;p35">
                <a:extLst>
                  <a:ext uri="{FF2B5EF4-FFF2-40B4-BE49-F238E27FC236}">
                    <a16:creationId xmlns:a16="http://schemas.microsoft.com/office/drawing/2014/main" id="{0E27666B-F35F-4CEE-B651-E63DBBCE1FCD}"/>
                  </a:ext>
                </a:extLst>
              </p:cNvPr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179" name="Google Shape;1751;p35">
                <a:extLst>
                  <a:ext uri="{FF2B5EF4-FFF2-40B4-BE49-F238E27FC236}">
                    <a16:creationId xmlns:a16="http://schemas.microsoft.com/office/drawing/2014/main" id="{B1ABBA57-EE09-46B2-8123-165E82A6DDF8}"/>
                  </a:ext>
                </a:extLst>
              </p:cNvPr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180" name="Google Shape;1752;p35">
                <a:extLst>
                  <a:ext uri="{FF2B5EF4-FFF2-40B4-BE49-F238E27FC236}">
                    <a16:creationId xmlns:a16="http://schemas.microsoft.com/office/drawing/2014/main" id="{F1D5D515-3843-4343-9E3B-AA8B6F2D5F9B}"/>
                  </a:ext>
                </a:extLst>
              </p:cNvPr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181" name="Google Shape;1753;p35">
                <a:extLst>
                  <a:ext uri="{FF2B5EF4-FFF2-40B4-BE49-F238E27FC236}">
                    <a16:creationId xmlns:a16="http://schemas.microsoft.com/office/drawing/2014/main" id="{CA6621FD-61EC-445D-80C2-616101DFB81A}"/>
                  </a:ext>
                </a:extLst>
              </p:cNvPr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</p:grpSp>
        <p:sp>
          <p:nvSpPr>
            <p:cNvPr id="165" name="Google Shape;1754;p35">
              <a:extLst>
                <a:ext uri="{FF2B5EF4-FFF2-40B4-BE49-F238E27FC236}">
                  <a16:creationId xmlns:a16="http://schemas.microsoft.com/office/drawing/2014/main" id="{125D5238-4F0C-4BD4-B2F7-35984A2D6147}"/>
                </a:ext>
              </a:extLst>
            </p:cNvPr>
            <p:cNvSpPr/>
            <p:nvPr/>
          </p:nvSpPr>
          <p:spPr>
            <a:xfrm>
              <a:off x="2771744" y="2878687"/>
              <a:ext cx="9568" cy="47648"/>
            </a:xfrm>
            <a:custGeom>
              <a:avLst/>
              <a:gdLst/>
              <a:ahLst/>
              <a:cxnLst/>
              <a:rect l="l" t="t" r="r" b="b"/>
              <a:pathLst>
                <a:path w="299" h="1489" extrusionOk="0">
                  <a:moveTo>
                    <a:pt x="1" y="1"/>
                  </a:moveTo>
                  <a:lnTo>
                    <a:pt x="1" y="1489"/>
                  </a:lnTo>
                  <a:lnTo>
                    <a:pt x="299" y="148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00"/>
                </a:solidFill>
                <a:latin typeface="Nunito" pitchFamily="2" charset="0"/>
              </a:endParaRPr>
            </a:p>
          </p:txBody>
        </p:sp>
        <p:sp>
          <p:nvSpPr>
            <p:cNvPr id="168" name="Google Shape;1760;p35">
              <a:extLst>
                <a:ext uri="{FF2B5EF4-FFF2-40B4-BE49-F238E27FC236}">
                  <a16:creationId xmlns:a16="http://schemas.microsoft.com/office/drawing/2014/main" id="{D8C3261C-D584-465D-BEAC-90219C0C4A6A}"/>
                </a:ext>
              </a:extLst>
            </p:cNvPr>
            <p:cNvSpPr txBox="1"/>
            <p:nvPr/>
          </p:nvSpPr>
          <p:spPr>
            <a:xfrm>
              <a:off x="1999913" y="3398339"/>
              <a:ext cx="1893992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Server xác thực OTP với Pr</a:t>
              </a:r>
              <a:endParaRPr sz="1800" dirty="0">
                <a:solidFill>
                  <a:srgbClr val="FFFF00"/>
                </a:solidFill>
                <a:latin typeface="Nunito" pitchFamily="2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1848;p35">
            <a:extLst>
              <a:ext uri="{FF2B5EF4-FFF2-40B4-BE49-F238E27FC236}">
                <a16:creationId xmlns:a16="http://schemas.microsoft.com/office/drawing/2014/main" id="{3DBAFDB1-8E22-465B-88F6-3CE68D8CB4EB}"/>
              </a:ext>
            </a:extLst>
          </p:cNvPr>
          <p:cNvGrpSpPr/>
          <p:nvPr/>
        </p:nvGrpSpPr>
        <p:grpSpPr>
          <a:xfrm>
            <a:off x="8644601" y="2001989"/>
            <a:ext cx="1931351" cy="1780498"/>
            <a:chOff x="5368103" y="1069628"/>
            <a:chExt cx="1499100" cy="1780498"/>
          </a:xfrm>
        </p:grpSpPr>
        <p:grpSp>
          <p:nvGrpSpPr>
            <p:cNvPr id="202" name="Google Shape;1849;p35">
              <a:extLst>
                <a:ext uri="{FF2B5EF4-FFF2-40B4-BE49-F238E27FC236}">
                  <a16:creationId xmlns:a16="http://schemas.microsoft.com/office/drawing/2014/main" id="{EECCCF0A-9126-40E5-B41A-3886825B1E0F}"/>
                </a:ext>
              </a:extLst>
            </p:cNvPr>
            <p:cNvGrpSpPr/>
            <p:nvPr/>
          </p:nvGrpSpPr>
          <p:grpSpPr>
            <a:xfrm rot="10800000">
              <a:off x="6265520" y="2018766"/>
              <a:ext cx="66720" cy="831360"/>
              <a:chOff x="5117952" y="2967078"/>
              <a:chExt cx="66720" cy="831360"/>
            </a:xfrm>
          </p:grpSpPr>
          <p:sp>
            <p:nvSpPr>
              <p:cNvPr id="206" name="Google Shape;1850;p35">
                <a:extLst>
                  <a:ext uri="{FF2B5EF4-FFF2-40B4-BE49-F238E27FC236}">
                    <a16:creationId xmlns:a16="http://schemas.microsoft.com/office/drawing/2014/main" id="{9F7D7A05-B50B-407F-BB4E-478B303098E9}"/>
                  </a:ext>
                </a:extLst>
              </p:cNvPr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07" name="Google Shape;1851;p35">
                <a:extLst>
                  <a:ext uri="{FF2B5EF4-FFF2-40B4-BE49-F238E27FC236}">
                    <a16:creationId xmlns:a16="http://schemas.microsoft.com/office/drawing/2014/main" id="{F1012E30-AB4C-4FE5-89EA-9205ED717721}"/>
                  </a:ext>
                </a:extLst>
              </p:cNvPr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08" name="Google Shape;1852;p35">
                <a:extLst>
                  <a:ext uri="{FF2B5EF4-FFF2-40B4-BE49-F238E27FC236}">
                    <a16:creationId xmlns:a16="http://schemas.microsoft.com/office/drawing/2014/main" id="{47AFF004-9A85-43EF-9FD2-0D7A279072DB}"/>
                  </a:ext>
                </a:extLst>
              </p:cNvPr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09" name="Google Shape;1853;p35">
                <a:extLst>
                  <a:ext uri="{FF2B5EF4-FFF2-40B4-BE49-F238E27FC236}">
                    <a16:creationId xmlns:a16="http://schemas.microsoft.com/office/drawing/2014/main" id="{B6509E3B-F7D8-4FEB-8BCE-ECA9791F910C}"/>
                  </a:ext>
                </a:extLst>
              </p:cNvPr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10" name="Google Shape;1854;p35">
                <a:extLst>
                  <a:ext uri="{FF2B5EF4-FFF2-40B4-BE49-F238E27FC236}">
                    <a16:creationId xmlns:a16="http://schemas.microsoft.com/office/drawing/2014/main" id="{087DD077-07AD-4524-A652-3A3FBA0CC901}"/>
                  </a:ext>
                </a:extLst>
              </p:cNvPr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11" name="Google Shape;1855;p35">
                <a:extLst>
                  <a:ext uri="{FF2B5EF4-FFF2-40B4-BE49-F238E27FC236}">
                    <a16:creationId xmlns:a16="http://schemas.microsoft.com/office/drawing/2014/main" id="{42E806E3-BE68-4632-A896-BE26E8AA0804}"/>
                  </a:ext>
                </a:extLst>
              </p:cNvPr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12" name="Google Shape;1856;p35">
                <a:extLst>
                  <a:ext uri="{FF2B5EF4-FFF2-40B4-BE49-F238E27FC236}">
                    <a16:creationId xmlns:a16="http://schemas.microsoft.com/office/drawing/2014/main" id="{68431313-ED4A-4A93-8750-13453EFBE90F}"/>
                  </a:ext>
                </a:extLst>
              </p:cNvPr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13" name="Google Shape;1857;p35">
                <a:extLst>
                  <a:ext uri="{FF2B5EF4-FFF2-40B4-BE49-F238E27FC236}">
                    <a16:creationId xmlns:a16="http://schemas.microsoft.com/office/drawing/2014/main" id="{96DE8C5B-1D04-4503-ADA3-58D9346DD401}"/>
                  </a:ext>
                </a:extLst>
              </p:cNvPr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14" name="Google Shape;1858;p35">
                <a:extLst>
                  <a:ext uri="{FF2B5EF4-FFF2-40B4-BE49-F238E27FC236}">
                    <a16:creationId xmlns:a16="http://schemas.microsoft.com/office/drawing/2014/main" id="{5D677A82-CBDA-425B-971E-BB6C2AA1B35E}"/>
                  </a:ext>
                </a:extLst>
              </p:cNvPr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215" name="Google Shape;1859;p35">
                <a:extLst>
                  <a:ext uri="{FF2B5EF4-FFF2-40B4-BE49-F238E27FC236}">
                    <a16:creationId xmlns:a16="http://schemas.microsoft.com/office/drawing/2014/main" id="{30C909ED-556C-49EC-96AE-9E31D51B0248}"/>
                  </a:ext>
                </a:extLst>
              </p:cNvPr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</p:grpSp>
        <p:sp>
          <p:nvSpPr>
            <p:cNvPr id="203" name="Google Shape;1860;p35">
              <a:extLst>
                <a:ext uri="{FF2B5EF4-FFF2-40B4-BE49-F238E27FC236}">
                  <a16:creationId xmlns:a16="http://schemas.microsoft.com/office/drawing/2014/main" id="{E8A0FC07-C5B1-4DB6-A8C7-81E5A161BA83}"/>
                </a:ext>
              </a:extLst>
            </p:cNvPr>
            <p:cNvSpPr/>
            <p:nvPr/>
          </p:nvSpPr>
          <p:spPr>
            <a:xfrm>
              <a:off x="6296000" y="2587999"/>
              <a:ext cx="9568" cy="43072"/>
            </a:xfrm>
            <a:custGeom>
              <a:avLst/>
              <a:gdLst/>
              <a:ahLst/>
              <a:cxnLst/>
              <a:rect l="l" t="t" r="r" b="b"/>
              <a:pathLst>
                <a:path w="299" h="1346" extrusionOk="0">
                  <a:moveTo>
                    <a:pt x="1" y="0"/>
                  </a:moveTo>
                  <a:lnTo>
                    <a:pt x="1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00"/>
                </a:solidFill>
                <a:latin typeface="Nunito" pitchFamily="2" charset="0"/>
              </a:endParaRPr>
            </a:p>
          </p:txBody>
        </p:sp>
        <p:sp>
          <p:nvSpPr>
            <p:cNvPr id="205" name="Google Shape;1873;p35">
              <a:extLst>
                <a:ext uri="{FF2B5EF4-FFF2-40B4-BE49-F238E27FC236}">
                  <a16:creationId xmlns:a16="http://schemas.microsoft.com/office/drawing/2014/main" id="{F946F648-78EA-4037-83ED-09F6049955DB}"/>
                </a:ext>
              </a:extLst>
            </p:cNvPr>
            <p:cNvSpPr txBox="1"/>
            <p:nvPr/>
          </p:nvSpPr>
          <p:spPr>
            <a:xfrm>
              <a:off x="5368103" y="106962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Truy cập ứng dụng</a:t>
              </a:r>
              <a:endParaRPr sz="1800" dirty="0">
                <a:solidFill>
                  <a:srgbClr val="FFFF00"/>
                </a:solidFill>
                <a:latin typeface="Nunito" pitchFamily="2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637C88FD-8566-4452-8B85-F407F023BA8E}"/>
              </a:ext>
            </a:extLst>
          </p:cNvPr>
          <p:cNvSpPr/>
          <p:nvPr/>
        </p:nvSpPr>
        <p:spPr>
          <a:xfrm>
            <a:off x="402573" y="1786083"/>
            <a:ext cx="11297679" cy="128967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3C2C0"/>
              </a:solidFill>
            </a:endParaRPr>
          </a:p>
        </p:txBody>
      </p:sp>
      <p:sp>
        <p:nvSpPr>
          <p:cNvPr id="231" name="Google Shape;1818;p35">
            <a:extLst>
              <a:ext uri="{FF2B5EF4-FFF2-40B4-BE49-F238E27FC236}">
                <a16:creationId xmlns:a16="http://schemas.microsoft.com/office/drawing/2014/main" id="{7425C2B6-E289-42A0-8301-AD1529329887}"/>
              </a:ext>
            </a:extLst>
          </p:cNvPr>
          <p:cNvSpPr/>
          <p:nvPr/>
        </p:nvSpPr>
        <p:spPr>
          <a:xfrm>
            <a:off x="3348011" y="3513180"/>
            <a:ext cx="1431169" cy="375011"/>
          </a:xfrm>
          <a:custGeom>
            <a:avLst/>
            <a:gdLst/>
            <a:ahLst/>
            <a:cxnLst/>
            <a:rect l="l" t="t" r="r" b="b"/>
            <a:pathLst>
              <a:path w="39470" h="11002" extrusionOk="0">
                <a:moveTo>
                  <a:pt x="1226" y="1"/>
                </a:moveTo>
                <a:cubicBezTo>
                  <a:pt x="464" y="1"/>
                  <a:pt x="0" y="858"/>
                  <a:pt x="417" y="1501"/>
                </a:cubicBezTo>
                <a:lnTo>
                  <a:pt x="6358" y="10561"/>
                </a:lnTo>
                <a:cubicBezTo>
                  <a:pt x="6537" y="10835"/>
                  <a:pt x="6846" y="11002"/>
                  <a:pt x="7168" y="11002"/>
                </a:cubicBezTo>
                <a:lnTo>
                  <a:pt x="38231" y="11002"/>
                </a:lnTo>
                <a:cubicBezTo>
                  <a:pt x="39005" y="11002"/>
                  <a:pt x="39469" y="10145"/>
                  <a:pt x="39041" y="9502"/>
                </a:cubicBezTo>
                <a:lnTo>
                  <a:pt x="33099" y="441"/>
                </a:lnTo>
                <a:cubicBezTo>
                  <a:pt x="32921" y="167"/>
                  <a:pt x="32623" y="1"/>
                  <a:pt x="322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00"/>
                </a:solidFill>
                <a:latin typeface="Nunito" pitchFamily="2" charset="0"/>
                <a:ea typeface="Fira Sans Extra Condensed Medium"/>
                <a:cs typeface="Fira Sans Extra Condensed Medium"/>
                <a:sym typeface="Fira Sans Extra Condensed Medium"/>
              </a:rPr>
              <a:t>Bước 2</a:t>
            </a:r>
            <a:endParaRPr sz="2000" dirty="0">
              <a:solidFill>
                <a:srgbClr val="FFFF00"/>
              </a:solidFill>
              <a:latin typeface="Nunito" pitchFamily="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2" name="Google Shape;1818;p35">
            <a:extLst>
              <a:ext uri="{FF2B5EF4-FFF2-40B4-BE49-F238E27FC236}">
                <a16:creationId xmlns:a16="http://schemas.microsoft.com/office/drawing/2014/main" id="{B74A5CAE-1063-4BD4-87C8-BD24BB5E013C}"/>
              </a:ext>
            </a:extLst>
          </p:cNvPr>
          <p:cNvSpPr/>
          <p:nvPr/>
        </p:nvSpPr>
        <p:spPr>
          <a:xfrm>
            <a:off x="5337956" y="3487783"/>
            <a:ext cx="1431169" cy="375011"/>
          </a:xfrm>
          <a:custGeom>
            <a:avLst/>
            <a:gdLst/>
            <a:ahLst/>
            <a:cxnLst/>
            <a:rect l="l" t="t" r="r" b="b"/>
            <a:pathLst>
              <a:path w="39470" h="11002" extrusionOk="0">
                <a:moveTo>
                  <a:pt x="1226" y="1"/>
                </a:moveTo>
                <a:cubicBezTo>
                  <a:pt x="464" y="1"/>
                  <a:pt x="0" y="858"/>
                  <a:pt x="417" y="1501"/>
                </a:cubicBezTo>
                <a:lnTo>
                  <a:pt x="6358" y="10561"/>
                </a:lnTo>
                <a:cubicBezTo>
                  <a:pt x="6537" y="10835"/>
                  <a:pt x="6846" y="11002"/>
                  <a:pt x="7168" y="11002"/>
                </a:cubicBezTo>
                <a:lnTo>
                  <a:pt x="38231" y="11002"/>
                </a:lnTo>
                <a:cubicBezTo>
                  <a:pt x="39005" y="11002"/>
                  <a:pt x="39469" y="10145"/>
                  <a:pt x="39041" y="9502"/>
                </a:cubicBezTo>
                <a:lnTo>
                  <a:pt x="33099" y="441"/>
                </a:lnTo>
                <a:cubicBezTo>
                  <a:pt x="32921" y="167"/>
                  <a:pt x="32623" y="1"/>
                  <a:pt x="322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00"/>
                </a:solidFill>
                <a:latin typeface="Nunito" pitchFamily="2" charset="0"/>
                <a:ea typeface="Fira Sans Extra Condensed Medium"/>
                <a:cs typeface="Fira Sans Extra Condensed Medium"/>
                <a:sym typeface="Fira Sans Extra Condensed Medium"/>
              </a:rPr>
              <a:t>Bước 3</a:t>
            </a:r>
            <a:endParaRPr sz="2000" dirty="0">
              <a:solidFill>
                <a:srgbClr val="FFFF00"/>
              </a:solidFill>
              <a:latin typeface="Nunito" pitchFamily="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4" name="Google Shape;1818;p35">
            <a:extLst>
              <a:ext uri="{FF2B5EF4-FFF2-40B4-BE49-F238E27FC236}">
                <a16:creationId xmlns:a16="http://schemas.microsoft.com/office/drawing/2014/main" id="{9AD39B87-BFC5-47C2-96D1-A5BD7DF80FEF}"/>
              </a:ext>
            </a:extLst>
          </p:cNvPr>
          <p:cNvSpPr/>
          <p:nvPr/>
        </p:nvSpPr>
        <p:spPr>
          <a:xfrm>
            <a:off x="7254851" y="3494380"/>
            <a:ext cx="1431169" cy="375011"/>
          </a:xfrm>
          <a:custGeom>
            <a:avLst/>
            <a:gdLst/>
            <a:ahLst/>
            <a:cxnLst/>
            <a:rect l="l" t="t" r="r" b="b"/>
            <a:pathLst>
              <a:path w="39470" h="11002" extrusionOk="0">
                <a:moveTo>
                  <a:pt x="1226" y="1"/>
                </a:moveTo>
                <a:cubicBezTo>
                  <a:pt x="464" y="1"/>
                  <a:pt x="0" y="858"/>
                  <a:pt x="417" y="1501"/>
                </a:cubicBezTo>
                <a:lnTo>
                  <a:pt x="6358" y="10561"/>
                </a:lnTo>
                <a:cubicBezTo>
                  <a:pt x="6537" y="10835"/>
                  <a:pt x="6846" y="11002"/>
                  <a:pt x="7168" y="11002"/>
                </a:cubicBezTo>
                <a:lnTo>
                  <a:pt x="38231" y="11002"/>
                </a:lnTo>
                <a:cubicBezTo>
                  <a:pt x="39005" y="11002"/>
                  <a:pt x="39469" y="10145"/>
                  <a:pt x="39041" y="9502"/>
                </a:cubicBezTo>
                <a:lnTo>
                  <a:pt x="33099" y="441"/>
                </a:lnTo>
                <a:cubicBezTo>
                  <a:pt x="32921" y="167"/>
                  <a:pt x="32623" y="1"/>
                  <a:pt x="322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00"/>
                </a:solidFill>
                <a:latin typeface="Nunito" pitchFamily="2" charset="0"/>
                <a:ea typeface="Fira Sans Extra Condensed Medium"/>
                <a:cs typeface="Fira Sans Extra Condensed Medium"/>
                <a:sym typeface="Fira Sans Extra Condensed Medium"/>
              </a:rPr>
              <a:t>Bước 4</a:t>
            </a:r>
            <a:endParaRPr sz="2000" dirty="0">
              <a:solidFill>
                <a:srgbClr val="FFFF00"/>
              </a:solidFill>
              <a:latin typeface="Nunito" pitchFamily="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5" name="Google Shape;1818;p35">
            <a:extLst>
              <a:ext uri="{FF2B5EF4-FFF2-40B4-BE49-F238E27FC236}">
                <a16:creationId xmlns:a16="http://schemas.microsoft.com/office/drawing/2014/main" id="{F698A8E7-B399-4218-87F3-FA935B289BC6}"/>
              </a:ext>
            </a:extLst>
          </p:cNvPr>
          <p:cNvSpPr/>
          <p:nvPr/>
        </p:nvSpPr>
        <p:spPr>
          <a:xfrm>
            <a:off x="9052613" y="3480560"/>
            <a:ext cx="1431169" cy="375011"/>
          </a:xfrm>
          <a:custGeom>
            <a:avLst/>
            <a:gdLst/>
            <a:ahLst/>
            <a:cxnLst/>
            <a:rect l="l" t="t" r="r" b="b"/>
            <a:pathLst>
              <a:path w="39470" h="11002" extrusionOk="0">
                <a:moveTo>
                  <a:pt x="1226" y="1"/>
                </a:moveTo>
                <a:cubicBezTo>
                  <a:pt x="464" y="1"/>
                  <a:pt x="0" y="858"/>
                  <a:pt x="417" y="1501"/>
                </a:cubicBezTo>
                <a:lnTo>
                  <a:pt x="6358" y="10561"/>
                </a:lnTo>
                <a:cubicBezTo>
                  <a:pt x="6537" y="10835"/>
                  <a:pt x="6846" y="11002"/>
                  <a:pt x="7168" y="11002"/>
                </a:cubicBezTo>
                <a:lnTo>
                  <a:pt x="38231" y="11002"/>
                </a:lnTo>
                <a:cubicBezTo>
                  <a:pt x="39005" y="11002"/>
                  <a:pt x="39469" y="10145"/>
                  <a:pt x="39041" y="9502"/>
                </a:cubicBezTo>
                <a:lnTo>
                  <a:pt x="33099" y="441"/>
                </a:lnTo>
                <a:cubicBezTo>
                  <a:pt x="32921" y="167"/>
                  <a:pt x="32623" y="1"/>
                  <a:pt x="322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00"/>
                </a:solidFill>
                <a:latin typeface="Nunito" pitchFamily="2" charset="0"/>
                <a:ea typeface="Fira Sans Extra Condensed Medium"/>
                <a:cs typeface="Fira Sans Extra Condensed Medium"/>
                <a:sym typeface="Fira Sans Extra Condensed Medium"/>
              </a:rPr>
              <a:t>Bước 5</a:t>
            </a:r>
            <a:endParaRPr sz="2000" dirty="0">
              <a:solidFill>
                <a:srgbClr val="FFFF00"/>
              </a:solidFill>
              <a:latin typeface="Nunito" pitchFamily="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3104A-82EE-4614-8E8C-5F5BDB08145C}"/>
              </a:ext>
            </a:extLst>
          </p:cNvPr>
          <p:cNvSpPr txBox="1"/>
          <p:nvPr/>
        </p:nvSpPr>
        <p:spPr>
          <a:xfrm>
            <a:off x="402573" y="1383340"/>
            <a:ext cx="653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Nunito" pitchFamily="2" charset="0"/>
              </a:rPr>
              <a:t>Client (</a:t>
            </a:r>
            <a:r>
              <a:rPr lang="en-US" sz="2000" b="1" dirty="0" err="1">
                <a:solidFill>
                  <a:srgbClr val="FFFF00"/>
                </a:solidFill>
                <a:latin typeface="Nunito" pitchFamily="2" charset="0"/>
              </a:rPr>
              <a:t>đã</a:t>
            </a:r>
            <a:r>
              <a:rPr lang="en-US" sz="2000" b="1" dirty="0">
                <a:solidFill>
                  <a:srgbClr val="FFFF00"/>
                </a:solidFill>
                <a:latin typeface="Nunito" pitchFamily="2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Nunito" pitchFamily="2" charset="0"/>
              </a:rPr>
              <a:t>xác</a:t>
            </a:r>
            <a:r>
              <a:rPr lang="en-US" sz="2000" b="1" dirty="0">
                <a:solidFill>
                  <a:srgbClr val="FFFF00"/>
                </a:solidFill>
                <a:latin typeface="Nunito" pitchFamily="2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Nunito" pitchFamily="2" charset="0"/>
              </a:rPr>
              <a:t>thực</a:t>
            </a:r>
            <a:r>
              <a:rPr lang="en-US" sz="2000" b="1" dirty="0">
                <a:solidFill>
                  <a:srgbClr val="FFFF00"/>
                </a:solidFill>
                <a:latin typeface="Nunito" pitchFamily="2" charset="0"/>
              </a:rPr>
              <a:t> user </a:t>
            </a:r>
            <a:r>
              <a:rPr lang="en-US" sz="2000" b="1" dirty="0" err="1">
                <a:solidFill>
                  <a:srgbClr val="FFFF00"/>
                </a:solidFill>
                <a:latin typeface="Nunito" pitchFamily="2" charset="0"/>
              </a:rPr>
              <a:t>và</a:t>
            </a:r>
            <a:r>
              <a:rPr lang="en-US" sz="2000" b="1" dirty="0">
                <a:solidFill>
                  <a:srgbClr val="FFFF00"/>
                </a:solidFill>
                <a:latin typeface="Nunito" pitchFamily="2" charset="0"/>
              </a:rPr>
              <a:t> pass </a:t>
            </a:r>
            <a:r>
              <a:rPr lang="en-US" sz="2000" b="1" dirty="0" err="1">
                <a:solidFill>
                  <a:srgbClr val="FFFF00"/>
                </a:solidFill>
                <a:latin typeface="Nunito" pitchFamily="2" charset="0"/>
              </a:rPr>
              <a:t>thành</a:t>
            </a:r>
            <a:r>
              <a:rPr lang="en-US" sz="2000" b="1" dirty="0">
                <a:solidFill>
                  <a:srgbClr val="FFFF00"/>
                </a:solidFill>
                <a:latin typeface="Nunito" pitchFamily="2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Nunito" pitchFamily="2" charset="0"/>
              </a:rPr>
              <a:t>công</a:t>
            </a:r>
            <a:r>
              <a:rPr lang="en-US" sz="2000" b="1" dirty="0">
                <a:solidFill>
                  <a:srgbClr val="FFFF00"/>
                </a:solidFill>
                <a:latin typeface="Nunito" pitchFamily="2" charset="0"/>
              </a:rPr>
              <a:t>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ADCEAB6C-C861-4D59-B9E1-A2374489F7E0}"/>
              </a:ext>
            </a:extLst>
          </p:cNvPr>
          <p:cNvSpPr/>
          <p:nvPr/>
        </p:nvSpPr>
        <p:spPr>
          <a:xfrm>
            <a:off x="334782" y="5265619"/>
            <a:ext cx="11297679" cy="128967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3C2C0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8ABF208-C31A-4956-B977-D2069E3739A6}"/>
              </a:ext>
            </a:extLst>
          </p:cNvPr>
          <p:cNvSpPr txBox="1"/>
          <p:nvPr/>
        </p:nvSpPr>
        <p:spPr>
          <a:xfrm>
            <a:off x="334782" y="486287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Nunito" pitchFamily="2" charset="0"/>
              </a:rPr>
              <a:t>Server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930E750-EDE4-4081-93FB-FB2D1DBD4C93}"/>
              </a:ext>
            </a:extLst>
          </p:cNvPr>
          <p:cNvSpPr txBox="1"/>
          <p:nvPr/>
        </p:nvSpPr>
        <p:spPr>
          <a:xfrm>
            <a:off x="334782" y="774335"/>
            <a:ext cx="320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Nunito" pitchFamily="2" charset="0"/>
              </a:rPr>
              <a:t>Kịch bản demo</a:t>
            </a:r>
          </a:p>
        </p:txBody>
      </p:sp>
      <p:grpSp>
        <p:nvGrpSpPr>
          <p:cNvPr id="36" name="Google Shape;1848;p35">
            <a:extLst>
              <a:ext uri="{FF2B5EF4-FFF2-40B4-BE49-F238E27FC236}">
                <a16:creationId xmlns:a16="http://schemas.microsoft.com/office/drawing/2014/main" id="{377BE86A-345E-B504-8B02-6117BB8B7EBC}"/>
              </a:ext>
            </a:extLst>
          </p:cNvPr>
          <p:cNvGrpSpPr/>
          <p:nvPr/>
        </p:nvGrpSpPr>
        <p:grpSpPr>
          <a:xfrm>
            <a:off x="4969002" y="2122531"/>
            <a:ext cx="1931351" cy="1585024"/>
            <a:chOff x="5415170" y="1265102"/>
            <a:chExt cx="1499100" cy="1585024"/>
          </a:xfrm>
        </p:grpSpPr>
        <p:grpSp>
          <p:nvGrpSpPr>
            <p:cNvPr id="37" name="Google Shape;1849;p35">
              <a:extLst>
                <a:ext uri="{FF2B5EF4-FFF2-40B4-BE49-F238E27FC236}">
                  <a16:creationId xmlns:a16="http://schemas.microsoft.com/office/drawing/2014/main" id="{AA9A8B5E-8342-B5E0-CC7C-00A24AE70058}"/>
                </a:ext>
              </a:extLst>
            </p:cNvPr>
            <p:cNvGrpSpPr/>
            <p:nvPr/>
          </p:nvGrpSpPr>
          <p:grpSpPr>
            <a:xfrm rot="10800000">
              <a:off x="6265520" y="2018766"/>
              <a:ext cx="66720" cy="831360"/>
              <a:chOff x="5117952" y="2967078"/>
              <a:chExt cx="66720" cy="831360"/>
            </a:xfrm>
          </p:grpSpPr>
          <p:sp>
            <p:nvSpPr>
              <p:cNvPr id="40" name="Google Shape;1850;p35">
                <a:extLst>
                  <a:ext uri="{FF2B5EF4-FFF2-40B4-BE49-F238E27FC236}">
                    <a16:creationId xmlns:a16="http://schemas.microsoft.com/office/drawing/2014/main" id="{E6681E68-0418-E6F6-333E-EBFCE6F6BB35}"/>
                  </a:ext>
                </a:extLst>
              </p:cNvPr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41" name="Google Shape;1851;p35">
                <a:extLst>
                  <a:ext uri="{FF2B5EF4-FFF2-40B4-BE49-F238E27FC236}">
                    <a16:creationId xmlns:a16="http://schemas.microsoft.com/office/drawing/2014/main" id="{881D8B69-A83B-6CC0-7D00-82F12C31ED6E}"/>
                  </a:ext>
                </a:extLst>
              </p:cNvPr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42" name="Google Shape;1852;p35">
                <a:extLst>
                  <a:ext uri="{FF2B5EF4-FFF2-40B4-BE49-F238E27FC236}">
                    <a16:creationId xmlns:a16="http://schemas.microsoft.com/office/drawing/2014/main" id="{AADBB949-665F-B259-3435-DFD99D6B30DC}"/>
                  </a:ext>
                </a:extLst>
              </p:cNvPr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43" name="Google Shape;1853;p35">
                <a:extLst>
                  <a:ext uri="{FF2B5EF4-FFF2-40B4-BE49-F238E27FC236}">
                    <a16:creationId xmlns:a16="http://schemas.microsoft.com/office/drawing/2014/main" id="{6276BF00-662E-8FBF-1ABB-C7CFE80062ED}"/>
                  </a:ext>
                </a:extLst>
              </p:cNvPr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44" name="Google Shape;1854;p35">
                <a:extLst>
                  <a:ext uri="{FF2B5EF4-FFF2-40B4-BE49-F238E27FC236}">
                    <a16:creationId xmlns:a16="http://schemas.microsoft.com/office/drawing/2014/main" id="{4D001BCD-F6D0-8109-C5A5-FEBD57BC12AB}"/>
                  </a:ext>
                </a:extLst>
              </p:cNvPr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45" name="Google Shape;1855;p35">
                <a:extLst>
                  <a:ext uri="{FF2B5EF4-FFF2-40B4-BE49-F238E27FC236}">
                    <a16:creationId xmlns:a16="http://schemas.microsoft.com/office/drawing/2014/main" id="{BE056D9F-E381-B89D-A42F-236D8DEDEE91}"/>
                  </a:ext>
                </a:extLst>
              </p:cNvPr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46" name="Google Shape;1856;p35">
                <a:extLst>
                  <a:ext uri="{FF2B5EF4-FFF2-40B4-BE49-F238E27FC236}">
                    <a16:creationId xmlns:a16="http://schemas.microsoft.com/office/drawing/2014/main" id="{CD06A140-8058-A8E3-6FE4-ADE76043D60B}"/>
                  </a:ext>
                </a:extLst>
              </p:cNvPr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47" name="Google Shape;1857;p35">
                <a:extLst>
                  <a:ext uri="{FF2B5EF4-FFF2-40B4-BE49-F238E27FC236}">
                    <a16:creationId xmlns:a16="http://schemas.microsoft.com/office/drawing/2014/main" id="{113E1E7E-B445-6061-3C1E-29DB9F418B1B}"/>
                  </a:ext>
                </a:extLst>
              </p:cNvPr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48" name="Google Shape;1858;p35">
                <a:extLst>
                  <a:ext uri="{FF2B5EF4-FFF2-40B4-BE49-F238E27FC236}">
                    <a16:creationId xmlns:a16="http://schemas.microsoft.com/office/drawing/2014/main" id="{022DBE80-030E-44DB-06F2-112EF8FC1BC3}"/>
                  </a:ext>
                </a:extLst>
              </p:cNvPr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  <p:sp>
            <p:nvSpPr>
              <p:cNvPr id="49" name="Google Shape;1859;p35">
                <a:extLst>
                  <a:ext uri="{FF2B5EF4-FFF2-40B4-BE49-F238E27FC236}">
                    <a16:creationId xmlns:a16="http://schemas.microsoft.com/office/drawing/2014/main" id="{58DB0B0A-3C83-BD37-254F-664FF3DC0814}"/>
                  </a:ext>
                </a:extLst>
              </p:cNvPr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00"/>
                  </a:solidFill>
                  <a:latin typeface="Nunito" pitchFamily="2" charset="0"/>
                </a:endParaRPr>
              </a:p>
            </p:txBody>
          </p:sp>
        </p:grpSp>
        <p:sp>
          <p:nvSpPr>
            <p:cNvPr id="38" name="Google Shape;1860;p35">
              <a:extLst>
                <a:ext uri="{FF2B5EF4-FFF2-40B4-BE49-F238E27FC236}">
                  <a16:creationId xmlns:a16="http://schemas.microsoft.com/office/drawing/2014/main" id="{28BDF3F2-7D04-884E-18B5-F60116DE11A7}"/>
                </a:ext>
              </a:extLst>
            </p:cNvPr>
            <p:cNvSpPr/>
            <p:nvPr/>
          </p:nvSpPr>
          <p:spPr>
            <a:xfrm>
              <a:off x="6296000" y="2587999"/>
              <a:ext cx="9568" cy="43072"/>
            </a:xfrm>
            <a:custGeom>
              <a:avLst/>
              <a:gdLst/>
              <a:ahLst/>
              <a:cxnLst/>
              <a:rect l="l" t="t" r="r" b="b"/>
              <a:pathLst>
                <a:path w="299" h="1346" extrusionOk="0">
                  <a:moveTo>
                    <a:pt x="1" y="0"/>
                  </a:moveTo>
                  <a:lnTo>
                    <a:pt x="1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00"/>
                </a:solidFill>
                <a:latin typeface="Nunito" pitchFamily="2" charset="0"/>
              </a:endParaRPr>
            </a:p>
          </p:txBody>
        </p:sp>
        <p:sp>
          <p:nvSpPr>
            <p:cNvPr id="39" name="Google Shape;1873;p35">
              <a:extLst>
                <a:ext uri="{FF2B5EF4-FFF2-40B4-BE49-F238E27FC236}">
                  <a16:creationId xmlns:a16="http://schemas.microsoft.com/office/drawing/2014/main" id="{FAF2278F-9958-74DD-2D6C-07A8477AD02B}"/>
                </a:ext>
              </a:extLst>
            </p:cNvPr>
            <p:cNvSpPr txBox="1"/>
            <p:nvPr/>
          </p:nvSpPr>
          <p:spPr>
            <a:xfrm>
              <a:off x="5415170" y="1265102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Người</a:t>
              </a:r>
              <a:r>
                <a:rPr lang="en-GB" sz="1800" dirty="0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 </a:t>
              </a:r>
              <a:r>
                <a:rPr lang="en-GB" sz="1800" dirty="0" err="1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dùng</a:t>
              </a:r>
              <a:r>
                <a:rPr lang="en-GB" sz="1800" dirty="0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 </a:t>
              </a:r>
              <a:r>
                <a:rPr lang="en-GB" sz="1800" dirty="0" err="1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quét</a:t>
              </a:r>
              <a:r>
                <a:rPr lang="en-GB" sz="1800" dirty="0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 QR </a:t>
              </a:r>
              <a:r>
                <a:rPr lang="en-GB" sz="1800" dirty="0" err="1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lấy</a:t>
              </a:r>
              <a:r>
                <a:rPr lang="en-GB" sz="1800" dirty="0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 Pb, </a:t>
              </a:r>
              <a:r>
                <a:rPr lang="en-GB" sz="1800" dirty="0" err="1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Tạo</a:t>
              </a:r>
              <a:r>
                <a:rPr lang="en-GB" sz="1800" dirty="0">
                  <a:solidFill>
                    <a:srgbClr val="FFFF00"/>
                  </a:solidFill>
                  <a:latin typeface="Nunito" pitchFamily="2" charset="0"/>
                  <a:ea typeface="Roboto"/>
                  <a:cs typeface="Roboto"/>
                  <a:sym typeface="Roboto"/>
                </a:rPr>
                <a:t> OTP</a:t>
              </a:r>
              <a:endParaRPr lang="vi-VN" sz="1800" dirty="0">
                <a:solidFill>
                  <a:srgbClr val="FFFF00"/>
                </a:solidFill>
                <a:latin typeface="Nunito" pitchFamily="2" charset="0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2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305A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ord 14">
            <a:extLst>
              <a:ext uri="{FF2B5EF4-FFF2-40B4-BE49-F238E27FC236}">
                <a16:creationId xmlns:a16="http://schemas.microsoft.com/office/drawing/2014/main" id="{02B20B45-07B1-45DA-8ACB-214FF23C3F91}"/>
              </a:ext>
            </a:extLst>
          </p:cNvPr>
          <p:cNvSpPr/>
          <p:nvPr/>
        </p:nvSpPr>
        <p:spPr>
          <a:xfrm rot="21243299">
            <a:off x="10810602" y="-687495"/>
            <a:ext cx="2356302" cy="2142098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381;p2">
            <a:extLst>
              <a:ext uri="{FF2B5EF4-FFF2-40B4-BE49-F238E27FC236}">
                <a16:creationId xmlns:a16="http://schemas.microsoft.com/office/drawing/2014/main" id="{FA5D0FBD-961B-4B92-B50B-8CCEDE6AB68D}"/>
              </a:ext>
            </a:extLst>
          </p:cNvPr>
          <p:cNvSpPr/>
          <p:nvPr/>
        </p:nvSpPr>
        <p:spPr>
          <a:xfrm>
            <a:off x="3870260" y="3048900"/>
            <a:ext cx="1516088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6000" b="1" i="0" u="sng" strike="noStrike" cap="none" dirty="0">
                <a:solidFill>
                  <a:schemeClr val="bg1">
                    <a:lumMod val="9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06</a:t>
            </a:r>
            <a:endParaRPr sz="6000" b="0" i="0" u="sng" strike="noStrike" cap="none" dirty="0">
              <a:solidFill>
                <a:schemeClr val="bg1">
                  <a:lumMod val="9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Google Shape;382;p2">
            <a:extLst>
              <a:ext uri="{FF2B5EF4-FFF2-40B4-BE49-F238E27FC236}">
                <a16:creationId xmlns:a16="http://schemas.microsoft.com/office/drawing/2014/main" id="{CF63F1AD-B5A1-4AA8-B2DA-CBCB376575D5}"/>
              </a:ext>
            </a:extLst>
          </p:cNvPr>
          <p:cNvSpPr/>
          <p:nvPr/>
        </p:nvSpPr>
        <p:spPr>
          <a:xfrm>
            <a:off x="5496005" y="3302700"/>
            <a:ext cx="2911395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3600" b="1" i="0" u="none" strike="noStrike" cap="none" dirty="0" err="1">
                <a:solidFill>
                  <a:schemeClr val="bg1">
                    <a:lumMod val="9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Kết</a:t>
            </a:r>
            <a:r>
              <a:rPr lang="en-US" sz="3600" b="1" i="0" u="none" strike="noStrike" cap="none" dirty="0">
                <a:solidFill>
                  <a:schemeClr val="bg1">
                    <a:lumMod val="9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3600" b="1" i="0" u="none" strike="noStrike" cap="none" dirty="0" err="1">
                <a:solidFill>
                  <a:schemeClr val="bg1">
                    <a:lumMod val="9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luận</a:t>
            </a:r>
            <a:endParaRPr sz="3600" b="0" i="0" u="none" strike="noStrike" cap="none" dirty="0">
              <a:solidFill>
                <a:schemeClr val="bg1">
                  <a:lumMod val="9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356;g11a218b51c7_4_10">
            <a:extLst>
              <a:ext uri="{FF2B5EF4-FFF2-40B4-BE49-F238E27FC236}">
                <a16:creationId xmlns:a16="http://schemas.microsoft.com/office/drawing/2014/main" id="{5FCD6FAF-212D-497F-8609-6D67CBB064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b="1" dirty="0">
                <a:solidFill>
                  <a:srgbClr val="FFFF00"/>
                </a:solidFill>
              </a:rPr>
              <a:t>19/21</a:t>
            </a:r>
            <a:endParaRPr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6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305A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94968D-41A3-4E81-8D45-857D5123B589}"/>
              </a:ext>
            </a:extLst>
          </p:cNvPr>
          <p:cNvSpPr/>
          <p:nvPr/>
        </p:nvSpPr>
        <p:spPr>
          <a:xfrm>
            <a:off x="0" y="-14758"/>
            <a:ext cx="3371273" cy="6858000"/>
          </a:xfrm>
          <a:prstGeom prst="rect">
            <a:avLst/>
          </a:prstGeom>
          <a:solidFill>
            <a:schemeClr val="bg2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AF3BF0-BC82-46C4-B267-4CCF2B6B0C84}"/>
              </a:ext>
            </a:extLst>
          </p:cNvPr>
          <p:cNvGrpSpPr/>
          <p:nvPr/>
        </p:nvGrpSpPr>
        <p:grpSpPr>
          <a:xfrm>
            <a:off x="0" y="4896176"/>
            <a:ext cx="3611418" cy="1042806"/>
            <a:chOff x="0" y="2382845"/>
            <a:chExt cx="2479355" cy="92232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646E1EF4-3AED-4188-8D17-1BC3339FEB6F}"/>
                </a:ext>
              </a:extLst>
            </p:cNvPr>
            <p:cNvSpPr/>
            <p:nvPr/>
          </p:nvSpPr>
          <p:spPr>
            <a:xfrm>
              <a:off x="1800120" y="2382845"/>
              <a:ext cx="679235" cy="922325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AA6040-1200-4D4B-9802-9B39677D6317}"/>
                </a:ext>
              </a:extLst>
            </p:cNvPr>
            <p:cNvSpPr/>
            <p:nvPr/>
          </p:nvSpPr>
          <p:spPr>
            <a:xfrm>
              <a:off x="0" y="2382845"/>
              <a:ext cx="1800120" cy="922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8" name="Google Shape;368;p2"/>
          <p:cNvSpPr/>
          <p:nvPr/>
        </p:nvSpPr>
        <p:spPr>
          <a:xfrm>
            <a:off x="-66500" y="5064363"/>
            <a:ext cx="3025610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55308D"/>
                </a:solidFill>
                <a:latin typeface="Nunito"/>
                <a:ea typeface="Nunito"/>
                <a:cs typeface="Nunito"/>
                <a:sym typeface="Nunito"/>
              </a:rPr>
              <a:t>Nội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3600" b="1" i="0" u="none" strike="noStrike" cap="none" dirty="0">
                <a:solidFill>
                  <a:srgbClr val="55308D"/>
                </a:solidFill>
                <a:latin typeface="Nunito"/>
                <a:ea typeface="Nunito"/>
                <a:cs typeface="Nunito"/>
                <a:sym typeface="Nunito"/>
              </a:rPr>
              <a:t>Dung</a:t>
            </a:r>
            <a:endParaRPr sz="1050" b="1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"/>
          <p:cNvSpPr/>
          <p:nvPr/>
        </p:nvSpPr>
        <p:spPr>
          <a:xfrm>
            <a:off x="5730480" y="1233000"/>
            <a:ext cx="55414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"/>
          <p:cNvSpPr/>
          <p:nvPr/>
        </p:nvSpPr>
        <p:spPr>
          <a:xfrm>
            <a:off x="5828825" y="604630"/>
            <a:ext cx="4661280" cy="50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 dirty="0" err="1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Xác</a:t>
            </a:r>
            <a:r>
              <a:rPr lang="en-US" sz="2700" b="1" i="0" u="none" strike="noStrike" cap="none" dirty="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700" b="1" i="0" u="none" strike="noStrike" cap="none" dirty="0" err="1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thực</a:t>
            </a:r>
            <a:r>
              <a:rPr lang="en-US" sz="2700" b="1" i="0" u="none" strike="noStrike" cap="none" dirty="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 2FA</a:t>
            </a:r>
            <a:endParaRPr sz="2700" b="0" i="0" u="none" strike="noStrike" cap="none" dirty="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2"/>
          <p:cNvSpPr/>
          <p:nvPr/>
        </p:nvSpPr>
        <p:spPr>
          <a:xfrm>
            <a:off x="4755480" y="393026"/>
            <a:ext cx="9804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sng" strike="noStrike" cap="none" dirty="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01</a:t>
            </a:r>
            <a:endParaRPr sz="4400" b="0" i="0" u="sng" strike="noStrike" cap="none" dirty="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"/>
          <p:cNvSpPr/>
          <p:nvPr/>
        </p:nvSpPr>
        <p:spPr>
          <a:xfrm>
            <a:off x="5828705" y="1583567"/>
            <a:ext cx="46614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 err="1">
                <a:solidFill>
                  <a:srgbClr val="5CBE7A"/>
                </a:solidFill>
                <a:latin typeface="Nunito"/>
                <a:ea typeface="Nunito"/>
                <a:cs typeface="Nunito"/>
                <a:sym typeface="Nunito"/>
              </a:rPr>
              <a:t>Phương</a:t>
            </a:r>
            <a:r>
              <a:rPr lang="en-US" sz="2700" b="1" dirty="0">
                <a:solidFill>
                  <a:srgbClr val="5CBE7A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700" b="1" dirty="0" err="1">
                <a:solidFill>
                  <a:srgbClr val="5CBE7A"/>
                </a:solidFill>
                <a:latin typeface="Nunito"/>
                <a:ea typeface="Nunito"/>
                <a:cs typeface="Nunito"/>
                <a:sym typeface="Nunito"/>
              </a:rPr>
              <a:t>pháp</a:t>
            </a:r>
            <a:r>
              <a:rPr lang="en-US" sz="2700" b="1" dirty="0">
                <a:solidFill>
                  <a:srgbClr val="5CBE7A"/>
                </a:solidFill>
                <a:latin typeface="Nunito"/>
                <a:ea typeface="Nunito"/>
                <a:cs typeface="Nunito"/>
                <a:sym typeface="Nunito"/>
              </a:rPr>
              <a:t> OTP</a:t>
            </a:r>
            <a:endParaRPr sz="27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2"/>
          <p:cNvSpPr/>
          <p:nvPr/>
        </p:nvSpPr>
        <p:spPr>
          <a:xfrm>
            <a:off x="4755480" y="1395061"/>
            <a:ext cx="9804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sng" strike="noStrike" cap="none" dirty="0">
                <a:solidFill>
                  <a:srgbClr val="5CBE7A"/>
                </a:solidFill>
                <a:latin typeface="Nunito"/>
                <a:ea typeface="Nunito"/>
                <a:cs typeface="Nunito"/>
                <a:sym typeface="Nunito"/>
              </a:rPr>
              <a:t>02</a:t>
            </a:r>
            <a:endParaRPr sz="4400" b="0" i="0" u="sng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4" name="Google Shape;374;p2"/>
          <p:cNvSpPr/>
          <p:nvPr/>
        </p:nvSpPr>
        <p:spPr>
          <a:xfrm>
            <a:off x="5730480" y="2624700"/>
            <a:ext cx="46614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>
                <a:solidFill>
                  <a:schemeClr val="bg1">
                    <a:lumMod val="6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700" b="1" dirty="0" err="1">
                <a:solidFill>
                  <a:schemeClr val="bg1">
                    <a:lumMod val="6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Quy</a:t>
            </a:r>
            <a:r>
              <a:rPr lang="en-US" sz="2700" b="1" dirty="0">
                <a:solidFill>
                  <a:schemeClr val="bg1">
                    <a:lumMod val="6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700" b="1" dirty="0" err="1">
                <a:solidFill>
                  <a:schemeClr val="bg1">
                    <a:lumMod val="6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trình</a:t>
            </a:r>
            <a:r>
              <a:rPr lang="en-US" sz="2700" b="1" dirty="0">
                <a:solidFill>
                  <a:schemeClr val="bg1">
                    <a:lumMod val="6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700" b="1" dirty="0" err="1">
                <a:solidFill>
                  <a:schemeClr val="bg1">
                    <a:lumMod val="6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xác</a:t>
            </a:r>
            <a:r>
              <a:rPr lang="en-US" sz="2700" b="1" dirty="0">
                <a:solidFill>
                  <a:schemeClr val="bg1">
                    <a:lumMod val="6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700" b="1" dirty="0" err="1">
                <a:solidFill>
                  <a:schemeClr val="bg1">
                    <a:lumMod val="6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thực</a:t>
            </a:r>
            <a:r>
              <a:rPr lang="en-US" sz="2700" b="1" dirty="0">
                <a:solidFill>
                  <a:schemeClr val="bg1">
                    <a:lumMod val="6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TOTP</a:t>
            </a:r>
            <a:endParaRPr sz="2700" b="0" i="0" u="none" strike="noStrike" cap="none" dirty="0">
              <a:solidFill>
                <a:schemeClr val="bg1">
                  <a:lumMod val="6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2"/>
          <p:cNvSpPr/>
          <p:nvPr/>
        </p:nvSpPr>
        <p:spPr>
          <a:xfrm>
            <a:off x="4755480" y="2445583"/>
            <a:ext cx="9804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sng" strike="noStrike" cap="none" dirty="0">
                <a:solidFill>
                  <a:srgbClr val="2CB8AE"/>
                </a:solidFill>
                <a:latin typeface="Nunito"/>
                <a:ea typeface="Nunito"/>
                <a:cs typeface="Nunito"/>
                <a:sym typeface="Nunito"/>
              </a:rPr>
              <a:t>03</a:t>
            </a:r>
            <a:endParaRPr sz="4400" b="0" i="0" u="sng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"/>
          <p:cNvSpPr/>
          <p:nvPr/>
        </p:nvSpPr>
        <p:spPr>
          <a:xfrm>
            <a:off x="5767560" y="3672539"/>
            <a:ext cx="5858870" cy="50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>
                <a:solidFill>
                  <a:srgbClr val="249ED2"/>
                </a:solidFill>
                <a:latin typeface="Nunito"/>
                <a:ea typeface="Nunito"/>
                <a:cs typeface="Nunito"/>
                <a:sym typeface="Nunito"/>
              </a:rPr>
              <a:t>QR code </a:t>
            </a:r>
            <a:r>
              <a:rPr lang="en-US" sz="2700" b="1" dirty="0" err="1">
                <a:solidFill>
                  <a:srgbClr val="249ED2"/>
                </a:solidFill>
                <a:latin typeface="Nunito"/>
                <a:ea typeface="Nunito"/>
                <a:cs typeface="Nunito"/>
                <a:sym typeface="Nunito"/>
              </a:rPr>
              <a:t>và</a:t>
            </a:r>
            <a:r>
              <a:rPr lang="en-US" sz="2700" b="1" dirty="0">
                <a:solidFill>
                  <a:srgbClr val="249ED2"/>
                </a:solidFill>
                <a:latin typeface="Nunito"/>
                <a:ea typeface="Nunito"/>
                <a:cs typeface="Nunito"/>
                <a:sym typeface="Nunito"/>
              </a:rPr>
              <a:t> Google Authenticator</a:t>
            </a:r>
            <a:endParaRPr sz="27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2"/>
          <p:cNvSpPr/>
          <p:nvPr/>
        </p:nvSpPr>
        <p:spPr>
          <a:xfrm>
            <a:off x="4755480" y="3453661"/>
            <a:ext cx="9804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sng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04</a:t>
            </a:r>
            <a:endParaRPr sz="4400" b="0" i="0" u="sng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2"/>
          <p:cNvSpPr/>
          <p:nvPr/>
        </p:nvSpPr>
        <p:spPr>
          <a:xfrm>
            <a:off x="5767560" y="4725155"/>
            <a:ext cx="46614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Triển</a:t>
            </a:r>
            <a:r>
              <a:rPr lang="en-US" sz="2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7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khai</a:t>
            </a:r>
            <a:endParaRPr sz="2700" b="0" i="0" u="none" strike="noStrike" cap="none" dirty="0">
              <a:solidFill>
                <a:schemeClr val="accent5">
                  <a:lumMod val="60000"/>
                  <a:lumOff val="4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"/>
          <p:cNvSpPr/>
          <p:nvPr/>
        </p:nvSpPr>
        <p:spPr>
          <a:xfrm>
            <a:off x="4787160" y="4512183"/>
            <a:ext cx="9804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sng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05</a:t>
            </a:r>
            <a:endParaRPr sz="4400" b="0" i="0" u="sng" strike="noStrike" cap="none" dirty="0">
              <a:solidFill>
                <a:schemeClr val="accent5">
                  <a:lumMod val="60000"/>
                  <a:lumOff val="4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2"/>
          <p:cNvSpPr/>
          <p:nvPr/>
        </p:nvSpPr>
        <p:spPr>
          <a:xfrm>
            <a:off x="4787160" y="5455784"/>
            <a:ext cx="9804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sng" strike="noStrike" cap="none" dirty="0">
                <a:solidFill>
                  <a:schemeClr val="accent5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06</a:t>
            </a:r>
            <a:endParaRPr sz="4400" b="0" i="0" u="sng" strike="noStrike" cap="none" dirty="0">
              <a:solidFill>
                <a:schemeClr val="accent5">
                  <a:lumMod val="7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2"/>
          <p:cNvSpPr/>
          <p:nvPr/>
        </p:nvSpPr>
        <p:spPr>
          <a:xfrm>
            <a:off x="5828705" y="5625000"/>
            <a:ext cx="46614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 dirty="0" err="1">
                <a:solidFill>
                  <a:schemeClr val="accent5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Kết</a:t>
            </a:r>
            <a:r>
              <a:rPr lang="en-US" sz="2700" b="1" i="0" u="none" strike="noStrike" cap="none" dirty="0">
                <a:solidFill>
                  <a:schemeClr val="accent5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700" b="1" i="0" u="none" strike="noStrike" cap="none" dirty="0" err="1">
                <a:solidFill>
                  <a:schemeClr val="accent5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luận</a:t>
            </a:r>
            <a:endParaRPr sz="2700" b="0" i="0" u="none" strike="noStrike" cap="none" dirty="0">
              <a:solidFill>
                <a:schemeClr val="accent5">
                  <a:lumMod val="7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7E6551-F3C6-43B6-8A8E-DB0D7A269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05" y="1688040"/>
            <a:ext cx="2482861" cy="2482861"/>
          </a:xfrm>
          <a:prstGeom prst="rect">
            <a:avLst/>
          </a:prstGeom>
        </p:spPr>
      </p:pic>
      <p:sp>
        <p:nvSpPr>
          <p:cNvPr id="15" name="Chord 14">
            <a:extLst>
              <a:ext uri="{FF2B5EF4-FFF2-40B4-BE49-F238E27FC236}">
                <a16:creationId xmlns:a16="http://schemas.microsoft.com/office/drawing/2014/main" id="{02B20B45-07B1-45DA-8ACB-214FF23C3F91}"/>
              </a:ext>
            </a:extLst>
          </p:cNvPr>
          <p:cNvSpPr/>
          <p:nvPr/>
        </p:nvSpPr>
        <p:spPr>
          <a:xfrm rot="21243299">
            <a:off x="10810602" y="-687495"/>
            <a:ext cx="2356302" cy="2142098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356;g11a218b51c7_4_10">
            <a:extLst>
              <a:ext uri="{FF2B5EF4-FFF2-40B4-BE49-F238E27FC236}">
                <a16:creationId xmlns:a16="http://schemas.microsoft.com/office/drawing/2014/main" id="{06FF6CDF-8E1C-4094-B8AA-56504E9524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b="1" smtClean="0">
                <a:solidFill>
                  <a:srgbClr val="FFFF00"/>
                </a:solidFill>
              </a:rPr>
              <a:t>2</a:t>
            </a:fld>
            <a:r>
              <a:rPr lang="en-US" b="1" dirty="0">
                <a:solidFill>
                  <a:srgbClr val="FFFF00"/>
                </a:solidFill>
              </a:rPr>
              <a:t>/21</a:t>
            </a:r>
            <a:endParaRPr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305A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"/>
          <p:cNvSpPr/>
          <p:nvPr/>
        </p:nvSpPr>
        <p:spPr>
          <a:xfrm>
            <a:off x="5730480" y="1233000"/>
            <a:ext cx="55414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"/>
          <p:cNvSpPr/>
          <p:nvPr/>
        </p:nvSpPr>
        <p:spPr>
          <a:xfrm>
            <a:off x="4927519" y="3129828"/>
            <a:ext cx="5270582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Xác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3600" b="1" i="0" u="none" strike="noStrike" cap="none" dirty="0" err="1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thực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 2FA</a:t>
            </a:r>
            <a:endParaRPr sz="3600" b="0" i="0" u="none" strike="noStrike" cap="none" dirty="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2"/>
          <p:cNvSpPr/>
          <p:nvPr/>
        </p:nvSpPr>
        <p:spPr>
          <a:xfrm>
            <a:off x="3293739" y="2921895"/>
            <a:ext cx="1633780" cy="101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6000" b="1" i="0" u="sng" strike="noStrike" cap="none" dirty="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01</a:t>
            </a:r>
            <a:endParaRPr sz="6000" b="0" i="0" u="sng" strike="noStrike" cap="none" dirty="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02B20B45-07B1-45DA-8ACB-214FF23C3F91}"/>
              </a:ext>
            </a:extLst>
          </p:cNvPr>
          <p:cNvSpPr/>
          <p:nvPr/>
        </p:nvSpPr>
        <p:spPr>
          <a:xfrm rot="21243299">
            <a:off x="10810602" y="-687495"/>
            <a:ext cx="2356302" cy="2142098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56;g11a218b51c7_4_10">
            <a:extLst>
              <a:ext uri="{FF2B5EF4-FFF2-40B4-BE49-F238E27FC236}">
                <a16:creationId xmlns:a16="http://schemas.microsoft.com/office/drawing/2014/main" id="{56289A40-E8F0-4C98-9408-DF9829296A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b="1" smtClean="0">
                <a:solidFill>
                  <a:srgbClr val="FFFF00"/>
                </a:solidFill>
              </a:rPr>
              <a:t>3</a:t>
            </a:fld>
            <a:r>
              <a:rPr lang="en-US" b="1" dirty="0">
                <a:solidFill>
                  <a:srgbClr val="FFFF00"/>
                </a:solidFill>
              </a:rPr>
              <a:t>/21</a:t>
            </a:r>
            <a:endParaRPr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38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305A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"/>
          <p:cNvSpPr/>
          <p:nvPr/>
        </p:nvSpPr>
        <p:spPr>
          <a:xfrm>
            <a:off x="5730480" y="1233000"/>
            <a:ext cx="55414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02B20B45-07B1-45DA-8ACB-214FF23C3F91}"/>
              </a:ext>
            </a:extLst>
          </p:cNvPr>
          <p:cNvSpPr/>
          <p:nvPr/>
        </p:nvSpPr>
        <p:spPr>
          <a:xfrm rot="21243299">
            <a:off x="10810602" y="-687495"/>
            <a:ext cx="2356302" cy="2142098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C5CD26EA-7C61-414A-8BA0-113A5BBAC291}"/>
              </a:ext>
            </a:extLst>
          </p:cNvPr>
          <p:cNvSpPr/>
          <p:nvPr/>
        </p:nvSpPr>
        <p:spPr>
          <a:xfrm>
            <a:off x="0" y="0"/>
            <a:ext cx="4279900" cy="5588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3CCA5-1BE7-48F2-812D-08B6F394E9D3}"/>
              </a:ext>
            </a:extLst>
          </p:cNvPr>
          <p:cNvSpPr txBox="1"/>
          <p:nvPr/>
        </p:nvSpPr>
        <p:spPr>
          <a:xfrm>
            <a:off x="190500" y="71735"/>
            <a:ext cx="313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" pitchFamily="2" charset="0"/>
              </a:rPr>
              <a:t>1. </a:t>
            </a:r>
            <a:r>
              <a:rPr lang="en-US" sz="2400" b="1" dirty="0" err="1">
                <a:latin typeface="Nunito" pitchFamily="2" charset="0"/>
              </a:rPr>
              <a:t>Xác</a:t>
            </a:r>
            <a:r>
              <a:rPr lang="en-US" sz="2400" b="1" dirty="0">
                <a:latin typeface="Nunito" pitchFamily="2" charset="0"/>
              </a:rPr>
              <a:t> </a:t>
            </a:r>
            <a:r>
              <a:rPr lang="en-US" sz="2400" b="1" dirty="0" err="1">
                <a:latin typeface="Nunito" pitchFamily="2" charset="0"/>
              </a:rPr>
              <a:t>thực</a:t>
            </a:r>
            <a:r>
              <a:rPr lang="en-US" sz="2400" b="1" dirty="0">
                <a:latin typeface="Nunito" pitchFamily="2" charset="0"/>
              </a:rPr>
              <a:t> 2FA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0ABCA1-D476-47DC-91AB-07C468C9E389}"/>
              </a:ext>
            </a:extLst>
          </p:cNvPr>
          <p:cNvSpPr txBox="1"/>
          <p:nvPr/>
        </p:nvSpPr>
        <p:spPr>
          <a:xfrm>
            <a:off x="-57150" y="771335"/>
            <a:ext cx="503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1.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Xác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thực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2FA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là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gì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?</a:t>
            </a:r>
          </a:p>
        </p:txBody>
      </p:sp>
      <p:sp>
        <p:nvSpPr>
          <p:cNvPr id="11" name="Google Shape;356;g11a218b51c7_4_10">
            <a:extLst>
              <a:ext uri="{FF2B5EF4-FFF2-40B4-BE49-F238E27FC236}">
                <a16:creationId xmlns:a16="http://schemas.microsoft.com/office/drawing/2014/main" id="{76772DBB-A05C-4FDE-814C-4D98CE0962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b="1" smtClean="0">
                <a:solidFill>
                  <a:srgbClr val="FFFF00"/>
                </a:solidFill>
              </a:rPr>
              <a:t>4</a:t>
            </a:fld>
            <a:r>
              <a:rPr lang="en-US" b="1" dirty="0">
                <a:solidFill>
                  <a:srgbClr val="FFFF00"/>
                </a:solidFill>
              </a:rPr>
              <a:t>/21</a:t>
            </a:r>
            <a:endParaRPr b="1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7B23A-45B8-EA50-5A64-482D6B78B87B}"/>
              </a:ext>
            </a:extLst>
          </p:cNvPr>
          <p:cNvSpPr txBox="1"/>
          <p:nvPr/>
        </p:nvSpPr>
        <p:spPr>
          <a:xfrm>
            <a:off x="0" y="1445535"/>
            <a:ext cx="924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- 2FA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là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viết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tắt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của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Two-Factor Authentication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FBF6F-4402-C465-233E-ECC48080F5E3}"/>
              </a:ext>
            </a:extLst>
          </p:cNvPr>
          <p:cNvSpPr txBox="1"/>
          <p:nvPr/>
        </p:nvSpPr>
        <p:spPr>
          <a:xfrm>
            <a:off x="798786" y="2132424"/>
            <a:ext cx="417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2.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Mục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đích</a:t>
            </a:r>
            <a:endParaRPr lang="en-US" sz="2400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F62DF-0D08-65B7-C82C-85160BC728EF}"/>
              </a:ext>
            </a:extLst>
          </p:cNvPr>
          <p:cNvSpPr txBox="1"/>
          <p:nvPr/>
        </p:nvSpPr>
        <p:spPr>
          <a:xfrm>
            <a:off x="1087821" y="2819313"/>
            <a:ext cx="877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-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Tăng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cường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bảo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mật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cho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cho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người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dùng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và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hệ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thống</a:t>
            </a:r>
            <a:endParaRPr lang="en-US" sz="2400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3BEB2-1CC5-51D1-1F84-0224B039112B}"/>
              </a:ext>
            </a:extLst>
          </p:cNvPr>
          <p:cNvSpPr txBox="1"/>
          <p:nvPr/>
        </p:nvSpPr>
        <p:spPr>
          <a:xfrm>
            <a:off x="798786" y="3432289"/>
            <a:ext cx="493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3.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Các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phương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pháp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phổ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biến</a:t>
            </a:r>
            <a:endParaRPr lang="en-US" sz="2400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B547D-CCFB-2C36-D1B6-21EFF5CDE2C4}"/>
              </a:ext>
            </a:extLst>
          </p:cNvPr>
          <p:cNvSpPr txBox="1"/>
          <p:nvPr/>
        </p:nvSpPr>
        <p:spPr>
          <a:xfrm>
            <a:off x="1087821" y="4193091"/>
            <a:ext cx="8770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-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Sử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dụng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SMS</a:t>
            </a:r>
          </a:p>
          <a:p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-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Sinh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trắc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học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(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vân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tay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khuôn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mặt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giọng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" pitchFamily="2" charset="0"/>
              </a:rPr>
              <a:t>nói</a:t>
            </a:r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)</a:t>
            </a:r>
          </a:p>
          <a:p>
            <a:r>
              <a:rPr lang="en-US" sz="2400" b="1" dirty="0">
                <a:solidFill>
                  <a:schemeClr val="bg1"/>
                </a:solidFill>
                <a:latin typeface="Nunito" pitchFamily="2" charset="0"/>
              </a:rPr>
              <a:t>- OTP</a:t>
            </a:r>
          </a:p>
        </p:txBody>
      </p:sp>
    </p:spTree>
    <p:extLst>
      <p:ext uri="{BB962C8B-B14F-4D97-AF65-F5344CB8AC3E}">
        <p14:creationId xmlns:p14="http://schemas.microsoft.com/office/powerpoint/2010/main" val="2756142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305A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"/>
          <p:cNvSpPr/>
          <p:nvPr/>
        </p:nvSpPr>
        <p:spPr>
          <a:xfrm>
            <a:off x="5730480" y="1233000"/>
            <a:ext cx="55414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"/>
          <p:cNvSpPr/>
          <p:nvPr/>
        </p:nvSpPr>
        <p:spPr>
          <a:xfrm>
            <a:off x="5188607" y="3129919"/>
            <a:ext cx="4953876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5CBE7A"/>
                </a:solidFill>
                <a:latin typeface="Nunito"/>
                <a:ea typeface="Nunito"/>
                <a:cs typeface="Nunito"/>
                <a:sym typeface="Nunito"/>
              </a:rPr>
              <a:t>Phương</a:t>
            </a:r>
            <a:r>
              <a:rPr lang="en-US" sz="3600" b="1" i="0" u="none" strike="noStrike" cap="none" dirty="0">
                <a:solidFill>
                  <a:srgbClr val="5CBE7A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3600" b="1" i="0" u="none" strike="noStrike" cap="none" dirty="0" err="1">
                <a:solidFill>
                  <a:srgbClr val="5CBE7A"/>
                </a:solidFill>
                <a:latin typeface="Nunito"/>
                <a:ea typeface="Nunito"/>
                <a:cs typeface="Nunito"/>
                <a:sym typeface="Nunito"/>
              </a:rPr>
              <a:t>pháp</a:t>
            </a:r>
            <a:r>
              <a:rPr lang="en-US" sz="3600" b="1" i="0" u="none" strike="noStrike" cap="none" dirty="0">
                <a:solidFill>
                  <a:srgbClr val="5CBE7A"/>
                </a:solidFill>
                <a:latin typeface="Nunito"/>
                <a:ea typeface="Nunito"/>
                <a:cs typeface="Nunito"/>
                <a:sym typeface="Nunito"/>
              </a:rPr>
              <a:t> OTP</a:t>
            </a:r>
            <a:endParaRPr sz="36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2"/>
          <p:cNvSpPr/>
          <p:nvPr/>
        </p:nvSpPr>
        <p:spPr>
          <a:xfrm>
            <a:off x="3530600" y="2945254"/>
            <a:ext cx="1849680" cy="101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6000" b="1" i="0" u="sng" strike="noStrike" cap="none" dirty="0">
                <a:solidFill>
                  <a:srgbClr val="5CBE7A"/>
                </a:solidFill>
                <a:latin typeface="Nunito"/>
                <a:ea typeface="Nunito"/>
                <a:cs typeface="Nunito"/>
                <a:sym typeface="Nunito"/>
              </a:rPr>
              <a:t>02</a:t>
            </a:r>
            <a:endParaRPr sz="6000" b="0" i="0" u="sng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02B20B45-07B1-45DA-8ACB-214FF23C3F91}"/>
              </a:ext>
            </a:extLst>
          </p:cNvPr>
          <p:cNvSpPr/>
          <p:nvPr/>
        </p:nvSpPr>
        <p:spPr>
          <a:xfrm rot="21243299">
            <a:off x="10810602" y="-687495"/>
            <a:ext cx="2356302" cy="2142098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56;g11a218b51c7_4_10">
            <a:extLst>
              <a:ext uri="{FF2B5EF4-FFF2-40B4-BE49-F238E27FC236}">
                <a16:creationId xmlns:a16="http://schemas.microsoft.com/office/drawing/2014/main" id="{54A5C22A-FE04-497E-B362-54E8DC4679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b="1" smtClean="0">
                <a:solidFill>
                  <a:srgbClr val="FFFF00"/>
                </a:solidFill>
              </a:rPr>
              <a:t>5</a:t>
            </a:fld>
            <a:r>
              <a:rPr lang="en-US" b="1" dirty="0">
                <a:solidFill>
                  <a:srgbClr val="FFFF00"/>
                </a:solidFill>
              </a:rPr>
              <a:t>/21</a:t>
            </a:r>
            <a:endParaRPr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06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3C2C0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"/>
          <p:cNvSpPr/>
          <p:nvPr/>
        </p:nvSpPr>
        <p:spPr>
          <a:xfrm>
            <a:off x="5730480" y="1233000"/>
            <a:ext cx="55414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02B20B45-07B1-45DA-8ACB-214FF23C3F91}"/>
              </a:ext>
            </a:extLst>
          </p:cNvPr>
          <p:cNvSpPr/>
          <p:nvPr/>
        </p:nvSpPr>
        <p:spPr>
          <a:xfrm rot="21243299">
            <a:off x="10810602" y="-687495"/>
            <a:ext cx="2356302" cy="2142098"/>
          </a:xfrm>
          <a:prstGeom prst="chord">
            <a:avLst/>
          </a:prstGeom>
          <a:solidFill>
            <a:srgbClr val="2A3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C5CD26EA-7C61-414A-8BA0-113A5BBAC291}"/>
              </a:ext>
            </a:extLst>
          </p:cNvPr>
          <p:cNvSpPr/>
          <p:nvPr/>
        </p:nvSpPr>
        <p:spPr>
          <a:xfrm>
            <a:off x="0" y="0"/>
            <a:ext cx="4279900" cy="5588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3CCA5-1BE7-48F2-812D-08B6F394E9D3}"/>
              </a:ext>
            </a:extLst>
          </p:cNvPr>
          <p:cNvSpPr txBox="1"/>
          <p:nvPr/>
        </p:nvSpPr>
        <p:spPr>
          <a:xfrm>
            <a:off x="190500" y="71735"/>
            <a:ext cx="313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" pitchFamily="2" charset="0"/>
              </a:rPr>
              <a:t>2. </a:t>
            </a:r>
            <a:r>
              <a:rPr lang="en-US" sz="2400" b="1" dirty="0" err="1">
                <a:latin typeface="Nunito" pitchFamily="2" charset="0"/>
              </a:rPr>
              <a:t>Phương</a:t>
            </a:r>
            <a:r>
              <a:rPr lang="en-US" sz="2400" b="1" dirty="0">
                <a:latin typeface="Nunito" pitchFamily="2" charset="0"/>
              </a:rPr>
              <a:t> </a:t>
            </a:r>
            <a:r>
              <a:rPr lang="en-US" sz="2400" b="1" dirty="0" err="1">
                <a:latin typeface="Nunito" pitchFamily="2" charset="0"/>
              </a:rPr>
              <a:t>pháp</a:t>
            </a:r>
            <a:r>
              <a:rPr lang="en-US" sz="2400" b="1" dirty="0">
                <a:latin typeface="Nunito" pitchFamily="2" charset="0"/>
              </a:rPr>
              <a:t> OTP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7B870-4777-4D81-B107-AB815CABD765}"/>
              </a:ext>
            </a:extLst>
          </p:cNvPr>
          <p:cNvSpPr txBox="1"/>
          <p:nvPr/>
        </p:nvSpPr>
        <p:spPr>
          <a:xfrm>
            <a:off x="263294" y="1013840"/>
            <a:ext cx="718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2.1.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Xác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thực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OTP</a:t>
            </a:r>
          </a:p>
        </p:txBody>
      </p:sp>
      <p:sp>
        <p:nvSpPr>
          <p:cNvPr id="13" name="Google Shape;356;g11a218b51c7_4_10">
            <a:extLst>
              <a:ext uri="{FF2B5EF4-FFF2-40B4-BE49-F238E27FC236}">
                <a16:creationId xmlns:a16="http://schemas.microsoft.com/office/drawing/2014/main" id="{EB798D2D-A4B4-4A62-895C-38573443CA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b="1" smtClean="0">
                <a:solidFill>
                  <a:schemeClr val="bg2">
                    <a:lumMod val="50000"/>
                  </a:schemeClr>
                </a:solidFill>
              </a:rPr>
              <a:t>6</a:t>
            </a:fld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/21</a:t>
            </a:r>
            <a:endParaRPr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947CF-D455-46CF-BC59-89AA8AD0A738}"/>
              </a:ext>
            </a:extLst>
          </p:cNvPr>
          <p:cNvSpPr txBox="1"/>
          <p:nvPr/>
        </p:nvSpPr>
        <p:spPr>
          <a:xfrm>
            <a:off x="363719" y="1460520"/>
            <a:ext cx="91484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OTP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là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viết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tắt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của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One Time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Pasword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, </a:t>
            </a:r>
          </a:p>
          <a:p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+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là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mã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bảo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mật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được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thiết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kế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dung 1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lần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.</a:t>
            </a:r>
          </a:p>
          <a:p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+ OTP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thường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là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1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chuỗi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ký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tự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hoặc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chữ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số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.</a:t>
            </a:r>
          </a:p>
          <a:p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+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hiệu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lực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30s -&gt; 2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phút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và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chỉ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có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hiệu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lực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 1 </a:t>
            </a:r>
            <a:r>
              <a:rPr lang="en-US" sz="2300" dirty="0" err="1">
                <a:solidFill>
                  <a:srgbClr val="002060"/>
                </a:solidFill>
                <a:latin typeface="Nunito" pitchFamily="2" charset="0"/>
              </a:rPr>
              <a:t>lần</a:t>
            </a:r>
            <a:r>
              <a:rPr lang="en-US" sz="2300" dirty="0">
                <a:solidFill>
                  <a:srgbClr val="002060"/>
                </a:solidFill>
                <a:latin typeface="Nunit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03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3C2C0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"/>
          <p:cNvSpPr/>
          <p:nvPr/>
        </p:nvSpPr>
        <p:spPr>
          <a:xfrm>
            <a:off x="5730480" y="1233000"/>
            <a:ext cx="55414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02B20B45-07B1-45DA-8ACB-214FF23C3F91}"/>
              </a:ext>
            </a:extLst>
          </p:cNvPr>
          <p:cNvSpPr/>
          <p:nvPr/>
        </p:nvSpPr>
        <p:spPr>
          <a:xfrm rot="21243299">
            <a:off x="10810602" y="-687495"/>
            <a:ext cx="2356302" cy="2142098"/>
          </a:xfrm>
          <a:prstGeom prst="chord">
            <a:avLst/>
          </a:prstGeom>
          <a:solidFill>
            <a:srgbClr val="2A3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C5CD26EA-7C61-414A-8BA0-113A5BBAC291}"/>
              </a:ext>
            </a:extLst>
          </p:cNvPr>
          <p:cNvSpPr/>
          <p:nvPr/>
        </p:nvSpPr>
        <p:spPr>
          <a:xfrm>
            <a:off x="0" y="0"/>
            <a:ext cx="4279900" cy="5588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3CCA5-1BE7-48F2-812D-08B6F394E9D3}"/>
              </a:ext>
            </a:extLst>
          </p:cNvPr>
          <p:cNvSpPr txBox="1"/>
          <p:nvPr/>
        </p:nvSpPr>
        <p:spPr>
          <a:xfrm>
            <a:off x="190500" y="71735"/>
            <a:ext cx="313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" pitchFamily="2" charset="0"/>
              </a:rPr>
              <a:t>2. </a:t>
            </a:r>
            <a:r>
              <a:rPr lang="en-US" sz="2400" b="1" dirty="0" err="1">
                <a:latin typeface="Nunito" pitchFamily="2" charset="0"/>
              </a:rPr>
              <a:t>Phương</a:t>
            </a:r>
            <a:r>
              <a:rPr lang="en-US" sz="2400" b="1" dirty="0">
                <a:latin typeface="Nunito" pitchFamily="2" charset="0"/>
              </a:rPr>
              <a:t> </a:t>
            </a:r>
            <a:r>
              <a:rPr lang="en-US" sz="2400" b="1" dirty="0" err="1">
                <a:latin typeface="Nunito" pitchFamily="2" charset="0"/>
              </a:rPr>
              <a:t>pháp</a:t>
            </a:r>
            <a:r>
              <a:rPr lang="en-US" sz="2400" b="1" dirty="0">
                <a:latin typeface="Nunito" pitchFamily="2" charset="0"/>
              </a:rPr>
              <a:t> OTP</a:t>
            </a:r>
          </a:p>
        </p:txBody>
      </p:sp>
      <p:sp>
        <p:nvSpPr>
          <p:cNvPr id="13" name="Google Shape;356;g11a218b51c7_4_10">
            <a:extLst>
              <a:ext uri="{FF2B5EF4-FFF2-40B4-BE49-F238E27FC236}">
                <a16:creationId xmlns:a16="http://schemas.microsoft.com/office/drawing/2014/main" id="{EB798D2D-A4B4-4A62-895C-38573443CA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b="1" smtClean="0">
                <a:solidFill>
                  <a:schemeClr val="bg2">
                    <a:lumMod val="50000"/>
                  </a:schemeClr>
                </a:solidFill>
              </a:rPr>
              <a:t>7</a:t>
            </a:fld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/21</a:t>
            </a:r>
            <a:endParaRPr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ED51E-6D56-8876-FE41-7F90C4912600}"/>
              </a:ext>
            </a:extLst>
          </p:cNvPr>
          <p:cNvSpPr txBox="1"/>
          <p:nvPr/>
        </p:nvSpPr>
        <p:spPr>
          <a:xfrm>
            <a:off x="441851" y="630535"/>
            <a:ext cx="308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2.2. HOTP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và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TOTP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6DC21-93B9-4335-A6E7-014107C20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28" r="11545"/>
          <a:stretch/>
        </p:blipFill>
        <p:spPr>
          <a:xfrm>
            <a:off x="875458" y="1071475"/>
            <a:ext cx="7307188" cy="2485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4D017A-96FE-9A2A-F260-0B01DC6B71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53" t="24336" r="16941" b="9549"/>
          <a:stretch/>
        </p:blipFill>
        <p:spPr>
          <a:xfrm>
            <a:off x="4619502" y="3706238"/>
            <a:ext cx="6265518" cy="3012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ECE803-62CD-541A-BE3E-95ED0C2B460F}"/>
              </a:ext>
            </a:extLst>
          </p:cNvPr>
          <p:cNvSpPr txBox="1"/>
          <p:nvPr/>
        </p:nvSpPr>
        <p:spPr>
          <a:xfrm>
            <a:off x="8626576" y="2004641"/>
            <a:ext cx="308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HOTP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BD094-BDD1-8F1C-79D7-5DC3E6315800}"/>
              </a:ext>
            </a:extLst>
          </p:cNvPr>
          <p:cNvSpPr txBox="1"/>
          <p:nvPr/>
        </p:nvSpPr>
        <p:spPr>
          <a:xfrm>
            <a:off x="3529281" y="5212285"/>
            <a:ext cx="308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TOTP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34D43-9F5C-7490-9E53-503C3670F9F0}"/>
              </a:ext>
            </a:extLst>
          </p:cNvPr>
          <p:cNvSpPr txBox="1"/>
          <p:nvPr/>
        </p:nvSpPr>
        <p:spPr>
          <a:xfrm>
            <a:off x="7205996" y="4438055"/>
            <a:ext cx="109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Nunito" pitchFamily="2" charset="0"/>
              </a:rPr>
              <a:t>Algorithm</a:t>
            </a:r>
            <a:endParaRPr lang="LID4096" sz="1200" b="1" dirty="0">
              <a:latin typeface="Nunito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27449-FFF5-AD6F-B136-F6BA8E80179F}"/>
              </a:ext>
            </a:extLst>
          </p:cNvPr>
          <p:cNvSpPr txBox="1"/>
          <p:nvPr/>
        </p:nvSpPr>
        <p:spPr>
          <a:xfrm>
            <a:off x="7205995" y="5775931"/>
            <a:ext cx="109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Nunito" pitchFamily="2" charset="0"/>
              </a:rPr>
              <a:t>Algorithm</a:t>
            </a:r>
            <a:endParaRPr lang="LID4096" sz="1200" b="1" dirty="0">
              <a:latin typeface="Nunit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EA2D4-BAD7-A0B1-D24C-2A117B4ADD99}"/>
              </a:ext>
            </a:extLst>
          </p:cNvPr>
          <p:cNvSpPr txBox="1"/>
          <p:nvPr/>
        </p:nvSpPr>
        <p:spPr>
          <a:xfrm>
            <a:off x="377944" y="4983346"/>
            <a:ext cx="32152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u="sng" dirty="0">
                <a:solidFill>
                  <a:schemeClr val="bg2">
                    <a:lumMod val="75000"/>
                  </a:schemeClr>
                </a:solidFill>
                <a:latin typeface="Nunito" pitchFamily="2" charset="0"/>
              </a:rPr>
              <a:t>https://pinonote.wordpress.com/2018/11/27/thuat-toan-hmac-based-one-time-password-algorithm-hotp-va-time-based-one-time-password-totp-trong-google-authenticator/</a:t>
            </a:r>
          </a:p>
        </p:txBody>
      </p:sp>
    </p:spTree>
    <p:extLst>
      <p:ext uri="{BB962C8B-B14F-4D97-AF65-F5344CB8AC3E}">
        <p14:creationId xmlns:p14="http://schemas.microsoft.com/office/powerpoint/2010/main" val="9080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305A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"/>
          <p:cNvSpPr/>
          <p:nvPr/>
        </p:nvSpPr>
        <p:spPr>
          <a:xfrm>
            <a:off x="5730480" y="1233000"/>
            <a:ext cx="55414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4" name="Google Shape;374;p2"/>
          <p:cNvSpPr/>
          <p:nvPr/>
        </p:nvSpPr>
        <p:spPr>
          <a:xfrm>
            <a:off x="3402680" y="2909906"/>
            <a:ext cx="7303325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algn="ctr">
              <a:buSzPts val="4400"/>
            </a:pPr>
            <a:r>
              <a:rPr lang="en-US" sz="4000" b="1" u="sng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Nunito"/>
                <a:sym typeface="Nunito"/>
              </a:rPr>
              <a:t>Quy</a:t>
            </a:r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Nunito"/>
                <a:sym typeface="Nunito"/>
              </a:rPr>
              <a:t> </a:t>
            </a:r>
            <a:r>
              <a:rPr lang="en-US" sz="4000" b="1" u="sng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Nunito"/>
                <a:sym typeface="Nunito"/>
              </a:rPr>
              <a:t>trình</a:t>
            </a:r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Nunito"/>
                <a:sym typeface="Nunito"/>
              </a:rPr>
              <a:t> </a:t>
            </a:r>
            <a:r>
              <a:rPr lang="en-US" sz="4000" b="1" u="sng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Nunito"/>
                <a:sym typeface="Nunito"/>
              </a:rPr>
              <a:t>xác</a:t>
            </a:r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Nunito"/>
                <a:sym typeface="Nunito"/>
              </a:rPr>
              <a:t> </a:t>
            </a:r>
            <a:r>
              <a:rPr lang="en-US" sz="4000" b="1" u="sng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Nunito"/>
                <a:sym typeface="Nunito"/>
              </a:rPr>
              <a:t>thực</a:t>
            </a:r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Nunito"/>
                <a:sym typeface="Nunito"/>
              </a:rPr>
              <a:t> TOTP</a:t>
            </a:r>
            <a:endParaRPr sz="4000" b="1" u="sng" dirty="0">
              <a:solidFill>
                <a:schemeClr val="bg2">
                  <a:lumMod val="40000"/>
                  <a:lumOff val="60000"/>
                </a:schemeClr>
              </a:solidFill>
              <a:latin typeface="Nunito"/>
              <a:sym typeface="Nunito"/>
            </a:endParaRPr>
          </a:p>
        </p:txBody>
      </p:sp>
      <p:sp>
        <p:nvSpPr>
          <p:cNvPr id="375" name="Google Shape;375;p2"/>
          <p:cNvSpPr/>
          <p:nvPr/>
        </p:nvSpPr>
        <p:spPr>
          <a:xfrm>
            <a:off x="2358572" y="2756018"/>
            <a:ext cx="1868660" cy="101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000" rIns="108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6000" b="1" i="0" u="sng" strike="noStrike" cap="none" dirty="0">
                <a:solidFill>
                  <a:schemeClr val="bg2">
                    <a:lumMod val="40000"/>
                    <a:lumOff val="6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03</a:t>
            </a:r>
            <a:endParaRPr sz="6000" b="0" i="0" u="sng" strike="noStrike" cap="none" dirty="0">
              <a:solidFill>
                <a:schemeClr val="bg2">
                  <a:lumMod val="40000"/>
                  <a:lumOff val="6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02B20B45-07B1-45DA-8ACB-214FF23C3F91}"/>
              </a:ext>
            </a:extLst>
          </p:cNvPr>
          <p:cNvSpPr/>
          <p:nvPr/>
        </p:nvSpPr>
        <p:spPr>
          <a:xfrm rot="21243299">
            <a:off x="10810602" y="-687495"/>
            <a:ext cx="2356302" cy="2142098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56;g11a218b51c7_4_10">
            <a:extLst>
              <a:ext uri="{FF2B5EF4-FFF2-40B4-BE49-F238E27FC236}">
                <a16:creationId xmlns:a16="http://schemas.microsoft.com/office/drawing/2014/main" id="{644D56FF-4404-448F-A0AA-1F1A69C45E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b="1" smtClean="0">
                <a:solidFill>
                  <a:srgbClr val="FFFF00"/>
                </a:solidFill>
              </a:rPr>
              <a:t>8</a:t>
            </a:fld>
            <a:r>
              <a:rPr lang="en-US" b="1" dirty="0">
                <a:solidFill>
                  <a:srgbClr val="FFFF00"/>
                </a:solidFill>
              </a:rPr>
              <a:t>/21</a:t>
            </a:r>
            <a:endParaRPr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52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3C2C0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ord 14">
            <a:extLst>
              <a:ext uri="{FF2B5EF4-FFF2-40B4-BE49-F238E27FC236}">
                <a16:creationId xmlns:a16="http://schemas.microsoft.com/office/drawing/2014/main" id="{02B20B45-07B1-45DA-8ACB-214FF23C3F91}"/>
              </a:ext>
            </a:extLst>
          </p:cNvPr>
          <p:cNvSpPr/>
          <p:nvPr/>
        </p:nvSpPr>
        <p:spPr>
          <a:xfrm rot="20253615">
            <a:off x="6319342" y="-1882697"/>
            <a:ext cx="9271975" cy="9555601"/>
          </a:xfrm>
          <a:prstGeom prst="chord">
            <a:avLst>
              <a:gd name="adj1" fmla="val 1356400"/>
              <a:gd name="adj2" fmla="val 16200000"/>
            </a:avLst>
          </a:prstGeom>
          <a:solidFill>
            <a:srgbClr val="2A3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Google Shape;369;p2"/>
          <p:cNvSpPr/>
          <p:nvPr/>
        </p:nvSpPr>
        <p:spPr>
          <a:xfrm>
            <a:off x="5730480" y="1233000"/>
            <a:ext cx="55414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C5CD26EA-7C61-414A-8BA0-113A5BBAC291}"/>
              </a:ext>
            </a:extLst>
          </p:cNvPr>
          <p:cNvSpPr/>
          <p:nvPr/>
        </p:nvSpPr>
        <p:spPr>
          <a:xfrm>
            <a:off x="0" y="0"/>
            <a:ext cx="4279900" cy="5588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3CCA5-1BE7-48F2-812D-08B6F394E9D3}"/>
              </a:ext>
            </a:extLst>
          </p:cNvPr>
          <p:cNvSpPr txBox="1"/>
          <p:nvPr/>
        </p:nvSpPr>
        <p:spPr>
          <a:xfrm>
            <a:off x="190500" y="71735"/>
            <a:ext cx="408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" pitchFamily="2" charset="0"/>
              </a:rPr>
              <a:t>3. </a:t>
            </a:r>
            <a:r>
              <a:rPr lang="en-US" sz="2400" b="1" dirty="0" err="1">
                <a:latin typeface="Nunito" pitchFamily="2" charset="0"/>
              </a:rPr>
              <a:t>Quy</a:t>
            </a:r>
            <a:r>
              <a:rPr lang="en-US" sz="2400" b="1" dirty="0">
                <a:latin typeface="Nunito" pitchFamily="2" charset="0"/>
              </a:rPr>
              <a:t> </a:t>
            </a:r>
            <a:r>
              <a:rPr lang="en-US" sz="2400" b="1" dirty="0" err="1">
                <a:latin typeface="Nunito" pitchFamily="2" charset="0"/>
              </a:rPr>
              <a:t>trình</a:t>
            </a:r>
            <a:r>
              <a:rPr lang="en-US" sz="2400" b="1" dirty="0">
                <a:latin typeface="Nunito" pitchFamily="2" charset="0"/>
              </a:rPr>
              <a:t> </a:t>
            </a:r>
            <a:r>
              <a:rPr lang="en-US" sz="2400" b="1" dirty="0" err="1">
                <a:latin typeface="Nunito" pitchFamily="2" charset="0"/>
              </a:rPr>
              <a:t>xác</a:t>
            </a:r>
            <a:r>
              <a:rPr lang="en-US" sz="2400" b="1" dirty="0">
                <a:latin typeface="Nunito" pitchFamily="2" charset="0"/>
              </a:rPr>
              <a:t> </a:t>
            </a:r>
            <a:r>
              <a:rPr lang="en-US" sz="2400" b="1" dirty="0" err="1">
                <a:latin typeface="Nunito" pitchFamily="2" charset="0"/>
              </a:rPr>
              <a:t>thực</a:t>
            </a:r>
            <a:r>
              <a:rPr lang="en-US" sz="2400" b="1" dirty="0">
                <a:latin typeface="Nunito" pitchFamily="2" charset="0"/>
              </a:rPr>
              <a:t> TOTP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7B870-4777-4D81-B107-AB815CABD765}"/>
              </a:ext>
            </a:extLst>
          </p:cNvPr>
          <p:cNvSpPr txBox="1"/>
          <p:nvPr/>
        </p:nvSpPr>
        <p:spPr>
          <a:xfrm>
            <a:off x="459980" y="771335"/>
            <a:ext cx="6128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3.1.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Áp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dụng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kỹ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thuật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mã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hóa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BDS</a:t>
            </a:r>
          </a:p>
          <a:p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- RSA, DSA, PKCS</a:t>
            </a:r>
          </a:p>
          <a:p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-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Sinh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cặp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keypair</a:t>
            </a:r>
          </a:p>
          <a:p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+ Public key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được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phép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chia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sẻ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(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mã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hóa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)</a:t>
            </a:r>
          </a:p>
          <a:p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+ Private key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giữ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bí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mật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(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giải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Nunito" pitchFamily="2" charset="0"/>
              </a:rPr>
              <a:t>mã</a:t>
            </a:r>
            <a:r>
              <a:rPr lang="en-US" sz="2400" b="1" dirty="0">
                <a:solidFill>
                  <a:srgbClr val="002060"/>
                </a:solidFill>
                <a:latin typeface="Nunito" pitchFamily="2" charset="0"/>
              </a:rPr>
              <a:t>)</a:t>
            </a:r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A22B1407-DCA3-4FB6-8397-BA8E99247A73}"/>
              </a:ext>
            </a:extLst>
          </p:cNvPr>
          <p:cNvSpPr/>
          <p:nvPr/>
        </p:nvSpPr>
        <p:spPr>
          <a:xfrm rot="21243299">
            <a:off x="10608665" y="-1025364"/>
            <a:ext cx="2356302" cy="2142098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356;g11a218b51c7_4_10">
            <a:extLst>
              <a:ext uri="{FF2B5EF4-FFF2-40B4-BE49-F238E27FC236}">
                <a16:creationId xmlns:a16="http://schemas.microsoft.com/office/drawing/2014/main" id="{7F28F2CB-8219-4E10-BCC0-90CCEA34DB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b="1" smtClean="0">
                <a:solidFill>
                  <a:srgbClr val="FFFF00"/>
                </a:solidFill>
              </a:rPr>
              <a:t>9</a:t>
            </a:fld>
            <a:r>
              <a:rPr lang="en-US" b="1" dirty="0">
                <a:solidFill>
                  <a:srgbClr val="FFFF00"/>
                </a:solidFill>
              </a:rPr>
              <a:t>/21</a:t>
            </a:r>
            <a:endParaRPr b="1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03F86-4BB5-4033-53AF-D6822A28C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18" y="2710327"/>
            <a:ext cx="11617364" cy="3441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CF0977-5291-B100-F0BE-6C0D7E1DCE47}"/>
              </a:ext>
            </a:extLst>
          </p:cNvPr>
          <p:cNvSpPr txBox="1"/>
          <p:nvPr/>
        </p:nvSpPr>
        <p:spPr>
          <a:xfrm>
            <a:off x="2191987" y="6349838"/>
            <a:ext cx="78080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002060"/>
                </a:solidFill>
                <a:latin typeface="Nunito" pitchFamily="2" charset="0"/>
              </a:rPr>
              <a:t>Quy</a:t>
            </a:r>
            <a:r>
              <a:rPr lang="en-US" sz="20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Nunito" pitchFamily="2" charset="0"/>
              </a:rPr>
              <a:t>trình</a:t>
            </a:r>
            <a:r>
              <a:rPr lang="en-US" sz="20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Nunito" pitchFamily="2" charset="0"/>
              </a:rPr>
              <a:t>xác</a:t>
            </a:r>
            <a:r>
              <a:rPr lang="en-US" sz="20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Nunito" pitchFamily="2" charset="0"/>
              </a:rPr>
              <a:t>thực</a:t>
            </a:r>
            <a:r>
              <a:rPr lang="en-US" sz="2000" b="1" dirty="0">
                <a:solidFill>
                  <a:srgbClr val="002060"/>
                </a:solidFill>
                <a:latin typeface="Nunito" pitchFamily="2" charset="0"/>
              </a:rPr>
              <a:t> TOTP</a:t>
            </a:r>
          </a:p>
        </p:txBody>
      </p:sp>
    </p:spTree>
    <p:extLst>
      <p:ext uri="{BB962C8B-B14F-4D97-AF65-F5344CB8AC3E}">
        <p14:creationId xmlns:p14="http://schemas.microsoft.com/office/powerpoint/2010/main" val="3357605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4738</TotalTime>
  <Words>602</Words>
  <Application>Microsoft Office PowerPoint</Application>
  <PresentationFormat>Widescreen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Nunito</vt:lpstr>
      <vt:lpstr>Arial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Đình Phong</cp:lastModifiedBy>
  <cp:revision>114</cp:revision>
  <dcterms:created xsi:type="dcterms:W3CDTF">2019-01-14T06:35:35Z</dcterms:created>
  <dcterms:modified xsi:type="dcterms:W3CDTF">2022-10-22T03:11:53Z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74</vt:i4>
  </property>
</Properties>
</file>