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63"/>
  </p:notesMasterIdLst>
  <p:handoutMasterIdLst>
    <p:handoutMasterId r:id="rId64"/>
  </p:handoutMasterIdLst>
  <p:sldIdLst>
    <p:sldId id="299" r:id="rId4"/>
    <p:sldId id="258" r:id="rId5"/>
    <p:sldId id="285" r:id="rId6"/>
    <p:sldId id="302" r:id="rId7"/>
    <p:sldId id="303" r:id="rId8"/>
    <p:sldId id="305" r:id="rId9"/>
    <p:sldId id="306" r:id="rId10"/>
    <p:sldId id="307" r:id="rId11"/>
    <p:sldId id="308" r:id="rId12"/>
    <p:sldId id="267" r:id="rId13"/>
    <p:sldId id="310" r:id="rId14"/>
    <p:sldId id="311" r:id="rId15"/>
    <p:sldId id="309" r:id="rId16"/>
    <p:sldId id="313" r:id="rId17"/>
    <p:sldId id="314" r:id="rId18"/>
    <p:sldId id="270" r:id="rId19"/>
    <p:sldId id="317" r:id="rId20"/>
    <p:sldId id="316" r:id="rId21"/>
    <p:sldId id="318" r:id="rId22"/>
    <p:sldId id="319" r:id="rId23"/>
    <p:sldId id="320" r:id="rId24"/>
    <p:sldId id="321" r:id="rId25"/>
    <p:sldId id="290"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3" r:id="rId47"/>
    <p:sldId id="344" r:id="rId48"/>
    <p:sldId id="345" r:id="rId49"/>
    <p:sldId id="346" r:id="rId50"/>
    <p:sldId id="347" r:id="rId51"/>
    <p:sldId id="271" r:id="rId52"/>
    <p:sldId id="277" r:id="rId53"/>
    <p:sldId id="273" r:id="rId54"/>
    <p:sldId id="286" r:id="rId55"/>
    <p:sldId id="274" r:id="rId56"/>
    <p:sldId id="294" r:id="rId57"/>
    <p:sldId id="275" r:id="rId58"/>
    <p:sldId id="284" r:id="rId59"/>
    <p:sldId id="296" r:id="rId60"/>
    <p:sldId id="298" r:id="rId61"/>
    <p:sldId id="300" r:id="rId6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2" autoAdjust="0"/>
    <p:restoredTop sz="94280" autoAdjust="0"/>
  </p:normalViewPr>
  <p:slideViewPr>
    <p:cSldViewPr showGuides="1">
      <p:cViewPr varScale="1">
        <p:scale>
          <a:sx n="91" d="100"/>
          <a:sy n="91" d="100"/>
        </p:scale>
        <p:origin x="822" y="9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2"/>
            </a:solidFill>
            <a:ln>
              <a:noFill/>
            </a:ln>
            <a:effectLst/>
          </c:spPr>
          <c:invertIfNegative val="0"/>
          <c:dPt>
            <c:idx val="1"/>
            <c:invertIfNegative val="0"/>
            <c:bubble3D val="0"/>
            <c:spPr>
              <a:solidFill>
                <a:schemeClr val="accent3"/>
              </a:solidFill>
              <a:ln>
                <a:noFill/>
              </a:ln>
              <a:effectLst/>
            </c:spPr>
            <c:extLst>
              <c:ext xmlns:c16="http://schemas.microsoft.com/office/drawing/2014/chart" uri="{C3380CC4-5D6E-409C-BE32-E72D297353CC}">
                <c16:uniqueId val="{00000003-8CAE-4B8F-9A0A-E69A73E72FD9}"/>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4-8CAE-4B8F-9A0A-E69A73E72FD9}"/>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5-8CAE-4B8F-9A0A-E69A73E72FD9}"/>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60</c:v>
                </c:pt>
                <c:pt idx="1">
                  <c:v>40</c:v>
                </c:pt>
                <c:pt idx="2">
                  <c:v>55</c:v>
                </c:pt>
                <c:pt idx="3">
                  <c:v>85</c:v>
                </c:pt>
              </c:numCache>
            </c:numRef>
          </c:val>
          <c:extLst>
            <c:ext xmlns:c16="http://schemas.microsoft.com/office/drawing/2014/chart" uri="{C3380CC4-5D6E-409C-BE32-E72D297353CC}">
              <c16:uniqueId val="{00000000-8CAE-4B8F-9A0A-E69A73E72FD9}"/>
            </c:ext>
          </c:extLst>
        </c:ser>
        <c:dLbls>
          <c:showLegendKey val="0"/>
          <c:showVal val="0"/>
          <c:showCatName val="0"/>
          <c:showSerName val="0"/>
          <c:showPercent val="0"/>
          <c:showBubbleSize val="0"/>
        </c:dLbls>
        <c:gapWidth val="110"/>
        <c:axId val="425264904"/>
        <c:axId val="425264576"/>
      </c:barChart>
      <c:catAx>
        <c:axId val="425264904"/>
        <c:scaling>
          <c:orientation val="minMax"/>
        </c:scaling>
        <c:delete val="1"/>
        <c:axPos val="b"/>
        <c:numFmt formatCode="General" sourceLinked="1"/>
        <c:majorTickMark val="none"/>
        <c:minorTickMark val="none"/>
        <c:tickLblPos val="nextTo"/>
        <c:crossAx val="425264576"/>
        <c:crosses val="autoZero"/>
        <c:auto val="1"/>
        <c:lblAlgn val="ctr"/>
        <c:lblOffset val="100"/>
        <c:noMultiLvlLbl val="0"/>
      </c:catAx>
      <c:valAx>
        <c:axId val="425264576"/>
        <c:scaling>
          <c:orientation val="minMax"/>
        </c:scaling>
        <c:delete val="1"/>
        <c:axPos val="l"/>
        <c:numFmt formatCode="General" sourceLinked="1"/>
        <c:majorTickMark val="none"/>
        <c:minorTickMark val="none"/>
        <c:tickLblPos val="nextTo"/>
        <c:crossAx val="4252649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2020-11-05</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A3AA4-369D-4DB2-A55B-27083D797ED0}"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0D0BC-AB0A-4166-83EF-069A9467822A}" type="slidenum">
              <a:rPr lang="en-US" smtClean="0"/>
              <a:t>‹#›</a:t>
            </a:fld>
            <a:endParaRPr lang="en-US"/>
          </a:p>
        </p:txBody>
      </p:sp>
    </p:spTree>
    <p:extLst>
      <p:ext uri="{BB962C8B-B14F-4D97-AF65-F5344CB8AC3E}">
        <p14:creationId xmlns:p14="http://schemas.microsoft.com/office/powerpoint/2010/main" val="166039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3</a:t>
            </a:fld>
            <a:endParaRPr lang="en-US"/>
          </a:p>
        </p:txBody>
      </p:sp>
    </p:spTree>
    <p:extLst>
      <p:ext uri="{BB962C8B-B14F-4D97-AF65-F5344CB8AC3E}">
        <p14:creationId xmlns:p14="http://schemas.microsoft.com/office/powerpoint/2010/main" val="201978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4</a:t>
            </a:fld>
            <a:endParaRPr lang="en-US"/>
          </a:p>
        </p:txBody>
      </p:sp>
    </p:spTree>
    <p:extLst>
      <p:ext uri="{BB962C8B-B14F-4D97-AF65-F5344CB8AC3E}">
        <p14:creationId xmlns:p14="http://schemas.microsoft.com/office/powerpoint/2010/main" val="419671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5</a:t>
            </a:fld>
            <a:endParaRPr lang="en-US"/>
          </a:p>
        </p:txBody>
      </p:sp>
    </p:spTree>
    <p:extLst>
      <p:ext uri="{BB962C8B-B14F-4D97-AF65-F5344CB8AC3E}">
        <p14:creationId xmlns:p14="http://schemas.microsoft.com/office/powerpoint/2010/main" val="305343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6</a:t>
            </a:fld>
            <a:endParaRPr lang="en-US"/>
          </a:p>
        </p:txBody>
      </p:sp>
    </p:spTree>
    <p:extLst>
      <p:ext uri="{BB962C8B-B14F-4D97-AF65-F5344CB8AC3E}">
        <p14:creationId xmlns:p14="http://schemas.microsoft.com/office/powerpoint/2010/main" val="221117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7</a:t>
            </a:fld>
            <a:endParaRPr lang="en-US"/>
          </a:p>
        </p:txBody>
      </p:sp>
    </p:spTree>
    <p:extLst>
      <p:ext uri="{BB962C8B-B14F-4D97-AF65-F5344CB8AC3E}">
        <p14:creationId xmlns:p14="http://schemas.microsoft.com/office/powerpoint/2010/main" val="266957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8</a:t>
            </a:fld>
            <a:endParaRPr lang="en-US"/>
          </a:p>
        </p:txBody>
      </p:sp>
    </p:spTree>
    <p:extLst>
      <p:ext uri="{BB962C8B-B14F-4D97-AF65-F5344CB8AC3E}">
        <p14:creationId xmlns:p14="http://schemas.microsoft.com/office/powerpoint/2010/main" val="45423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Trên thế giới cũng như ở việt nam, công nghệ thông tin trở thành ngành mũi nhọn. Một ngành khoa học không thể thiếu trong việc áp dụng vào các hoạt động xã hội như: quản lý, công việc 1 cách hiệu quả, dễ dàng hơn, mang lại hiệu quả kinh tế, giảm thiểu chi phí thời gian và nhân lực, các bài toán lớn về thời gian, chi phí đã được giải quyết. kinh tế, thông tin,...việc tin học  hóa trong công tác quản lý cơ quan, xí nghiệp đang rất phổ biến. Quản lý là một lĩnh vực không thể thiếu trong hầu hết các hoạt động kinh tế, nó giúp con người dễ dàng quản lý, giám sát, điều hành.</a:t>
            </a:r>
          </a:p>
          <a:p>
            <a:r>
              <a:rPr lang="en-US" sz="1200" kern="1200">
                <a:solidFill>
                  <a:schemeClr val="tx1"/>
                </a:solidFill>
                <a:effectLst/>
                <a:latin typeface="+mn-lt"/>
                <a:ea typeface="+mn-ea"/>
                <a:cs typeface="+mn-cs"/>
              </a:rPr>
              <a:t>Xã hội càng phát triển thì nhu cầu về trao đổi , mau bán hàng hóa càng cần phải thiện tốt. Do vậy các dịch vụ mua hàng, bán hàng đang được tối ưu hóa để có 1 hệ thống quản lý hoàn chỉnh và ứng dụng cao, dễ tiếp cận, thuận tiện cho người mua và người bán. Dựa trên yêu cầu thực tiễn, nhóm tiếp lựa chọn tìm hiểu và thí nghiệm, phân tích thiết kế hệ thống (pttkht) cho phần mềm "quản lý cho cửa hàng tiện lợi".</a:t>
            </a:r>
          </a:p>
          <a:p>
            <a:endParaRPr lang="en-US"/>
          </a:p>
        </p:txBody>
      </p:sp>
      <p:sp>
        <p:nvSpPr>
          <p:cNvPr id="4" name="Slide Number Placeholder 3"/>
          <p:cNvSpPr>
            <a:spLocks noGrp="1"/>
          </p:cNvSpPr>
          <p:nvPr>
            <p:ph type="sldNum" sz="quarter" idx="10"/>
          </p:nvPr>
        </p:nvSpPr>
        <p:spPr/>
        <p:txBody>
          <a:bodyPr/>
          <a:lstStyle/>
          <a:p>
            <a:fld id="{62F0D0BC-AB0A-4166-83EF-069A9467822A}" type="slidenum">
              <a:rPr lang="en-US" smtClean="0"/>
              <a:t>9</a:t>
            </a:fld>
            <a:endParaRPr lang="en-US"/>
          </a:p>
        </p:txBody>
      </p:sp>
    </p:spTree>
    <p:extLst>
      <p:ext uri="{BB962C8B-B14F-4D97-AF65-F5344CB8AC3E}">
        <p14:creationId xmlns:p14="http://schemas.microsoft.com/office/powerpoint/2010/main" val="2754434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ea typeface="맑은 고딕" pitchFamily="50" charset="-127"/>
              </a:rPr>
              <a:t>BÁO CÁO DỰ ÁN</a:t>
            </a:r>
            <a:endParaRPr lang="ko-KR" altLang="en-US" dirty="0"/>
          </a:p>
        </p:txBody>
      </p:sp>
      <p:sp>
        <p:nvSpPr>
          <p:cNvPr id="3" name="Text Placeholder 2"/>
          <p:cNvSpPr>
            <a:spLocks noGrp="1"/>
          </p:cNvSpPr>
          <p:nvPr>
            <p:ph type="body" sz="quarter" idx="12"/>
          </p:nvPr>
        </p:nvSpPr>
        <p:spPr>
          <a:prstGeom prst="rect">
            <a:avLst/>
          </a:prstGeom>
        </p:spPr>
        <p:txBody>
          <a:bodyPr/>
          <a:lstStyle/>
          <a:p>
            <a:pPr algn="ctr" fontAlgn="auto">
              <a:spcBef>
                <a:spcPts val="0"/>
              </a:spcBef>
              <a:spcAft>
                <a:spcPts val="0"/>
              </a:spcAft>
              <a:defRPr/>
            </a:pPr>
            <a:r>
              <a:rPr lang="en-US" altLang="ko-KR" sz="1400">
                <a:solidFill>
                  <a:schemeClr val="tx1">
                    <a:lumMod val="75000"/>
                    <a:lumOff val="25000"/>
                  </a:schemeClr>
                </a:solidFill>
              </a:rPr>
              <a:t>ĐỀ TÀI XÂY DỰNG ỨNG DỤNG QUẢN LÝ CỬA HÀNG TIỆN LỢI</a:t>
            </a:r>
            <a:endParaRPr lang="en-US" altLang="ko-KR" sz="1400" b="1" dirty="0">
              <a:solidFill>
                <a:schemeClr val="tx1">
                  <a:lumMod val="75000"/>
                  <a:lumOff val="25000"/>
                </a:schemeClr>
              </a:solidFill>
            </a:endParaRPr>
          </a:p>
        </p:txBody>
      </p:sp>
      <p:sp>
        <p:nvSpPr>
          <p:cNvPr id="6" name="TextBox 5">
            <a:hlinkClick r:id="rId2"/>
          </p:cNvPr>
          <p:cNvSpPr txBox="1"/>
          <p:nvPr/>
        </p:nvSpPr>
        <p:spPr>
          <a:xfrm>
            <a:off x="-18256" y="4825165"/>
            <a:ext cx="9180512"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767" y="1706608"/>
            <a:ext cx="2134463" cy="857597"/>
          </a:xfrm>
          <a:prstGeom prst="rect">
            <a:avLst/>
          </a:prstGeom>
        </p:spPr>
      </p:pic>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467544" y="1087437"/>
            <a:ext cx="2650009" cy="369332"/>
          </a:xfrm>
          <a:prstGeom prst="rect">
            <a:avLst/>
          </a:prstGeom>
          <a:noFill/>
        </p:spPr>
        <p:txBody>
          <a:bodyPr wrap="square" rtlCol="0">
            <a:spAutoFit/>
          </a:bodyPr>
          <a:lstStyle/>
          <a:p>
            <a:r>
              <a:rPr lang="en-US"/>
              <a:t>1. Mô hình user-case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447227"/>
            <a:ext cx="5837206" cy="3375688"/>
          </a:xfrm>
          <a:prstGeom prst="rect">
            <a:avLst/>
          </a:prstGeom>
        </p:spPr>
      </p:pic>
    </p:spTree>
    <p:extLst>
      <p:ext uri="{BB962C8B-B14F-4D97-AF65-F5344CB8AC3E}">
        <p14:creationId xmlns:p14="http://schemas.microsoft.com/office/powerpoint/2010/main" val="332113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467544" y="1087437"/>
            <a:ext cx="4032448" cy="646331"/>
          </a:xfrm>
          <a:prstGeom prst="rect">
            <a:avLst/>
          </a:prstGeom>
          <a:noFill/>
        </p:spPr>
        <p:txBody>
          <a:bodyPr wrap="square" rtlCol="0">
            <a:spAutoFit/>
          </a:bodyPr>
          <a:lstStyle/>
          <a:p>
            <a:r>
              <a:rPr lang="en-US"/>
              <a:t>2. Sơ đồ luồng quá trình bán hàng.</a:t>
            </a:r>
          </a:p>
          <a:p>
            <a:endParaRPr lang="en-US"/>
          </a:p>
        </p:txBody>
      </p:sp>
    </p:spTree>
    <p:extLst>
      <p:ext uri="{BB962C8B-B14F-4D97-AF65-F5344CB8AC3E}">
        <p14:creationId xmlns:p14="http://schemas.microsoft.com/office/powerpoint/2010/main" val="16004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467544" y="1087437"/>
            <a:ext cx="4032448" cy="646331"/>
          </a:xfrm>
          <a:prstGeom prst="rect">
            <a:avLst/>
          </a:prstGeom>
          <a:noFill/>
        </p:spPr>
        <p:txBody>
          <a:bodyPr wrap="square" rtlCol="0">
            <a:spAutoFit/>
          </a:bodyPr>
          <a:lstStyle/>
          <a:p>
            <a:r>
              <a:rPr lang="en-US"/>
              <a:t>3. Sơ đồ luồng quá trình nhập hàng.</a:t>
            </a:r>
          </a:p>
          <a:p>
            <a:endParaRPr lang="en-US"/>
          </a:p>
        </p:txBody>
      </p:sp>
    </p:spTree>
    <p:extLst>
      <p:ext uri="{BB962C8B-B14F-4D97-AF65-F5344CB8AC3E}">
        <p14:creationId xmlns:p14="http://schemas.microsoft.com/office/powerpoint/2010/main" val="52031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35748" y="2319124"/>
            <a:ext cx="2448272" cy="646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Nghiệp vụ quản lý</a:t>
            </a:r>
          </a:p>
        </p:txBody>
      </p:sp>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3" name="TextBox 32"/>
          <p:cNvSpPr txBox="1"/>
          <p:nvPr/>
        </p:nvSpPr>
        <p:spPr>
          <a:xfrm>
            <a:off x="467544" y="1087437"/>
            <a:ext cx="4032448" cy="646331"/>
          </a:xfrm>
          <a:prstGeom prst="rect">
            <a:avLst/>
          </a:prstGeom>
          <a:noFill/>
        </p:spPr>
        <p:txBody>
          <a:bodyPr wrap="square" rtlCol="0">
            <a:spAutoFit/>
          </a:bodyPr>
          <a:lstStyle/>
          <a:p>
            <a:r>
              <a:rPr lang="en-US"/>
              <a:t>4. Lựa chọn nghiệp vụ.</a:t>
            </a:r>
          </a:p>
          <a:p>
            <a:endParaRPr lang="en-US"/>
          </a:p>
        </p:txBody>
      </p:sp>
      <p:sp>
        <p:nvSpPr>
          <p:cNvPr id="36" name="TextBox 35"/>
          <p:cNvSpPr txBox="1"/>
          <p:nvPr/>
        </p:nvSpPr>
        <p:spPr>
          <a:xfrm>
            <a:off x="553839" y="1491630"/>
            <a:ext cx="4536504" cy="2631490"/>
          </a:xfrm>
          <a:prstGeom prst="rect">
            <a:avLst/>
          </a:prstGeom>
          <a:noFill/>
        </p:spPr>
        <p:txBody>
          <a:bodyPr wrap="square" rtlCol="0">
            <a:spAutoFit/>
          </a:bodyPr>
          <a:lstStyle/>
          <a:p>
            <a:pPr marL="342900" indent="-342900">
              <a:buAutoNum type="arabicPeriod"/>
            </a:pPr>
            <a:r>
              <a:rPr lang="en-US" sz="1500"/>
              <a:t>Nghiệp vụ bán hàng.</a:t>
            </a:r>
          </a:p>
          <a:p>
            <a:pPr marL="342900" indent="-342900" defTabSz="514350">
              <a:buAutoNum type="arabicPeriod" startAt="2"/>
            </a:pPr>
            <a:r>
              <a:rPr lang="en-US" sz="1500"/>
              <a:t>Nghiệp vụ quản lý.</a:t>
            </a:r>
          </a:p>
          <a:p>
            <a:pPr defTabSz="461963"/>
            <a:r>
              <a:rPr lang="en-US" sz="1500"/>
              <a:t>	+ nhóm chức năng quản lý tài khoản.</a:t>
            </a:r>
          </a:p>
          <a:p>
            <a:pPr defTabSz="461963"/>
            <a:r>
              <a:rPr lang="en-US" sz="1500"/>
              <a:t>	+ nhóm chức năng quản lý quản lý nhân viên.</a:t>
            </a:r>
          </a:p>
          <a:p>
            <a:pPr defTabSz="461963"/>
            <a:r>
              <a:rPr lang="en-US" sz="1500"/>
              <a:t>	+ nhóm chức năng quản lý hóa đơn bán.</a:t>
            </a:r>
          </a:p>
          <a:p>
            <a:pPr defTabSz="461963"/>
            <a:r>
              <a:rPr lang="en-US" sz="1500"/>
              <a:t>	+ nhóm chức năng quản lý hóa đơn nhập.</a:t>
            </a:r>
          </a:p>
          <a:p>
            <a:pPr defTabSz="461963"/>
            <a:r>
              <a:rPr lang="en-US" sz="1500"/>
              <a:t>	+ nhóm chức năng thống kê.</a:t>
            </a:r>
          </a:p>
          <a:p>
            <a:pPr defTabSz="461963"/>
            <a:r>
              <a:rPr lang="en-US" sz="1500"/>
              <a:t>	+ nhóm chức năng quản lý sản phẩm.</a:t>
            </a:r>
          </a:p>
          <a:p>
            <a:pPr marL="342900" indent="-342900" defTabSz="461963">
              <a:buAutoNum type="arabicPeriod" startAt="3"/>
            </a:pPr>
            <a:r>
              <a:rPr lang="en-US" sz="1500"/>
              <a:t>Nghiệp vụ nhập hàng.</a:t>
            </a:r>
          </a:p>
          <a:p>
            <a:pPr defTabSz="461963"/>
            <a:endParaRPr lang="en-US" sz="1500"/>
          </a:p>
          <a:p>
            <a:pPr defTabSz="461963"/>
            <a:r>
              <a:rPr lang="en-US" sz="1500"/>
              <a:t>	</a:t>
            </a:r>
          </a:p>
        </p:txBody>
      </p:sp>
      <p:sp>
        <p:nvSpPr>
          <p:cNvPr id="2" name="Arrow: Right 1"/>
          <p:cNvSpPr/>
          <p:nvPr/>
        </p:nvSpPr>
        <p:spPr>
          <a:xfrm>
            <a:off x="5222940" y="2426539"/>
            <a:ext cx="288032"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9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42375" y="2319121"/>
            <a:ext cx="2448272" cy="646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Nghiệp vụ quản lý</a:t>
            </a:r>
          </a:p>
        </p:txBody>
      </p:sp>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3" name="TextBox 32"/>
          <p:cNvSpPr txBox="1"/>
          <p:nvPr/>
        </p:nvSpPr>
        <p:spPr>
          <a:xfrm>
            <a:off x="467544" y="1005162"/>
            <a:ext cx="4032448" cy="646331"/>
          </a:xfrm>
          <a:prstGeom prst="rect">
            <a:avLst/>
          </a:prstGeom>
          <a:noFill/>
        </p:spPr>
        <p:txBody>
          <a:bodyPr wrap="square" rtlCol="0">
            <a:spAutoFit/>
          </a:bodyPr>
          <a:lstStyle/>
          <a:p>
            <a:r>
              <a:rPr lang="en-US"/>
              <a:t>4. Lựa chọn nghiệp vụ.</a:t>
            </a:r>
          </a:p>
          <a:p>
            <a:endParaRPr lang="en-US"/>
          </a:p>
        </p:txBody>
      </p:sp>
      <p:sp>
        <p:nvSpPr>
          <p:cNvPr id="36" name="TextBox 35"/>
          <p:cNvSpPr txBox="1"/>
          <p:nvPr/>
        </p:nvSpPr>
        <p:spPr>
          <a:xfrm>
            <a:off x="535211" y="1397807"/>
            <a:ext cx="4536504" cy="323165"/>
          </a:xfrm>
          <a:prstGeom prst="rect">
            <a:avLst/>
          </a:prstGeom>
          <a:noFill/>
        </p:spPr>
        <p:txBody>
          <a:bodyPr wrap="square" rtlCol="0">
            <a:spAutoFit/>
          </a:bodyPr>
          <a:lstStyle/>
          <a:p>
            <a:r>
              <a:rPr lang="en-US" sz="1500"/>
              <a:t>2. Sơ đồ phân rã chức năng theo nhóm</a:t>
            </a:r>
          </a:p>
        </p:txBody>
      </p:sp>
      <p:sp>
        <p:nvSpPr>
          <p:cNvPr id="5" name="Rectangle: Rounded Corners 4"/>
          <p:cNvSpPr/>
          <p:nvPr/>
        </p:nvSpPr>
        <p:spPr>
          <a:xfrm>
            <a:off x="675222"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Nhân Viên</a:t>
            </a:r>
          </a:p>
        </p:txBody>
      </p:sp>
      <p:sp>
        <p:nvSpPr>
          <p:cNvPr id="13" name="Rectangle: Rounded Corners 12"/>
          <p:cNvSpPr/>
          <p:nvPr/>
        </p:nvSpPr>
        <p:spPr>
          <a:xfrm>
            <a:off x="2599401"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Tài Khoản</a:t>
            </a:r>
          </a:p>
        </p:txBody>
      </p:sp>
      <p:sp>
        <p:nvSpPr>
          <p:cNvPr id="14" name="Rectangle: Rounded Corners 13"/>
          <p:cNvSpPr/>
          <p:nvPr/>
        </p:nvSpPr>
        <p:spPr>
          <a:xfrm>
            <a:off x="4499992"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Sản Phẩm</a:t>
            </a:r>
          </a:p>
        </p:txBody>
      </p:sp>
      <p:sp>
        <p:nvSpPr>
          <p:cNvPr id="15" name="Rectangle: Rounded Corners 14"/>
          <p:cNvSpPr/>
          <p:nvPr/>
        </p:nvSpPr>
        <p:spPr>
          <a:xfrm>
            <a:off x="6478641" y="2426537"/>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Hóa Đơn Nhập</a:t>
            </a:r>
          </a:p>
        </p:txBody>
      </p:sp>
      <p:sp>
        <p:nvSpPr>
          <p:cNvPr id="6" name="Rectangle 5"/>
          <p:cNvSpPr/>
          <p:nvPr/>
        </p:nvSpPr>
        <p:spPr>
          <a:xfrm>
            <a:off x="1046196"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 nhân viên</a:t>
            </a:r>
          </a:p>
        </p:txBody>
      </p:sp>
      <p:sp>
        <p:nvSpPr>
          <p:cNvPr id="20" name="Rectangle 19"/>
          <p:cNvSpPr/>
          <p:nvPr/>
        </p:nvSpPr>
        <p:spPr>
          <a:xfrm>
            <a:off x="1046196"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 Mới NV</a:t>
            </a:r>
          </a:p>
        </p:txBody>
      </p:sp>
      <p:sp>
        <p:nvSpPr>
          <p:cNvPr id="21" name="Rectangle 20"/>
          <p:cNvSpPr/>
          <p:nvPr/>
        </p:nvSpPr>
        <p:spPr>
          <a:xfrm>
            <a:off x="1046196" y="366519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Sửa NV</a:t>
            </a:r>
          </a:p>
        </p:txBody>
      </p:sp>
      <p:sp>
        <p:nvSpPr>
          <p:cNvPr id="22" name="Rectangle 21"/>
          <p:cNvSpPr/>
          <p:nvPr/>
        </p:nvSpPr>
        <p:spPr>
          <a:xfrm>
            <a:off x="1046196"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NV</a:t>
            </a:r>
          </a:p>
        </p:txBody>
      </p:sp>
      <p:sp>
        <p:nvSpPr>
          <p:cNvPr id="23" name="Rectangle 22"/>
          <p:cNvSpPr/>
          <p:nvPr/>
        </p:nvSpPr>
        <p:spPr>
          <a:xfrm>
            <a:off x="1046196"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24" name="Rectangle 23"/>
          <p:cNvSpPr/>
          <p:nvPr/>
        </p:nvSpPr>
        <p:spPr>
          <a:xfrm>
            <a:off x="2961644"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Tài Khoản  </a:t>
            </a:r>
          </a:p>
        </p:txBody>
      </p:sp>
      <p:sp>
        <p:nvSpPr>
          <p:cNvPr id="25" name="Rectangle 24"/>
          <p:cNvSpPr/>
          <p:nvPr/>
        </p:nvSpPr>
        <p:spPr>
          <a:xfrm>
            <a:off x="2961644"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Cấp Tài Khoản</a:t>
            </a:r>
          </a:p>
        </p:txBody>
      </p:sp>
      <p:sp>
        <p:nvSpPr>
          <p:cNvPr id="26" name="Rectangle 25"/>
          <p:cNvSpPr/>
          <p:nvPr/>
        </p:nvSpPr>
        <p:spPr>
          <a:xfrm>
            <a:off x="2961644" y="3657622"/>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Sửa thông tin TK</a:t>
            </a:r>
          </a:p>
        </p:txBody>
      </p:sp>
      <p:sp>
        <p:nvSpPr>
          <p:cNvPr id="27" name="Rectangle 26"/>
          <p:cNvSpPr/>
          <p:nvPr/>
        </p:nvSpPr>
        <p:spPr>
          <a:xfrm>
            <a:off x="2961644"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TK</a:t>
            </a:r>
          </a:p>
        </p:txBody>
      </p:sp>
      <p:sp>
        <p:nvSpPr>
          <p:cNvPr id="28" name="Rectangle 27"/>
          <p:cNvSpPr/>
          <p:nvPr/>
        </p:nvSpPr>
        <p:spPr>
          <a:xfrm>
            <a:off x="2961644"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29" name="Rectangle 28"/>
          <p:cNvSpPr/>
          <p:nvPr/>
        </p:nvSpPr>
        <p:spPr>
          <a:xfrm>
            <a:off x="4877092" y="2989762"/>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sáchSản Phẩm</a:t>
            </a:r>
          </a:p>
        </p:txBody>
      </p:sp>
      <p:sp>
        <p:nvSpPr>
          <p:cNvPr id="30" name="Rectangle 29"/>
          <p:cNvSpPr/>
          <p:nvPr/>
        </p:nvSpPr>
        <p:spPr>
          <a:xfrm>
            <a:off x="4877092" y="333935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 Mới SP</a:t>
            </a:r>
          </a:p>
        </p:txBody>
      </p:sp>
      <p:sp>
        <p:nvSpPr>
          <p:cNvPr id="37" name="Rectangle 36"/>
          <p:cNvSpPr/>
          <p:nvPr/>
        </p:nvSpPr>
        <p:spPr>
          <a:xfrm>
            <a:off x="4877092" y="368895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Sửa SP</a:t>
            </a:r>
          </a:p>
        </p:txBody>
      </p:sp>
      <p:sp>
        <p:nvSpPr>
          <p:cNvPr id="38" name="Rectangle 37"/>
          <p:cNvSpPr/>
          <p:nvPr/>
        </p:nvSpPr>
        <p:spPr>
          <a:xfrm>
            <a:off x="4877092" y="40385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SP</a:t>
            </a:r>
          </a:p>
        </p:txBody>
      </p:sp>
      <p:sp>
        <p:nvSpPr>
          <p:cNvPr id="39" name="Rectangle 38"/>
          <p:cNvSpPr/>
          <p:nvPr/>
        </p:nvSpPr>
        <p:spPr>
          <a:xfrm>
            <a:off x="4877092" y="439571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40" name="Rectangle 39"/>
          <p:cNvSpPr/>
          <p:nvPr/>
        </p:nvSpPr>
        <p:spPr>
          <a:xfrm>
            <a:off x="6862810"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 Hóa Đơn Nhập</a:t>
            </a:r>
          </a:p>
        </p:txBody>
      </p:sp>
      <p:sp>
        <p:nvSpPr>
          <p:cNvPr id="41" name="Rectangle 40"/>
          <p:cNvSpPr/>
          <p:nvPr/>
        </p:nvSpPr>
        <p:spPr>
          <a:xfrm>
            <a:off x="6862810"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Thêm,Sửa,Xóa  Hóa Đơn Nhập</a:t>
            </a:r>
          </a:p>
        </p:txBody>
      </p:sp>
      <p:sp>
        <p:nvSpPr>
          <p:cNvPr id="42" name="Rectangle 41"/>
          <p:cNvSpPr/>
          <p:nvPr/>
        </p:nvSpPr>
        <p:spPr>
          <a:xfrm>
            <a:off x="6862810" y="366519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chi tiết HD Nhập</a:t>
            </a:r>
          </a:p>
        </p:txBody>
      </p:sp>
      <p:sp>
        <p:nvSpPr>
          <p:cNvPr id="43" name="Rectangle 42"/>
          <p:cNvSpPr/>
          <p:nvPr/>
        </p:nvSpPr>
        <p:spPr>
          <a:xfrm>
            <a:off x="6862810"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Thống Kê và Báo Cáo</a:t>
            </a:r>
          </a:p>
        </p:txBody>
      </p:sp>
      <p:sp>
        <p:nvSpPr>
          <p:cNvPr id="44" name="Rectangle 43"/>
          <p:cNvSpPr/>
          <p:nvPr/>
        </p:nvSpPr>
        <p:spPr>
          <a:xfrm>
            <a:off x="6862810"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Thanh Toán</a:t>
            </a:r>
          </a:p>
        </p:txBody>
      </p:sp>
      <p:cxnSp>
        <p:nvCxnSpPr>
          <p:cNvPr id="46" name="Straight Arrow Connector 45"/>
          <p:cNvCxnSpPr/>
          <p:nvPr/>
        </p:nvCxnSpPr>
        <p:spPr>
          <a:xfrm>
            <a:off x="675222" y="2743914"/>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23" idx="1"/>
          </p:cNvCxnSpPr>
          <p:nvPr/>
        </p:nvCxnSpPr>
        <p:spPr>
          <a:xfrm>
            <a:off x="675222" y="453486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75222" y="4177702"/>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5222" y="382810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0672" y="349371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70672" y="315267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598348" y="2781596"/>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598348" y="457254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598348" y="4215384"/>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598348" y="386578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593798" y="3531397"/>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593798" y="3190360"/>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499992" y="2834353"/>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4499992" y="462530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499992" y="4268141"/>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99992" y="391854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95442" y="3584154"/>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95442" y="3243117"/>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483191" y="2810074"/>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6483191" y="460102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483191" y="4243862"/>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483191" y="389426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478641" y="355987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478641" y="321883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0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94444E-6 -2.46914E-7 L -0.32604 -0.11605 " pathEditMode="relative" rAng="0" ptsTypes="AA">
                                      <p:cBhvr>
                                        <p:cTn id="11" dur="2000" fill="hold"/>
                                        <p:tgtEl>
                                          <p:spTgt spid="4"/>
                                        </p:tgtEl>
                                        <p:attrNameLst>
                                          <p:attrName>ppt_x</p:attrName>
                                          <p:attrName>ppt_y</p:attrName>
                                        </p:attrNameLst>
                                      </p:cBhvr>
                                      <p:rCtr x="-16302" y="-5802"/>
                                    </p:animMotion>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par>
                                <p:cTn id="38" presetID="10"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fade">
                                      <p:cBhvr>
                                        <p:cTn id="52" dur="500"/>
                                        <p:tgtEl>
                                          <p:spTgt spid="81"/>
                                        </p:tgtEl>
                                      </p:cBhvr>
                                    </p:animEffect>
                                  </p:childTnLst>
                                </p:cTn>
                              </p:par>
                              <p:par>
                                <p:cTn id="53" presetID="10"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10" presetClass="entr" presetSubtype="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fade">
                                      <p:cBhvr>
                                        <p:cTn id="94" dur="500"/>
                                        <p:tgtEl>
                                          <p:spTgt spid="54"/>
                                        </p:tgtEl>
                                      </p:cBhvr>
                                    </p:animEffect>
                                  </p:childTnLst>
                                </p:cTn>
                              </p:par>
                              <p:par>
                                <p:cTn id="95" presetID="10"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par>
                                <p:cTn id="98" presetID="10" presetClass="entr" presetSubtype="0" fill="hold"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500"/>
                                        <p:tgtEl>
                                          <p:spTgt spid="56"/>
                                        </p:tgtEl>
                                      </p:cBhvr>
                                    </p:animEffect>
                                  </p:childTnLst>
                                </p:cTn>
                              </p:par>
                              <p:par>
                                <p:cTn id="101" presetID="10" presetClass="entr" presetSubtype="0" fill="hold"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fade">
                                      <p:cBhvr>
                                        <p:cTn id="103" dur="500"/>
                                        <p:tgtEl>
                                          <p:spTgt spid="57"/>
                                        </p:tgtEl>
                                      </p:cBhvr>
                                    </p:animEffect>
                                  </p:childTnLst>
                                </p:cTn>
                              </p:par>
                              <p:par>
                                <p:cTn id="104" presetID="10" presetClass="entr" presetSubtype="0" fill="hold"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500"/>
                                        <p:tgtEl>
                                          <p:spTgt spid="58"/>
                                        </p:tgtEl>
                                      </p:cBhvr>
                                    </p:animEffect>
                                  </p:childTnLst>
                                </p:cTn>
                              </p:par>
                            </p:childTnLst>
                          </p:cTn>
                        </p:par>
                        <p:par>
                          <p:cTn id="107" fill="hold">
                            <p:stCondLst>
                              <p:cond delay="500"/>
                            </p:stCondLst>
                            <p:childTnLst>
                              <p:par>
                                <p:cTn id="108" presetID="42" presetClass="entr" presetSubtype="0" fill="hold" grpId="0" nodeType="after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fade">
                                      <p:cBhvr>
                                        <p:cTn id="110" dur="1000"/>
                                        <p:tgtEl>
                                          <p:spTgt spid="40"/>
                                        </p:tgtEl>
                                      </p:cBhvr>
                                    </p:animEffect>
                                    <p:anim calcmode="lin" valueType="num">
                                      <p:cBhvr>
                                        <p:cTn id="111" dur="1000" fill="hold"/>
                                        <p:tgtEl>
                                          <p:spTgt spid="40"/>
                                        </p:tgtEl>
                                        <p:attrNameLst>
                                          <p:attrName>ppt_x</p:attrName>
                                        </p:attrNameLst>
                                      </p:cBhvr>
                                      <p:tavLst>
                                        <p:tav tm="0">
                                          <p:val>
                                            <p:strVal val="#ppt_x"/>
                                          </p:val>
                                        </p:tav>
                                        <p:tav tm="100000">
                                          <p:val>
                                            <p:strVal val="#ppt_x"/>
                                          </p:val>
                                        </p:tav>
                                      </p:tavLst>
                                    </p:anim>
                                    <p:anim calcmode="lin" valueType="num">
                                      <p:cBhvr>
                                        <p:cTn id="112" dur="1000" fill="hold"/>
                                        <p:tgtEl>
                                          <p:spTgt spid="40"/>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1000"/>
                                        <p:tgtEl>
                                          <p:spTgt spid="41"/>
                                        </p:tgtEl>
                                      </p:cBhvr>
                                    </p:animEffect>
                                    <p:anim calcmode="lin" valueType="num">
                                      <p:cBhvr>
                                        <p:cTn id="116" dur="1000" fill="hold"/>
                                        <p:tgtEl>
                                          <p:spTgt spid="41"/>
                                        </p:tgtEl>
                                        <p:attrNameLst>
                                          <p:attrName>ppt_x</p:attrName>
                                        </p:attrNameLst>
                                      </p:cBhvr>
                                      <p:tavLst>
                                        <p:tav tm="0">
                                          <p:val>
                                            <p:strVal val="#ppt_x"/>
                                          </p:val>
                                        </p:tav>
                                        <p:tav tm="100000">
                                          <p:val>
                                            <p:strVal val="#ppt_x"/>
                                          </p:val>
                                        </p:tav>
                                      </p:tavLst>
                                    </p:anim>
                                    <p:anim calcmode="lin" valueType="num">
                                      <p:cBhvr>
                                        <p:cTn id="117" dur="1000" fill="hold"/>
                                        <p:tgtEl>
                                          <p:spTgt spid="41"/>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1000"/>
                                        <p:tgtEl>
                                          <p:spTgt spid="42"/>
                                        </p:tgtEl>
                                      </p:cBhvr>
                                    </p:animEffect>
                                    <p:anim calcmode="lin" valueType="num">
                                      <p:cBhvr>
                                        <p:cTn id="121" dur="1000" fill="hold"/>
                                        <p:tgtEl>
                                          <p:spTgt spid="42"/>
                                        </p:tgtEl>
                                        <p:attrNameLst>
                                          <p:attrName>ppt_x</p:attrName>
                                        </p:attrNameLst>
                                      </p:cBhvr>
                                      <p:tavLst>
                                        <p:tav tm="0">
                                          <p:val>
                                            <p:strVal val="#ppt_x"/>
                                          </p:val>
                                        </p:tav>
                                        <p:tav tm="100000">
                                          <p:val>
                                            <p:strVal val="#ppt_x"/>
                                          </p:val>
                                        </p:tav>
                                      </p:tavLst>
                                    </p:anim>
                                    <p:anim calcmode="lin" valueType="num">
                                      <p:cBhvr>
                                        <p:cTn id="122" dur="1000" fill="hold"/>
                                        <p:tgtEl>
                                          <p:spTgt spid="42"/>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fade">
                                      <p:cBhvr>
                                        <p:cTn id="125" dur="1000"/>
                                        <p:tgtEl>
                                          <p:spTgt spid="43"/>
                                        </p:tgtEl>
                                      </p:cBhvr>
                                    </p:animEffect>
                                    <p:anim calcmode="lin" valueType="num">
                                      <p:cBhvr>
                                        <p:cTn id="126" dur="1000" fill="hold"/>
                                        <p:tgtEl>
                                          <p:spTgt spid="43"/>
                                        </p:tgtEl>
                                        <p:attrNameLst>
                                          <p:attrName>ppt_x</p:attrName>
                                        </p:attrNameLst>
                                      </p:cBhvr>
                                      <p:tavLst>
                                        <p:tav tm="0">
                                          <p:val>
                                            <p:strVal val="#ppt_x"/>
                                          </p:val>
                                        </p:tav>
                                        <p:tav tm="100000">
                                          <p:val>
                                            <p:strVal val="#ppt_x"/>
                                          </p:val>
                                        </p:tav>
                                      </p:tavLst>
                                    </p:anim>
                                    <p:anim calcmode="lin" valueType="num">
                                      <p:cBhvr>
                                        <p:cTn id="127" dur="1000" fill="hold"/>
                                        <p:tgtEl>
                                          <p:spTgt spid="4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1000"/>
                                        <p:tgtEl>
                                          <p:spTgt spid="44"/>
                                        </p:tgtEl>
                                      </p:cBhvr>
                                    </p:animEffect>
                                    <p:anim calcmode="lin" valueType="num">
                                      <p:cBhvr>
                                        <p:cTn id="131" dur="1000" fill="hold"/>
                                        <p:tgtEl>
                                          <p:spTgt spid="44"/>
                                        </p:tgtEl>
                                        <p:attrNameLst>
                                          <p:attrName>ppt_x</p:attrName>
                                        </p:attrNameLst>
                                      </p:cBhvr>
                                      <p:tavLst>
                                        <p:tav tm="0">
                                          <p:val>
                                            <p:strVal val="#ppt_x"/>
                                          </p:val>
                                        </p:tav>
                                        <p:tav tm="100000">
                                          <p:val>
                                            <p:strVal val="#ppt_x"/>
                                          </p:val>
                                        </p:tav>
                                      </p:tavLst>
                                    </p:anim>
                                    <p:anim calcmode="lin" valueType="num">
                                      <p:cBhvr>
                                        <p:cTn id="132" dur="1000" fill="hold"/>
                                        <p:tgtEl>
                                          <p:spTgt spid="44"/>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1000"/>
                                        <p:tgtEl>
                                          <p:spTgt spid="29"/>
                                        </p:tgtEl>
                                      </p:cBhvr>
                                    </p:animEffect>
                                    <p:anim calcmode="lin" valueType="num">
                                      <p:cBhvr>
                                        <p:cTn id="136" dur="1000" fill="hold"/>
                                        <p:tgtEl>
                                          <p:spTgt spid="29"/>
                                        </p:tgtEl>
                                        <p:attrNameLst>
                                          <p:attrName>ppt_x</p:attrName>
                                        </p:attrNameLst>
                                      </p:cBhvr>
                                      <p:tavLst>
                                        <p:tav tm="0">
                                          <p:val>
                                            <p:strVal val="#ppt_x"/>
                                          </p:val>
                                        </p:tav>
                                        <p:tav tm="100000">
                                          <p:val>
                                            <p:strVal val="#ppt_x"/>
                                          </p:val>
                                        </p:tav>
                                      </p:tavLst>
                                    </p:anim>
                                    <p:anim calcmode="lin" valueType="num">
                                      <p:cBhvr>
                                        <p:cTn id="137" dur="1000" fill="hold"/>
                                        <p:tgtEl>
                                          <p:spTgt spid="29"/>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1000"/>
                                        <p:tgtEl>
                                          <p:spTgt spid="30"/>
                                        </p:tgtEl>
                                      </p:cBhvr>
                                    </p:animEffect>
                                    <p:anim calcmode="lin" valueType="num">
                                      <p:cBhvr>
                                        <p:cTn id="141" dur="1000" fill="hold"/>
                                        <p:tgtEl>
                                          <p:spTgt spid="30"/>
                                        </p:tgtEl>
                                        <p:attrNameLst>
                                          <p:attrName>ppt_x</p:attrName>
                                        </p:attrNameLst>
                                      </p:cBhvr>
                                      <p:tavLst>
                                        <p:tav tm="0">
                                          <p:val>
                                            <p:strVal val="#ppt_x"/>
                                          </p:val>
                                        </p:tav>
                                        <p:tav tm="100000">
                                          <p:val>
                                            <p:strVal val="#ppt_x"/>
                                          </p:val>
                                        </p:tav>
                                      </p:tavLst>
                                    </p:anim>
                                    <p:anim calcmode="lin" valueType="num">
                                      <p:cBhvr>
                                        <p:cTn id="142" dur="1000" fill="hold"/>
                                        <p:tgtEl>
                                          <p:spTgt spid="30"/>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37"/>
                                        </p:tgtEl>
                                        <p:attrNameLst>
                                          <p:attrName>style.visibility</p:attrName>
                                        </p:attrNameLst>
                                      </p:cBhvr>
                                      <p:to>
                                        <p:strVal val="visible"/>
                                      </p:to>
                                    </p:set>
                                    <p:animEffect transition="in" filter="fade">
                                      <p:cBhvr>
                                        <p:cTn id="145" dur="1000"/>
                                        <p:tgtEl>
                                          <p:spTgt spid="37"/>
                                        </p:tgtEl>
                                      </p:cBhvr>
                                    </p:animEffect>
                                    <p:anim calcmode="lin" valueType="num">
                                      <p:cBhvr>
                                        <p:cTn id="146" dur="1000" fill="hold"/>
                                        <p:tgtEl>
                                          <p:spTgt spid="37"/>
                                        </p:tgtEl>
                                        <p:attrNameLst>
                                          <p:attrName>ppt_x</p:attrName>
                                        </p:attrNameLst>
                                      </p:cBhvr>
                                      <p:tavLst>
                                        <p:tav tm="0">
                                          <p:val>
                                            <p:strVal val="#ppt_x"/>
                                          </p:val>
                                        </p:tav>
                                        <p:tav tm="100000">
                                          <p:val>
                                            <p:strVal val="#ppt_x"/>
                                          </p:val>
                                        </p:tav>
                                      </p:tavLst>
                                    </p:anim>
                                    <p:anim calcmode="lin" valueType="num">
                                      <p:cBhvr>
                                        <p:cTn id="147" dur="1000" fill="hold"/>
                                        <p:tgtEl>
                                          <p:spTgt spid="37"/>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fade">
                                      <p:cBhvr>
                                        <p:cTn id="150" dur="1000"/>
                                        <p:tgtEl>
                                          <p:spTgt spid="38"/>
                                        </p:tgtEl>
                                      </p:cBhvr>
                                    </p:animEffect>
                                    <p:anim calcmode="lin" valueType="num">
                                      <p:cBhvr>
                                        <p:cTn id="151" dur="1000" fill="hold"/>
                                        <p:tgtEl>
                                          <p:spTgt spid="38"/>
                                        </p:tgtEl>
                                        <p:attrNameLst>
                                          <p:attrName>ppt_x</p:attrName>
                                        </p:attrNameLst>
                                      </p:cBhvr>
                                      <p:tavLst>
                                        <p:tav tm="0">
                                          <p:val>
                                            <p:strVal val="#ppt_x"/>
                                          </p:val>
                                        </p:tav>
                                        <p:tav tm="100000">
                                          <p:val>
                                            <p:strVal val="#ppt_x"/>
                                          </p:val>
                                        </p:tav>
                                      </p:tavLst>
                                    </p:anim>
                                    <p:anim calcmode="lin" valueType="num">
                                      <p:cBhvr>
                                        <p:cTn id="152" dur="1000" fill="hold"/>
                                        <p:tgtEl>
                                          <p:spTgt spid="3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1000"/>
                                        <p:tgtEl>
                                          <p:spTgt spid="39"/>
                                        </p:tgtEl>
                                      </p:cBhvr>
                                    </p:animEffect>
                                    <p:anim calcmode="lin" valueType="num">
                                      <p:cBhvr>
                                        <p:cTn id="156" dur="1000" fill="hold"/>
                                        <p:tgtEl>
                                          <p:spTgt spid="39"/>
                                        </p:tgtEl>
                                        <p:attrNameLst>
                                          <p:attrName>ppt_x</p:attrName>
                                        </p:attrNameLst>
                                      </p:cBhvr>
                                      <p:tavLst>
                                        <p:tav tm="0">
                                          <p:val>
                                            <p:strVal val="#ppt_x"/>
                                          </p:val>
                                        </p:tav>
                                        <p:tav tm="100000">
                                          <p:val>
                                            <p:strVal val="#ppt_x"/>
                                          </p:val>
                                        </p:tav>
                                      </p:tavLst>
                                    </p:anim>
                                    <p:anim calcmode="lin" valueType="num">
                                      <p:cBhvr>
                                        <p:cTn id="157" dur="1000" fill="hold"/>
                                        <p:tgtEl>
                                          <p:spTgt spid="39"/>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24"/>
                                        </p:tgtEl>
                                        <p:attrNameLst>
                                          <p:attrName>style.visibility</p:attrName>
                                        </p:attrNameLst>
                                      </p:cBhvr>
                                      <p:to>
                                        <p:strVal val="visible"/>
                                      </p:to>
                                    </p:set>
                                    <p:animEffect transition="in" filter="fade">
                                      <p:cBhvr>
                                        <p:cTn id="160" dur="1000"/>
                                        <p:tgtEl>
                                          <p:spTgt spid="24"/>
                                        </p:tgtEl>
                                      </p:cBhvr>
                                    </p:animEffect>
                                    <p:anim calcmode="lin" valueType="num">
                                      <p:cBhvr>
                                        <p:cTn id="161" dur="1000" fill="hold"/>
                                        <p:tgtEl>
                                          <p:spTgt spid="24"/>
                                        </p:tgtEl>
                                        <p:attrNameLst>
                                          <p:attrName>ppt_x</p:attrName>
                                        </p:attrNameLst>
                                      </p:cBhvr>
                                      <p:tavLst>
                                        <p:tav tm="0">
                                          <p:val>
                                            <p:strVal val="#ppt_x"/>
                                          </p:val>
                                        </p:tav>
                                        <p:tav tm="100000">
                                          <p:val>
                                            <p:strVal val="#ppt_x"/>
                                          </p:val>
                                        </p:tav>
                                      </p:tavLst>
                                    </p:anim>
                                    <p:anim calcmode="lin" valueType="num">
                                      <p:cBhvr>
                                        <p:cTn id="162" dur="1000" fill="hold"/>
                                        <p:tgtEl>
                                          <p:spTgt spid="24"/>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fade">
                                      <p:cBhvr>
                                        <p:cTn id="165" dur="1000"/>
                                        <p:tgtEl>
                                          <p:spTgt spid="25"/>
                                        </p:tgtEl>
                                      </p:cBhvr>
                                    </p:animEffect>
                                    <p:anim calcmode="lin" valueType="num">
                                      <p:cBhvr>
                                        <p:cTn id="166" dur="1000" fill="hold"/>
                                        <p:tgtEl>
                                          <p:spTgt spid="25"/>
                                        </p:tgtEl>
                                        <p:attrNameLst>
                                          <p:attrName>ppt_x</p:attrName>
                                        </p:attrNameLst>
                                      </p:cBhvr>
                                      <p:tavLst>
                                        <p:tav tm="0">
                                          <p:val>
                                            <p:strVal val="#ppt_x"/>
                                          </p:val>
                                        </p:tav>
                                        <p:tav tm="100000">
                                          <p:val>
                                            <p:strVal val="#ppt_x"/>
                                          </p:val>
                                        </p:tav>
                                      </p:tavLst>
                                    </p:anim>
                                    <p:anim calcmode="lin" valueType="num">
                                      <p:cBhvr>
                                        <p:cTn id="167" dur="1000" fill="hold"/>
                                        <p:tgtEl>
                                          <p:spTgt spid="25"/>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26"/>
                                        </p:tgtEl>
                                        <p:attrNameLst>
                                          <p:attrName>style.visibility</p:attrName>
                                        </p:attrNameLst>
                                      </p:cBhvr>
                                      <p:to>
                                        <p:strVal val="visible"/>
                                      </p:to>
                                    </p:set>
                                    <p:animEffect transition="in" filter="fade">
                                      <p:cBhvr>
                                        <p:cTn id="170" dur="1000"/>
                                        <p:tgtEl>
                                          <p:spTgt spid="26"/>
                                        </p:tgtEl>
                                      </p:cBhvr>
                                    </p:animEffect>
                                    <p:anim calcmode="lin" valueType="num">
                                      <p:cBhvr>
                                        <p:cTn id="171" dur="1000" fill="hold"/>
                                        <p:tgtEl>
                                          <p:spTgt spid="26"/>
                                        </p:tgtEl>
                                        <p:attrNameLst>
                                          <p:attrName>ppt_x</p:attrName>
                                        </p:attrNameLst>
                                      </p:cBhvr>
                                      <p:tavLst>
                                        <p:tav tm="0">
                                          <p:val>
                                            <p:strVal val="#ppt_x"/>
                                          </p:val>
                                        </p:tav>
                                        <p:tav tm="100000">
                                          <p:val>
                                            <p:strVal val="#ppt_x"/>
                                          </p:val>
                                        </p:tav>
                                      </p:tavLst>
                                    </p:anim>
                                    <p:anim calcmode="lin" valueType="num">
                                      <p:cBhvr>
                                        <p:cTn id="172" dur="1000" fill="hold"/>
                                        <p:tgtEl>
                                          <p:spTgt spid="2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1000"/>
                                        <p:tgtEl>
                                          <p:spTgt spid="27"/>
                                        </p:tgtEl>
                                      </p:cBhvr>
                                    </p:animEffect>
                                    <p:anim calcmode="lin" valueType="num">
                                      <p:cBhvr>
                                        <p:cTn id="176" dur="1000" fill="hold"/>
                                        <p:tgtEl>
                                          <p:spTgt spid="27"/>
                                        </p:tgtEl>
                                        <p:attrNameLst>
                                          <p:attrName>ppt_x</p:attrName>
                                        </p:attrNameLst>
                                      </p:cBhvr>
                                      <p:tavLst>
                                        <p:tav tm="0">
                                          <p:val>
                                            <p:strVal val="#ppt_x"/>
                                          </p:val>
                                        </p:tav>
                                        <p:tav tm="100000">
                                          <p:val>
                                            <p:strVal val="#ppt_x"/>
                                          </p:val>
                                        </p:tav>
                                      </p:tavLst>
                                    </p:anim>
                                    <p:anim calcmode="lin" valueType="num">
                                      <p:cBhvr>
                                        <p:cTn id="177" dur="1000" fill="hold"/>
                                        <p:tgtEl>
                                          <p:spTgt spid="27"/>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28"/>
                                        </p:tgtEl>
                                        <p:attrNameLst>
                                          <p:attrName>style.visibility</p:attrName>
                                        </p:attrNameLst>
                                      </p:cBhvr>
                                      <p:to>
                                        <p:strVal val="visible"/>
                                      </p:to>
                                    </p:set>
                                    <p:animEffect transition="in" filter="fade">
                                      <p:cBhvr>
                                        <p:cTn id="180" dur="1000"/>
                                        <p:tgtEl>
                                          <p:spTgt spid="28"/>
                                        </p:tgtEl>
                                      </p:cBhvr>
                                    </p:animEffect>
                                    <p:anim calcmode="lin" valueType="num">
                                      <p:cBhvr>
                                        <p:cTn id="181" dur="1000" fill="hold"/>
                                        <p:tgtEl>
                                          <p:spTgt spid="28"/>
                                        </p:tgtEl>
                                        <p:attrNameLst>
                                          <p:attrName>ppt_x</p:attrName>
                                        </p:attrNameLst>
                                      </p:cBhvr>
                                      <p:tavLst>
                                        <p:tav tm="0">
                                          <p:val>
                                            <p:strVal val="#ppt_x"/>
                                          </p:val>
                                        </p:tav>
                                        <p:tav tm="100000">
                                          <p:val>
                                            <p:strVal val="#ppt_x"/>
                                          </p:val>
                                        </p:tav>
                                      </p:tavLst>
                                    </p:anim>
                                    <p:anim calcmode="lin" valueType="num">
                                      <p:cBhvr>
                                        <p:cTn id="182" dur="1000" fill="hold"/>
                                        <p:tgtEl>
                                          <p:spTgt spid="28"/>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6"/>
                                        </p:tgtEl>
                                        <p:attrNameLst>
                                          <p:attrName>style.visibility</p:attrName>
                                        </p:attrNameLst>
                                      </p:cBhvr>
                                      <p:to>
                                        <p:strVal val="visible"/>
                                      </p:to>
                                    </p:set>
                                    <p:animEffect transition="in" filter="fade">
                                      <p:cBhvr>
                                        <p:cTn id="185" dur="1000"/>
                                        <p:tgtEl>
                                          <p:spTgt spid="6"/>
                                        </p:tgtEl>
                                      </p:cBhvr>
                                    </p:animEffect>
                                    <p:anim calcmode="lin" valueType="num">
                                      <p:cBhvr>
                                        <p:cTn id="186" dur="1000" fill="hold"/>
                                        <p:tgtEl>
                                          <p:spTgt spid="6"/>
                                        </p:tgtEl>
                                        <p:attrNameLst>
                                          <p:attrName>ppt_x</p:attrName>
                                        </p:attrNameLst>
                                      </p:cBhvr>
                                      <p:tavLst>
                                        <p:tav tm="0">
                                          <p:val>
                                            <p:strVal val="#ppt_x"/>
                                          </p:val>
                                        </p:tav>
                                        <p:tav tm="100000">
                                          <p:val>
                                            <p:strVal val="#ppt_x"/>
                                          </p:val>
                                        </p:tav>
                                      </p:tavLst>
                                    </p:anim>
                                    <p:anim calcmode="lin" valueType="num">
                                      <p:cBhvr>
                                        <p:cTn id="187" dur="1000" fill="hold"/>
                                        <p:tgtEl>
                                          <p:spTgt spid="6"/>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20"/>
                                        </p:tgtEl>
                                        <p:attrNameLst>
                                          <p:attrName>style.visibility</p:attrName>
                                        </p:attrNameLst>
                                      </p:cBhvr>
                                      <p:to>
                                        <p:strVal val="visible"/>
                                      </p:to>
                                    </p:set>
                                    <p:animEffect transition="in" filter="fade">
                                      <p:cBhvr>
                                        <p:cTn id="190" dur="1000"/>
                                        <p:tgtEl>
                                          <p:spTgt spid="20"/>
                                        </p:tgtEl>
                                      </p:cBhvr>
                                    </p:animEffect>
                                    <p:anim calcmode="lin" valueType="num">
                                      <p:cBhvr>
                                        <p:cTn id="191" dur="1000" fill="hold"/>
                                        <p:tgtEl>
                                          <p:spTgt spid="20"/>
                                        </p:tgtEl>
                                        <p:attrNameLst>
                                          <p:attrName>ppt_x</p:attrName>
                                        </p:attrNameLst>
                                      </p:cBhvr>
                                      <p:tavLst>
                                        <p:tav tm="0">
                                          <p:val>
                                            <p:strVal val="#ppt_x"/>
                                          </p:val>
                                        </p:tav>
                                        <p:tav tm="100000">
                                          <p:val>
                                            <p:strVal val="#ppt_x"/>
                                          </p:val>
                                        </p:tav>
                                      </p:tavLst>
                                    </p:anim>
                                    <p:anim calcmode="lin" valueType="num">
                                      <p:cBhvr>
                                        <p:cTn id="192" dur="1000" fill="hold"/>
                                        <p:tgtEl>
                                          <p:spTgt spid="20"/>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21"/>
                                        </p:tgtEl>
                                        <p:attrNameLst>
                                          <p:attrName>style.visibility</p:attrName>
                                        </p:attrNameLst>
                                      </p:cBhvr>
                                      <p:to>
                                        <p:strVal val="visible"/>
                                      </p:to>
                                    </p:set>
                                    <p:animEffect transition="in" filter="fade">
                                      <p:cBhvr>
                                        <p:cTn id="195" dur="1000"/>
                                        <p:tgtEl>
                                          <p:spTgt spid="21"/>
                                        </p:tgtEl>
                                      </p:cBhvr>
                                    </p:animEffect>
                                    <p:anim calcmode="lin" valueType="num">
                                      <p:cBhvr>
                                        <p:cTn id="196" dur="1000" fill="hold"/>
                                        <p:tgtEl>
                                          <p:spTgt spid="21"/>
                                        </p:tgtEl>
                                        <p:attrNameLst>
                                          <p:attrName>ppt_x</p:attrName>
                                        </p:attrNameLst>
                                      </p:cBhvr>
                                      <p:tavLst>
                                        <p:tav tm="0">
                                          <p:val>
                                            <p:strVal val="#ppt_x"/>
                                          </p:val>
                                        </p:tav>
                                        <p:tav tm="100000">
                                          <p:val>
                                            <p:strVal val="#ppt_x"/>
                                          </p:val>
                                        </p:tav>
                                      </p:tavLst>
                                    </p:anim>
                                    <p:anim calcmode="lin" valueType="num">
                                      <p:cBhvr>
                                        <p:cTn id="197" dur="1000" fill="hold"/>
                                        <p:tgtEl>
                                          <p:spTgt spid="21"/>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22"/>
                                        </p:tgtEl>
                                        <p:attrNameLst>
                                          <p:attrName>style.visibility</p:attrName>
                                        </p:attrNameLst>
                                      </p:cBhvr>
                                      <p:to>
                                        <p:strVal val="visible"/>
                                      </p:to>
                                    </p:set>
                                    <p:animEffect transition="in" filter="fade">
                                      <p:cBhvr>
                                        <p:cTn id="200" dur="1000"/>
                                        <p:tgtEl>
                                          <p:spTgt spid="22"/>
                                        </p:tgtEl>
                                      </p:cBhvr>
                                    </p:animEffect>
                                    <p:anim calcmode="lin" valueType="num">
                                      <p:cBhvr>
                                        <p:cTn id="201" dur="1000" fill="hold"/>
                                        <p:tgtEl>
                                          <p:spTgt spid="22"/>
                                        </p:tgtEl>
                                        <p:attrNameLst>
                                          <p:attrName>ppt_x</p:attrName>
                                        </p:attrNameLst>
                                      </p:cBhvr>
                                      <p:tavLst>
                                        <p:tav tm="0">
                                          <p:val>
                                            <p:strVal val="#ppt_x"/>
                                          </p:val>
                                        </p:tav>
                                        <p:tav tm="100000">
                                          <p:val>
                                            <p:strVal val="#ppt_x"/>
                                          </p:val>
                                        </p:tav>
                                      </p:tavLst>
                                    </p:anim>
                                    <p:anim calcmode="lin" valueType="num">
                                      <p:cBhvr>
                                        <p:cTn id="202" dur="1000" fill="hold"/>
                                        <p:tgtEl>
                                          <p:spTgt spid="22"/>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23"/>
                                        </p:tgtEl>
                                        <p:attrNameLst>
                                          <p:attrName>style.visibility</p:attrName>
                                        </p:attrNameLst>
                                      </p:cBhvr>
                                      <p:to>
                                        <p:strVal val="visible"/>
                                      </p:to>
                                    </p:set>
                                    <p:animEffect transition="in" filter="fade">
                                      <p:cBhvr>
                                        <p:cTn id="205" dur="1000"/>
                                        <p:tgtEl>
                                          <p:spTgt spid="23"/>
                                        </p:tgtEl>
                                      </p:cBhvr>
                                    </p:animEffect>
                                    <p:anim calcmode="lin" valueType="num">
                                      <p:cBhvr>
                                        <p:cTn id="206" dur="1000" fill="hold"/>
                                        <p:tgtEl>
                                          <p:spTgt spid="23"/>
                                        </p:tgtEl>
                                        <p:attrNameLst>
                                          <p:attrName>ppt_x</p:attrName>
                                        </p:attrNameLst>
                                      </p:cBhvr>
                                      <p:tavLst>
                                        <p:tav tm="0">
                                          <p:val>
                                            <p:strVal val="#ppt_x"/>
                                          </p:val>
                                        </p:tav>
                                        <p:tav tm="100000">
                                          <p:val>
                                            <p:strVal val="#ppt_x"/>
                                          </p:val>
                                        </p:tav>
                                      </p:tavLst>
                                    </p:anim>
                                    <p:anim calcmode="lin" valueType="num">
                                      <p:cBhvr>
                                        <p:cTn id="20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6" grpId="0"/>
      <p:bldP spid="5" grpId="0" animBg="1"/>
      <p:bldP spid="13" grpId="0" animBg="1"/>
      <p:bldP spid="14" grpId="0" animBg="1"/>
      <p:bldP spid="15" grpId="0" animBg="1"/>
      <p:bldP spid="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42375" y="2319121"/>
            <a:ext cx="2448272" cy="646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Nghiệp vụ quản lý</a:t>
            </a:r>
          </a:p>
        </p:txBody>
      </p:sp>
      <p:sp>
        <p:nvSpPr>
          <p:cNvPr id="34" name="Rectangle 33"/>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TextBox 31"/>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5" name="TextBox 3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3" name="TextBox 32"/>
          <p:cNvSpPr txBox="1"/>
          <p:nvPr/>
        </p:nvSpPr>
        <p:spPr>
          <a:xfrm>
            <a:off x="467544" y="1005162"/>
            <a:ext cx="4032448" cy="646331"/>
          </a:xfrm>
          <a:prstGeom prst="rect">
            <a:avLst/>
          </a:prstGeom>
          <a:noFill/>
        </p:spPr>
        <p:txBody>
          <a:bodyPr wrap="square" rtlCol="0">
            <a:spAutoFit/>
          </a:bodyPr>
          <a:lstStyle/>
          <a:p>
            <a:r>
              <a:rPr lang="en-US"/>
              <a:t>4. Lựa chọn nghiệp vụ.</a:t>
            </a:r>
          </a:p>
          <a:p>
            <a:endParaRPr lang="en-US"/>
          </a:p>
        </p:txBody>
      </p:sp>
      <p:sp>
        <p:nvSpPr>
          <p:cNvPr id="36" name="TextBox 35"/>
          <p:cNvSpPr txBox="1"/>
          <p:nvPr/>
        </p:nvSpPr>
        <p:spPr>
          <a:xfrm>
            <a:off x="535211" y="1397807"/>
            <a:ext cx="4536504" cy="323165"/>
          </a:xfrm>
          <a:prstGeom prst="rect">
            <a:avLst/>
          </a:prstGeom>
          <a:noFill/>
        </p:spPr>
        <p:txBody>
          <a:bodyPr wrap="square" rtlCol="0">
            <a:spAutoFit/>
          </a:bodyPr>
          <a:lstStyle/>
          <a:p>
            <a:r>
              <a:rPr lang="en-US" sz="1500"/>
              <a:t>2. Sơ đồ phân rã chức năng theo nhóm</a:t>
            </a:r>
          </a:p>
        </p:txBody>
      </p:sp>
      <p:sp>
        <p:nvSpPr>
          <p:cNvPr id="5" name="Rectangle: Rounded Corners 4"/>
          <p:cNvSpPr/>
          <p:nvPr/>
        </p:nvSpPr>
        <p:spPr>
          <a:xfrm>
            <a:off x="675222"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Nhân Viên</a:t>
            </a:r>
          </a:p>
        </p:txBody>
      </p:sp>
      <p:sp>
        <p:nvSpPr>
          <p:cNvPr id="13" name="Rectangle: Rounded Corners 12"/>
          <p:cNvSpPr/>
          <p:nvPr/>
        </p:nvSpPr>
        <p:spPr>
          <a:xfrm>
            <a:off x="2599401"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Tài Khoản</a:t>
            </a:r>
          </a:p>
        </p:txBody>
      </p:sp>
      <p:sp>
        <p:nvSpPr>
          <p:cNvPr id="14" name="Rectangle: Rounded Corners 13"/>
          <p:cNvSpPr/>
          <p:nvPr/>
        </p:nvSpPr>
        <p:spPr>
          <a:xfrm>
            <a:off x="4499992" y="2426538"/>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Sản Phẩm</a:t>
            </a:r>
          </a:p>
        </p:txBody>
      </p:sp>
      <p:sp>
        <p:nvSpPr>
          <p:cNvPr id="15" name="Rectangle: Rounded Corners 14"/>
          <p:cNvSpPr/>
          <p:nvPr/>
        </p:nvSpPr>
        <p:spPr>
          <a:xfrm>
            <a:off x="6478641" y="2426537"/>
            <a:ext cx="1512168" cy="432047"/>
          </a:xfrm>
          <a:prstGeom prst="roundRect">
            <a:avLst/>
          </a:prstGeom>
          <a:solidFill>
            <a:schemeClr val="accent3">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Nhóm Quản Lý Hóa Đơn Nhập</a:t>
            </a:r>
          </a:p>
        </p:txBody>
      </p:sp>
      <p:sp>
        <p:nvSpPr>
          <p:cNvPr id="6" name="Rectangle 5"/>
          <p:cNvSpPr/>
          <p:nvPr/>
        </p:nvSpPr>
        <p:spPr>
          <a:xfrm>
            <a:off x="1046196"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 nhân viên</a:t>
            </a:r>
          </a:p>
        </p:txBody>
      </p:sp>
      <p:sp>
        <p:nvSpPr>
          <p:cNvPr id="20" name="Rectangle 19"/>
          <p:cNvSpPr/>
          <p:nvPr/>
        </p:nvSpPr>
        <p:spPr>
          <a:xfrm>
            <a:off x="1046196"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 Mới NV</a:t>
            </a:r>
          </a:p>
        </p:txBody>
      </p:sp>
      <p:sp>
        <p:nvSpPr>
          <p:cNvPr id="21" name="Rectangle 20"/>
          <p:cNvSpPr/>
          <p:nvPr/>
        </p:nvSpPr>
        <p:spPr>
          <a:xfrm>
            <a:off x="1046196" y="366519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Sửa NV</a:t>
            </a:r>
          </a:p>
        </p:txBody>
      </p:sp>
      <p:sp>
        <p:nvSpPr>
          <p:cNvPr id="22" name="Rectangle 21"/>
          <p:cNvSpPr/>
          <p:nvPr/>
        </p:nvSpPr>
        <p:spPr>
          <a:xfrm>
            <a:off x="1046196"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NV</a:t>
            </a:r>
          </a:p>
        </p:txBody>
      </p:sp>
      <p:sp>
        <p:nvSpPr>
          <p:cNvPr id="23" name="Rectangle 22"/>
          <p:cNvSpPr/>
          <p:nvPr/>
        </p:nvSpPr>
        <p:spPr>
          <a:xfrm>
            <a:off x="1046196"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24" name="Rectangle 23"/>
          <p:cNvSpPr/>
          <p:nvPr/>
        </p:nvSpPr>
        <p:spPr>
          <a:xfrm>
            <a:off x="2961644"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Tài Khoản  </a:t>
            </a:r>
          </a:p>
        </p:txBody>
      </p:sp>
      <p:sp>
        <p:nvSpPr>
          <p:cNvPr id="25" name="Rectangle 24"/>
          <p:cNvSpPr/>
          <p:nvPr/>
        </p:nvSpPr>
        <p:spPr>
          <a:xfrm>
            <a:off x="2961644"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Cấp Tài Khoản</a:t>
            </a:r>
          </a:p>
        </p:txBody>
      </p:sp>
      <p:sp>
        <p:nvSpPr>
          <p:cNvPr id="26" name="Rectangle 25"/>
          <p:cNvSpPr/>
          <p:nvPr/>
        </p:nvSpPr>
        <p:spPr>
          <a:xfrm>
            <a:off x="2961644" y="3657622"/>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t>Sửa thông tin TK</a:t>
            </a:r>
          </a:p>
        </p:txBody>
      </p:sp>
      <p:sp>
        <p:nvSpPr>
          <p:cNvPr id="27" name="Rectangle 26"/>
          <p:cNvSpPr/>
          <p:nvPr/>
        </p:nvSpPr>
        <p:spPr>
          <a:xfrm>
            <a:off x="2961644"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TK</a:t>
            </a:r>
          </a:p>
        </p:txBody>
      </p:sp>
      <p:sp>
        <p:nvSpPr>
          <p:cNvPr id="28" name="Rectangle 27"/>
          <p:cNvSpPr/>
          <p:nvPr/>
        </p:nvSpPr>
        <p:spPr>
          <a:xfrm>
            <a:off x="2961644"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29" name="Rectangle 28"/>
          <p:cNvSpPr/>
          <p:nvPr/>
        </p:nvSpPr>
        <p:spPr>
          <a:xfrm>
            <a:off x="4877092" y="2989762"/>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sáchSản Phẩm</a:t>
            </a:r>
          </a:p>
        </p:txBody>
      </p:sp>
      <p:sp>
        <p:nvSpPr>
          <p:cNvPr id="30" name="Rectangle 29"/>
          <p:cNvSpPr/>
          <p:nvPr/>
        </p:nvSpPr>
        <p:spPr>
          <a:xfrm>
            <a:off x="4877092" y="333935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 Mới SP</a:t>
            </a:r>
          </a:p>
        </p:txBody>
      </p:sp>
      <p:sp>
        <p:nvSpPr>
          <p:cNvPr id="37" name="Rectangle 36"/>
          <p:cNvSpPr/>
          <p:nvPr/>
        </p:nvSpPr>
        <p:spPr>
          <a:xfrm>
            <a:off x="4877092" y="368895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Sửa SP</a:t>
            </a:r>
          </a:p>
        </p:txBody>
      </p:sp>
      <p:sp>
        <p:nvSpPr>
          <p:cNvPr id="38" name="Rectangle 37"/>
          <p:cNvSpPr/>
          <p:nvPr/>
        </p:nvSpPr>
        <p:spPr>
          <a:xfrm>
            <a:off x="4877092" y="40385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Xóa SP</a:t>
            </a:r>
          </a:p>
        </p:txBody>
      </p:sp>
      <p:sp>
        <p:nvSpPr>
          <p:cNvPr id="39" name="Rectangle 38"/>
          <p:cNvSpPr/>
          <p:nvPr/>
        </p:nvSpPr>
        <p:spPr>
          <a:xfrm>
            <a:off x="4877092" y="439571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Báo Cáo </a:t>
            </a:r>
          </a:p>
        </p:txBody>
      </p:sp>
      <p:sp>
        <p:nvSpPr>
          <p:cNvPr id="40" name="Rectangle 39"/>
          <p:cNvSpPr/>
          <p:nvPr/>
        </p:nvSpPr>
        <p:spPr>
          <a:xfrm>
            <a:off x="6862810" y="2965998"/>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danh sách Hóa Đơn Nhập</a:t>
            </a:r>
          </a:p>
        </p:txBody>
      </p:sp>
      <p:sp>
        <p:nvSpPr>
          <p:cNvPr id="41" name="Rectangle 40"/>
          <p:cNvSpPr/>
          <p:nvPr/>
        </p:nvSpPr>
        <p:spPr>
          <a:xfrm>
            <a:off x="6862810" y="3315594"/>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Thêm,Sửa,Xóa  Hóa Đơn Nhập</a:t>
            </a:r>
          </a:p>
        </p:txBody>
      </p:sp>
      <p:sp>
        <p:nvSpPr>
          <p:cNvPr id="42" name="Rectangle 41"/>
          <p:cNvSpPr/>
          <p:nvPr/>
        </p:nvSpPr>
        <p:spPr>
          <a:xfrm>
            <a:off x="6862810" y="366519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Xem chi tiết HD Nhập</a:t>
            </a:r>
          </a:p>
        </p:txBody>
      </p:sp>
      <p:sp>
        <p:nvSpPr>
          <p:cNvPr id="43" name="Rectangle 42"/>
          <p:cNvSpPr/>
          <p:nvPr/>
        </p:nvSpPr>
        <p:spPr>
          <a:xfrm>
            <a:off x="6862810" y="4014786"/>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Thống Kê và Báo Cáo</a:t>
            </a:r>
          </a:p>
        </p:txBody>
      </p:sp>
      <p:sp>
        <p:nvSpPr>
          <p:cNvPr id="44" name="Rectangle 43"/>
          <p:cNvSpPr/>
          <p:nvPr/>
        </p:nvSpPr>
        <p:spPr>
          <a:xfrm>
            <a:off x="6862810" y="4371950"/>
            <a:ext cx="1141194" cy="3258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Thanh Toán</a:t>
            </a:r>
          </a:p>
        </p:txBody>
      </p:sp>
      <p:cxnSp>
        <p:nvCxnSpPr>
          <p:cNvPr id="46" name="Straight Arrow Connector 45"/>
          <p:cNvCxnSpPr/>
          <p:nvPr/>
        </p:nvCxnSpPr>
        <p:spPr>
          <a:xfrm>
            <a:off x="675222" y="2743914"/>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a:endCxn id="23" idx="1"/>
          </p:cNvCxnSpPr>
          <p:nvPr/>
        </p:nvCxnSpPr>
        <p:spPr>
          <a:xfrm>
            <a:off x="675222" y="453486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75222" y="4177702"/>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5222" y="382810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0672" y="349371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70672" y="315267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598348" y="2781596"/>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598348" y="457254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598348" y="4215384"/>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598348" y="386578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593798" y="3531397"/>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593798" y="3190360"/>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499992" y="2834353"/>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4499992" y="462530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499992" y="4268141"/>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499992" y="391854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495442" y="3584154"/>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95442" y="3243117"/>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483191" y="2810074"/>
            <a:ext cx="0" cy="1814716"/>
          </a:xfrm>
          <a:prstGeom prst="straightConnector1">
            <a:avLst/>
          </a:prstGeom>
          <a:ln w="6350">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6483191" y="460102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483191" y="4243862"/>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483191" y="3894266"/>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478641" y="3559875"/>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478641" y="3218838"/>
            <a:ext cx="370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89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exit" presetSubtype="0" fill="hold" grpId="0" nodeType="withEffect">
                                  <p:stCondLst>
                                    <p:cond delay="0"/>
                                  </p:stCondLst>
                                  <p:childTnLst>
                                    <p:animEffect transition="out" filter="fade">
                                      <p:cBhvr>
                                        <p:cTn id="9" dur="1000"/>
                                        <p:tgtEl>
                                          <p:spTgt spid="4"/>
                                        </p:tgtEl>
                                      </p:cBhvr>
                                    </p:animEffect>
                                    <p:anim calcmode="lin" valueType="num">
                                      <p:cBhvr>
                                        <p:cTn id="10" dur="1000"/>
                                        <p:tgtEl>
                                          <p:spTgt spid="4"/>
                                        </p:tgtEl>
                                        <p:attrNameLst>
                                          <p:attrName>ppt_x</p:attrName>
                                        </p:attrNameLst>
                                      </p:cBhvr>
                                      <p:tavLst>
                                        <p:tav tm="0">
                                          <p:val>
                                            <p:strVal val="ppt_x"/>
                                          </p:val>
                                        </p:tav>
                                        <p:tav tm="100000">
                                          <p:val>
                                            <p:strVal val="ppt_x"/>
                                          </p:val>
                                        </p:tav>
                                      </p:tavLst>
                                    </p:anim>
                                    <p:anim calcmode="lin" valueType="num">
                                      <p:cBhvr>
                                        <p:cTn id="11" dur="1000"/>
                                        <p:tgtEl>
                                          <p:spTgt spid="4"/>
                                        </p:tgtEl>
                                        <p:attrNameLst>
                                          <p:attrName>ppt_y</p:attrName>
                                        </p:attrNameLst>
                                      </p:cBhvr>
                                      <p:tavLst>
                                        <p:tav tm="0">
                                          <p:val>
                                            <p:strVal val="ppt_y"/>
                                          </p:val>
                                        </p:tav>
                                        <p:tav tm="100000">
                                          <p:val>
                                            <p:strVal val="ppt_y+.1"/>
                                          </p:val>
                                        </p:tav>
                                      </p:tavLst>
                                    </p:anim>
                                    <p:set>
                                      <p:cBhvr>
                                        <p:cTn id="12" dur="1" fill="hold">
                                          <p:stCondLst>
                                            <p:cond delay="999"/>
                                          </p:stCondLst>
                                        </p:cTn>
                                        <p:tgtEl>
                                          <p:spTgt spid="4"/>
                                        </p:tgtEl>
                                        <p:attrNameLst>
                                          <p:attrName>style.visibility</p:attrName>
                                        </p:attrNameLst>
                                      </p:cBhvr>
                                      <p:to>
                                        <p:strVal val="hidden"/>
                                      </p:to>
                                    </p:set>
                                  </p:childTnLst>
                                </p:cTn>
                              </p:par>
                              <p:par>
                                <p:cTn id="13" presetID="42" presetClass="exit" presetSubtype="0" fill="hold" grpId="0" nodeType="withEffect">
                                  <p:stCondLst>
                                    <p:cond delay="0"/>
                                  </p:stCondLst>
                                  <p:childTnLst>
                                    <p:animEffect transition="out" filter="fade">
                                      <p:cBhvr>
                                        <p:cTn id="14" dur="1000"/>
                                        <p:tgtEl>
                                          <p:spTgt spid="5"/>
                                        </p:tgtEl>
                                      </p:cBhvr>
                                    </p:animEffect>
                                    <p:anim calcmode="lin" valueType="num">
                                      <p:cBhvr>
                                        <p:cTn id="15" dur="1000"/>
                                        <p:tgtEl>
                                          <p:spTgt spid="5"/>
                                        </p:tgtEl>
                                        <p:attrNameLst>
                                          <p:attrName>ppt_x</p:attrName>
                                        </p:attrNameLst>
                                      </p:cBhvr>
                                      <p:tavLst>
                                        <p:tav tm="0">
                                          <p:val>
                                            <p:strVal val="ppt_x"/>
                                          </p:val>
                                        </p:tav>
                                        <p:tav tm="100000">
                                          <p:val>
                                            <p:strVal val="ppt_x"/>
                                          </p:val>
                                        </p:tav>
                                      </p:tavLst>
                                    </p:anim>
                                    <p:anim calcmode="lin" valueType="num">
                                      <p:cBhvr>
                                        <p:cTn id="16" dur="1000"/>
                                        <p:tgtEl>
                                          <p:spTgt spid="5"/>
                                        </p:tgtEl>
                                        <p:attrNameLst>
                                          <p:attrName>ppt_y</p:attrName>
                                        </p:attrNameLst>
                                      </p:cBhvr>
                                      <p:tavLst>
                                        <p:tav tm="0">
                                          <p:val>
                                            <p:strVal val="ppt_y"/>
                                          </p:val>
                                        </p:tav>
                                        <p:tav tm="100000">
                                          <p:val>
                                            <p:strVal val="ppt_y+.1"/>
                                          </p:val>
                                        </p:tav>
                                      </p:tavLst>
                                    </p:anim>
                                    <p:set>
                                      <p:cBhvr>
                                        <p:cTn id="17" dur="1" fill="hold">
                                          <p:stCondLst>
                                            <p:cond delay="999"/>
                                          </p:stCondLst>
                                        </p:cTn>
                                        <p:tgtEl>
                                          <p:spTgt spid="5"/>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13"/>
                                        </p:tgtEl>
                                      </p:cBhvr>
                                    </p:animEffect>
                                    <p:anim calcmode="lin" valueType="num">
                                      <p:cBhvr>
                                        <p:cTn id="20" dur="1000"/>
                                        <p:tgtEl>
                                          <p:spTgt spid="13"/>
                                        </p:tgtEl>
                                        <p:attrNameLst>
                                          <p:attrName>ppt_x</p:attrName>
                                        </p:attrNameLst>
                                      </p:cBhvr>
                                      <p:tavLst>
                                        <p:tav tm="0">
                                          <p:val>
                                            <p:strVal val="ppt_x"/>
                                          </p:val>
                                        </p:tav>
                                        <p:tav tm="100000">
                                          <p:val>
                                            <p:strVal val="ppt_x"/>
                                          </p:val>
                                        </p:tav>
                                      </p:tavLst>
                                    </p:anim>
                                    <p:anim calcmode="lin" valueType="num">
                                      <p:cBhvr>
                                        <p:cTn id="21" dur="1000"/>
                                        <p:tgtEl>
                                          <p:spTgt spid="13"/>
                                        </p:tgtEl>
                                        <p:attrNameLst>
                                          <p:attrName>ppt_y</p:attrName>
                                        </p:attrNameLst>
                                      </p:cBhvr>
                                      <p:tavLst>
                                        <p:tav tm="0">
                                          <p:val>
                                            <p:strVal val="ppt_y"/>
                                          </p:val>
                                        </p:tav>
                                        <p:tav tm="100000">
                                          <p:val>
                                            <p:strVal val="ppt_y+.1"/>
                                          </p:val>
                                        </p:tav>
                                      </p:tavLst>
                                    </p:anim>
                                    <p:set>
                                      <p:cBhvr>
                                        <p:cTn id="22" dur="1" fill="hold">
                                          <p:stCondLst>
                                            <p:cond delay="999"/>
                                          </p:stCondLst>
                                        </p:cTn>
                                        <p:tgtEl>
                                          <p:spTgt spid="13"/>
                                        </p:tgtEl>
                                        <p:attrNameLst>
                                          <p:attrName>style.visibility</p:attrName>
                                        </p:attrNameLst>
                                      </p:cBhvr>
                                      <p:to>
                                        <p:strVal val="hidden"/>
                                      </p:to>
                                    </p:set>
                                  </p:childTnLst>
                                </p:cTn>
                              </p:par>
                              <p:par>
                                <p:cTn id="23" presetID="42" presetClass="exit" presetSubtype="0" fill="hold" grpId="0" nodeType="withEffect">
                                  <p:stCondLst>
                                    <p:cond delay="0"/>
                                  </p:stCondLst>
                                  <p:childTnLst>
                                    <p:animEffect transition="out" filter="fade">
                                      <p:cBhvr>
                                        <p:cTn id="24" dur="1000"/>
                                        <p:tgtEl>
                                          <p:spTgt spid="14"/>
                                        </p:tgtEl>
                                      </p:cBhvr>
                                    </p:animEffect>
                                    <p:anim calcmode="lin" valueType="num">
                                      <p:cBhvr>
                                        <p:cTn id="25" dur="1000"/>
                                        <p:tgtEl>
                                          <p:spTgt spid="14"/>
                                        </p:tgtEl>
                                        <p:attrNameLst>
                                          <p:attrName>ppt_x</p:attrName>
                                        </p:attrNameLst>
                                      </p:cBhvr>
                                      <p:tavLst>
                                        <p:tav tm="0">
                                          <p:val>
                                            <p:strVal val="ppt_x"/>
                                          </p:val>
                                        </p:tav>
                                        <p:tav tm="100000">
                                          <p:val>
                                            <p:strVal val="ppt_x"/>
                                          </p:val>
                                        </p:tav>
                                      </p:tavLst>
                                    </p:anim>
                                    <p:anim calcmode="lin" valueType="num">
                                      <p:cBhvr>
                                        <p:cTn id="26" dur="1000"/>
                                        <p:tgtEl>
                                          <p:spTgt spid="14"/>
                                        </p:tgtEl>
                                        <p:attrNameLst>
                                          <p:attrName>ppt_y</p:attrName>
                                        </p:attrNameLst>
                                      </p:cBhvr>
                                      <p:tavLst>
                                        <p:tav tm="0">
                                          <p:val>
                                            <p:strVal val="ppt_y"/>
                                          </p:val>
                                        </p:tav>
                                        <p:tav tm="100000">
                                          <p:val>
                                            <p:strVal val="ppt_y+.1"/>
                                          </p:val>
                                        </p:tav>
                                      </p:tavLst>
                                    </p:anim>
                                    <p:set>
                                      <p:cBhvr>
                                        <p:cTn id="27" dur="1" fill="hold">
                                          <p:stCondLst>
                                            <p:cond delay="999"/>
                                          </p:stCondLst>
                                        </p:cTn>
                                        <p:tgtEl>
                                          <p:spTgt spid="14"/>
                                        </p:tgtEl>
                                        <p:attrNameLst>
                                          <p:attrName>style.visibility</p:attrName>
                                        </p:attrNameLst>
                                      </p:cBhvr>
                                      <p:to>
                                        <p:strVal val="hidden"/>
                                      </p:to>
                                    </p:set>
                                  </p:childTnLst>
                                </p:cTn>
                              </p:par>
                              <p:par>
                                <p:cTn id="28" presetID="42" presetClass="exit" presetSubtype="0" fill="hold" grpId="0" nodeType="withEffect">
                                  <p:stCondLst>
                                    <p:cond delay="0"/>
                                  </p:stCondLst>
                                  <p:childTnLst>
                                    <p:animEffect transition="out" filter="fade">
                                      <p:cBhvr>
                                        <p:cTn id="29" dur="1000"/>
                                        <p:tgtEl>
                                          <p:spTgt spid="15"/>
                                        </p:tgtEl>
                                      </p:cBhvr>
                                    </p:animEffect>
                                    <p:anim calcmode="lin" valueType="num">
                                      <p:cBhvr>
                                        <p:cTn id="30" dur="1000"/>
                                        <p:tgtEl>
                                          <p:spTgt spid="15"/>
                                        </p:tgtEl>
                                        <p:attrNameLst>
                                          <p:attrName>ppt_x</p:attrName>
                                        </p:attrNameLst>
                                      </p:cBhvr>
                                      <p:tavLst>
                                        <p:tav tm="0">
                                          <p:val>
                                            <p:strVal val="ppt_x"/>
                                          </p:val>
                                        </p:tav>
                                        <p:tav tm="100000">
                                          <p:val>
                                            <p:strVal val="ppt_x"/>
                                          </p:val>
                                        </p:tav>
                                      </p:tavLst>
                                    </p:anim>
                                    <p:anim calcmode="lin" valueType="num">
                                      <p:cBhvr>
                                        <p:cTn id="31" dur="1000"/>
                                        <p:tgtEl>
                                          <p:spTgt spid="15"/>
                                        </p:tgtEl>
                                        <p:attrNameLst>
                                          <p:attrName>ppt_y</p:attrName>
                                        </p:attrNameLst>
                                      </p:cBhvr>
                                      <p:tavLst>
                                        <p:tav tm="0">
                                          <p:val>
                                            <p:strVal val="ppt_y"/>
                                          </p:val>
                                        </p:tav>
                                        <p:tav tm="100000">
                                          <p:val>
                                            <p:strVal val="ppt_y+.1"/>
                                          </p:val>
                                        </p:tav>
                                      </p:tavLst>
                                    </p:anim>
                                    <p:set>
                                      <p:cBhvr>
                                        <p:cTn id="32" dur="1" fill="hold">
                                          <p:stCondLst>
                                            <p:cond delay="999"/>
                                          </p:stCondLst>
                                        </p:cTn>
                                        <p:tgtEl>
                                          <p:spTgt spid="15"/>
                                        </p:tgtEl>
                                        <p:attrNameLst>
                                          <p:attrName>style.visibility</p:attrName>
                                        </p:attrNameLst>
                                      </p:cBhvr>
                                      <p:to>
                                        <p:strVal val="hidden"/>
                                      </p:to>
                                    </p:set>
                                  </p:childTnLst>
                                </p:cTn>
                              </p:par>
                              <p:par>
                                <p:cTn id="33" presetID="42" presetClass="exit" presetSubtype="0" fill="hold" nodeType="withEffect">
                                  <p:stCondLst>
                                    <p:cond delay="0"/>
                                  </p:stCondLst>
                                  <p:childTnLst>
                                    <p:animEffect transition="out" filter="fade">
                                      <p:cBhvr>
                                        <p:cTn id="34" dur="1000"/>
                                        <p:tgtEl>
                                          <p:spTgt spid="76"/>
                                        </p:tgtEl>
                                      </p:cBhvr>
                                    </p:animEffect>
                                    <p:anim calcmode="lin" valueType="num">
                                      <p:cBhvr>
                                        <p:cTn id="35" dur="1000"/>
                                        <p:tgtEl>
                                          <p:spTgt spid="76"/>
                                        </p:tgtEl>
                                        <p:attrNameLst>
                                          <p:attrName>ppt_x</p:attrName>
                                        </p:attrNameLst>
                                      </p:cBhvr>
                                      <p:tavLst>
                                        <p:tav tm="0">
                                          <p:val>
                                            <p:strVal val="ppt_x"/>
                                          </p:val>
                                        </p:tav>
                                        <p:tav tm="100000">
                                          <p:val>
                                            <p:strVal val="ppt_x"/>
                                          </p:val>
                                        </p:tav>
                                      </p:tavLst>
                                    </p:anim>
                                    <p:anim calcmode="lin" valueType="num">
                                      <p:cBhvr>
                                        <p:cTn id="36" dur="1000"/>
                                        <p:tgtEl>
                                          <p:spTgt spid="76"/>
                                        </p:tgtEl>
                                        <p:attrNameLst>
                                          <p:attrName>ppt_y</p:attrName>
                                        </p:attrNameLst>
                                      </p:cBhvr>
                                      <p:tavLst>
                                        <p:tav tm="0">
                                          <p:val>
                                            <p:strVal val="ppt_y"/>
                                          </p:val>
                                        </p:tav>
                                        <p:tav tm="100000">
                                          <p:val>
                                            <p:strVal val="ppt_y+.1"/>
                                          </p:val>
                                        </p:tav>
                                      </p:tavLst>
                                    </p:anim>
                                    <p:set>
                                      <p:cBhvr>
                                        <p:cTn id="37" dur="1" fill="hold">
                                          <p:stCondLst>
                                            <p:cond delay="999"/>
                                          </p:stCondLst>
                                        </p:cTn>
                                        <p:tgtEl>
                                          <p:spTgt spid="76"/>
                                        </p:tgtEl>
                                        <p:attrNameLst>
                                          <p:attrName>style.visibility</p:attrName>
                                        </p:attrNameLst>
                                      </p:cBhvr>
                                      <p:to>
                                        <p:strVal val="hidden"/>
                                      </p:to>
                                    </p:set>
                                  </p:childTnLst>
                                </p:cTn>
                              </p:par>
                              <p:par>
                                <p:cTn id="38" presetID="42" presetClass="exit" presetSubtype="0" fill="hold" nodeType="withEffect">
                                  <p:stCondLst>
                                    <p:cond delay="0"/>
                                  </p:stCondLst>
                                  <p:childTnLst>
                                    <p:animEffect transition="out" filter="fade">
                                      <p:cBhvr>
                                        <p:cTn id="39" dur="1000"/>
                                        <p:tgtEl>
                                          <p:spTgt spid="77"/>
                                        </p:tgtEl>
                                      </p:cBhvr>
                                    </p:animEffect>
                                    <p:anim calcmode="lin" valueType="num">
                                      <p:cBhvr>
                                        <p:cTn id="40" dur="1000"/>
                                        <p:tgtEl>
                                          <p:spTgt spid="77"/>
                                        </p:tgtEl>
                                        <p:attrNameLst>
                                          <p:attrName>ppt_x</p:attrName>
                                        </p:attrNameLst>
                                      </p:cBhvr>
                                      <p:tavLst>
                                        <p:tav tm="0">
                                          <p:val>
                                            <p:strVal val="ppt_x"/>
                                          </p:val>
                                        </p:tav>
                                        <p:tav tm="100000">
                                          <p:val>
                                            <p:strVal val="ppt_x"/>
                                          </p:val>
                                        </p:tav>
                                      </p:tavLst>
                                    </p:anim>
                                    <p:anim calcmode="lin" valueType="num">
                                      <p:cBhvr>
                                        <p:cTn id="41" dur="1000"/>
                                        <p:tgtEl>
                                          <p:spTgt spid="77"/>
                                        </p:tgtEl>
                                        <p:attrNameLst>
                                          <p:attrName>ppt_y</p:attrName>
                                        </p:attrNameLst>
                                      </p:cBhvr>
                                      <p:tavLst>
                                        <p:tav tm="0">
                                          <p:val>
                                            <p:strVal val="ppt_y"/>
                                          </p:val>
                                        </p:tav>
                                        <p:tav tm="100000">
                                          <p:val>
                                            <p:strVal val="ppt_y+.1"/>
                                          </p:val>
                                        </p:tav>
                                      </p:tavLst>
                                    </p:anim>
                                    <p:set>
                                      <p:cBhvr>
                                        <p:cTn id="42" dur="1" fill="hold">
                                          <p:stCondLst>
                                            <p:cond delay="999"/>
                                          </p:stCondLst>
                                        </p:cTn>
                                        <p:tgtEl>
                                          <p:spTgt spid="77"/>
                                        </p:tgtEl>
                                        <p:attrNameLst>
                                          <p:attrName>style.visibility</p:attrName>
                                        </p:attrNameLst>
                                      </p:cBhvr>
                                      <p:to>
                                        <p:strVal val="hidden"/>
                                      </p:to>
                                    </p:set>
                                  </p:childTnLst>
                                </p:cTn>
                              </p:par>
                              <p:par>
                                <p:cTn id="43" presetID="42" presetClass="exit" presetSubtype="0" fill="hold" nodeType="withEffect">
                                  <p:stCondLst>
                                    <p:cond delay="0"/>
                                  </p:stCondLst>
                                  <p:childTnLst>
                                    <p:animEffect transition="out" filter="fade">
                                      <p:cBhvr>
                                        <p:cTn id="44" dur="1000"/>
                                        <p:tgtEl>
                                          <p:spTgt spid="78"/>
                                        </p:tgtEl>
                                      </p:cBhvr>
                                    </p:animEffect>
                                    <p:anim calcmode="lin" valueType="num">
                                      <p:cBhvr>
                                        <p:cTn id="45" dur="1000"/>
                                        <p:tgtEl>
                                          <p:spTgt spid="78"/>
                                        </p:tgtEl>
                                        <p:attrNameLst>
                                          <p:attrName>ppt_x</p:attrName>
                                        </p:attrNameLst>
                                      </p:cBhvr>
                                      <p:tavLst>
                                        <p:tav tm="0">
                                          <p:val>
                                            <p:strVal val="ppt_x"/>
                                          </p:val>
                                        </p:tav>
                                        <p:tav tm="100000">
                                          <p:val>
                                            <p:strVal val="ppt_x"/>
                                          </p:val>
                                        </p:tav>
                                      </p:tavLst>
                                    </p:anim>
                                    <p:anim calcmode="lin" valueType="num">
                                      <p:cBhvr>
                                        <p:cTn id="46" dur="1000"/>
                                        <p:tgtEl>
                                          <p:spTgt spid="78"/>
                                        </p:tgtEl>
                                        <p:attrNameLst>
                                          <p:attrName>ppt_y</p:attrName>
                                        </p:attrNameLst>
                                      </p:cBhvr>
                                      <p:tavLst>
                                        <p:tav tm="0">
                                          <p:val>
                                            <p:strVal val="ppt_y"/>
                                          </p:val>
                                        </p:tav>
                                        <p:tav tm="100000">
                                          <p:val>
                                            <p:strVal val="ppt_y+.1"/>
                                          </p:val>
                                        </p:tav>
                                      </p:tavLst>
                                    </p:anim>
                                    <p:set>
                                      <p:cBhvr>
                                        <p:cTn id="47" dur="1" fill="hold">
                                          <p:stCondLst>
                                            <p:cond delay="999"/>
                                          </p:stCondLst>
                                        </p:cTn>
                                        <p:tgtEl>
                                          <p:spTgt spid="78"/>
                                        </p:tgtEl>
                                        <p:attrNameLst>
                                          <p:attrName>style.visibility</p:attrName>
                                        </p:attrNameLst>
                                      </p:cBhvr>
                                      <p:to>
                                        <p:strVal val="hidden"/>
                                      </p:to>
                                    </p:set>
                                  </p:childTnLst>
                                </p:cTn>
                              </p:par>
                              <p:par>
                                <p:cTn id="48" presetID="42" presetClass="exit" presetSubtype="0" fill="hold" nodeType="withEffect">
                                  <p:stCondLst>
                                    <p:cond delay="0"/>
                                  </p:stCondLst>
                                  <p:childTnLst>
                                    <p:animEffect transition="out" filter="fade">
                                      <p:cBhvr>
                                        <p:cTn id="49" dur="1000"/>
                                        <p:tgtEl>
                                          <p:spTgt spid="79"/>
                                        </p:tgtEl>
                                      </p:cBhvr>
                                    </p:animEffect>
                                    <p:anim calcmode="lin" valueType="num">
                                      <p:cBhvr>
                                        <p:cTn id="50" dur="1000"/>
                                        <p:tgtEl>
                                          <p:spTgt spid="79"/>
                                        </p:tgtEl>
                                        <p:attrNameLst>
                                          <p:attrName>ppt_x</p:attrName>
                                        </p:attrNameLst>
                                      </p:cBhvr>
                                      <p:tavLst>
                                        <p:tav tm="0">
                                          <p:val>
                                            <p:strVal val="ppt_x"/>
                                          </p:val>
                                        </p:tav>
                                        <p:tav tm="100000">
                                          <p:val>
                                            <p:strVal val="ppt_x"/>
                                          </p:val>
                                        </p:tav>
                                      </p:tavLst>
                                    </p:anim>
                                    <p:anim calcmode="lin" valueType="num">
                                      <p:cBhvr>
                                        <p:cTn id="51" dur="1000"/>
                                        <p:tgtEl>
                                          <p:spTgt spid="79"/>
                                        </p:tgtEl>
                                        <p:attrNameLst>
                                          <p:attrName>ppt_y</p:attrName>
                                        </p:attrNameLst>
                                      </p:cBhvr>
                                      <p:tavLst>
                                        <p:tav tm="0">
                                          <p:val>
                                            <p:strVal val="ppt_y"/>
                                          </p:val>
                                        </p:tav>
                                        <p:tav tm="100000">
                                          <p:val>
                                            <p:strVal val="ppt_y+.1"/>
                                          </p:val>
                                        </p:tav>
                                      </p:tavLst>
                                    </p:anim>
                                    <p:set>
                                      <p:cBhvr>
                                        <p:cTn id="52" dur="1" fill="hold">
                                          <p:stCondLst>
                                            <p:cond delay="999"/>
                                          </p:stCondLst>
                                        </p:cTn>
                                        <p:tgtEl>
                                          <p:spTgt spid="79"/>
                                        </p:tgtEl>
                                        <p:attrNameLst>
                                          <p:attrName>style.visibility</p:attrName>
                                        </p:attrNameLst>
                                      </p:cBhvr>
                                      <p:to>
                                        <p:strVal val="hidden"/>
                                      </p:to>
                                    </p:set>
                                  </p:childTnLst>
                                </p:cTn>
                              </p:par>
                              <p:par>
                                <p:cTn id="53" presetID="42" presetClass="exit" presetSubtype="0" fill="hold" nodeType="withEffect">
                                  <p:stCondLst>
                                    <p:cond delay="0"/>
                                  </p:stCondLst>
                                  <p:childTnLst>
                                    <p:animEffect transition="out" filter="fade">
                                      <p:cBhvr>
                                        <p:cTn id="54" dur="1000"/>
                                        <p:tgtEl>
                                          <p:spTgt spid="80"/>
                                        </p:tgtEl>
                                      </p:cBhvr>
                                    </p:animEffect>
                                    <p:anim calcmode="lin" valueType="num">
                                      <p:cBhvr>
                                        <p:cTn id="55" dur="1000"/>
                                        <p:tgtEl>
                                          <p:spTgt spid="80"/>
                                        </p:tgtEl>
                                        <p:attrNameLst>
                                          <p:attrName>ppt_x</p:attrName>
                                        </p:attrNameLst>
                                      </p:cBhvr>
                                      <p:tavLst>
                                        <p:tav tm="0">
                                          <p:val>
                                            <p:strVal val="ppt_x"/>
                                          </p:val>
                                        </p:tav>
                                        <p:tav tm="100000">
                                          <p:val>
                                            <p:strVal val="ppt_x"/>
                                          </p:val>
                                        </p:tav>
                                      </p:tavLst>
                                    </p:anim>
                                    <p:anim calcmode="lin" valueType="num">
                                      <p:cBhvr>
                                        <p:cTn id="56" dur="1000"/>
                                        <p:tgtEl>
                                          <p:spTgt spid="80"/>
                                        </p:tgtEl>
                                        <p:attrNameLst>
                                          <p:attrName>ppt_y</p:attrName>
                                        </p:attrNameLst>
                                      </p:cBhvr>
                                      <p:tavLst>
                                        <p:tav tm="0">
                                          <p:val>
                                            <p:strVal val="ppt_y"/>
                                          </p:val>
                                        </p:tav>
                                        <p:tav tm="100000">
                                          <p:val>
                                            <p:strVal val="ppt_y+.1"/>
                                          </p:val>
                                        </p:tav>
                                      </p:tavLst>
                                    </p:anim>
                                    <p:set>
                                      <p:cBhvr>
                                        <p:cTn id="57" dur="1" fill="hold">
                                          <p:stCondLst>
                                            <p:cond delay="999"/>
                                          </p:stCondLst>
                                        </p:cTn>
                                        <p:tgtEl>
                                          <p:spTgt spid="8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81"/>
                                        </p:tgtEl>
                                      </p:cBhvr>
                                    </p:animEffect>
                                    <p:anim calcmode="lin" valueType="num">
                                      <p:cBhvr>
                                        <p:cTn id="60" dur="1000"/>
                                        <p:tgtEl>
                                          <p:spTgt spid="81"/>
                                        </p:tgtEl>
                                        <p:attrNameLst>
                                          <p:attrName>ppt_x</p:attrName>
                                        </p:attrNameLst>
                                      </p:cBhvr>
                                      <p:tavLst>
                                        <p:tav tm="0">
                                          <p:val>
                                            <p:strVal val="ppt_x"/>
                                          </p:val>
                                        </p:tav>
                                        <p:tav tm="100000">
                                          <p:val>
                                            <p:strVal val="ppt_x"/>
                                          </p:val>
                                        </p:tav>
                                      </p:tavLst>
                                    </p:anim>
                                    <p:anim calcmode="lin" valueType="num">
                                      <p:cBhvr>
                                        <p:cTn id="61" dur="1000"/>
                                        <p:tgtEl>
                                          <p:spTgt spid="81"/>
                                        </p:tgtEl>
                                        <p:attrNameLst>
                                          <p:attrName>ppt_y</p:attrName>
                                        </p:attrNameLst>
                                      </p:cBhvr>
                                      <p:tavLst>
                                        <p:tav tm="0">
                                          <p:val>
                                            <p:strVal val="ppt_y"/>
                                          </p:val>
                                        </p:tav>
                                        <p:tav tm="100000">
                                          <p:val>
                                            <p:strVal val="ppt_y+.1"/>
                                          </p:val>
                                        </p:tav>
                                      </p:tavLst>
                                    </p:anim>
                                    <p:set>
                                      <p:cBhvr>
                                        <p:cTn id="62" dur="1" fill="hold">
                                          <p:stCondLst>
                                            <p:cond delay="999"/>
                                          </p:stCondLst>
                                        </p:cTn>
                                        <p:tgtEl>
                                          <p:spTgt spid="81"/>
                                        </p:tgtEl>
                                        <p:attrNameLst>
                                          <p:attrName>style.visibility</p:attrName>
                                        </p:attrNameLst>
                                      </p:cBhvr>
                                      <p:to>
                                        <p:strVal val="hidden"/>
                                      </p:to>
                                    </p:set>
                                  </p:childTnLst>
                                </p:cTn>
                              </p:par>
                              <p:par>
                                <p:cTn id="63" presetID="42" presetClass="exit" presetSubtype="0" fill="hold" nodeType="withEffect">
                                  <p:stCondLst>
                                    <p:cond delay="0"/>
                                  </p:stCondLst>
                                  <p:childTnLst>
                                    <p:animEffect transition="out" filter="fade">
                                      <p:cBhvr>
                                        <p:cTn id="64" dur="1000"/>
                                        <p:tgtEl>
                                          <p:spTgt spid="70"/>
                                        </p:tgtEl>
                                      </p:cBhvr>
                                    </p:animEffect>
                                    <p:anim calcmode="lin" valueType="num">
                                      <p:cBhvr>
                                        <p:cTn id="65" dur="1000"/>
                                        <p:tgtEl>
                                          <p:spTgt spid="70"/>
                                        </p:tgtEl>
                                        <p:attrNameLst>
                                          <p:attrName>ppt_x</p:attrName>
                                        </p:attrNameLst>
                                      </p:cBhvr>
                                      <p:tavLst>
                                        <p:tav tm="0">
                                          <p:val>
                                            <p:strVal val="ppt_x"/>
                                          </p:val>
                                        </p:tav>
                                        <p:tav tm="100000">
                                          <p:val>
                                            <p:strVal val="ppt_x"/>
                                          </p:val>
                                        </p:tav>
                                      </p:tavLst>
                                    </p:anim>
                                    <p:anim calcmode="lin" valueType="num">
                                      <p:cBhvr>
                                        <p:cTn id="66" dur="1000"/>
                                        <p:tgtEl>
                                          <p:spTgt spid="70"/>
                                        </p:tgtEl>
                                        <p:attrNameLst>
                                          <p:attrName>ppt_y</p:attrName>
                                        </p:attrNameLst>
                                      </p:cBhvr>
                                      <p:tavLst>
                                        <p:tav tm="0">
                                          <p:val>
                                            <p:strVal val="ppt_y"/>
                                          </p:val>
                                        </p:tav>
                                        <p:tav tm="100000">
                                          <p:val>
                                            <p:strVal val="ppt_y+.1"/>
                                          </p:val>
                                        </p:tav>
                                      </p:tavLst>
                                    </p:anim>
                                    <p:set>
                                      <p:cBhvr>
                                        <p:cTn id="67" dur="1" fill="hold">
                                          <p:stCondLst>
                                            <p:cond delay="999"/>
                                          </p:stCondLst>
                                        </p:cTn>
                                        <p:tgtEl>
                                          <p:spTgt spid="70"/>
                                        </p:tgtEl>
                                        <p:attrNameLst>
                                          <p:attrName>style.visibility</p:attrName>
                                        </p:attrNameLst>
                                      </p:cBhvr>
                                      <p:to>
                                        <p:strVal val="hidden"/>
                                      </p:to>
                                    </p:set>
                                  </p:childTnLst>
                                </p:cTn>
                              </p:par>
                              <p:par>
                                <p:cTn id="68" presetID="42" presetClass="exit" presetSubtype="0" fill="hold" nodeType="withEffect">
                                  <p:stCondLst>
                                    <p:cond delay="0"/>
                                  </p:stCondLst>
                                  <p:childTnLst>
                                    <p:animEffect transition="out" filter="fade">
                                      <p:cBhvr>
                                        <p:cTn id="69" dur="1000"/>
                                        <p:tgtEl>
                                          <p:spTgt spid="71"/>
                                        </p:tgtEl>
                                      </p:cBhvr>
                                    </p:animEffect>
                                    <p:anim calcmode="lin" valueType="num">
                                      <p:cBhvr>
                                        <p:cTn id="70" dur="1000"/>
                                        <p:tgtEl>
                                          <p:spTgt spid="71"/>
                                        </p:tgtEl>
                                        <p:attrNameLst>
                                          <p:attrName>ppt_x</p:attrName>
                                        </p:attrNameLst>
                                      </p:cBhvr>
                                      <p:tavLst>
                                        <p:tav tm="0">
                                          <p:val>
                                            <p:strVal val="ppt_x"/>
                                          </p:val>
                                        </p:tav>
                                        <p:tav tm="100000">
                                          <p:val>
                                            <p:strVal val="ppt_x"/>
                                          </p:val>
                                        </p:tav>
                                      </p:tavLst>
                                    </p:anim>
                                    <p:anim calcmode="lin" valueType="num">
                                      <p:cBhvr>
                                        <p:cTn id="71" dur="1000"/>
                                        <p:tgtEl>
                                          <p:spTgt spid="71"/>
                                        </p:tgtEl>
                                        <p:attrNameLst>
                                          <p:attrName>ppt_y</p:attrName>
                                        </p:attrNameLst>
                                      </p:cBhvr>
                                      <p:tavLst>
                                        <p:tav tm="0">
                                          <p:val>
                                            <p:strVal val="ppt_y"/>
                                          </p:val>
                                        </p:tav>
                                        <p:tav tm="100000">
                                          <p:val>
                                            <p:strVal val="ppt_y+.1"/>
                                          </p:val>
                                        </p:tav>
                                      </p:tavLst>
                                    </p:anim>
                                    <p:set>
                                      <p:cBhvr>
                                        <p:cTn id="72" dur="1" fill="hold">
                                          <p:stCondLst>
                                            <p:cond delay="999"/>
                                          </p:stCondLst>
                                        </p:cTn>
                                        <p:tgtEl>
                                          <p:spTgt spid="71"/>
                                        </p:tgtEl>
                                        <p:attrNameLst>
                                          <p:attrName>style.visibility</p:attrName>
                                        </p:attrNameLst>
                                      </p:cBhvr>
                                      <p:to>
                                        <p:strVal val="hidden"/>
                                      </p:to>
                                    </p:set>
                                  </p:childTnLst>
                                </p:cTn>
                              </p:par>
                              <p:par>
                                <p:cTn id="73" presetID="42" presetClass="exit" presetSubtype="0" fill="hold" nodeType="withEffect">
                                  <p:stCondLst>
                                    <p:cond delay="0"/>
                                  </p:stCondLst>
                                  <p:childTnLst>
                                    <p:animEffect transition="out" filter="fade">
                                      <p:cBhvr>
                                        <p:cTn id="74" dur="1000"/>
                                        <p:tgtEl>
                                          <p:spTgt spid="72"/>
                                        </p:tgtEl>
                                      </p:cBhvr>
                                    </p:animEffect>
                                    <p:anim calcmode="lin" valueType="num">
                                      <p:cBhvr>
                                        <p:cTn id="75" dur="1000"/>
                                        <p:tgtEl>
                                          <p:spTgt spid="72"/>
                                        </p:tgtEl>
                                        <p:attrNameLst>
                                          <p:attrName>ppt_x</p:attrName>
                                        </p:attrNameLst>
                                      </p:cBhvr>
                                      <p:tavLst>
                                        <p:tav tm="0">
                                          <p:val>
                                            <p:strVal val="ppt_x"/>
                                          </p:val>
                                        </p:tav>
                                        <p:tav tm="100000">
                                          <p:val>
                                            <p:strVal val="ppt_x"/>
                                          </p:val>
                                        </p:tav>
                                      </p:tavLst>
                                    </p:anim>
                                    <p:anim calcmode="lin" valueType="num">
                                      <p:cBhvr>
                                        <p:cTn id="76" dur="1000"/>
                                        <p:tgtEl>
                                          <p:spTgt spid="72"/>
                                        </p:tgtEl>
                                        <p:attrNameLst>
                                          <p:attrName>ppt_y</p:attrName>
                                        </p:attrNameLst>
                                      </p:cBhvr>
                                      <p:tavLst>
                                        <p:tav tm="0">
                                          <p:val>
                                            <p:strVal val="ppt_y"/>
                                          </p:val>
                                        </p:tav>
                                        <p:tav tm="100000">
                                          <p:val>
                                            <p:strVal val="ppt_y+.1"/>
                                          </p:val>
                                        </p:tav>
                                      </p:tavLst>
                                    </p:anim>
                                    <p:set>
                                      <p:cBhvr>
                                        <p:cTn id="77" dur="1" fill="hold">
                                          <p:stCondLst>
                                            <p:cond delay="999"/>
                                          </p:stCondLst>
                                        </p:cTn>
                                        <p:tgtEl>
                                          <p:spTgt spid="72"/>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1000"/>
                                        <p:tgtEl>
                                          <p:spTgt spid="73"/>
                                        </p:tgtEl>
                                      </p:cBhvr>
                                    </p:animEffect>
                                    <p:anim calcmode="lin" valueType="num">
                                      <p:cBhvr>
                                        <p:cTn id="80" dur="1000"/>
                                        <p:tgtEl>
                                          <p:spTgt spid="73"/>
                                        </p:tgtEl>
                                        <p:attrNameLst>
                                          <p:attrName>ppt_x</p:attrName>
                                        </p:attrNameLst>
                                      </p:cBhvr>
                                      <p:tavLst>
                                        <p:tav tm="0">
                                          <p:val>
                                            <p:strVal val="ppt_x"/>
                                          </p:val>
                                        </p:tav>
                                        <p:tav tm="100000">
                                          <p:val>
                                            <p:strVal val="ppt_x"/>
                                          </p:val>
                                        </p:tav>
                                      </p:tavLst>
                                    </p:anim>
                                    <p:anim calcmode="lin" valueType="num">
                                      <p:cBhvr>
                                        <p:cTn id="81" dur="1000"/>
                                        <p:tgtEl>
                                          <p:spTgt spid="73"/>
                                        </p:tgtEl>
                                        <p:attrNameLst>
                                          <p:attrName>ppt_y</p:attrName>
                                        </p:attrNameLst>
                                      </p:cBhvr>
                                      <p:tavLst>
                                        <p:tav tm="0">
                                          <p:val>
                                            <p:strVal val="ppt_y"/>
                                          </p:val>
                                        </p:tav>
                                        <p:tav tm="100000">
                                          <p:val>
                                            <p:strVal val="ppt_y+.1"/>
                                          </p:val>
                                        </p:tav>
                                      </p:tavLst>
                                    </p:anim>
                                    <p:set>
                                      <p:cBhvr>
                                        <p:cTn id="82" dur="1" fill="hold">
                                          <p:stCondLst>
                                            <p:cond delay="999"/>
                                          </p:stCondLst>
                                        </p:cTn>
                                        <p:tgtEl>
                                          <p:spTgt spid="73"/>
                                        </p:tgtEl>
                                        <p:attrNameLst>
                                          <p:attrName>style.visibility</p:attrName>
                                        </p:attrNameLst>
                                      </p:cBhvr>
                                      <p:to>
                                        <p:strVal val="hidden"/>
                                      </p:to>
                                    </p:set>
                                  </p:childTnLst>
                                </p:cTn>
                              </p:par>
                              <p:par>
                                <p:cTn id="83" presetID="42" presetClass="exit" presetSubtype="0" fill="hold" nodeType="withEffect">
                                  <p:stCondLst>
                                    <p:cond delay="0"/>
                                  </p:stCondLst>
                                  <p:childTnLst>
                                    <p:animEffect transition="out" filter="fade">
                                      <p:cBhvr>
                                        <p:cTn id="84" dur="1000"/>
                                        <p:tgtEl>
                                          <p:spTgt spid="74"/>
                                        </p:tgtEl>
                                      </p:cBhvr>
                                    </p:animEffect>
                                    <p:anim calcmode="lin" valueType="num">
                                      <p:cBhvr>
                                        <p:cTn id="85" dur="1000"/>
                                        <p:tgtEl>
                                          <p:spTgt spid="74"/>
                                        </p:tgtEl>
                                        <p:attrNameLst>
                                          <p:attrName>ppt_x</p:attrName>
                                        </p:attrNameLst>
                                      </p:cBhvr>
                                      <p:tavLst>
                                        <p:tav tm="0">
                                          <p:val>
                                            <p:strVal val="ppt_x"/>
                                          </p:val>
                                        </p:tav>
                                        <p:tav tm="100000">
                                          <p:val>
                                            <p:strVal val="ppt_x"/>
                                          </p:val>
                                        </p:tav>
                                      </p:tavLst>
                                    </p:anim>
                                    <p:anim calcmode="lin" valueType="num">
                                      <p:cBhvr>
                                        <p:cTn id="86" dur="1000"/>
                                        <p:tgtEl>
                                          <p:spTgt spid="74"/>
                                        </p:tgtEl>
                                        <p:attrNameLst>
                                          <p:attrName>ppt_y</p:attrName>
                                        </p:attrNameLst>
                                      </p:cBhvr>
                                      <p:tavLst>
                                        <p:tav tm="0">
                                          <p:val>
                                            <p:strVal val="ppt_y"/>
                                          </p:val>
                                        </p:tav>
                                        <p:tav tm="100000">
                                          <p:val>
                                            <p:strVal val="ppt_y+.1"/>
                                          </p:val>
                                        </p:tav>
                                      </p:tavLst>
                                    </p:anim>
                                    <p:set>
                                      <p:cBhvr>
                                        <p:cTn id="87" dur="1" fill="hold">
                                          <p:stCondLst>
                                            <p:cond delay="999"/>
                                          </p:stCondLst>
                                        </p:cTn>
                                        <p:tgtEl>
                                          <p:spTgt spid="74"/>
                                        </p:tgtEl>
                                        <p:attrNameLst>
                                          <p:attrName>style.visibility</p:attrName>
                                        </p:attrNameLst>
                                      </p:cBhvr>
                                      <p:to>
                                        <p:strVal val="hidden"/>
                                      </p:to>
                                    </p:set>
                                  </p:childTnLst>
                                </p:cTn>
                              </p:par>
                              <p:par>
                                <p:cTn id="88" presetID="42" presetClass="exit" presetSubtype="0" fill="hold" nodeType="withEffect">
                                  <p:stCondLst>
                                    <p:cond delay="0"/>
                                  </p:stCondLst>
                                  <p:childTnLst>
                                    <p:animEffect transition="out" filter="fade">
                                      <p:cBhvr>
                                        <p:cTn id="89" dur="1000"/>
                                        <p:tgtEl>
                                          <p:spTgt spid="75"/>
                                        </p:tgtEl>
                                      </p:cBhvr>
                                    </p:animEffect>
                                    <p:anim calcmode="lin" valueType="num">
                                      <p:cBhvr>
                                        <p:cTn id="90" dur="1000"/>
                                        <p:tgtEl>
                                          <p:spTgt spid="75"/>
                                        </p:tgtEl>
                                        <p:attrNameLst>
                                          <p:attrName>ppt_x</p:attrName>
                                        </p:attrNameLst>
                                      </p:cBhvr>
                                      <p:tavLst>
                                        <p:tav tm="0">
                                          <p:val>
                                            <p:strVal val="ppt_x"/>
                                          </p:val>
                                        </p:tav>
                                        <p:tav tm="100000">
                                          <p:val>
                                            <p:strVal val="ppt_x"/>
                                          </p:val>
                                        </p:tav>
                                      </p:tavLst>
                                    </p:anim>
                                    <p:anim calcmode="lin" valueType="num">
                                      <p:cBhvr>
                                        <p:cTn id="91" dur="1000"/>
                                        <p:tgtEl>
                                          <p:spTgt spid="75"/>
                                        </p:tgtEl>
                                        <p:attrNameLst>
                                          <p:attrName>ppt_y</p:attrName>
                                        </p:attrNameLst>
                                      </p:cBhvr>
                                      <p:tavLst>
                                        <p:tav tm="0">
                                          <p:val>
                                            <p:strVal val="ppt_y"/>
                                          </p:val>
                                        </p:tav>
                                        <p:tav tm="100000">
                                          <p:val>
                                            <p:strVal val="ppt_y+.1"/>
                                          </p:val>
                                        </p:tav>
                                      </p:tavLst>
                                    </p:anim>
                                    <p:set>
                                      <p:cBhvr>
                                        <p:cTn id="92" dur="1" fill="hold">
                                          <p:stCondLst>
                                            <p:cond delay="999"/>
                                          </p:stCondLst>
                                        </p:cTn>
                                        <p:tgtEl>
                                          <p:spTgt spid="75"/>
                                        </p:tgtEl>
                                        <p:attrNameLst>
                                          <p:attrName>style.visibility</p:attrName>
                                        </p:attrNameLst>
                                      </p:cBhvr>
                                      <p:to>
                                        <p:strVal val="hidden"/>
                                      </p:to>
                                    </p:set>
                                  </p:childTnLst>
                                </p:cTn>
                              </p:par>
                              <p:par>
                                <p:cTn id="93" presetID="42" presetClass="exit" presetSubtype="0" fill="hold" nodeType="withEffect">
                                  <p:stCondLst>
                                    <p:cond delay="0"/>
                                  </p:stCondLst>
                                  <p:childTnLst>
                                    <p:animEffect transition="out" filter="fade">
                                      <p:cBhvr>
                                        <p:cTn id="94" dur="1000"/>
                                        <p:tgtEl>
                                          <p:spTgt spid="64"/>
                                        </p:tgtEl>
                                      </p:cBhvr>
                                    </p:animEffect>
                                    <p:anim calcmode="lin" valueType="num">
                                      <p:cBhvr>
                                        <p:cTn id="95" dur="1000"/>
                                        <p:tgtEl>
                                          <p:spTgt spid="64"/>
                                        </p:tgtEl>
                                        <p:attrNameLst>
                                          <p:attrName>ppt_x</p:attrName>
                                        </p:attrNameLst>
                                      </p:cBhvr>
                                      <p:tavLst>
                                        <p:tav tm="0">
                                          <p:val>
                                            <p:strVal val="ppt_x"/>
                                          </p:val>
                                        </p:tav>
                                        <p:tav tm="100000">
                                          <p:val>
                                            <p:strVal val="ppt_x"/>
                                          </p:val>
                                        </p:tav>
                                      </p:tavLst>
                                    </p:anim>
                                    <p:anim calcmode="lin" valueType="num">
                                      <p:cBhvr>
                                        <p:cTn id="96" dur="1000"/>
                                        <p:tgtEl>
                                          <p:spTgt spid="64"/>
                                        </p:tgtEl>
                                        <p:attrNameLst>
                                          <p:attrName>ppt_y</p:attrName>
                                        </p:attrNameLst>
                                      </p:cBhvr>
                                      <p:tavLst>
                                        <p:tav tm="0">
                                          <p:val>
                                            <p:strVal val="ppt_y"/>
                                          </p:val>
                                        </p:tav>
                                        <p:tav tm="100000">
                                          <p:val>
                                            <p:strVal val="ppt_y+.1"/>
                                          </p:val>
                                        </p:tav>
                                      </p:tavLst>
                                    </p:anim>
                                    <p:set>
                                      <p:cBhvr>
                                        <p:cTn id="97" dur="1" fill="hold">
                                          <p:stCondLst>
                                            <p:cond delay="999"/>
                                          </p:stCondLst>
                                        </p:cTn>
                                        <p:tgtEl>
                                          <p:spTgt spid="64"/>
                                        </p:tgtEl>
                                        <p:attrNameLst>
                                          <p:attrName>style.visibility</p:attrName>
                                        </p:attrNameLst>
                                      </p:cBhvr>
                                      <p:to>
                                        <p:strVal val="hidden"/>
                                      </p:to>
                                    </p:set>
                                  </p:childTnLst>
                                </p:cTn>
                              </p:par>
                              <p:par>
                                <p:cTn id="98" presetID="42" presetClass="exit" presetSubtype="0" fill="hold" nodeType="withEffect">
                                  <p:stCondLst>
                                    <p:cond delay="0"/>
                                  </p:stCondLst>
                                  <p:childTnLst>
                                    <p:animEffect transition="out" filter="fade">
                                      <p:cBhvr>
                                        <p:cTn id="99" dur="1000"/>
                                        <p:tgtEl>
                                          <p:spTgt spid="65"/>
                                        </p:tgtEl>
                                      </p:cBhvr>
                                    </p:animEffect>
                                    <p:anim calcmode="lin" valueType="num">
                                      <p:cBhvr>
                                        <p:cTn id="100" dur="1000"/>
                                        <p:tgtEl>
                                          <p:spTgt spid="65"/>
                                        </p:tgtEl>
                                        <p:attrNameLst>
                                          <p:attrName>ppt_x</p:attrName>
                                        </p:attrNameLst>
                                      </p:cBhvr>
                                      <p:tavLst>
                                        <p:tav tm="0">
                                          <p:val>
                                            <p:strVal val="ppt_x"/>
                                          </p:val>
                                        </p:tav>
                                        <p:tav tm="100000">
                                          <p:val>
                                            <p:strVal val="ppt_x"/>
                                          </p:val>
                                        </p:tav>
                                      </p:tavLst>
                                    </p:anim>
                                    <p:anim calcmode="lin" valueType="num">
                                      <p:cBhvr>
                                        <p:cTn id="101" dur="1000"/>
                                        <p:tgtEl>
                                          <p:spTgt spid="65"/>
                                        </p:tgtEl>
                                        <p:attrNameLst>
                                          <p:attrName>ppt_y</p:attrName>
                                        </p:attrNameLst>
                                      </p:cBhvr>
                                      <p:tavLst>
                                        <p:tav tm="0">
                                          <p:val>
                                            <p:strVal val="ppt_y"/>
                                          </p:val>
                                        </p:tav>
                                        <p:tav tm="100000">
                                          <p:val>
                                            <p:strVal val="ppt_y+.1"/>
                                          </p:val>
                                        </p:tav>
                                      </p:tavLst>
                                    </p:anim>
                                    <p:set>
                                      <p:cBhvr>
                                        <p:cTn id="102" dur="1" fill="hold">
                                          <p:stCondLst>
                                            <p:cond delay="999"/>
                                          </p:stCondLst>
                                        </p:cTn>
                                        <p:tgtEl>
                                          <p:spTgt spid="65"/>
                                        </p:tgtEl>
                                        <p:attrNameLst>
                                          <p:attrName>style.visibility</p:attrName>
                                        </p:attrNameLst>
                                      </p:cBhvr>
                                      <p:to>
                                        <p:strVal val="hidden"/>
                                      </p:to>
                                    </p:set>
                                  </p:childTnLst>
                                </p:cTn>
                              </p:par>
                              <p:par>
                                <p:cTn id="103" presetID="42" presetClass="exit" presetSubtype="0" fill="hold" nodeType="withEffect">
                                  <p:stCondLst>
                                    <p:cond delay="0"/>
                                  </p:stCondLst>
                                  <p:childTnLst>
                                    <p:animEffect transition="out" filter="fade">
                                      <p:cBhvr>
                                        <p:cTn id="104" dur="1000"/>
                                        <p:tgtEl>
                                          <p:spTgt spid="66"/>
                                        </p:tgtEl>
                                      </p:cBhvr>
                                    </p:animEffect>
                                    <p:anim calcmode="lin" valueType="num">
                                      <p:cBhvr>
                                        <p:cTn id="105" dur="1000"/>
                                        <p:tgtEl>
                                          <p:spTgt spid="66"/>
                                        </p:tgtEl>
                                        <p:attrNameLst>
                                          <p:attrName>ppt_x</p:attrName>
                                        </p:attrNameLst>
                                      </p:cBhvr>
                                      <p:tavLst>
                                        <p:tav tm="0">
                                          <p:val>
                                            <p:strVal val="ppt_x"/>
                                          </p:val>
                                        </p:tav>
                                        <p:tav tm="100000">
                                          <p:val>
                                            <p:strVal val="ppt_x"/>
                                          </p:val>
                                        </p:tav>
                                      </p:tavLst>
                                    </p:anim>
                                    <p:anim calcmode="lin" valueType="num">
                                      <p:cBhvr>
                                        <p:cTn id="106" dur="1000"/>
                                        <p:tgtEl>
                                          <p:spTgt spid="66"/>
                                        </p:tgtEl>
                                        <p:attrNameLst>
                                          <p:attrName>ppt_y</p:attrName>
                                        </p:attrNameLst>
                                      </p:cBhvr>
                                      <p:tavLst>
                                        <p:tav tm="0">
                                          <p:val>
                                            <p:strVal val="ppt_y"/>
                                          </p:val>
                                        </p:tav>
                                        <p:tav tm="100000">
                                          <p:val>
                                            <p:strVal val="ppt_y+.1"/>
                                          </p:val>
                                        </p:tav>
                                      </p:tavLst>
                                    </p:anim>
                                    <p:set>
                                      <p:cBhvr>
                                        <p:cTn id="107" dur="1" fill="hold">
                                          <p:stCondLst>
                                            <p:cond delay="999"/>
                                          </p:stCondLst>
                                        </p:cTn>
                                        <p:tgtEl>
                                          <p:spTgt spid="66"/>
                                        </p:tgtEl>
                                        <p:attrNameLst>
                                          <p:attrName>style.visibility</p:attrName>
                                        </p:attrNameLst>
                                      </p:cBhvr>
                                      <p:to>
                                        <p:strVal val="hidden"/>
                                      </p:to>
                                    </p:set>
                                  </p:childTnLst>
                                </p:cTn>
                              </p:par>
                              <p:par>
                                <p:cTn id="108" presetID="42" presetClass="exit" presetSubtype="0" fill="hold" nodeType="withEffect">
                                  <p:stCondLst>
                                    <p:cond delay="0"/>
                                  </p:stCondLst>
                                  <p:childTnLst>
                                    <p:animEffect transition="out" filter="fade">
                                      <p:cBhvr>
                                        <p:cTn id="109" dur="1000"/>
                                        <p:tgtEl>
                                          <p:spTgt spid="67"/>
                                        </p:tgtEl>
                                      </p:cBhvr>
                                    </p:animEffect>
                                    <p:anim calcmode="lin" valueType="num">
                                      <p:cBhvr>
                                        <p:cTn id="110" dur="1000"/>
                                        <p:tgtEl>
                                          <p:spTgt spid="67"/>
                                        </p:tgtEl>
                                        <p:attrNameLst>
                                          <p:attrName>ppt_x</p:attrName>
                                        </p:attrNameLst>
                                      </p:cBhvr>
                                      <p:tavLst>
                                        <p:tav tm="0">
                                          <p:val>
                                            <p:strVal val="ppt_x"/>
                                          </p:val>
                                        </p:tav>
                                        <p:tav tm="100000">
                                          <p:val>
                                            <p:strVal val="ppt_x"/>
                                          </p:val>
                                        </p:tav>
                                      </p:tavLst>
                                    </p:anim>
                                    <p:anim calcmode="lin" valueType="num">
                                      <p:cBhvr>
                                        <p:cTn id="111" dur="1000"/>
                                        <p:tgtEl>
                                          <p:spTgt spid="67"/>
                                        </p:tgtEl>
                                        <p:attrNameLst>
                                          <p:attrName>ppt_y</p:attrName>
                                        </p:attrNameLst>
                                      </p:cBhvr>
                                      <p:tavLst>
                                        <p:tav tm="0">
                                          <p:val>
                                            <p:strVal val="ppt_y"/>
                                          </p:val>
                                        </p:tav>
                                        <p:tav tm="100000">
                                          <p:val>
                                            <p:strVal val="ppt_y+.1"/>
                                          </p:val>
                                        </p:tav>
                                      </p:tavLst>
                                    </p:anim>
                                    <p:set>
                                      <p:cBhvr>
                                        <p:cTn id="112" dur="1" fill="hold">
                                          <p:stCondLst>
                                            <p:cond delay="999"/>
                                          </p:stCondLst>
                                        </p:cTn>
                                        <p:tgtEl>
                                          <p:spTgt spid="67"/>
                                        </p:tgtEl>
                                        <p:attrNameLst>
                                          <p:attrName>style.visibility</p:attrName>
                                        </p:attrNameLst>
                                      </p:cBhvr>
                                      <p:to>
                                        <p:strVal val="hidden"/>
                                      </p:to>
                                    </p:set>
                                  </p:childTnLst>
                                </p:cTn>
                              </p:par>
                              <p:par>
                                <p:cTn id="113" presetID="42" presetClass="exit" presetSubtype="0" fill="hold" nodeType="withEffect">
                                  <p:stCondLst>
                                    <p:cond delay="0"/>
                                  </p:stCondLst>
                                  <p:childTnLst>
                                    <p:animEffect transition="out" filter="fade">
                                      <p:cBhvr>
                                        <p:cTn id="114" dur="1000"/>
                                        <p:tgtEl>
                                          <p:spTgt spid="68"/>
                                        </p:tgtEl>
                                      </p:cBhvr>
                                    </p:animEffect>
                                    <p:anim calcmode="lin" valueType="num">
                                      <p:cBhvr>
                                        <p:cTn id="115" dur="1000"/>
                                        <p:tgtEl>
                                          <p:spTgt spid="68"/>
                                        </p:tgtEl>
                                        <p:attrNameLst>
                                          <p:attrName>ppt_x</p:attrName>
                                        </p:attrNameLst>
                                      </p:cBhvr>
                                      <p:tavLst>
                                        <p:tav tm="0">
                                          <p:val>
                                            <p:strVal val="ppt_x"/>
                                          </p:val>
                                        </p:tav>
                                        <p:tav tm="100000">
                                          <p:val>
                                            <p:strVal val="ppt_x"/>
                                          </p:val>
                                        </p:tav>
                                      </p:tavLst>
                                    </p:anim>
                                    <p:anim calcmode="lin" valueType="num">
                                      <p:cBhvr>
                                        <p:cTn id="116" dur="1000"/>
                                        <p:tgtEl>
                                          <p:spTgt spid="68"/>
                                        </p:tgtEl>
                                        <p:attrNameLst>
                                          <p:attrName>ppt_y</p:attrName>
                                        </p:attrNameLst>
                                      </p:cBhvr>
                                      <p:tavLst>
                                        <p:tav tm="0">
                                          <p:val>
                                            <p:strVal val="ppt_y"/>
                                          </p:val>
                                        </p:tav>
                                        <p:tav tm="100000">
                                          <p:val>
                                            <p:strVal val="ppt_y+.1"/>
                                          </p:val>
                                        </p:tav>
                                      </p:tavLst>
                                    </p:anim>
                                    <p:set>
                                      <p:cBhvr>
                                        <p:cTn id="117" dur="1" fill="hold">
                                          <p:stCondLst>
                                            <p:cond delay="999"/>
                                          </p:stCondLst>
                                        </p:cTn>
                                        <p:tgtEl>
                                          <p:spTgt spid="68"/>
                                        </p:tgtEl>
                                        <p:attrNameLst>
                                          <p:attrName>style.visibility</p:attrName>
                                        </p:attrNameLst>
                                      </p:cBhvr>
                                      <p:to>
                                        <p:strVal val="hidden"/>
                                      </p:to>
                                    </p:set>
                                  </p:childTnLst>
                                </p:cTn>
                              </p:par>
                              <p:par>
                                <p:cTn id="118" presetID="42" presetClass="exit" presetSubtype="0" fill="hold" nodeType="withEffect">
                                  <p:stCondLst>
                                    <p:cond delay="0"/>
                                  </p:stCondLst>
                                  <p:childTnLst>
                                    <p:animEffect transition="out" filter="fade">
                                      <p:cBhvr>
                                        <p:cTn id="119" dur="1000"/>
                                        <p:tgtEl>
                                          <p:spTgt spid="69"/>
                                        </p:tgtEl>
                                      </p:cBhvr>
                                    </p:animEffect>
                                    <p:anim calcmode="lin" valueType="num">
                                      <p:cBhvr>
                                        <p:cTn id="120" dur="1000"/>
                                        <p:tgtEl>
                                          <p:spTgt spid="69"/>
                                        </p:tgtEl>
                                        <p:attrNameLst>
                                          <p:attrName>ppt_x</p:attrName>
                                        </p:attrNameLst>
                                      </p:cBhvr>
                                      <p:tavLst>
                                        <p:tav tm="0">
                                          <p:val>
                                            <p:strVal val="ppt_x"/>
                                          </p:val>
                                        </p:tav>
                                        <p:tav tm="100000">
                                          <p:val>
                                            <p:strVal val="ppt_x"/>
                                          </p:val>
                                        </p:tav>
                                      </p:tavLst>
                                    </p:anim>
                                    <p:anim calcmode="lin" valueType="num">
                                      <p:cBhvr>
                                        <p:cTn id="121" dur="1000"/>
                                        <p:tgtEl>
                                          <p:spTgt spid="69"/>
                                        </p:tgtEl>
                                        <p:attrNameLst>
                                          <p:attrName>ppt_y</p:attrName>
                                        </p:attrNameLst>
                                      </p:cBhvr>
                                      <p:tavLst>
                                        <p:tav tm="0">
                                          <p:val>
                                            <p:strVal val="ppt_y"/>
                                          </p:val>
                                        </p:tav>
                                        <p:tav tm="100000">
                                          <p:val>
                                            <p:strVal val="ppt_y+.1"/>
                                          </p:val>
                                        </p:tav>
                                      </p:tavLst>
                                    </p:anim>
                                    <p:set>
                                      <p:cBhvr>
                                        <p:cTn id="122" dur="1" fill="hold">
                                          <p:stCondLst>
                                            <p:cond delay="999"/>
                                          </p:stCondLst>
                                        </p:cTn>
                                        <p:tgtEl>
                                          <p:spTgt spid="69"/>
                                        </p:tgtEl>
                                        <p:attrNameLst>
                                          <p:attrName>style.visibility</p:attrName>
                                        </p:attrNameLst>
                                      </p:cBhvr>
                                      <p:to>
                                        <p:strVal val="hidden"/>
                                      </p:to>
                                    </p:set>
                                  </p:childTnLst>
                                </p:cTn>
                              </p:par>
                              <p:par>
                                <p:cTn id="123" presetID="42" presetClass="exit" presetSubtype="0" fill="hold" nodeType="withEffect">
                                  <p:stCondLst>
                                    <p:cond delay="0"/>
                                  </p:stCondLst>
                                  <p:childTnLst>
                                    <p:animEffect transition="out" filter="fade">
                                      <p:cBhvr>
                                        <p:cTn id="124" dur="1000"/>
                                        <p:tgtEl>
                                          <p:spTgt spid="46"/>
                                        </p:tgtEl>
                                      </p:cBhvr>
                                    </p:animEffect>
                                    <p:anim calcmode="lin" valueType="num">
                                      <p:cBhvr>
                                        <p:cTn id="125" dur="1000"/>
                                        <p:tgtEl>
                                          <p:spTgt spid="46"/>
                                        </p:tgtEl>
                                        <p:attrNameLst>
                                          <p:attrName>ppt_x</p:attrName>
                                        </p:attrNameLst>
                                      </p:cBhvr>
                                      <p:tavLst>
                                        <p:tav tm="0">
                                          <p:val>
                                            <p:strVal val="ppt_x"/>
                                          </p:val>
                                        </p:tav>
                                        <p:tav tm="100000">
                                          <p:val>
                                            <p:strVal val="ppt_x"/>
                                          </p:val>
                                        </p:tav>
                                      </p:tavLst>
                                    </p:anim>
                                    <p:anim calcmode="lin" valueType="num">
                                      <p:cBhvr>
                                        <p:cTn id="126" dur="1000"/>
                                        <p:tgtEl>
                                          <p:spTgt spid="46"/>
                                        </p:tgtEl>
                                        <p:attrNameLst>
                                          <p:attrName>ppt_y</p:attrName>
                                        </p:attrNameLst>
                                      </p:cBhvr>
                                      <p:tavLst>
                                        <p:tav tm="0">
                                          <p:val>
                                            <p:strVal val="ppt_y"/>
                                          </p:val>
                                        </p:tav>
                                        <p:tav tm="100000">
                                          <p:val>
                                            <p:strVal val="ppt_y+.1"/>
                                          </p:val>
                                        </p:tav>
                                      </p:tavLst>
                                    </p:anim>
                                    <p:set>
                                      <p:cBhvr>
                                        <p:cTn id="127" dur="1" fill="hold">
                                          <p:stCondLst>
                                            <p:cond delay="999"/>
                                          </p:stCondLst>
                                        </p:cTn>
                                        <p:tgtEl>
                                          <p:spTgt spid="46"/>
                                        </p:tgtEl>
                                        <p:attrNameLst>
                                          <p:attrName>style.visibility</p:attrName>
                                        </p:attrNameLst>
                                      </p:cBhvr>
                                      <p:to>
                                        <p:strVal val="hidden"/>
                                      </p:to>
                                    </p:set>
                                  </p:childTnLst>
                                </p:cTn>
                              </p:par>
                              <p:par>
                                <p:cTn id="128" presetID="42" presetClass="exit" presetSubtype="0" fill="hold" nodeType="withEffect">
                                  <p:stCondLst>
                                    <p:cond delay="0"/>
                                  </p:stCondLst>
                                  <p:childTnLst>
                                    <p:animEffect transition="out" filter="fade">
                                      <p:cBhvr>
                                        <p:cTn id="129" dur="1000"/>
                                        <p:tgtEl>
                                          <p:spTgt spid="54"/>
                                        </p:tgtEl>
                                      </p:cBhvr>
                                    </p:animEffect>
                                    <p:anim calcmode="lin" valueType="num">
                                      <p:cBhvr>
                                        <p:cTn id="130" dur="1000"/>
                                        <p:tgtEl>
                                          <p:spTgt spid="54"/>
                                        </p:tgtEl>
                                        <p:attrNameLst>
                                          <p:attrName>ppt_x</p:attrName>
                                        </p:attrNameLst>
                                      </p:cBhvr>
                                      <p:tavLst>
                                        <p:tav tm="0">
                                          <p:val>
                                            <p:strVal val="ppt_x"/>
                                          </p:val>
                                        </p:tav>
                                        <p:tav tm="100000">
                                          <p:val>
                                            <p:strVal val="ppt_x"/>
                                          </p:val>
                                        </p:tav>
                                      </p:tavLst>
                                    </p:anim>
                                    <p:anim calcmode="lin" valueType="num">
                                      <p:cBhvr>
                                        <p:cTn id="131" dur="1000"/>
                                        <p:tgtEl>
                                          <p:spTgt spid="54"/>
                                        </p:tgtEl>
                                        <p:attrNameLst>
                                          <p:attrName>ppt_y</p:attrName>
                                        </p:attrNameLst>
                                      </p:cBhvr>
                                      <p:tavLst>
                                        <p:tav tm="0">
                                          <p:val>
                                            <p:strVal val="ppt_y"/>
                                          </p:val>
                                        </p:tav>
                                        <p:tav tm="100000">
                                          <p:val>
                                            <p:strVal val="ppt_y+.1"/>
                                          </p:val>
                                        </p:tav>
                                      </p:tavLst>
                                    </p:anim>
                                    <p:set>
                                      <p:cBhvr>
                                        <p:cTn id="132" dur="1" fill="hold">
                                          <p:stCondLst>
                                            <p:cond delay="999"/>
                                          </p:stCondLst>
                                        </p:cTn>
                                        <p:tgtEl>
                                          <p:spTgt spid="54"/>
                                        </p:tgtEl>
                                        <p:attrNameLst>
                                          <p:attrName>style.visibility</p:attrName>
                                        </p:attrNameLst>
                                      </p:cBhvr>
                                      <p:to>
                                        <p:strVal val="hidden"/>
                                      </p:to>
                                    </p:set>
                                  </p:childTnLst>
                                </p:cTn>
                              </p:par>
                              <p:par>
                                <p:cTn id="133" presetID="42" presetClass="exit" presetSubtype="0" fill="hold" nodeType="withEffect">
                                  <p:stCondLst>
                                    <p:cond delay="0"/>
                                  </p:stCondLst>
                                  <p:childTnLst>
                                    <p:animEffect transition="out" filter="fade">
                                      <p:cBhvr>
                                        <p:cTn id="134" dur="1000"/>
                                        <p:tgtEl>
                                          <p:spTgt spid="55"/>
                                        </p:tgtEl>
                                      </p:cBhvr>
                                    </p:animEffect>
                                    <p:anim calcmode="lin" valueType="num">
                                      <p:cBhvr>
                                        <p:cTn id="135" dur="1000"/>
                                        <p:tgtEl>
                                          <p:spTgt spid="55"/>
                                        </p:tgtEl>
                                        <p:attrNameLst>
                                          <p:attrName>ppt_x</p:attrName>
                                        </p:attrNameLst>
                                      </p:cBhvr>
                                      <p:tavLst>
                                        <p:tav tm="0">
                                          <p:val>
                                            <p:strVal val="ppt_x"/>
                                          </p:val>
                                        </p:tav>
                                        <p:tav tm="100000">
                                          <p:val>
                                            <p:strVal val="ppt_x"/>
                                          </p:val>
                                        </p:tav>
                                      </p:tavLst>
                                    </p:anim>
                                    <p:anim calcmode="lin" valueType="num">
                                      <p:cBhvr>
                                        <p:cTn id="136" dur="1000"/>
                                        <p:tgtEl>
                                          <p:spTgt spid="55"/>
                                        </p:tgtEl>
                                        <p:attrNameLst>
                                          <p:attrName>ppt_y</p:attrName>
                                        </p:attrNameLst>
                                      </p:cBhvr>
                                      <p:tavLst>
                                        <p:tav tm="0">
                                          <p:val>
                                            <p:strVal val="ppt_y"/>
                                          </p:val>
                                        </p:tav>
                                        <p:tav tm="100000">
                                          <p:val>
                                            <p:strVal val="ppt_y+.1"/>
                                          </p:val>
                                        </p:tav>
                                      </p:tavLst>
                                    </p:anim>
                                    <p:set>
                                      <p:cBhvr>
                                        <p:cTn id="137" dur="1" fill="hold">
                                          <p:stCondLst>
                                            <p:cond delay="999"/>
                                          </p:stCondLst>
                                        </p:cTn>
                                        <p:tgtEl>
                                          <p:spTgt spid="55"/>
                                        </p:tgtEl>
                                        <p:attrNameLst>
                                          <p:attrName>style.visibility</p:attrName>
                                        </p:attrNameLst>
                                      </p:cBhvr>
                                      <p:to>
                                        <p:strVal val="hidden"/>
                                      </p:to>
                                    </p:set>
                                  </p:childTnLst>
                                </p:cTn>
                              </p:par>
                              <p:par>
                                <p:cTn id="138" presetID="42" presetClass="exit" presetSubtype="0" fill="hold" nodeType="withEffect">
                                  <p:stCondLst>
                                    <p:cond delay="0"/>
                                  </p:stCondLst>
                                  <p:childTnLst>
                                    <p:animEffect transition="out" filter="fade">
                                      <p:cBhvr>
                                        <p:cTn id="139" dur="1000"/>
                                        <p:tgtEl>
                                          <p:spTgt spid="56"/>
                                        </p:tgtEl>
                                      </p:cBhvr>
                                    </p:animEffect>
                                    <p:anim calcmode="lin" valueType="num">
                                      <p:cBhvr>
                                        <p:cTn id="140" dur="1000"/>
                                        <p:tgtEl>
                                          <p:spTgt spid="56"/>
                                        </p:tgtEl>
                                        <p:attrNameLst>
                                          <p:attrName>ppt_x</p:attrName>
                                        </p:attrNameLst>
                                      </p:cBhvr>
                                      <p:tavLst>
                                        <p:tav tm="0">
                                          <p:val>
                                            <p:strVal val="ppt_x"/>
                                          </p:val>
                                        </p:tav>
                                        <p:tav tm="100000">
                                          <p:val>
                                            <p:strVal val="ppt_x"/>
                                          </p:val>
                                        </p:tav>
                                      </p:tavLst>
                                    </p:anim>
                                    <p:anim calcmode="lin" valueType="num">
                                      <p:cBhvr>
                                        <p:cTn id="141" dur="1000"/>
                                        <p:tgtEl>
                                          <p:spTgt spid="56"/>
                                        </p:tgtEl>
                                        <p:attrNameLst>
                                          <p:attrName>ppt_y</p:attrName>
                                        </p:attrNameLst>
                                      </p:cBhvr>
                                      <p:tavLst>
                                        <p:tav tm="0">
                                          <p:val>
                                            <p:strVal val="ppt_y"/>
                                          </p:val>
                                        </p:tav>
                                        <p:tav tm="100000">
                                          <p:val>
                                            <p:strVal val="ppt_y+.1"/>
                                          </p:val>
                                        </p:tav>
                                      </p:tavLst>
                                    </p:anim>
                                    <p:set>
                                      <p:cBhvr>
                                        <p:cTn id="142" dur="1" fill="hold">
                                          <p:stCondLst>
                                            <p:cond delay="999"/>
                                          </p:stCondLst>
                                        </p:cTn>
                                        <p:tgtEl>
                                          <p:spTgt spid="56"/>
                                        </p:tgtEl>
                                        <p:attrNameLst>
                                          <p:attrName>style.visibility</p:attrName>
                                        </p:attrNameLst>
                                      </p:cBhvr>
                                      <p:to>
                                        <p:strVal val="hidden"/>
                                      </p:to>
                                    </p:set>
                                  </p:childTnLst>
                                </p:cTn>
                              </p:par>
                              <p:par>
                                <p:cTn id="143" presetID="42" presetClass="exit" presetSubtype="0" fill="hold" nodeType="withEffect">
                                  <p:stCondLst>
                                    <p:cond delay="0"/>
                                  </p:stCondLst>
                                  <p:childTnLst>
                                    <p:animEffect transition="out" filter="fade">
                                      <p:cBhvr>
                                        <p:cTn id="144" dur="1000"/>
                                        <p:tgtEl>
                                          <p:spTgt spid="57"/>
                                        </p:tgtEl>
                                      </p:cBhvr>
                                    </p:animEffect>
                                    <p:anim calcmode="lin" valueType="num">
                                      <p:cBhvr>
                                        <p:cTn id="145" dur="1000"/>
                                        <p:tgtEl>
                                          <p:spTgt spid="57"/>
                                        </p:tgtEl>
                                        <p:attrNameLst>
                                          <p:attrName>ppt_x</p:attrName>
                                        </p:attrNameLst>
                                      </p:cBhvr>
                                      <p:tavLst>
                                        <p:tav tm="0">
                                          <p:val>
                                            <p:strVal val="ppt_x"/>
                                          </p:val>
                                        </p:tav>
                                        <p:tav tm="100000">
                                          <p:val>
                                            <p:strVal val="ppt_x"/>
                                          </p:val>
                                        </p:tav>
                                      </p:tavLst>
                                    </p:anim>
                                    <p:anim calcmode="lin" valueType="num">
                                      <p:cBhvr>
                                        <p:cTn id="146" dur="1000"/>
                                        <p:tgtEl>
                                          <p:spTgt spid="57"/>
                                        </p:tgtEl>
                                        <p:attrNameLst>
                                          <p:attrName>ppt_y</p:attrName>
                                        </p:attrNameLst>
                                      </p:cBhvr>
                                      <p:tavLst>
                                        <p:tav tm="0">
                                          <p:val>
                                            <p:strVal val="ppt_y"/>
                                          </p:val>
                                        </p:tav>
                                        <p:tav tm="100000">
                                          <p:val>
                                            <p:strVal val="ppt_y+.1"/>
                                          </p:val>
                                        </p:tav>
                                      </p:tavLst>
                                    </p:anim>
                                    <p:set>
                                      <p:cBhvr>
                                        <p:cTn id="147" dur="1" fill="hold">
                                          <p:stCondLst>
                                            <p:cond delay="999"/>
                                          </p:stCondLst>
                                        </p:cTn>
                                        <p:tgtEl>
                                          <p:spTgt spid="57"/>
                                        </p:tgtEl>
                                        <p:attrNameLst>
                                          <p:attrName>style.visibility</p:attrName>
                                        </p:attrNameLst>
                                      </p:cBhvr>
                                      <p:to>
                                        <p:strVal val="hidden"/>
                                      </p:to>
                                    </p:set>
                                  </p:childTnLst>
                                </p:cTn>
                              </p:par>
                              <p:par>
                                <p:cTn id="148" presetID="42" presetClass="exit" presetSubtype="0" fill="hold" nodeType="withEffect">
                                  <p:stCondLst>
                                    <p:cond delay="0"/>
                                  </p:stCondLst>
                                  <p:childTnLst>
                                    <p:animEffect transition="out" filter="fade">
                                      <p:cBhvr>
                                        <p:cTn id="149" dur="1000"/>
                                        <p:tgtEl>
                                          <p:spTgt spid="58"/>
                                        </p:tgtEl>
                                      </p:cBhvr>
                                    </p:animEffect>
                                    <p:anim calcmode="lin" valueType="num">
                                      <p:cBhvr>
                                        <p:cTn id="150" dur="1000"/>
                                        <p:tgtEl>
                                          <p:spTgt spid="58"/>
                                        </p:tgtEl>
                                        <p:attrNameLst>
                                          <p:attrName>ppt_x</p:attrName>
                                        </p:attrNameLst>
                                      </p:cBhvr>
                                      <p:tavLst>
                                        <p:tav tm="0">
                                          <p:val>
                                            <p:strVal val="ppt_x"/>
                                          </p:val>
                                        </p:tav>
                                        <p:tav tm="100000">
                                          <p:val>
                                            <p:strVal val="ppt_x"/>
                                          </p:val>
                                        </p:tav>
                                      </p:tavLst>
                                    </p:anim>
                                    <p:anim calcmode="lin" valueType="num">
                                      <p:cBhvr>
                                        <p:cTn id="151" dur="1000"/>
                                        <p:tgtEl>
                                          <p:spTgt spid="58"/>
                                        </p:tgtEl>
                                        <p:attrNameLst>
                                          <p:attrName>ppt_y</p:attrName>
                                        </p:attrNameLst>
                                      </p:cBhvr>
                                      <p:tavLst>
                                        <p:tav tm="0">
                                          <p:val>
                                            <p:strVal val="ppt_y"/>
                                          </p:val>
                                        </p:tav>
                                        <p:tav tm="100000">
                                          <p:val>
                                            <p:strVal val="ppt_y+.1"/>
                                          </p:val>
                                        </p:tav>
                                      </p:tavLst>
                                    </p:anim>
                                    <p:set>
                                      <p:cBhvr>
                                        <p:cTn id="152" dur="1" fill="hold">
                                          <p:stCondLst>
                                            <p:cond delay="999"/>
                                          </p:stCondLst>
                                        </p:cTn>
                                        <p:tgtEl>
                                          <p:spTgt spid="58"/>
                                        </p:tgtEl>
                                        <p:attrNameLst>
                                          <p:attrName>style.visibility</p:attrName>
                                        </p:attrNameLst>
                                      </p:cBhvr>
                                      <p:to>
                                        <p:strVal val="hidden"/>
                                      </p:to>
                                    </p:set>
                                  </p:childTnLst>
                                </p:cTn>
                              </p:par>
                              <p:par>
                                <p:cTn id="153" presetID="42" presetClass="exit" presetSubtype="0" fill="hold" grpId="0" nodeType="withEffect">
                                  <p:stCondLst>
                                    <p:cond delay="0"/>
                                  </p:stCondLst>
                                  <p:childTnLst>
                                    <p:animEffect transition="out" filter="fade">
                                      <p:cBhvr>
                                        <p:cTn id="154" dur="1000"/>
                                        <p:tgtEl>
                                          <p:spTgt spid="40"/>
                                        </p:tgtEl>
                                      </p:cBhvr>
                                    </p:animEffect>
                                    <p:anim calcmode="lin" valueType="num">
                                      <p:cBhvr>
                                        <p:cTn id="155" dur="1000"/>
                                        <p:tgtEl>
                                          <p:spTgt spid="40"/>
                                        </p:tgtEl>
                                        <p:attrNameLst>
                                          <p:attrName>ppt_x</p:attrName>
                                        </p:attrNameLst>
                                      </p:cBhvr>
                                      <p:tavLst>
                                        <p:tav tm="0">
                                          <p:val>
                                            <p:strVal val="ppt_x"/>
                                          </p:val>
                                        </p:tav>
                                        <p:tav tm="100000">
                                          <p:val>
                                            <p:strVal val="ppt_x"/>
                                          </p:val>
                                        </p:tav>
                                      </p:tavLst>
                                    </p:anim>
                                    <p:anim calcmode="lin" valueType="num">
                                      <p:cBhvr>
                                        <p:cTn id="156" dur="1000"/>
                                        <p:tgtEl>
                                          <p:spTgt spid="40"/>
                                        </p:tgtEl>
                                        <p:attrNameLst>
                                          <p:attrName>ppt_y</p:attrName>
                                        </p:attrNameLst>
                                      </p:cBhvr>
                                      <p:tavLst>
                                        <p:tav tm="0">
                                          <p:val>
                                            <p:strVal val="ppt_y"/>
                                          </p:val>
                                        </p:tav>
                                        <p:tav tm="100000">
                                          <p:val>
                                            <p:strVal val="ppt_y+.1"/>
                                          </p:val>
                                        </p:tav>
                                      </p:tavLst>
                                    </p:anim>
                                    <p:set>
                                      <p:cBhvr>
                                        <p:cTn id="157" dur="1" fill="hold">
                                          <p:stCondLst>
                                            <p:cond delay="999"/>
                                          </p:stCondLst>
                                        </p:cTn>
                                        <p:tgtEl>
                                          <p:spTgt spid="40"/>
                                        </p:tgtEl>
                                        <p:attrNameLst>
                                          <p:attrName>style.visibility</p:attrName>
                                        </p:attrNameLst>
                                      </p:cBhvr>
                                      <p:to>
                                        <p:strVal val="hidden"/>
                                      </p:to>
                                    </p:set>
                                  </p:childTnLst>
                                </p:cTn>
                              </p:par>
                              <p:par>
                                <p:cTn id="158" presetID="42" presetClass="exit" presetSubtype="0" fill="hold" grpId="0" nodeType="withEffect">
                                  <p:stCondLst>
                                    <p:cond delay="0"/>
                                  </p:stCondLst>
                                  <p:childTnLst>
                                    <p:animEffect transition="out" filter="fade">
                                      <p:cBhvr>
                                        <p:cTn id="159" dur="1000"/>
                                        <p:tgtEl>
                                          <p:spTgt spid="41"/>
                                        </p:tgtEl>
                                      </p:cBhvr>
                                    </p:animEffect>
                                    <p:anim calcmode="lin" valueType="num">
                                      <p:cBhvr>
                                        <p:cTn id="160" dur="1000"/>
                                        <p:tgtEl>
                                          <p:spTgt spid="41"/>
                                        </p:tgtEl>
                                        <p:attrNameLst>
                                          <p:attrName>ppt_x</p:attrName>
                                        </p:attrNameLst>
                                      </p:cBhvr>
                                      <p:tavLst>
                                        <p:tav tm="0">
                                          <p:val>
                                            <p:strVal val="ppt_x"/>
                                          </p:val>
                                        </p:tav>
                                        <p:tav tm="100000">
                                          <p:val>
                                            <p:strVal val="ppt_x"/>
                                          </p:val>
                                        </p:tav>
                                      </p:tavLst>
                                    </p:anim>
                                    <p:anim calcmode="lin" valueType="num">
                                      <p:cBhvr>
                                        <p:cTn id="161" dur="1000"/>
                                        <p:tgtEl>
                                          <p:spTgt spid="41"/>
                                        </p:tgtEl>
                                        <p:attrNameLst>
                                          <p:attrName>ppt_y</p:attrName>
                                        </p:attrNameLst>
                                      </p:cBhvr>
                                      <p:tavLst>
                                        <p:tav tm="0">
                                          <p:val>
                                            <p:strVal val="ppt_y"/>
                                          </p:val>
                                        </p:tav>
                                        <p:tav tm="100000">
                                          <p:val>
                                            <p:strVal val="ppt_y+.1"/>
                                          </p:val>
                                        </p:tav>
                                      </p:tavLst>
                                    </p:anim>
                                    <p:set>
                                      <p:cBhvr>
                                        <p:cTn id="162" dur="1" fill="hold">
                                          <p:stCondLst>
                                            <p:cond delay="999"/>
                                          </p:stCondLst>
                                        </p:cTn>
                                        <p:tgtEl>
                                          <p:spTgt spid="41"/>
                                        </p:tgtEl>
                                        <p:attrNameLst>
                                          <p:attrName>style.visibility</p:attrName>
                                        </p:attrNameLst>
                                      </p:cBhvr>
                                      <p:to>
                                        <p:strVal val="hidden"/>
                                      </p:to>
                                    </p:set>
                                  </p:childTnLst>
                                </p:cTn>
                              </p:par>
                              <p:par>
                                <p:cTn id="163" presetID="42" presetClass="exit" presetSubtype="0" fill="hold" grpId="0" nodeType="withEffect">
                                  <p:stCondLst>
                                    <p:cond delay="0"/>
                                  </p:stCondLst>
                                  <p:childTnLst>
                                    <p:animEffect transition="out" filter="fade">
                                      <p:cBhvr>
                                        <p:cTn id="164" dur="1000"/>
                                        <p:tgtEl>
                                          <p:spTgt spid="42"/>
                                        </p:tgtEl>
                                      </p:cBhvr>
                                    </p:animEffect>
                                    <p:anim calcmode="lin" valueType="num">
                                      <p:cBhvr>
                                        <p:cTn id="165" dur="1000"/>
                                        <p:tgtEl>
                                          <p:spTgt spid="42"/>
                                        </p:tgtEl>
                                        <p:attrNameLst>
                                          <p:attrName>ppt_x</p:attrName>
                                        </p:attrNameLst>
                                      </p:cBhvr>
                                      <p:tavLst>
                                        <p:tav tm="0">
                                          <p:val>
                                            <p:strVal val="ppt_x"/>
                                          </p:val>
                                        </p:tav>
                                        <p:tav tm="100000">
                                          <p:val>
                                            <p:strVal val="ppt_x"/>
                                          </p:val>
                                        </p:tav>
                                      </p:tavLst>
                                    </p:anim>
                                    <p:anim calcmode="lin" valueType="num">
                                      <p:cBhvr>
                                        <p:cTn id="166" dur="1000"/>
                                        <p:tgtEl>
                                          <p:spTgt spid="42"/>
                                        </p:tgtEl>
                                        <p:attrNameLst>
                                          <p:attrName>ppt_y</p:attrName>
                                        </p:attrNameLst>
                                      </p:cBhvr>
                                      <p:tavLst>
                                        <p:tav tm="0">
                                          <p:val>
                                            <p:strVal val="ppt_y"/>
                                          </p:val>
                                        </p:tav>
                                        <p:tav tm="100000">
                                          <p:val>
                                            <p:strVal val="ppt_y+.1"/>
                                          </p:val>
                                        </p:tav>
                                      </p:tavLst>
                                    </p:anim>
                                    <p:set>
                                      <p:cBhvr>
                                        <p:cTn id="167" dur="1" fill="hold">
                                          <p:stCondLst>
                                            <p:cond delay="999"/>
                                          </p:stCondLst>
                                        </p:cTn>
                                        <p:tgtEl>
                                          <p:spTgt spid="42"/>
                                        </p:tgtEl>
                                        <p:attrNameLst>
                                          <p:attrName>style.visibility</p:attrName>
                                        </p:attrNameLst>
                                      </p:cBhvr>
                                      <p:to>
                                        <p:strVal val="hidden"/>
                                      </p:to>
                                    </p:set>
                                  </p:childTnLst>
                                </p:cTn>
                              </p:par>
                              <p:par>
                                <p:cTn id="168" presetID="42" presetClass="exit" presetSubtype="0" fill="hold" grpId="0" nodeType="withEffect">
                                  <p:stCondLst>
                                    <p:cond delay="0"/>
                                  </p:stCondLst>
                                  <p:childTnLst>
                                    <p:animEffect transition="out" filter="fade">
                                      <p:cBhvr>
                                        <p:cTn id="169" dur="1000"/>
                                        <p:tgtEl>
                                          <p:spTgt spid="43"/>
                                        </p:tgtEl>
                                      </p:cBhvr>
                                    </p:animEffect>
                                    <p:anim calcmode="lin" valueType="num">
                                      <p:cBhvr>
                                        <p:cTn id="170" dur="1000"/>
                                        <p:tgtEl>
                                          <p:spTgt spid="43"/>
                                        </p:tgtEl>
                                        <p:attrNameLst>
                                          <p:attrName>ppt_x</p:attrName>
                                        </p:attrNameLst>
                                      </p:cBhvr>
                                      <p:tavLst>
                                        <p:tav tm="0">
                                          <p:val>
                                            <p:strVal val="ppt_x"/>
                                          </p:val>
                                        </p:tav>
                                        <p:tav tm="100000">
                                          <p:val>
                                            <p:strVal val="ppt_x"/>
                                          </p:val>
                                        </p:tav>
                                      </p:tavLst>
                                    </p:anim>
                                    <p:anim calcmode="lin" valueType="num">
                                      <p:cBhvr>
                                        <p:cTn id="171" dur="1000"/>
                                        <p:tgtEl>
                                          <p:spTgt spid="43"/>
                                        </p:tgtEl>
                                        <p:attrNameLst>
                                          <p:attrName>ppt_y</p:attrName>
                                        </p:attrNameLst>
                                      </p:cBhvr>
                                      <p:tavLst>
                                        <p:tav tm="0">
                                          <p:val>
                                            <p:strVal val="ppt_y"/>
                                          </p:val>
                                        </p:tav>
                                        <p:tav tm="100000">
                                          <p:val>
                                            <p:strVal val="ppt_y+.1"/>
                                          </p:val>
                                        </p:tav>
                                      </p:tavLst>
                                    </p:anim>
                                    <p:set>
                                      <p:cBhvr>
                                        <p:cTn id="172" dur="1" fill="hold">
                                          <p:stCondLst>
                                            <p:cond delay="999"/>
                                          </p:stCondLst>
                                        </p:cTn>
                                        <p:tgtEl>
                                          <p:spTgt spid="43"/>
                                        </p:tgtEl>
                                        <p:attrNameLst>
                                          <p:attrName>style.visibility</p:attrName>
                                        </p:attrNameLst>
                                      </p:cBhvr>
                                      <p:to>
                                        <p:strVal val="hidden"/>
                                      </p:to>
                                    </p:set>
                                  </p:childTnLst>
                                </p:cTn>
                              </p:par>
                              <p:par>
                                <p:cTn id="173" presetID="42" presetClass="exit" presetSubtype="0" fill="hold" grpId="0" nodeType="withEffect">
                                  <p:stCondLst>
                                    <p:cond delay="0"/>
                                  </p:stCondLst>
                                  <p:childTnLst>
                                    <p:animEffect transition="out" filter="fade">
                                      <p:cBhvr>
                                        <p:cTn id="174" dur="1000"/>
                                        <p:tgtEl>
                                          <p:spTgt spid="44"/>
                                        </p:tgtEl>
                                      </p:cBhvr>
                                    </p:animEffect>
                                    <p:anim calcmode="lin" valueType="num">
                                      <p:cBhvr>
                                        <p:cTn id="175" dur="1000"/>
                                        <p:tgtEl>
                                          <p:spTgt spid="44"/>
                                        </p:tgtEl>
                                        <p:attrNameLst>
                                          <p:attrName>ppt_x</p:attrName>
                                        </p:attrNameLst>
                                      </p:cBhvr>
                                      <p:tavLst>
                                        <p:tav tm="0">
                                          <p:val>
                                            <p:strVal val="ppt_x"/>
                                          </p:val>
                                        </p:tav>
                                        <p:tav tm="100000">
                                          <p:val>
                                            <p:strVal val="ppt_x"/>
                                          </p:val>
                                        </p:tav>
                                      </p:tavLst>
                                    </p:anim>
                                    <p:anim calcmode="lin" valueType="num">
                                      <p:cBhvr>
                                        <p:cTn id="176" dur="1000"/>
                                        <p:tgtEl>
                                          <p:spTgt spid="44"/>
                                        </p:tgtEl>
                                        <p:attrNameLst>
                                          <p:attrName>ppt_y</p:attrName>
                                        </p:attrNameLst>
                                      </p:cBhvr>
                                      <p:tavLst>
                                        <p:tav tm="0">
                                          <p:val>
                                            <p:strVal val="ppt_y"/>
                                          </p:val>
                                        </p:tav>
                                        <p:tav tm="100000">
                                          <p:val>
                                            <p:strVal val="ppt_y+.1"/>
                                          </p:val>
                                        </p:tav>
                                      </p:tavLst>
                                    </p:anim>
                                    <p:set>
                                      <p:cBhvr>
                                        <p:cTn id="177" dur="1" fill="hold">
                                          <p:stCondLst>
                                            <p:cond delay="999"/>
                                          </p:stCondLst>
                                        </p:cTn>
                                        <p:tgtEl>
                                          <p:spTgt spid="44"/>
                                        </p:tgtEl>
                                        <p:attrNameLst>
                                          <p:attrName>style.visibility</p:attrName>
                                        </p:attrNameLst>
                                      </p:cBhvr>
                                      <p:to>
                                        <p:strVal val="hidden"/>
                                      </p:to>
                                    </p:set>
                                  </p:childTnLst>
                                </p:cTn>
                              </p:par>
                              <p:par>
                                <p:cTn id="178" presetID="42" presetClass="exit" presetSubtype="0" fill="hold" grpId="0" nodeType="withEffect">
                                  <p:stCondLst>
                                    <p:cond delay="0"/>
                                  </p:stCondLst>
                                  <p:childTnLst>
                                    <p:animEffect transition="out" filter="fade">
                                      <p:cBhvr>
                                        <p:cTn id="179" dur="1000"/>
                                        <p:tgtEl>
                                          <p:spTgt spid="29"/>
                                        </p:tgtEl>
                                      </p:cBhvr>
                                    </p:animEffect>
                                    <p:anim calcmode="lin" valueType="num">
                                      <p:cBhvr>
                                        <p:cTn id="180" dur="1000"/>
                                        <p:tgtEl>
                                          <p:spTgt spid="29"/>
                                        </p:tgtEl>
                                        <p:attrNameLst>
                                          <p:attrName>ppt_x</p:attrName>
                                        </p:attrNameLst>
                                      </p:cBhvr>
                                      <p:tavLst>
                                        <p:tav tm="0">
                                          <p:val>
                                            <p:strVal val="ppt_x"/>
                                          </p:val>
                                        </p:tav>
                                        <p:tav tm="100000">
                                          <p:val>
                                            <p:strVal val="ppt_x"/>
                                          </p:val>
                                        </p:tav>
                                      </p:tavLst>
                                    </p:anim>
                                    <p:anim calcmode="lin" valueType="num">
                                      <p:cBhvr>
                                        <p:cTn id="181" dur="1000"/>
                                        <p:tgtEl>
                                          <p:spTgt spid="29"/>
                                        </p:tgtEl>
                                        <p:attrNameLst>
                                          <p:attrName>ppt_y</p:attrName>
                                        </p:attrNameLst>
                                      </p:cBhvr>
                                      <p:tavLst>
                                        <p:tav tm="0">
                                          <p:val>
                                            <p:strVal val="ppt_y"/>
                                          </p:val>
                                        </p:tav>
                                        <p:tav tm="100000">
                                          <p:val>
                                            <p:strVal val="ppt_y+.1"/>
                                          </p:val>
                                        </p:tav>
                                      </p:tavLst>
                                    </p:anim>
                                    <p:set>
                                      <p:cBhvr>
                                        <p:cTn id="182" dur="1" fill="hold">
                                          <p:stCondLst>
                                            <p:cond delay="999"/>
                                          </p:stCondLst>
                                        </p:cTn>
                                        <p:tgtEl>
                                          <p:spTgt spid="29"/>
                                        </p:tgtEl>
                                        <p:attrNameLst>
                                          <p:attrName>style.visibility</p:attrName>
                                        </p:attrNameLst>
                                      </p:cBhvr>
                                      <p:to>
                                        <p:strVal val="hidden"/>
                                      </p:to>
                                    </p:set>
                                  </p:childTnLst>
                                </p:cTn>
                              </p:par>
                              <p:par>
                                <p:cTn id="183" presetID="42" presetClass="exit" presetSubtype="0" fill="hold" grpId="0" nodeType="withEffect">
                                  <p:stCondLst>
                                    <p:cond delay="0"/>
                                  </p:stCondLst>
                                  <p:childTnLst>
                                    <p:animEffect transition="out" filter="fade">
                                      <p:cBhvr>
                                        <p:cTn id="184" dur="1000"/>
                                        <p:tgtEl>
                                          <p:spTgt spid="30"/>
                                        </p:tgtEl>
                                      </p:cBhvr>
                                    </p:animEffect>
                                    <p:anim calcmode="lin" valueType="num">
                                      <p:cBhvr>
                                        <p:cTn id="185" dur="1000"/>
                                        <p:tgtEl>
                                          <p:spTgt spid="30"/>
                                        </p:tgtEl>
                                        <p:attrNameLst>
                                          <p:attrName>ppt_x</p:attrName>
                                        </p:attrNameLst>
                                      </p:cBhvr>
                                      <p:tavLst>
                                        <p:tav tm="0">
                                          <p:val>
                                            <p:strVal val="ppt_x"/>
                                          </p:val>
                                        </p:tav>
                                        <p:tav tm="100000">
                                          <p:val>
                                            <p:strVal val="ppt_x"/>
                                          </p:val>
                                        </p:tav>
                                      </p:tavLst>
                                    </p:anim>
                                    <p:anim calcmode="lin" valueType="num">
                                      <p:cBhvr>
                                        <p:cTn id="186" dur="1000"/>
                                        <p:tgtEl>
                                          <p:spTgt spid="30"/>
                                        </p:tgtEl>
                                        <p:attrNameLst>
                                          <p:attrName>ppt_y</p:attrName>
                                        </p:attrNameLst>
                                      </p:cBhvr>
                                      <p:tavLst>
                                        <p:tav tm="0">
                                          <p:val>
                                            <p:strVal val="ppt_y"/>
                                          </p:val>
                                        </p:tav>
                                        <p:tav tm="100000">
                                          <p:val>
                                            <p:strVal val="ppt_y+.1"/>
                                          </p:val>
                                        </p:tav>
                                      </p:tavLst>
                                    </p:anim>
                                    <p:set>
                                      <p:cBhvr>
                                        <p:cTn id="187" dur="1" fill="hold">
                                          <p:stCondLst>
                                            <p:cond delay="999"/>
                                          </p:stCondLst>
                                        </p:cTn>
                                        <p:tgtEl>
                                          <p:spTgt spid="30"/>
                                        </p:tgtEl>
                                        <p:attrNameLst>
                                          <p:attrName>style.visibility</p:attrName>
                                        </p:attrNameLst>
                                      </p:cBhvr>
                                      <p:to>
                                        <p:strVal val="hidden"/>
                                      </p:to>
                                    </p:set>
                                  </p:childTnLst>
                                </p:cTn>
                              </p:par>
                              <p:par>
                                <p:cTn id="188" presetID="42" presetClass="exit" presetSubtype="0" fill="hold" grpId="0" nodeType="withEffect">
                                  <p:stCondLst>
                                    <p:cond delay="0"/>
                                  </p:stCondLst>
                                  <p:childTnLst>
                                    <p:animEffect transition="out" filter="fade">
                                      <p:cBhvr>
                                        <p:cTn id="189" dur="1000"/>
                                        <p:tgtEl>
                                          <p:spTgt spid="37"/>
                                        </p:tgtEl>
                                      </p:cBhvr>
                                    </p:animEffect>
                                    <p:anim calcmode="lin" valueType="num">
                                      <p:cBhvr>
                                        <p:cTn id="190" dur="1000"/>
                                        <p:tgtEl>
                                          <p:spTgt spid="37"/>
                                        </p:tgtEl>
                                        <p:attrNameLst>
                                          <p:attrName>ppt_x</p:attrName>
                                        </p:attrNameLst>
                                      </p:cBhvr>
                                      <p:tavLst>
                                        <p:tav tm="0">
                                          <p:val>
                                            <p:strVal val="ppt_x"/>
                                          </p:val>
                                        </p:tav>
                                        <p:tav tm="100000">
                                          <p:val>
                                            <p:strVal val="ppt_x"/>
                                          </p:val>
                                        </p:tav>
                                      </p:tavLst>
                                    </p:anim>
                                    <p:anim calcmode="lin" valueType="num">
                                      <p:cBhvr>
                                        <p:cTn id="191" dur="1000"/>
                                        <p:tgtEl>
                                          <p:spTgt spid="37"/>
                                        </p:tgtEl>
                                        <p:attrNameLst>
                                          <p:attrName>ppt_y</p:attrName>
                                        </p:attrNameLst>
                                      </p:cBhvr>
                                      <p:tavLst>
                                        <p:tav tm="0">
                                          <p:val>
                                            <p:strVal val="ppt_y"/>
                                          </p:val>
                                        </p:tav>
                                        <p:tav tm="100000">
                                          <p:val>
                                            <p:strVal val="ppt_y+.1"/>
                                          </p:val>
                                        </p:tav>
                                      </p:tavLst>
                                    </p:anim>
                                    <p:set>
                                      <p:cBhvr>
                                        <p:cTn id="192" dur="1" fill="hold">
                                          <p:stCondLst>
                                            <p:cond delay="999"/>
                                          </p:stCondLst>
                                        </p:cTn>
                                        <p:tgtEl>
                                          <p:spTgt spid="37"/>
                                        </p:tgtEl>
                                        <p:attrNameLst>
                                          <p:attrName>style.visibility</p:attrName>
                                        </p:attrNameLst>
                                      </p:cBhvr>
                                      <p:to>
                                        <p:strVal val="hidden"/>
                                      </p:to>
                                    </p:set>
                                  </p:childTnLst>
                                </p:cTn>
                              </p:par>
                              <p:par>
                                <p:cTn id="193" presetID="42" presetClass="exit" presetSubtype="0" fill="hold" grpId="0" nodeType="withEffect">
                                  <p:stCondLst>
                                    <p:cond delay="0"/>
                                  </p:stCondLst>
                                  <p:childTnLst>
                                    <p:animEffect transition="out" filter="fade">
                                      <p:cBhvr>
                                        <p:cTn id="194" dur="1000"/>
                                        <p:tgtEl>
                                          <p:spTgt spid="38"/>
                                        </p:tgtEl>
                                      </p:cBhvr>
                                    </p:animEffect>
                                    <p:anim calcmode="lin" valueType="num">
                                      <p:cBhvr>
                                        <p:cTn id="195" dur="1000"/>
                                        <p:tgtEl>
                                          <p:spTgt spid="38"/>
                                        </p:tgtEl>
                                        <p:attrNameLst>
                                          <p:attrName>ppt_x</p:attrName>
                                        </p:attrNameLst>
                                      </p:cBhvr>
                                      <p:tavLst>
                                        <p:tav tm="0">
                                          <p:val>
                                            <p:strVal val="ppt_x"/>
                                          </p:val>
                                        </p:tav>
                                        <p:tav tm="100000">
                                          <p:val>
                                            <p:strVal val="ppt_x"/>
                                          </p:val>
                                        </p:tav>
                                      </p:tavLst>
                                    </p:anim>
                                    <p:anim calcmode="lin" valueType="num">
                                      <p:cBhvr>
                                        <p:cTn id="196" dur="1000"/>
                                        <p:tgtEl>
                                          <p:spTgt spid="38"/>
                                        </p:tgtEl>
                                        <p:attrNameLst>
                                          <p:attrName>ppt_y</p:attrName>
                                        </p:attrNameLst>
                                      </p:cBhvr>
                                      <p:tavLst>
                                        <p:tav tm="0">
                                          <p:val>
                                            <p:strVal val="ppt_y"/>
                                          </p:val>
                                        </p:tav>
                                        <p:tav tm="100000">
                                          <p:val>
                                            <p:strVal val="ppt_y+.1"/>
                                          </p:val>
                                        </p:tav>
                                      </p:tavLst>
                                    </p:anim>
                                    <p:set>
                                      <p:cBhvr>
                                        <p:cTn id="197" dur="1" fill="hold">
                                          <p:stCondLst>
                                            <p:cond delay="999"/>
                                          </p:stCondLst>
                                        </p:cTn>
                                        <p:tgtEl>
                                          <p:spTgt spid="38"/>
                                        </p:tgtEl>
                                        <p:attrNameLst>
                                          <p:attrName>style.visibility</p:attrName>
                                        </p:attrNameLst>
                                      </p:cBhvr>
                                      <p:to>
                                        <p:strVal val="hidden"/>
                                      </p:to>
                                    </p:set>
                                  </p:childTnLst>
                                </p:cTn>
                              </p:par>
                              <p:par>
                                <p:cTn id="198" presetID="42" presetClass="exit" presetSubtype="0" fill="hold" grpId="0" nodeType="withEffect">
                                  <p:stCondLst>
                                    <p:cond delay="0"/>
                                  </p:stCondLst>
                                  <p:childTnLst>
                                    <p:animEffect transition="out" filter="fade">
                                      <p:cBhvr>
                                        <p:cTn id="199" dur="1000"/>
                                        <p:tgtEl>
                                          <p:spTgt spid="39"/>
                                        </p:tgtEl>
                                      </p:cBhvr>
                                    </p:animEffect>
                                    <p:anim calcmode="lin" valueType="num">
                                      <p:cBhvr>
                                        <p:cTn id="200" dur="1000"/>
                                        <p:tgtEl>
                                          <p:spTgt spid="39"/>
                                        </p:tgtEl>
                                        <p:attrNameLst>
                                          <p:attrName>ppt_x</p:attrName>
                                        </p:attrNameLst>
                                      </p:cBhvr>
                                      <p:tavLst>
                                        <p:tav tm="0">
                                          <p:val>
                                            <p:strVal val="ppt_x"/>
                                          </p:val>
                                        </p:tav>
                                        <p:tav tm="100000">
                                          <p:val>
                                            <p:strVal val="ppt_x"/>
                                          </p:val>
                                        </p:tav>
                                      </p:tavLst>
                                    </p:anim>
                                    <p:anim calcmode="lin" valueType="num">
                                      <p:cBhvr>
                                        <p:cTn id="201" dur="1000"/>
                                        <p:tgtEl>
                                          <p:spTgt spid="39"/>
                                        </p:tgtEl>
                                        <p:attrNameLst>
                                          <p:attrName>ppt_y</p:attrName>
                                        </p:attrNameLst>
                                      </p:cBhvr>
                                      <p:tavLst>
                                        <p:tav tm="0">
                                          <p:val>
                                            <p:strVal val="ppt_y"/>
                                          </p:val>
                                        </p:tav>
                                        <p:tav tm="100000">
                                          <p:val>
                                            <p:strVal val="ppt_y+.1"/>
                                          </p:val>
                                        </p:tav>
                                      </p:tavLst>
                                    </p:anim>
                                    <p:set>
                                      <p:cBhvr>
                                        <p:cTn id="202" dur="1" fill="hold">
                                          <p:stCondLst>
                                            <p:cond delay="999"/>
                                          </p:stCondLst>
                                        </p:cTn>
                                        <p:tgtEl>
                                          <p:spTgt spid="39"/>
                                        </p:tgtEl>
                                        <p:attrNameLst>
                                          <p:attrName>style.visibility</p:attrName>
                                        </p:attrNameLst>
                                      </p:cBhvr>
                                      <p:to>
                                        <p:strVal val="hidden"/>
                                      </p:to>
                                    </p:set>
                                  </p:childTnLst>
                                </p:cTn>
                              </p:par>
                              <p:par>
                                <p:cTn id="203" presetID="42" presetClass="exit" presetSubtype="0" fill="hold" grpId="0" nodeType="withEffect">
                                  <p:stCondLst>
                                    <p:cond delay="0"/>
                                  </p:stCondLst>
                                  <p:childTnLst>
                                    <p:animEffect transition="out" filter="fade">
                                      <p:cBhvr>
                                        <p:cTn id="204" dur="1000"/>
                                        <p:tgtEl>
                                          <p:spTgt spid="24"/>
                                        </p:tgtEl>
                                      </p:cBhvr>
                                    </p:animEffect>
                                    <p:anim calcmode="lin" valueType="num">
                                      <p:cBhvr>
                                        <p:cTn id="205" dur="1000"/>
                                        <p:tgtEl>
                                          <p:spTgt spid="24"/>
                                        </p:tgtEl>
                                        <p:attrNameLst>
                                          <p:attrName>ppt_x</p:attrName>
                                        </p:attrNameLst>
                                      </p:cBhvr>
                                      <p:tavLst>
                                        <p:tav tm="0">
                                          <p:val>
                                            <p:strVal val="ppt_x"/>
                                          </p:val>
                                        </p:tav>
                                        <p:tav tm="100000">
                                          <p:val>
                                            <p:strVal val="ppt_x"/>
                                          </p:val>
                                        </p:tav>
                                      </p:tavLst>
                                    </p:anim>
                                    <p:anim calcmode="lin" valueType="num">
                                      <p:cBhvr>
                                        <p:cTn id="206" dur="1000"/>
                                        <p:tgtEl>
                                          <p:spTgt spid="24"/>
                                        </p:tgtEl>
                                        <p:attrNameLst>
                                          <p:attrName>ppt_y</p:attrName>
                                        </p:attrNameLst>
                                      </p:cBhvr>
                                      <p:tavLst>
                                        <p:tav tm="0">
                                          <p:val>
                                            <p:strVal val="ppt_y"/>
                                          </p:val>
                                        </p:tav>
                                        <p:tav tm="100000">
                                          <p:val>
                                            <p:strVal val="ppt_y+.1"/>
                                          </p:val>
                                        </p:tav>
                                      </p:tavLst>
                                    </p:anim>
                                    <p:set>
                                      <p:cBhvr>
                                        <p:cTn id="207" dur="1" fill="hold">
                                          <p:stCondLst>
                                            <p:cond delay="999"/>
                                          </p:stCondLst>
                                        </p:cTn>
                                        <p:tgtEl>
                                          <p:spTgt spid="24"/>
                                        </p:tgtEl>
                                        <p:attrNameLst>
                                          <p:attrName>style.visibility</p:attrName>
                                        </p:attrNameLst>
                                      </p:cBhvr>
                                      <p:to>
                                        <p:strVal val="hidden"/>
                                      </p:to>
                                    </p:set>
                                  </p:childTnLst>
                                </p:cTn>
                              </p:par>
                              <p:par>
                                <p:cTn id="208" presetID="42" presetClass="exit" presetSubtype="0" fill="hold" grpId="0" nodeType="withEffect">
                                  <p:stCondLst>
                                    <p:cond delay="0"/>
                                  </p:stCondLst>
                                  <p:childTnLst>
                                    <p:animEffect transition="out" filter="fade">
                                      <p:cBhvr>
                                        <p:cTn id="209" dur="1000"/>
                                        <p:tgtEl>
                                          <p:spTgt spid="25"/>
                                        </p:tgtEl>
                                      </p:cBhvr>
                                    </p:animEffect>
                                    <p:anim calcmode="lin" valueType="num">
                                      <p:cBhvr>
                                        <p:cTn id="210" dur="1000"/>
                                        <p:tgtEl>
                                          <p:spTgt spid="25"/>
                                        </p:tgtEl>
                                        <p:attrNameLst>
                                          <p:attrName>ppt_x</p:attrName>
                                        </p:attrNameLst>
                                      </p:cBhvr>
                                      <p:tavLst>
                                        <p:tav tm="0">
                                          <p:val>
                                            <p:strVal val="ppt_x"/>
                                          </p:val>
                                        </p:tav>
                                        <p:tav tm="100000">
                                          <p:val>
                                            <p:strVal val="ppt_x"/>
                                          </p:val>
                                        </p:tav>
                                      </p:tavLst>
                                    </p:anim>
                                    <p:anim calcmode="lin" valueType="num">
                                      <p:cBhvr>
                                        <p:cTn id="211" dur="1000"/>
                                        <p:tgtEl>
                                          <p:spTgt spid="25"/>
                                        </p:tgtEl>
                                        <p:attrNameLst>
                                          <p:attrName>ppt_y</p:attrName>
                                        </p:attrNameLst>
                                      </p:cBhvr>
                                      <p:tavLst>
                                        <p:tav tm="0">
                                          <p:val>
                                            <p:strVal val="ppt_y"/>
                                          </p:val>
                                        </p:tav>
                                        <p:tav tm="100000">
                                          <p:val>
                                            <p:strVal val="ppt_y+.1"/>
                                          </p:val>
                                        </p:tav>
                                      </p:tavLst>
                                    </p:anim>
                                    <p:set>
                                      <p:cBhvr>
                                        <p:cTn id="212" dur="1" fill="hold">
                                          <p:stCondLst>
                                            <p:cond delay="999"/>
                                          </p:stCondLst>
                                        </p:cTn>
                                        <p:tgtEl>
                                          <p:spTgt spid="25"/>
                                        </p:tgtEl>
                                        <p:attrNameLst>
                                          <p:attrName>style.visibility</p:attrName>
                                        </p:attrNameLst>
                                      </p:cBhvr>
                                      <p:to>
                                        <p:strVal val="hidden"/>
                                      </p:to>
                                    </p:set>
                                  </p:childTnLst>
                                </p:cTn>
                              </p:par>
                              <p:par>
                                <p:cTn id="213" presetID="42" presetClass="exit" presetSubtype="0" fill="hold" grpId="0" nodeType="withEffect">
                                  <p:stCondLst>
                                    <p:cond delay="0"/>
                                  </p:stCondLst>
                                  <p:childTnLst>
                                    <p:animEffect transition="out" filter="fade">
                                      <p:cBhvr>
                                        <p:cTn id="214" dur="1000"/>
                                        <p:tgtEl>
                                          <p:spTgt spid="26"/>
                                        </p:tgtEl>
                                      </p:cBhvr>
                                    </p:animEffect>
                                    <p:anim calcmode="lin" valueType="num">
                                      <p:cBhvr>
                                        <p:cTn id="215" dur="1000"/>
                                        <p:tgtEl>
                                          <p:spTgt spid="26"/>
                                        </p:tgtEl>
                                        <p:attrNameLst>
                                          <p:attrName>ppt_x</p:attrName>
                                        </p:attrNameLst>
                                      </p:cBhvr>
                                      <p:tavLst>
                                        <p:tav tm="0">
                                          <p:val>
                                            <p:strVal val="ppt_x"/>
                                          </p:val>
                                        </p:tav>
                                        <p:tav tm="100000">
                                          <p:val>
                                            <p:strVal val="ppt_x"/>
                                          </p:val>
                                        </p:tav>
                                      </p:tavLst>
                                    </p:anim>
                                    <p:anim calcmode="lin" valueType="num">
                                      <p:cBhvr>
                                        <p:cTn id="216" dur="1000"/>
                                        <p:tgtEl>
                                          <p:spTgt spid="26"/>
                                        </p:tgtEl>
                                        <p:attrNameLst>
                                          <p:attrName>ppt_y</p:attrName>
                                        </p:attrNameLst>
                                      </p:cBhvr>
                                      <p:tavLst>
                                        <p:tav tm="0">
                                          <p:val>
                                            <p:strVal val="ppt_y"/>
                                          </p:val>
                                        </p:tav>
                                        <p:tav tm="100000">
                                          <p:val>
                                            <p:strVal val="ppt_y+.1"/>
                                          </p:val>
                                        </p:tav>
                                      </p:tavLst>
                                    </p:anim>
                                    <p:set>
                                      <p:cBhvr>
                                        <p:cTn id="217" dur="1" fill="hold">
                                          <p:stCondLst>
                                            <p:cond delay="999"/>
                                          </p:stCondLst>
                                        </p:cTn>
                                        <p:tgtEl>
                                          <p:spTgt spid="26"/>
                                        </p:tgtEl>
                                        <p:attrNameLst>
                                          <p:attrName>style.visibility</p:attrName>
                                        </p:attrNameLst>
                                      </p:cBhvr>
                                      <p:to>
                                        <p:strVal val="hidden"/>
                                      </p:to>
                                    </p:set>
                                  </p:childTnLst>
                                </p:cTn>
                              </p:par>
                              <p:par>
                                <p:cTn id="218" presetID="42" presetClass="exit" presetSubtype="0" fill="hold" grpId="0" nodeType="withEffect">
                                  <p:stCondLst>
                                    <p:cond delay="0"/>
                                  </p:stCondLst>
                                  <p:childTnLst>
                                    <p:animEffect transition="out" filter="fade">
                                      <p:cBhvr>
                                        <p:cTn id="219" dur="1000"/>
                                        <p:tgtEl>
                                          <p:spTgt spid="27"/>
                                        </p:tgtEl>
                                      </p:cBhvr>
                                    </p:animEffect>
                                    <p:anim calcmode="lin" valueType="num">
                                      <p:cBhvr>
                                        <p:cTn id="220" dur="1000"/>
                                        <p:tgtEl>
                                          <p:spTgt spid="27"/>
                                        </p:tgtEl>
                                        <p:attrNameLst>
                                          <p:attrName>ppt_x</p:attrName>
                                        </p:attrNameLst>
                                      </p:cBhvr>
                                      <p:tavLst>
                                        <p:tav tm="0">
                                          <p:val>
                                            <p:strVal val="ppt_x"/>
                                          </p:val>
                                        </p:tav>
                                        <p:tav tm="100000">
                                          <p:val>
                                            <p:strVal val="ppt_x"/>
                                          </p:val>
                                        </p:tav>
                                      </p:tavLst>
                                    </p:anim>
                                    <p:anim calcmode="lin" valueType="num">
                                      <p:cBhvr>
                                        <p:cTn id="221" dur="1000"/>
                                        <p:tgtEl>
                                          <p:spTgt spid="27"/>
                                        </p:tgtEl>
                                        <p:attrNameLst>
                                          <p:attrName>ppt_y</p:attrName>
                                        </p:attrNameLst>
                                      </p:cBhvr>
                                      <p:tavLst>
                                        <p:tav tm="0">
                                          <p:val>
                                            <p:strVal val="ppt_y"/>
                                          </p:val>
                                        </p:tav>
                                        <p:tav tm="100000">
                                          <p:val>
                                            <p:strVal val="ppt_y+.1"/>
                                          </p:val>
                                        </p:tav>
                                      </p:tavLst>
                                    </p:anim>
                                    <p:set>
                                      <p:cBhvr>
                                        <p:cTn id="222" dur="1" fill="hold">
                                          <p:stCondLst>
                                            <p:cond delay="999"/>
                                          </p:stCondLst>
                                        </p:cTn>
                                        <p:tgtEl>
                                          <p:spTgt spid="27"/>
                                        </p:tgtEl>
                                        <p:attrNameLst>
                                          <p:attrName>style.visibility</p:attrName>
                                        </p:attrNameLst>
                                      </p:cBhvr>
                                      <p:to>
                                        <p:strVal val="hidden"/>
                                      </p:to>
                                    </p:set>
                                  </p:childTnLst>
                                </p:cTn>
                              </p:par>
                              <p:par>
                                <p:cTn id="223" presetID="42" presetClass="exit" presetSubtype="0" fill="hold" grpId="0" nodeType="withEffect">
                                  <p:stCondLst>
                                    <p:cond delay="0"/>
                                  </p:stCondLst>
                                  <p:childTnLst>
                                    <p:animEffect transition="out" filter="fade">
                                      <p:cBhvr>
                                        <p:cTn id="224" dur="1000"/>
                                        <p:tgtEl>
                                          <p:spTgt spid="28"/>
                                        </p:tgtEl>
                                      </p:cBhvr>
                                    </p:animEffect>
                                    <p:anim calcmode="lin" valueType="num">
                                      <p:cBhvr>
                                        <p:cTn id="225" dur="1000"/>
                                        <p:tgtEl>
                                          <p:spTgt spid="28"/>
                                        </p:tgtEl>
                                        <p:attrNameLst>
                                          <p:attrName>ppt_x</p:attrName>
                                        </p:attrNameLst>
                                      </p:cBhvr>
                                      <p:tavLst>
                                        <p:tav tm="0">
                                          <p:val>
                                            <p:strVal val="ppt_x"/>
                                          </p:val>
                                        </p:tav>
                                        <p:tav tm="100000">
                                          <p:val>
                                            <p:strVal val="ppt_x"/>
                                          </p:val>
                                        </p:tav>
                                      </p:tavLst>
                                    </p:anim>
                                    <p:anim calcmode="lin" valueType="num">
                                      <p:cBhvr>
                                        <p:cTn id="226" dur="1000"/>
                                        <p:tgtEl>
                                          <p:spTgt spid="28"/>
                                        </p:tgtEl>
                                        <p:attrNameLst>
                                          <p:attrName>ppt_y</p:attrName>
                                        </p:attrNameLst>
                                      </p:cBhvr>
                                      <p:tavLst>
                                        <p:tav tm="0">
                                          <p:val>
                                            <p:strVal val="ppt_y"/>
                                          </p:val>
                                        </p:tav>
                                        <p:tav tm="100000">
                                          <p:val>
                                            <p:strVal val="ppt_y+.1"/>
                                          </p:val>
                                        </p:tav>
                                      </p:tavLst>
                                    </p:anim>
                                    <p:set>
                                      <p:cBhvr>
                                        <p:cTn id="227" dur="1" fill="hold">
                                          <p:stCondLst>
                                            <p:cond delay="999"/>
                                          </p:stCondLst>
                                        </p:cTn>
                                        <p:tgtEl>
                                          <p:spTgt spid="28"/>
                                        </p:tgtEl>
                                        <p:attrNameLst>
                                          <p:attrName>style.visibility</p:attrName>
                                        </p:attrNameLst>
                                      </p:cBhvr>
                                      <p:to>
                                        <p:strVal val="hidden"/>
                                      </p:to>
                                    </p:set>
                                  </p:childTnLst>
                                </p:cTn>
                              </p:par>
                              <p:par>
                                <p:cTn id="228" presetID="42" presetClass="exit" presetSubtype="0" fill="hold" grpId="0" nodeType="withEffect">
                                  <p:stCondLst>
                                    <p:cond delay="0"/>
                                  </p:stCondLst>
                                  <p:childTnLst>
                                    <p:animEffect transition="out" filter="fade">
                                      <p:cBhvr>
                                        <p:cTn id="229" dur="1000"/>
                                        <p:tgtEl>
                                          <p:spTgt spid="6"/>
                                        </p:tgtEl>
                                      </p:cBhvr>
                                    </p:animEffect>
                                    <p:anim calcmode="lin" valueType="num">
                                      <p:cBhvr>
                                        <p:cTn id="230" dur="1000"/>
                                        <p:tgtEl>
                                          <p:spTgt spid="6"/>
                                        </p:tgtEl>
                                        <p:attrNameLst>
                                          <p:attrName>ppt_x</p:attrName>
                                        </p:attrNameLst>
                                      </p:cBhvr>
                                      <p:tavLst>
                                        <p:tav tm="0">
                                          <p:val>
                                            <p:strVal val="ppt_x"/>
                                          </p:val>
                                        </p:tav>
                                        <p:tav tm="100000">
                                          <p:val>
                                            <p:strVal val="ppt_x"/>
                                          </p:val>
                                        </p:tav>
                                      </p:tavLst>
                                    </p:anim>
                                    <p:anim calcmode="lin" valueType="num">
                                      <p:cBhvr>
                                        <p:cTn id="231" dur="1000"/>
                                        <p:tgtEl>
                                          <p:spTgt spid="6"/>
                                        </p:tgtEl>
                                        <p:attrNameLst>
                                          <p:attrName>ppt_y</p:attrName>
                                        </p:attrNameLst>
                                      </p:cBhvr>
                                      <p:tavLst>
                                        <p:tav tm="0">
                                          <p:val>
                                            <p:strVal val="ppt_y"/>
                                          </p:val>
                                        </p:tav>
                                        <p:tav tm="100000">
                                          <p:val>
                                            <p:strVal val="ppt_y+.1"/>
                                          </p:val>
                                        </p:tav>
                                      </p:tavLst>
                                    </p:anim>
                                    <p:set>
                                      <p:cBhvr>
                                        <p:cTn id="232" dur="1" fill="hold">
                                          <p:stCondLst>
                                            <p:cond delay="999"/>
                                          </p:stCondLst>
                                        </p:cTn>
                                        <p:tgtEl>
                                          <p:spTgt spid="6"/>
                                        </p:tgtEl>
                                        <p:attrNameLst>
                                          <p:attrName>style.visibility</p:attrName>
                                        </p:attrNameLst>
                                      </p:cBhvr>
                                      <p:to>
                                        <p:strVal val="hidden"/>
                                      </p:to>
                                    </p:set>
                                  </p:childTnLst>
                                </p:cTn>
                              </p:par>
                              <p:par>
                                <p:cTn id="233" presetID="42" presetClass="exit" presetSubtype="0" fill="hold" grpId="0" nodeType="withEffect">
                                  <p:stCondLst>
                                    <p:cond delay="0"/>
                                  </p:stCondLst>
                                  <p:childTnLst>
                                    <p:animEffect transition="out" filter="fade">
                                      <p:cBhvr>
                                        <p:cTn id="234" dur="1000"/>
                                        <p:tgtEl>
                                          <p:spTgt spid="20"/>
                                        </p:tgtEl>
                                      </p:cBhvr>
                                    </p:animEffect>
                                    <p:anim calcmode="lin" valueType="num">
                                      <p:cBhvr>
                                        <p:cTn id="235" dur="1000"/>
                                        <p:tgtEl>
                                          <p:spTgt spid="20"/>
                                        </p:tgtEl>
                                        <p:attrNameLst>
                                          <p:attrName>ppt_x</p:attrName>
                                        </p:attrNameLst>
                                      </p:cBhvr>
                                      <p:tavLst>
                                        <p:tav tm="0">
                                          <p:val>
                                            <p:strVal val="ppt_x"/>
                                          </p:val>
                                        </p:tav>
                                        <p:tav tm="100000">
                                          <p:val>
                                            <p:strVal val="ppt_x"/>
                                          </p:val>
                                        </p:tav>
                                      </p:tavLst>
                                    </p:anim>
                                    <p:anim calcmode="lin" valueType="num">
                                      <p:cBhvr>
                                        <p:cTn id="236" dur="1000"/>
                                        <p:tgtEl>
                                          <p:spTgt spid="20"/>
                                        </p:tgtEl>
                                        <p:attrNameLst>
                                          <p:attrName>ppt_y</p:attrName>
                                        </p:attrNameLst>
                                      </p:cBhvr>
                                      <p:tavLst>
                                        <p:tav tm="0">
                                          <p:val>
                                            <p:strVal val="ppt_y"/>
                                          </p:val>
                                        </p:tav>
                                        <p:tav tm="100000">
                                          <p:val>
                                            <p:strVal val="ppt_y+.1"/>
                                          </p:val>
                                        </p:tav>
                                      </p:tavLst>
                                    </p:anim>
                                    <p:set>
                                      <p:cBhvr>
                                        <p:cTn id="237" dur="1" fill="hold">
                                          <p:stCondLst>
                                            <p:cond delay="999"/>
                                          </p:stCondLst>
                                        </p:cTn>
                                        <p:tgtEl>
                                          <p:spTgt spid="20"/>
                                        </p:tgtEl>
                                        <p:attrNameLst>
                                          <p:attrName>style.visibility</p:attrName>
                                        </p:attrNameLst>
                                      </p:cBhvr>
                                      <p:to>
                                        <p:strVal val="hidden"/>
                                      </p:to>
                                    </p:set>
                                  </p:childTnLst>
                                </p:cTn>
                              </p:par>
                              <p:par>
                                <p:cTn id="238" presetID="42" presetClass="exit" presetSubtype="0" fill="hold" grpId="0" nodeType="withEffect">
                                  <p:stCondLst>
                                    <p:cond delay="0"/>
                                  </p:stCondLst>
                                  <p:childTnLst>
                                    <p:animEffect transition="out" filter="fade">
                                      <p:cBhvr>
                                        <p:cTn id="239" dur="1000"/>
                                        <p:tgtEl>
                                          <p:spTgt spid="21"/>
                                        </p:tgtEl>
                                      </p:cBhvr>
                                    </p:animEffect>
                                    <p:anim calcmode="lin" valueType="num">
                                      <p:cBhvr>
                                        <p:cTn id="240" dur="1000"/>
                                        <p:tgtEl>
                                          <p:spTgt spid="21"/>
                                        </p:tgtEl>
                                        <p:attrNameLst>
                                          <p:attrName>ppt_x</p:attrName>
                                        </p:attrNameLst>
                                      </p:cBhvr>
                                      <p:tavLst>
                                        <p:tav tm="0">
                                          <p:val>
                                            <p:strVal val="ppt_x"/>
                                          </p:val>
                                        </p:tav>
                                        <p:tav tm="100000">
                                          <p:val>
                                            <p:strVal val="ppt_x"/>
                                          </p:val>
                                        </p:tav>
                                      </p:tavLst>
                                    </p:anim>
                                    <p:anim calcmode="lin" valueType="num">
                                      <p:cBhvr>
                                        <p:cTn id="241" dur="1000"/>
                                        <p:tgtEl>
                                          <p:spTgt spid="21"/>
                                        </p:tgtEl>
                                        <p:attrNameLst>
                                          <p:attrName>ppt_y</p:attrName>
                                        </p:attrNameLst>
                                      </p:cBhvr>
                                      <p:tavLst>
                                        <p:tav tm="0">
                                          <p:val>
                                            <p:strVal val="ppt_y"/>
                                          </p:val>
                                        </p:tav>
                                        <p:tav tm="100000">
                                          <p:val>
                                            <p:strVal val="ppt_y+.1"/>
                                          </p:val>
                                        </p:tav>
                                      </p:tavLst>
                                    </p:anim>
                                    <p:set>
                                      <p:cBhvr>
                                        <p:cTn id="242" dur="1" fill="hold">
                                          <p:stCondLst>
                                            <p:cond delay="999"/>
                                          </p:stCondLst>
                                        </p:cTn>
                                        <p:tgtEl>
                                          <p:spTgt spid="21"/>
                                        </p:tgtEl>
                                        <p:attrNameLst>
                                          <p:attrName>style.visibility</p:attrName>
                                        </p:attrNameLst>
                                      </p:cBhvr>
                                      <p:to>
                                        <p:strVal val="hidden"/>
                                      </p:to>
                                    </p:set>
                                  </p:childTnLst>
                                </p:cTn>
                              </p:par>
                              <p:par>
                                <p:cTn id="243" presetID="42" presetClass="exit" presetSubtype="0" fill="hold" grpId="0" nodeType="withEffect">
                                  <p:stCondLst>
                                    <p:cond delay="0"/>
                                  </p:stCondLst>
                                  <p:childTnLst>
                                    <p:animEffect transition="out" filter="fade">
                                      <p:cBhvr>
                                        <p:cTn id="244" dur="1000"/>
                                        <p:tgtEl>
                                          <p:spTgt spid="22"/>
                                        </p:tgtEl>
                                      </p:cBhvr>
                                    </p:animEffect>
                                    <p:anim calcmode="lin" valueType="num">
                                      <p:cBhvr>
                                        <p:cTn id="245" dur="1000"/>
                                        <p:tgtEl>
                                          <p:spTgt spid="22"/>
                                        </p:tgtEl>
                                        <p:attrNameLst>
                                          <p:attrName>ppt_x</p:attrName>
                                        </p:attrNameLst>
                                      </p:cBhvr>
                                      <p:tavLst>
                                        <p:tav tm="0">
                                          <p:val>
                                            <p:strVal val="ppt_x"/>
                                          </p:val>
                                        </p:tav>
                                        <p:tav tm="100000">
                                          <p:val>
                                            <p:strVal val="ppt_x"/>
                                          </p:val>
                                        </p:tav>
                                      </p:tavLst>
                                    </p:anim>
                                    <p:anim calcmode="lin" valueType="num">
                                      <p:cBhvr>
                                        <p:cTn id="246" dur="1000"/>
                                        <p:tgtEl>
                                          <p:spTgt spid="22"/>
                                        </p:tgtEl>
                                        <p:attrNameLst>
                                          <p:attrName>ppt_y</p:attrName>
                                        </p:attrNameLst>
                                      </p:cBhvr>
                                      <p:tavLst>
                                        <p:tav tm="0">
                                          <p:val>
                                            <p:strVal val="ppt_y"/>
                                          </p:val>
                                        </p:tav>
                                        <p:tav tm="100000">
                                          <p:val>
                                            <p:strVal val="ppt_y+.1"/>
                                          </p:val>
                                        </p:tav>
                                      </p:tavLst>
                                    </p:anim>
                                    <p:set>
                                      <p:cBhvr>
                                        <p:cTn id="247" dur="1" fill="hold">
                                          <p:stCondLst>
                                            <p:cond delay="999"/>
                                          </p:stCondLst>
                                        </p:cTn>
                                        <p:tgtEl>
                                          <p:spTgt spid="22"/>
                                        </p:tgtEl>
                                        <p:attrNameLst>
                                          <p:attrName>style.visibility</p:attrName>
                                        </p:attrNameLst>
                                      </p:cBhvr>
                                      <p:to>
                                        <p:strVal val="hidden"/>
                                      </p:to>
                                    </p:set>
                                  </p:childTnLst>
                                </p:cTn>
                              </p:par>
                              <p:par>
                                <p:cTn id="248" presetID="42" presetClass="exit" presetSubtype="0" fill="hold" grpId="0" nodeType="withEffect">
                                  <p:stCondLst>
                                    <p:cond delay="0"/>
                                  </p:stCondLst>
                                  <p:childTnLst>
                                    <p:animEffect transition="out" filter="fade">
                                      <p:cBhvr>
                                        <p:cTn id="249" dur="1000"/>
                                        <p:tgtEl>
                                          <p:spTgt spid="23"/>
                                        </p:tgtEl>
                                      </p:cBhvr>
                                    </p:animEffect>
                                    <p:anim calcmode="lin" valueType="num">
                                      <p:cBhvr>
                                        <p:cTn id="250" dur="1000"/>
                                        <p:tgtEl>
                                          <p:spTgt spid="23"/>
                                        </p:tgtEl>
                                        <p:attrNameLst>
                                          <p:attrName>ppt_x</p:attrName>
                                        </p:attrNameLst>
                                      </p:cBhvr>
                                      <p:tavLst>
                                        <p:tav tm="0">
                                          <p:val>
                                            <p:strVal val="ppt_x"/>
                                          </p:val>
                                        </p:tav>
                                        <p:tav tm="100000">
                                          <p:val>
                                            <p:strVal val="ppt_x"/>
                                          </p:val>
                                        </p:tav>
                                      </p:tavLst>
                                    </p:anim>
                                    <p:anim calcmode="lin" valueType="num">
                                      <p:cBhvr>
                                        <p:cTn id="251" dur="1000"/>
                                        <p:tgtEl>
                                          <p:spTgt spid="23"/>
                                        </p:tgtEl>
                                        <p:attrNameLst>
                                          <p:attrName>ppt_y</p:attrName>
                                        </p:attrNameLst>
                                      </p:cBhvr>
                                      <p:tavLst>
                                        <p:tav tm="0">
                                          <p:val>
                                            <p:strVal val="ppt_y"/>
                                          </p:val>
                                        </p:tav>
                                        <p:tav tm="100000">
                                          <p:val>
                                            <p:strVal val="ppt_y+.1"/>
                                          </p:val>
                                        </p:tav>
                                      </p:tavLst>
                                    </p:anim>
                                    <p:set>
                                      <p:cBhvr>
                                        <p:cTn id="252"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6" grpId="0"/>
      <p:bldP spid="5" grpId="0" animBg="1"/>
      <p:bldP spid="13" grpId="0" animBg="1"/>
      <p:bldP spid="14" grpId="0" animBg="1"/>
      <p:bldP spid="15" grpId="0" animBg="1"/>
      <p:bldP spid="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6" y="1131590"/>
            <a:ext cx="4896096" cy="708252"/>
            <a:chOff x="7164288" y="856926"/>
            <a:chExt cx="1439711"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40" name="TextBox 39"/>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grpSp>
        <p:nvGrpSpPr>
          <p:cNvPr id="41" name="Group 40"/>
          <p:cNvGrpSpPr/>
          <p:nvPr/>
        </p:nvGrpSpPr>
        <p:grpSpPr>
          <a:xfrm>
            <a:off x="3204296" y="3583064"/>
            <a:ext cx="4896096" cy="708252"/>
            <a:chOff x="7164288" y="856926"/>
            <a:chExt cx="1439711" cy="708252"/>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Hóa Đơn Nhập</a:t>
              </a:r>
              <a:endParaRPr lang="ko-KR" altLang="en-US" sz="1200" b="1" dirty="0">
                <a:solidFill>
                  <a:schemeClr val="tx1">
                    <a:lumMod val="85000"/>
                    <a:lumOff val="15000"/>
                  </a:schemeClr>
                </a:solidFill>
                <a:cs typeface="Arial" pitchFamily="34" charset="0"/>
              </a:endParaRPr>
            </a:p>
          </p:txBody>
        </p:sp>
        <p:sp>
          <p:nvSpPr>
            <p:cNvPr id="43" name="TextBox 42"/>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nhằm một mục đích quản lý hóa đơn nhập hàng của cửa hàng.</a:t>
              </a: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tài khoản</a:t>
              </a:r>
              <a:endParaRPr lang="ko-KR" altLang="en-US" sz="1200" b="1" dirty="0">
                <a:solidFill>
                  <a:schemeClr val="tx1">
                    <a:lumMod val="85000"/>
                    <a:lumOff val="15000"/>
                  </a:schemeClr>
                </a:solidFill>
                <a:cs typeface="Arial" pitchFamily="34" charset="0"/>
              </a:endParaRPr>
            </a:p>
          </p:txBody>
        </p:sp>
        <p:sp>
          <p:nvSpPr>
            <p:cNvPr id="46" name="TextBox 45"/>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với một mục đích chung là quản lý tài khoản của nhân viên sử dụng</a:t>
              </a:r>
            </a:p>
          </p:txBody>
        </p:sp>
      </p:grpSp>
      <p:grpSp>
        <p:nvGrpSpPr>
          <p:cNvPr id="47" name="Group 46"/>
          <p:cNvGrpSpPr/>
          <p:nvPr/>
        </p:nvGrpSpPr>
        <p:grpSpPr>
          <a:xfrm>
            <a:off x="3894503" y="2750698"/>
            <a:ext cx="4925964" cy="723460"/>
            <a:chOff x="7155505" y="841718"/>
            <a:chExt cx="1448494" cy="723460"/>
          </a:xfrm>
        </p:grpSpPr>
        <p:sp>
          <p:nvSpPr>
            <p:cNvPr id="48" name="TextBox 47"/>
            <p:cNvSpPr txBox="1"/>
            <p:nvPr/>
          </p:nvSpPr>
          <p:spPr>
            <a:xfrm>
              <a:off x="7155505" y="841718"/>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sản phẩm</a:t>
              </a:r>
              <a:endParaRPr lang="ko-KR" altLang="en-US" sz="1200" b="1" dirty="0">
                <a:solidFill>
                  <a:schemeClr val="tx1">
                    <a:lumMod val="85000"/>
                    <a:lumOff val="1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liên quan đến việc quản lý sản phẩm, mặt hàng của cửa hàng.</a:t>
              </a: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28" name="Rectangle 27"/>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1807646" y="2377222"/>
            <a:ext cx="1227692" cy="646331"/>
          </a:xfrm>
          <a:prstGeom prst="rect">
            <a:avLst/>
          </a:prstGeom>
          <a:noFill/>
        </p:spPr>
        <p:txBody>
          <a:bodyPr wrap="square" rtlCol="0">
            <a:spAutoFit/>
          </a:bodyPr>
          <a:lstStyle/>
          <a:p>
            <a:r>
              <a:rPr lang="en-US">
                <a:solidFill>
                  <a:schemeClr val="tx1">
                    <a:lumMod val="95000"/>
                    <a:lumOff val="5000"/>
                  </a:schemeClr>
                </a:solidFill>
              </a:rPr>
              <a:t>Nghiệp vụ Quản Lý</a:t>
            </a:r>
          </a:p>
        </p:txBody>
      </p:sp>
    </p:spTree>
    <p:extLst>
      <p:ext uri="{BB962C8B-B14F-4D97-AF65-F5344CB8AC3E}">
        <p14:creationId xmlns:p14="http://schemas.microsoft.com/office/powerpoint/2010/main" val="339341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fade">
                                      <p:cBhvr>
                                        <p:cTn id="12" dur="1000"/>
                                        <p:tgtEl>
                                          <p:spTgt spid="13315"/>
                                        </p:tgtEl>
                                      </p:cBhvr>
                                    </p:animEffect>
                                    <p:anim calcmode="lin" valueType="num">
                                      <p:cBhvr>
                                        <p:cTn id="13" dur="1000" fill="hold"/>
                                        <p:tgtEl>
                                          <p:spTgt spid="13315"/>
                                        </p:tgtEl>
                                        <p:attrNameLst>
                                          <p:attrName>ppt_x</p:attrName>
                                        </p:attrNameLst>
                                      </p:cBhvr>
                                      <p:tavLst>
                                        <p:tav tm="0">
                                          <p:val>
                                            <p:strVal val="#ppt_x"/>
                                          </p:val>
                                        </p:tav>
                                        <p:tav tm="100000">
                                          <p:val>
                                            <p:strVal val="#ppt_x"/>
                                          </p:val>
                                        </p:tav>
                                      </p:tavLst>
                                    </p:anim>
                                    <p:anim calcmode="lin" valueType="num">
                                      <p:cBhvr>
                                        <p:cTn id="14" dur="1000" fill="hold"/>
                                        <p:tgtEl>
                                          <p:spTgt spid="133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1" grpId="0"/>
      <p:bldP spid="52" grpId="0"/>
      <p:bldP spid="53" grpId="0"/>
      <p:bldP spid="5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6" y="1131590"/>
            <a:ext cx="4896096" cy="708252"/>
            <a:chOff x="7164288" y="856926"/>
            <a:chExt cx="1439711"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40" name="TextBox 39"/>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grpSp>
        <p:nvGrpSpPr>
          <p:cNvPr id="41" name="Group 40"/>
          <p:cNvGrpSpPr/>
          <p:nvPr/>
        </p:nvGrpSpPr>
        <p:grpSpPr>
          <a:xfrm>
            <a:off x="3204296" y="3583064"/>
            <a:ext cx="4896096" cy="708252"/>
            <a:chOff x="7164288" y="856926"/>
            <a:chExt cx="1439711" cy="708252"/>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Hóa Đơn Nhập</a:t>
              </a:r>
              <a:endParaRPr lang="ko-KR" altLang="en-US" sz="1200" b="1" dirty="0">
                <a:solidFill>
                  <a:schemeClr val="tx1">
                    <a:lumMod val="85000"/>
                    <a:lumOff val="15000"/>
                  </a:schemeClr>
                </a:solidFill>
                <a:cs typeface="Arial" pitchFamily="34" charset="0"/>
              </a:endParaRPr>
            </a:p>
          </p:txBody>
        </p:sp>
        <p:sp>
          <p:nvSpPr>
            <p:cNvPr id="43" name="TextBox 42"/>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nhằm một mục đích quản lý hóa đơn nhập hàng của cửa hàng.</a:t>
              </a: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tài khoản</a:t>
              </a:r>
              <a:endParaRPr lang="ko-KR" altLang="en-US" sz="1200" b="1" dirty="0">
                <a:solidFill>
                  <a:schemeClr val="tx1">
                    <a:lumMod val="85000"/>
                    <a:lumOff val="15000"/>
                  </a:schemeClr>
                </a:solidFill>
                <a:cs typeface="Arial" pitchFamily="34" charset="0"/>
              </a:endParaRPr>
            </a:p>
          </p:txBody>
        </p:sp>
        <p:sp>
          <p:nvSpPr>
            <p:cNvPr id="46" name="TextBox 45"/>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với một mục đích chung là quản lý tài khoản của nhân viên sử dụng</a:t>
              </a:r>
            </a:p>
          </p:txBody>
        </p:sp>
      </p:grpSp>
      <p:grpSp>
        <p:nvGrpSpPr>
          <p:cNvPr id="47" name="Group 46"/>
          <p:cNvGrpSpPr/>
          <p:nvPr/>
        </p:nvGrpSpPr>
        <p:grpSpPr>
          <a:xfrm>
            <a:off x="3894503" y="2750698"/>
            <a:ext cx="4925964" cy="723460"/>
            <a:chOff x="7155505" y="841718"/>
            <a:chExt cx="1448494" cy="723460"/>
          </a:xfrm>
        </p:grpSpPr>
        <p:sp>
          <p:nvSpPr>
            <p:cNvPr id="48" name="TextBox 47"/>
            <p:cNvSpPr txBox="1"/>
            <p:nvPr/>
          </p:nvSpPr>
          <p:spPr>
            <a:xfrm>
              <a:off x="7155505" y="841718"/>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sản phẩm</a:t>
              </a:r>
              <a:endParaRPr lang="ko-KR" altLang="en-US" sz="1200" b="1" dirty="0">
                <a:solidFill>
                  <a:schemeClr val="tx1">
                    <a:lumMod val="85000"/>
                    <a:lumOff val="1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liên quan đến việc quản lý sản phẩm, mặt hàng của cửa hàng.</a:t>
              </a: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28" name="Rectangle 27"/>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1807646" y="2377222"/>
            <a:ext cx="1227692" cy="646331"/>
          </a:xfrm>
          <a:prstGeom prst="rect">
            <a:avLst/>
          </a:prstGeom>
          <a:noFill/>
        </p:spPr>
        <p:txBody>
          <a:bodyPr wrap="square" rtlCol="0">
            <a:spAutoFit/>
          </a:bodyPr>
          <a:lstStyle/>
          <a:p>
            <a:r>
              <a:rPr lang="en-US">
                <a:solidFill>
                  <a:schemeClr val="tx1">
                    <a:lumMod val="95000"/>
                    <a:lumOff val="5000"/>
                  </a:schemeClr>
                </a:solidFill>
              </a:rPr>
              <a:t>Nghiệp vụ Quản Lý</a:t>
            </a:r>
          </a:p>
        </p:txBody>
      </p:sp>
    </p:spTree>
    <p:extLst>
      <p:ext uri="{BB962C8B-B14F-4D97-AF65-F5344CB8AC3E}">
        <p14:creationId xmlns:p14="http://schemas.microsoft.com/office/powerpoint/2010/main" val="28570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3.7037E-7 L -0.19722 -0.04938 " pathEditMode="relative" rAng="0" ptsTypes="AA">
                                      <p:cBhvr>
                                        <p:cTn id="6" dur="2000" fill="hold"/>
                                        <p:tgtEl>
                                          <p:spTgt spid="19"/>
                                        </p:tgtEl>
                                        <p:attrNameLst>
                                          <p:attrName>ppt_x</p:attrName>
                                          <p:attrName>ppt_y</p:attrName>
                                        </p:attrNameLst>
                                      </p:cBhvr>
                                      <p:rCtr x="-9861" y="-2469"/>
                                    </p:animMotion>
                                  </p:childTnLst>
                                </p:cTn>
                              </p:par>
                              <p:par>
                                <p:cTn id="7" presetID="42" presetClass="path" presetSubtype="0" accel="50000" decel="50000" fill="hold" grpId="0" nodeType="withEffect">
                                  <p:stCondLst>
                                    <p:cond delay="0"/>
                                  </p:stCondLst>
                                  <p:childTnLst>
                                    <p:animMotion origin="layout" path="M -1.11111E-6 -3.7037E-7 L -0.19722 -0.04938 " pathEditMode="relative" rAng="0" ptsTypes="AA">
                                      <p:cBhvr>
                                        <p:cTn id="8" dur="2000" fill="hold"/>
                                        <p:tgtEl>
                                          <p:spTgt spid="51"/>
                                        </p:tgtEl>
                                        <p:attrNameLst>
                                          <p:attrName>ppt_x</p:attrName>
                                          <p:attrName>ppt_y</p:attrName>
                                        </p:attrNameLst>
                                      </p:cBhvr>
                                      <p:rCtr x="-9861" y="-2469"/>
                                    </p:animMotion>
                                  </p:childTnLst>
                                </p:cTn>
                              </p:par>
                              <p:par>
                                <p:cTn id="9" presetID="42" presetClass="path" presetSubtype="0" accel="50000" decel="50000" fill="hold" nodeType="withEffect">
                                  <p:stCondLst>
                                    <p:cond delay="0"/>
                                  </p:stCondLst>
                                  <p:childTnLst>
                                    <p:animMotion origin="layout" path="M 4.44444E-6 1.11111E-6 L -0.16528 -0.00525 " pathEditMode="relative" rAng="0" ptsTypes="AA">
                                      <p:cBhvr>
                                        <p:cTn id="10" dur="2000" fill="hold"/>
                                        <p:tgtEl>
                                          <p:spTgt spid="38"/>
                                        </p:tgtEl>
                                        <p:attrNameLst>
                                          <p:attrName>ppt_x</p:attrName>
                                          <p:attrName>ppt_y</p:attrName>
                                        </p:attrNameLst>
                                      </p:cBhvr>
                                      <p:rCtr x="-8264" y="-278"/>
                                    </p:animMotion>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315"/>
                                        </p:tgtEl>
                                      </p:cBhvr>
                                    </p:animEffect>
                                    <p:set>
                                      <p:cBhvr>
                                        <p:cTn id="16" dur="1" fill="hold">
                                          <p:stCondLst>
                                            <p:cond delay="499"/>
                                          </p:stCondLst>
                                        </p:cTn>
                                        <p:tgtEl>
                                          <p:spTgt spid="133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4"/>
                                        </p:tgtEl>
                                      </p:cBhvr>
                                    </p:animEffect>
                                    <p:set>
                                      <p:cBhvr>
                                        <p:cTn id="31" dur="1" fill="hold">
                                          <p:stCondLst>
                                            <p:cond delay="499"/>
                                          </p:stCondLst>
                                        </p:cTn>
                                        <p:tgtEl>
                                          <p:spTgt spid="4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4"/>
                                        </p:tgtEl>
                                      </p:cBhvr>
                                    </p:animEffect>
                                    <p:set>
                                      <p:cBhvr>
                                        <p:cTn id="43" dur="1" fill="hold">
                                          <p:stCondLst>
                                            <p:cond delay="499"/>
                                          </p:stCondLst>
                                        </p:cTn>
                                        <p:tgtEl>
                                          <p:spTgt spid="54"/>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1" grpId="0"/>
      <p:bldP spid="52" grpId="0"/>
      <p:bldP spid="53" grpId="0"/>
      <p:bldP spid="5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692464" y="1105874"/>
            <a:ext cx="4896096" cy="708252"/>
            <a:chOff x="7164288" y="856926"/>
            <a:chExt cx="1439711" cy="708252"/>
          </a:xfrm>
        </p:grpSpPr>
        <p:sp>
          <p:nvSpPr>
            <p:cNvPr id="58" name="TextBox 57"/>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59" name="TextBox 58"/>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sp>
        <p:nvSpPr>
          <p:cNvPr id="28" name="Rectangle 27"/>
          <p:cNvSpPr/>
          <p:nvPr/>
        </p:nvSpPr>
        <p:spPr>
          <a:xfrm>
            <a:off x="784"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7200"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2304"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842"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6" name="Oval 35"/>
          <p:cNvSpPr/>
          <p:nvPr/>
        </p:nvSpPr>
        <p:spPr>
          <a:xfrm>
            <a:off x="455144" y="1074046"/>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extBox 36"/>
          <p:cNvSpPr txBox="1"/>
          <p:nvPr/>
        </p:nvSpPr>
        <p:spPr>
          <a:xfrm>
            <a:off x="548194" y="1248507"/>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2" name="TextBox 1"/>
          <p:cNvSpPr txBox="1"/>
          <p:nvPr/>
        </p:nvSpPr>
        <p:spPr>
          <a:xfrm>
            <a:off x="545942" y="1819669"/>
            <a:ext cx="5752782" cy="307777"/>
          </a:xfrm>
          <a:prstGeom prst="rect">
            <a:avLst/>
          </a:prstGeom>
          <a:noFill/>
        </p:spPr>
        <p:txBody>
          <a:bodyPr wrap="square" rtlCol="0">
            <a:spAutoFit/>
          </a:bodyPr>
          <a:lstStyle/>
          <a:p>
            <a:r>
              <a:rPr lang="en-US" sz="1400"/>
              <a:t>1. Đặc tả tiến trình chức năng</a:t>
            </a:r>
          </a:p>
        </p:txBody>
      </p:sp>
      <p:sp>
        <p:nvSpPr>
          <p:cNvPr id="4" name="TextBox 3"/>
          <p:cNvSpPr txBox="1"/>
          <p:nvPr/>
        </p:nvSpPr>
        <p:spPr>
          <a:xfrm>
            <a:off x="547043" y="2130906"/>
            <a:ext cx="2440414" cy="523220"/>
          </a:xfrm>
          <a:prstGeom prst="rect">
            <a:avLst/>
          </a:prstGeom>
          <a:noFill/>
        </p:spPr>
        <p:txBody>
          <a:bodyPr wrap="square" rtlCol="0">
            <a:spAutoFit/>
          </a:bodyPr>
          <a:lstStyle/>
          <a:p>
            <a:r>
              <a:rPr lang="en-US" sz="1400"/>
              <a:t>Chức năng xem danh sách nhân viên</a:t>
            </a:r>
          </a:p>
        </p:txBody>
      </p:sp>
      <p:sp>
        <p:nvSpPr>
          <p:cNvPr id="6" name="Oval 5"/>
          <p:cNvSpPr/>
          <p:nvPr/>
        </p:nvSpPr>
        <p:spPr>
          <a:xfrm>
            <a:off x="554623" y="3013491"/>
            <a:ext cx="1012670" cy="576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Bắt Đầu</a:t>
            </a:r>
          </a:p>
        </p:txBody>
      </p:sp>
      <p:sp>
        <p:nvSpPr>
          <p:cNvPr id="7" name="Rectangle 6"/>
          <p:cNvSpPr/>
          <p:nvPr/>
        </p:nvSpPr>
        <p:spPr>
          <a:xfrm>
            <a:off x="1979345" y="3049495"/>
            <a:ext cx="1728559"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Yêu cầu xem danh sách nhân viên</a:t>
            </a:r>
          </a:p>
        </p:txBody>
      </p:sp>
      <p:sp>
        <p:nvSpPr>
          <p:cNvPr id="60" name="Rectangle 59"/>
          <p:cNvSpPr/>
          <p:nvPr/>
        </p:nvSpPr>
        <p:spPr>
          <a:xfrm>
            <a:off x="4268401" y="3049495"/>
            <a:ext cx="15997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Danh sách nhân viên</a:t>
            </a:r>
          </a:p>
        </p:txBody>
      </p:sp>
      <p:sp>
        <p:nvSpPr>
          <p:cNvPr id="61" name="Oval 60"/>
          <p:cNvSpPr/>
          <p:nvPr/>
        </p:nvSpPr>
        <p:spPr>
          <a:xfrm>
            <a:off x="6462138" y="3013491"/>
            <a:ext cx="1012670" cy="576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Bắt Đầu</a:t>
            </a:r>
          </a:p>
        </p:txBody>
      </p:sp>
      <p:sp>
        <p:nvSpPr>
          <p:cNvPr id="8" name="Arrow: Right 7"/>
          <p:cNvSpPr/>
          <p:nvPr/>
        </p:nvSpPr>
        <p:spPr>
          <a:xfrm>
            <a:off x="1644605" y="3224668"/>
            <a:ext cx="286881" cy="1537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p:cNvSpPr/>
          <p:nvPr/>
        </p:nvSpPr>
        <p:spPr>
          <a:xfrm>
            <a:off x="3782249" y="3224668"/>
            <a:ext cx="429711" cy="1537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p:cNvSpPr/>
          <p:nvPr/>
        </p:nvSpPr>
        <p:spPr>
          <a:xfrm>
            <a:off x="5932206" y="3224667"/>
            <a:ext cx="496436" cy="1537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1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1000"/>
                                        <p:tgtEl>
                                          <p:spTgt spid="60"/>
                                        </p:tgtEl>
                                      </p:cBhvr>
                                    </p:animEffect>
                                    <p:anim calcmode="lin" valueType="num">
                                      <p:cBhvr>
                                        <p:cTn id="25" dur="1000" fill="hold"/>
                                        <p:tgtEl>
                                          <p:spTgt spid="60"/>
                                        </p:tgtEl>
                                        <p:attrNameLst>
                                          <p:attrName>ppt_x</p:attrName>
                                        </p:attrNameLst>
                                      </p:cBhvr>
                                      <p:tavLst>
                                        <p:tav tm="0">
                                          <p:val>
                                            <p:strVal val="#ppt_x"/>
                                          </p:val>
                                        </p:tav>
                                        <p:tav tm="100000">
                                          <p:val>
                                            <p:strVal val="#ppt_x"/>
                                          </p:val>
                                        </p:tav>
                                      </p:tavLst>
                                    </p:anim>
                                    <p:anim calcmode="lin" valueType="num">
                                      <p:cBhvr>
                                        <p:cTn id="26" dur="1000" fill="hold"/>
                                        <p:tgtEl>
                                          <p:spTgt spid="6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1000"/>
                                        <p:tgtEl>
                                          <p:spTgt spid="61"/>
                                        </p:tgtEl>
                                      </p:cBhvr>
                                    </p:animEffect>
                                    <p:anim calcmode="lin" valueType="num">
                                      <p:cBhvr>
                                        <p:cTn id="30" dur="1000" fill="hold"/>
                                        <p:tgtEl>
                                          <p:spTgt spid="61"/>
                                        </p:tgtEl>
                                        <p:attrNameLst>
                                          <p:attrName>ppt_x</p:attrName>
                                        </p:attrNameLst>
                                      </p:cBhvr>
                                      <p:tavLst>
                                        <p:tav tm="0">
                                          <p:val>
                                            <p:strVal val="#ppt_x"/>
                                          </p:val>
                                        </p:tav>
                                        <p:tav tm="100000">
                                          <p:val>
                                            <p:strVal val="#ppt_x"/>
                                          </p:val>
                                        </p:tav>
                                      </p:tavLst>
                                    </p:anim>
                                    <p:anim calcmode="lin" valueType="num">
                                      <p:cBhvr>
                                        <p:cTn id="31" dur="1000" fill="hold"/>
                                        <p:tgtEl>
                                          <p:spTgt spid="6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1000"/>
                                        <p:tgtEl>
                                          <p:spTgt spid="62"/>
                                        </p:tgtEl>
                                      </p:cBhvr>
                                    </p:animEffect>
                                    <p:anim calcmode="lin" valueType="num">
                                      <p:cBhvr>
                                        <p:cTn id="40" dur="1000" fill="hold"/>
                                        <p:tgtEl>
                                          <p:spTgt spid="62"/>
                                        </p:tgtEl>
                                        <p:attrNameLst>
                                          <p:attrName>ppt_x</p:attrName>
                                        </p:attrNameLst>
                                      </p:cBhvr>
                                      <p:tavLst>
                                        <p:tav tm="0">
                                          <p:val>
                                            <p:strVal val="#ppt_x"/>
                                          </p:val>
                                        </p:tav>
                                        <p:tav tm="100000">
                                          <p:val>
                                            <p:strVal val="#ppt_x"/>
                                          </p:val>
                                        </p:tav>
                                      </p:tavLst>
                                    </p:anim>
                                    <p:anim calcmode="lin" valueType="num">
                                      <p:cBhvr>
                                        <p:cTn id="41" dur="1000" fill="hold"/>
                                        <p:tgtEl>
                                          <p:spTgt spid="6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1000"/>
                                        <p:tgtEl>
                                          <p:spTgt spid="63"/>
                                        </p:tgtEl>
                                      </p:cBhvr>
                                    </p:animEffect>
                                    <p:anim calcmode="lin" valueType="num">
                                      <p:cBhvr>
                                        <p:cTn id="45" dur="1000" fill="hold"/>
                                        <p:tgtEl>
                                          <p:spTgt spid="63"/>
                                        </p:tgtEl>
                                        <p:attrNameLst>
                                          <p:attrName>ppt_x</p:attrName>
                                        </p:attrNameLst>
                                      </p:cBhvr>
                                      <p:tavLst>
                                        <p:tav tm="0">
                                          <p:val>
                                            <p:strVal val="#ppt_x"/>
                                          </p:val>
                                        </p:tav>
                                        <p:tav tm="100000">
                                          <p:val>
                                            <p:strVal val="#ppt_x"/>
                                          </p:val>
                                        </p:tav>
                                      </p:tavLst>
                                    </p:anim>
                                    <p:anim calcmode="lin" valueType="num">
                                      <p:cBhvr>
                                        <p:cTn id="4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63"/>
                                        </p:tgtEl>
                                      </p:cBhvr>
                                    </p:animEffect>
                                    <p:set>
                                      <p:cBhvr>
                                        <p:cTn id="72"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6" grpId="0" animBg="1"/>
      <p:bldP spid="6" grpId="1" animBg="1"/>
      <p:bldP spid="7" grpId="0" animBg="1"/>
      <p:bldP spid="7" grpId="1" animBg="1"/>
      <p:bldP spid="60" grpId="0" animBg="1"/>
      <p:bldP spid="60" grpId="1" animBg="1"/>
      <p:bldP spid="61" grpId="0" animBg="1"/>
      <p:bldP spid="61" grpId="1" animBg="1"/>
      <p:bldP spid="8" grpId="0" animBg="1"/>
      <p:bldP spid="8" grpId="1" animBg="1"/>
      <p:bldP spid="62" grpId="0" animBg="1"/>
      <p:bldP spid="62" grpId="1" animBg="1"/>
      <p:bldP spid="63" grpId="0" animBg="1"/>
      <p:bldP spid="6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692464" y="1105874"/>
            <a:ext cx="4896096" cy="708252"/>
            <a:chOff x="7164288" y="856926"/>
            <a:chExt cx="1439711" cy="708252"/>
          </a:xfrm>
        </p:grpSpPr>
        <p:sp>
          <p:nvSpPr>
            <p:cNvPr id="58" name="TextBox 57"/>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59" name="TextBox 58"/>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sp>
        <p:nvSpPr>
          <p:cNvPr id="28" name="Rectangle 27"/>
          <p:cNvSpPr/>
          <p:nvPr/>
        </p:nvSpPr>
        <p:spPr>
          <a:xfrm>
            <a:off x="784"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7200"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2304"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842"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6" name="Oval 35"/>
          <p:cNvSpPr/>
          <p:nvPr/>
        </p:nvSpPr>
        <p:spPr>
          <a:xfrm>
            <a:off x="455144" y="1074046"/>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extBox 36"/>
          <p:cNvSpPr txBox="1"/>
          <p:nvPr/>
        </p:nvSpPr>
        <p:spPr>
          <a:xfrm>
            <a:off x="548194" y="1248507"/>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2" name="TextBox 1"/>
          <p:cNvSpPr txBox="1"/>
          <p:nvPr/>
        </p:nvSpPr>
        <p:spPr>
          <a:xfrm>
            <a:off x="545942" y="1819669"/>
            <a:ext cx="5752782" cy="307777"/>
          </a:xfrm>
          <a:prstGeom prst="rect">
            <a:avLst/>
          </a:prstGeom>
          <a:noFill/>
        </p:spPr>
        <p:txBody>
          <a:bodyPr wrap="square" rtlCol="0">
            <a:spAutoFit/>
          </a:bodyPr>
          <a:lstStyle/>
          <a:p>
            <a:r>
              <a:rPr lang="en-US" sz="1400"/>
              <a:t>1. Đặc tả tiến trình chức năng</a:t>
            </a:r>
          </a:p>
        </p:txBody>
      </p:sp>
      <p:sp>
        <p:nvSpPr>
          <p:cNvPr id="4" name="TextBox 3"/>
          <p:cNvSpPr txBox="1"/>
          <p:nvPr/>
        </p:nvSpPr>
        <p:spPr>
          <a:xfrm>
            <a:off x="547043" y="2130906"/>
            <a:ext cx="2440414" cy="523220"/>
          </a:xfrm>
          <a:prstGeom prst="rect">
            <a:avLst/>
          </a:prstGeom>
          <a:noFill/>
        </p:spPr>
        <p:txBody>
          <a:bodyPr wrap="square" rtlCol="0">
            <a:spAutoFit/>
          </a:bodyPr>
          <a:lstStyle/>
          <a:p>
            <a:r>
              <a:rPr lang="en-US" sz="1400"/>
              <a:t>Chức năng xem danh sách nhân viên</a:t>
            </a:r>
          </a:p>
        </p:txBody>
      </p:sp>
      <p:sp>
        <p:nvSpPr>
          <p:cNvPr id="3" name="TextBox 2"/>
          <p:cNvSpPr txBox="1"/>
          <p:nvPr/>
        </p:nvSpPr>
        <p:spPr>
          <a:xfrm>
            <a:off x="783493" y="2715766"/>
            <a:ext cx="3357019" cy="738664"/>
          </a:xfrm>
          <a:prstGeom prst="rect">
            <a:avLst/>
          </a:prstGeom>
          <a:noFill/>
        </p:spPr>
        <p:txBody>
          <a:bodyPr wrap="square" rtlCol="0">
            <a:spAutoFit/>
          </a:bodyPr>
          <a:lstStyle/>
          <a:p>
            <a:r>
              <a:rPr lang="en-US" sz="1400"/>
              <a:t>Đầu vào : yêu cầu xem danh sách nhân viên</a:t>
            </a:r>
          </a:p>
          <a:p>
            <a:r>
              <a:rPr lang="en-US" sz="1400"/>
              <a:t>Đầu ra : danh sách nhân viên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936" t="4111" r="16238" b="4686"/>
          <a:stretch/>
        </p:blipFill>
        <p:spPr bwMode="auto">
          <a:xfrm>
            <a:off x="5407361" y="1635636"/>
            <a:ext cx="2362397" cy="319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074"/>
                                        </p:tgtEl>
                                      </p:cBhvr>
                                    </p:animEffect>
                                    <p:set>
                                      <p:cBhvr>
                                        <p:cTn id="28"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solidFill>
                  <a:schemeClr val="accent5"/>
                </a:solidFill>
              </a:rPr>
              <a:t>Nội Dung </a:t>
            </a:r>
            <a:r>
              <a:rPr lang="en-US" altLang="ko-KR"/>
              <a:t>Trình Bày</a:t>
            </a:r>
            <a:endParaRPr lang="ko-KR" altLang="en-US" dirty="0"/>
          </a:p>
        </p:txBody>
      </p:sp>
      <p:sp>
        <p:nvSpPr>
          <p:cNvPr id="49" name="Pentagon 48"/>
          <p:cNvSpPr/>
          <p:nvPr/>
        </p:nvSpPr>
        <p:spPr>
          <a:xfrm>
            <a:off x="2079428" y="1209498"/>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161101" y="128849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108" name="Pentagon 107"/>
          <p:cNvSpPr/>
          <p:nvPr/>
        </p:nvSpPr>
        <p:spPr>
          <a:xfrm>
            <a:off x="2079428" y="1907374"/>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907374"/>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161101" y="198637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71098" y="1959847"/>
            <a:ext cx="4845318" cy="483931"/>
            <a:chOff x="2299400" y="1781114"/>
            <a:chExt cx="4576856" cy="483931"/>
          </a:xfrm>
        </p:grpSpPr>
        <p:sp>
          <p:nvSpPr>
            <p:cNvPr id="112"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a:cs typeface="Arial" pitchFamily="34" charset="0"/>
                </a:rPr>
                <a:t>Khảo Sát Hệ Thống và Xác Định Yêu  Cầu</a:t>
              </a:r>
              <a:endParaRPr lang="en-US" altLang="ko-KR" sz="1200" b="1" dirty="0">
                <a:cs typeface="Arial" pitchFamily="34" charset="0"/>
              </a:endParaRPr>
            </a:p>
          </p:txBody>
        </p:sp>
        <p:sp>
          <p:nvSpPr>
            <p:cNvPr id="113" name="TextBox 12"/>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Xác định yêu cầu chức năng và phi chức năng của hệ thống.</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2079428" y="2605250"/>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60525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161101" y="268424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71098" y="2657724"/>
            <a:ext cx="4845318" cy="483931"/>
            <a:chOff x="2299400" y="1781114"/>
            <a:chExt cx="4576856" cy="483931"/>
          </a:xfrm>
        </p:grpSpPr>
        <p:sp>
          <p:nvSpPr>
            <p:cNvPr id="119"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a:cs typeface="Arial" pitchFamily="34" charset="0"/>
                </a:rPr>
                <a:t>Phân Tích Hệ Thống</a:t>
              </a:r>
              <a:endParaRPr lang="en-US" altLang="ko-KR" sz="1200" b="1" dirty="0">
                <a:cs typeface="Arial" pitchFamily="34" charset="0"/>
              </a:endParaRPr>
            </a:p>
          </p:txBody>
        </p:sp>
        <p:sp>
          <p:nvSpPr>
            <p:cNvPr id="120" name="TextBox 12"/>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Mô hình hóa quy trình, tiến trình thực hiện chức năng.</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2079428" y="3303126"/>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03126"/>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161101" y="338212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355600"/>
            <a:ext cx="4845318" cy="483931"/>
            <a:chOff x="2299400" y="1781114"/>
            <a:chExt cx="4576856" cy="483931"/>
          </a:xfrm>
        </p:grpSpPr>
        <p:sp>
          <p:nvSpPr>
            <p:cNvPr id="12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a:cs typeface="Arial" pitchFamily="34" charset="0"/>
                </a:rPr>
                <a:t>Thiết Kế Hệ Thống</a:t>
              </a:r>
              <a:endParaRPr lang="en-US" altLang="ko-KR" sz="1200" b="1" dirty="0">
                <a:cs typeface="Arial" pitchFamily="34" charset="0"/>
              </a:endParaRPr>
            </a:p>
          </p:txBody>
        </p:sp>
        <p:sp>
          <p:nvSpPr>
            <p:cNvPr id="127" name="TextBox 12"/>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Công nghệ phát triển, CSDL, thiết kế Xử Lý chức năng.</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2079428" y="4001000"/>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00100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161101" y="407999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1098" y="4053474"/>
            <a:ext cx="4845318" cy="483931"/>
            <a:chOff x="2299400" y="1781114"/>
            <a:chExt cx="4576856" cy="483931"/>
          </a:xfrm>
        </p:grpSpPr>
        <p:sp>
          <p:nvSpPr>
            <p:cNvPr id="133"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a:cs typeface="Arial" pitchFamily="34" charset="0"/>
                </a:rPr>
                <a:t>Phát Triển Sản Phẩm</a:t>
              </a:r>
              <a:endParaRPr lang="en-US" altLang="ko-KR" sz="1200" b="1" dirty="0">
                <a:cs typeface="Arial" pitchFamily="34" charset="0"/>
              </a:endParaRPr>
            </a:p>
          </p:txBody>
        </p:sp>
        <p:sp>
          <p:nvSpPr>
            <p:cNvPr id="134" name="TextBox 12"/>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Xây dựng hệ thống dựa trên dữ liệu, chức năng đã được phân tích.</a:t>
              </a:r>
              <a:endParaRPr lang="ko-KR" altLang="en-US" sz="1200" dirty="0">
                <a:solidFill>
                  <a:schemeClr val="tx1">
                    <a:lumMod val="75000"/>
                    <a:lumOff val="25000"/>
                  </a:schemeClr>
                </a:solidFill>
                <a:cs typeface="Arial" pitchFamily="34" charset="0"/>
              </a:endParaRPr>
            </a:p>
          </p:txBody>
        </p:sp>
      </p:grpSp>
      <p:grpSp>
        <p:nvGrpSpPr>
          <p:cNvPr id="35" name="Group 34"/>
          <p:cNvGrpSpPr/>
          <p:nvPr/>
        </p:nvGrpSpPr>
        <p:grpSpPr>
          <a:xfrm>
            <a:off x="3466823" y="1299638"/>
            <a:ext cx="4845318" cy="483931"/>
            <a:chOff x="2299400" y="1781114"/>
            <a:chExt cx="4576856" cy="483931"/>
          </a:xfrm>
        </p:grpSpPr>
        <p:sp>
          <p:nvSpPr>
            <p:cNvPr id="3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a:cs typeface="Arial" pitchFamily="34" charset="0"/>
                </a:rPr>
                <a:t>Giới Thiệu Đề Tài</a:t>
              </a:r>
              <a:endParaRPr lang="en-US" altLang="ko-KR" sz="1200" b="1" dirty="0">
                <a:cs typeface="Arial" pitchFamily="34" charset="0"/>
              </a:endParaRPr>
            </a:p>
          </p:txBody>
        </p:sp>
        <p:sp>
          <p:nvSpPr>
            <p:cNvPr id="37" name="TextBox 12"/>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a:solidFill>
                    <a:schemeClr val="tx1">
                      <a:lumMod val="75000"/>
                      <a:lumOff val="25000"/>
                    </a:schemeClr>
                  </a:solidFill>
                  <a:cs typeface="Arial" pitchFamily="34" charset="0"/>
                </a:rPr>
                <a:t>Tổng quan và Mục tiêu của hệ thống.</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692464" y="1105874"/>
            <a:ext cx="4896096" cy="708252"/>
            <a:chOff x="7164288" y="856926"/>
            <a:chExt cx="1439711" cy="708252"/>
          </a:xfrm>
        </p:grpSpPr>
        <p:sp>
          <p:nvSpPr>
            <p:cNvPr id="58" name="TextBox 57"/>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59" name="TextBox 58"/>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sp>
        <p:nvSpPr>
          <p:cNvPr id="28" name="Rectangle 27"/>
          <p:cNvSpPr/>
          <p:nvPr/>
        </p:nvSpPr>
        <p:spPr>
          <a:xfrm>
            <a:off x="784"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7200"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2304"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842"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6" name="Oval 35"/>
          <p:cNvSpPr/>
          <p:nvPr/>
        </p:nvSpPr>
        <p:spPr>
          <a:xfrm>
            <a:off x="455144" y="1074046"/>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extBox 36"/>
          <p:cNvSpPr txBox="1"/>
          <p:nvPr/>
        </p:nvSpPr>
        <p:spPr>
          <a:xfrm>
            <a:off x="548194" y="1248507"/>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2" name="TextBox 1"/>
          <p:cNvSpPr txBox="1"/>
          <p:nvPr/>
        </p:nvSpPr>
        <p:spPr>
          <a:xfrm>
            <a:off x="545942" y="1819669"/>
            <a:ext cx="5752782" cy="307777"/>
          </a:xfrm>
          <a:prstGeom prst="rect">
            <a:avLst/>
          </a:prstGeom>
          <a:noFill/>
        </p:spPr>
        <p:txBody>
          <a:bodyPr wrap="square" rtlCol="0">
            <a:spAutoFit/>
          </a:bodyPr>
          <a:lstStyle/>
          <a:p>
            <a:r>
              <a:rPr lang="en-US" sz="1400"/>
              <a:t>1. Đặc tả tiến trình chức năng</a:t>
            </a:r>
          </a:p>
        </p:txBody>
      </p:sp>
      <p:sp>
        <p:nvSpPr>
          <p:cNvPr id="4" name="TextBox 3"/>
          <p:cNvSpPr txBox="1"/>
          <p:nvPr/>
        </p:nvSpPr>
        <p:spPr>
          <a:xfrm>
            <a:off x="547043" y="2130906"/>
            <a:ext cx="2440414" cy="307777"/>
          </a:xfrm>
          <a:prstGeom prst="rect">
            <a:avLst/>
          </a:prstGeom>
          <a:noFill/>
        </p:spPr>
        <p:txBody>
          <a:bodyPr wrap="square" rtlCol="0">
            <a:spAutoFit/>
          </a:bodyPr>
          <a:lstStyle/>
          <a:p>
            <a:r>
              <a:rPr lang="en-US" sz="1400"/>
              <a:t>Chức năng thêm nhân viên</a:t>
            </a:r>
          </a:p>
        </p:txBody>
      </p:sp>
      <p:sp>
        <p:nvSpPr>
          <p:cNvPr id="3" name="TextBox 2"/>
          <p:cNvSpPr txBox="1"/>
          <p:nvPr/>
        </p:nvSpPr>
        <p:spPr>
          <a:xfrm>
            <a:off x="589737" y="2508339"/>
            <a:ext cx="3600400" cy="1015663"/>
          </a:xfrm>
          <a:prstGeom prst="rect">
            <a:avLst/>
          </a:prstGeom>
          <a:noFill/>
        </p:spPr>
        <p:txBody>
          <a:bodyPr wrap="square" rtlCol="0">
            <a:spAutoFit/>
          </a:bodyPr>
          <a:lstStyle/>
          <a:p>
            <a:r>
              <a:rPr lang="en-US" sz="1400"/>
              <a:t>+ đầu vào : Thông tin mới của nhân viên.</a:t>
            </a:r>
          </a:p>
          <a:p>
            <a:r>
              <a:rPr lang="en-US" sz="1400"/>
              <a:t>+ đầu ra : Thông báo kết quả và danh sách nhân viên sau khi thêm.</a:t>
            </a:r>
          </a:p>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30" t="2952" r="2838" b="3247"/>
          <a:stretch/>
        </p:blipFill>
        <p:spPr bwMode="auto">
          <a:xfrm>
            <a:off x="5358818" y="1635730"/>
            <a:ext cx="2376264" cy="321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4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692464" y="1105874"/>
            <a:ext cx="4896096" cy="708252"/>
            <a:chOff x="7164288" y="856926"/>
            <a:chExt cx="1439711" cy="708252"/>
          </a:xfrm>
        </p:grpSpPr>
        <p:sp>
          <p:nvSpPr>
            <p:cNvPr id="58" name="TextBox 57"/>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59" name="TextBox 58"/>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sp>
        <p:nvSpPr>
          <p:cNvPr id="28" name="Rectangle 27"/>
          <p:cNvSpPr/>
          <p:nvPr/>
        </p:nvSpPr>
        <p:spPr>
          <a:xfrm>
            <a:off x="784"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7200"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2304"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842"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36" name="Oval 35"/>
          <p:cNvSpPr/>
          <p:nvPr/>
        </p:nvSpPr>
        <p:spPr>
          <a:xfrm>
            <a:off x="455144" y="1074046"/>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TextBox 36"/>
          <p:cNvSpPr txBox="1"/>
          <p:nvPr/>
        </p:nvSpPr>
        <p:spPr>
          <a:xfrm>
            <a:off x="548194" y="1248507"/>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2" name="TextBox 1"/>
          <p:cNvSpPr txBox="1"/>
          <p:nvPr/>
        </p:nvSpPr>
        <p:spPr>
          <a:xfrm>
            <a:off x="545942" y="1819669"/>
            <a:ext cx="5752782" cy="307777"/>
          </a:xfrm>
          <a:prstGeom prst="rect">
            <a:avLst/>
          </a:prstGeom>
          <a:noFill/>
        </p:spPr>
        <p:txBody>
          <a:bodyPr wrap="square" rtlCol="0">
            <a:spAutoFit/>
          </a:bodyPr>
          <a:lstStyle/>
          <a:p>
            <a:r>
              <a:rPr lang="en-US" sz="1400"/>
              <a:t>1. Đặc tả tiến trình chức năng</a:t>
            </a:r>
          </a:p>
        </p:txBody>
      </p:sp>
      <p:sp>
        <p:nvSpPr>
          <p:cNvPr id="4" name="TextBox 3"/>
          <p:cNvSpPr txBox="1"/>
          <p:nvPr/>
        </p:nvSpPr>
        <p:spPr>
          <a:xfrm>
            <a:off x="547043" y="2130906"/>
            <a:ext cx="2440414" cy="307777"/>
          </a:xfrm>
          <a:prstGeom prst="rect">
            <a:avLst/>
          </a:prstGeom>
          <a:noFill/>
        </p:spPr>
        <p:txBody>
          <a:bodyPr wrap="square" rtlCol="0">
            <a:spAutoFit/>
          </a:bodyPr>
          <a:lstStyle/>
          <a:p>
            <a:r>
              <a:rPr lang="en-US" sz="1400"/>
              <a:t>Chức năng sửa nhân viên</a:t>
            </a:r>
          </a:p>
        </p:txBody>
      </p:sp>
      <p:sp>
        <p:nvSpPr>
          <p:cNvPr id="3" name="TextBox 2"/>
          <p:cNvSpPr txBox="1"/>
          <p:nvPr/>
        </p:nvSpPr>
        <p:spPr>
          <a:xfrm>
            <a:off x="589737" y="2508339"/>
            <a:ext cx="3600400" cy="738664"/>
          </a:xfrm>
          <a:prstGeom prst="rect">
            <a:avLst/>
          </a:prstGeom>
          <a:noFill/>
        </p:spPr>
        <p:txBody>
          <a:bodyPr wrap="square" rtlCol="0">
            <a:spAutoFit/>
          </a:bodyPr>
          <a:lstStyle/>
          <a:p>
            <a:r>
              <a:rPr lang="en-US" sz="1400"/>
              <a:t>+ đầu vào : Thông tin mới của nhân viên.</a:t>
            </a:r>
          </a:p>
          <a:p>
            <a:r>
              <a:rPr lang="en-US" sz="1400"/>
              <a:t>+ đầu ra : Thông báo kết quả và danh sách nhân viên sau khi </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80" t="2012" r="1777" b="3118"/>
          <a:stretch/>
        </p:blipFill>
        <p:spPr bwMode="auto">
          <a:xfrm>
            <a:off x="5436096" y="1629459"/>
            <a:ext cx="2298986" cy="330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59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6" y="1131590"/>
            <a:ext cx="4896096" cy="708252"/>
            <a:chOff x="7164288" y="856926"/>
            <a:chExt cx="1439711"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nhân viên</a:t>
              </a:r>
              <a:endParaRPr lang="ko-KR" altLang="en-US" sz="1200" b="1" dirty="0">
                <a:solidFill>
                  <a:schemeClr val="tx1">
                    <a:lumMod val="85000"/>
                    <a:lumOff val="15000"/>
                  </a:schemeClr>
                </a:solidFill>
                <a:cs typeface="Arial" pitchFamily="34" charset="0"/>
              </a:endParaRPr>
            </a:p>
          </p:txBody>
        </p:sp>
        <p:sp>
          <p:nvSpPr>
            <p:cNvPr id="40" name="TextBox 39"/>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nhằm mục đích chung là quản lý nhân viên trong hệ thống của cửa hàng.</a:t>
              </a:r>
            </a:p>
          </p:txBody>
        </p:sp>
      </p:grpSp>
      <p:grpSp>
        <p:nvGrpSpPr>
          <p:cNvPr id="41" name="Group 40"/>
          <p:cNvGrpSpPr/>
          <p:nvPr/>
        </p:nvGrpSpPr>
        <p:grpSpPr>
          <a:xfrm>
            <a:off x="3204296" y="3583064"/>
            <a:ext cx="4896096" cy="708252"/>
            <a:chOff x="7164288" y="856926"/>
            <a:chExt cx="1439711" cy="708252"/>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Hóa Đơn Nhập</a:t>
              </a:r>
              <a:endParaRPr lang="ko-KR" altLang="en-US" sz="1200" b="1" dirty="0">
                <a:solidFill>
                  <a:schemeClr val="tx1">
                    <a:lumMod val="85000"/>
                    <a:lumOff val="15000"/>
                  </a:schemeClr>
                </a:solidFill>
                <a:cs typeface="Arial" pitchFamily="34" charset="0"/>
              </a:endParaRPr>
            </a:p>
          </p:txBody>
        </p:sp>
        <p:sp>
          <p:nvSpPr>
            <p:cNvPr id="43" name="TextBox 42"/>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nhằm một mục đích quản lý hóa đơn nhập hàng của cửa hàng.</a:t>
              </a: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tài khoản</a:t>
              </a:r>
              <a:endParaRPr lang="ko-KR" altLang="en-US" sz="1200" b="1" dirty="0">
                <a:solidFill>
                  <a:schemeClr val="tx1">
                    <a:lumMod val="85000"/>
                    <a:lumOff val="15000"/>
                  </a:schemeClr>
                </a:solidFill>
                <a:cs typeface="Arial" pitchFamily="34" charset="0"/>
              </a:endParaRPr>
            </a:p>
          </p:txBody>
        </p:sp>
        <p:sp>
          <p:nvSpPr>
            <p:cNvPr id="46" name="TextBox 45"/>
            <p:cNvSpPr txBox="1"/>
            <p:nvPr/>
          </p:nvSpPr>
          <p:spPr>
            <a:xfrm>
              <a:off x="7164288" y="1103513"/>
              <a:ext cx="1439711" cy="461665"/>
            </a:xfrm>
            <a:prstGeom prst="rect">
              <a:avLst/>
            </a:prstGeom>
            <a:noFill/>
          </p:spPr>
          <p:txBody>
            <a:bodyPr wrap="square" rtlCol="0">
              <a:spAutoFit/>
            </a:bodyPr>
            <a:lstStyle/>
            <a:p>
              <a:pPr lvl="0"/>
              <a:r>
                <a:rPr lang="en-US" sz="1200"/>
                <a:t>Là một tập hợp nhiều chức năng với một mục đích chung là quản lý tài khoản của nhân viên sử dụng</a:t>
              </a:r>
            </a:p>
          </p:txBody>
        </p:sp>
      </p:grpSp>
      <p:grpSp>
        <p:nvGrpSpPr>
          <p:cNvPr id="47" name="Group 46"/>
          <p:cNvGrpSpPr/>
          <p:nvPr/>
        </p:nvGrpSpPr>
        <p:grpSpPr>
          <a:xfrm>
            <a:off x="3894503" y="2750698"/>
            <a:ext cx="4925964" cy="723460"/>
            <a:chOff x="7155505" y="841718"/>
            <a:chExt cx="1448494" cy="723460"/>
          </a:xfrm>
        </p:grpSpPr>
        <p:sp>
          <p:nvSpPr>
            <p:cNvPr id="48" name="TextBox 47"/>
            <p:cNvSpPr txBox="1"/>
            <p:nvPr/>
          </p:nvSpPr>
          <p:spPr>
            <a:xfrm>
              <a:off x="7155505" y="841718"/>
              <a:ext cx="1439711" cy="276999"/>
            </a:xfrm>
            <a:prstGeom prst="rect">
              <a:avLst/>
            </a:prstGeom>
            <a:noFill/>
          </p:spPr>
          <p:txBody>
            <a:bodyPr wrap="square" rtlCol="0">
              <a:spAutoFit/>
            </a:bodyPr>
            <a:lstStyle/>
            <a:p>
              <a:r>
                <a:rPr lang="en-US" altLang="ko-KR" sz="1200" b="1">
                  <a:solidFill>
                    <a:schemeClr val="tx1">
                      <a:lumMod val="85000"/>
                      <a:lumOff val="15000"/>
                    </a:schemeClr>
                  </a:solidFill>
                  <a:cs typeface="Arial" pitchFamily="34" charset="0"/>
                </a:rPr>
                <a:t>Nhóm chức năng quản lý sản phẩm</a:t>
              </a:r>
              <a:endParaRPr lang="ko-KR" altLang="en-US" sz="1200" b="1" dirty="0">
                <a:solidFill>
                  <a:schemeClr val="tx1">
                    <a:lumMod val="85000"/>
                    <a:lumOff val="1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pPr lvl="0"/>
              <a:r>
                <a:rPr lang="en-US" sz="1200"/>
                <a:t>Là một hoặc một tập hợp các chức năng liên quan đến việc quản lý sản phẩm, mặt hàng của cửa hàng.</a:t>
              </a: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28" name="Rectangle 27"/>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31" name="TextBox 30"/>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5" name="TextBox 4"/>
          <p:cNvSpPr txBox="1"/>
          <p:nvPr/>
        </p:nvSpPr>
        <p:spPr>
          <a:xfrm>
            <a:off x="1807646" y="2377222"/>
            <a:ext cx="1227692" cy="646331"/>
          </a:xfrm>
          <a:prstGeom prst="rect">
            <a:avLst/>
          </a:prstGeom>
          <a:noFill/>
        </p:spPr>
        <p:txBody>
          <a:bodyPr wrap="square" rtlCol="0">
            <a:spAutoFit/>
          </a:bodyPr>
          <a:lstStyle/>
          <a:p>
            <a:r>
              <a:rPr lang="en-US">
                <a:solidFill>
                  <a:schemeClr val="tx1">
                    <a:lumMod val="95000"/>
                    <a:lumOff val="5000"/>
                  </a:schemeClr>
                </a:solidFill>
              </a:rPr>
              <a:t>Nghiệp vụ Quản Lý</a:t>
            </a:r>
          </a:p>
        </p:txBody>
      </p:sp>
      <p:sp>
        <p:nvSpPr>
          <p:cNvPr id="6" name="Flowchart: Process 5"/>
          <p:cNvSpPr/>
          <p:nvPr/>
        </p:nvSpPr>
        <p:spPr>
          <a:xfrm>
            <a:off x="6052582" y="1285738"/>
            <a:ext cx="72008" cy="3093859"/>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62859" y="2472334"/>
            <a:ext cx="2304037" cy="461665"/>
          </a:xfrm>
          <a:prstGeom prst="rect">
            <a:avLst/>
          </a:prstGeom>
          <a:noFill/>
        </p:spPr>
        <p:txBody>
          <a:bodyPr wrap="square" rtlCol="0">
            <a:spAutoFit/>
          </a:bodyPr>
          <a:lstStyle/>
          <a:p>
            <a:r>
              <a:rPr lang="en-US" sz="2400" b="1">
                <a:solidFill>
                  <a:schemeClr val="bg2">
                    <a:lumMod val="25000"/>
                  </a:schemeClr>
                </a:solidFill>
              </a:rPr>
              <a:t>Tương Tự</a:t>
            </a:r>
          </a:p>
        </p:txBody>
      </p:sp>
    </p:spTree>
    <p:extLst>
      <p:ext uri="{BB962C8B-B14F-4D97-AF65-F5344CB8AC3E}">
        <p14:creationId xmlns:p14="http://schemas.microsoft.com/office/powerpoint/2010/main" val="355896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8"/>
                                        </p:tgtEl>
                                      </p:cBhvr>
                                    </p:animEffect>
                                    <p:set>
                                      <p:cBhvr>
                                        <p:cTn id="10" dur="1" fill="hold">
                                          <p:stCondLst>
                                            <p:cond delay="499"/>
                                          </p:stCondLst>
                                        </p:cTn>
                                        <p:tgtEl>
                                          <p:spTgt spid="3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3315"/>
                                        </p:tgtEl>
                                      </p:cBhvr>
                                    </p:animEffect>
                                    <p:set>
                                      <p:cBhvr>
                                        <p:cTn id="19" dur="1" fill="hold">
                                          <p:stCondLst>
                                            <p:cond delay="499"/>
                                          </p:stCondLst>
                                        </p:cTn>
                                        <p:tgtEl>
                                          <p:spTgt spid="13315"/>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grpId="0" nodeType="afterEffect">
                                  <p:stCondLst>
                                    <p:cond delay="0"/>
                                  </p:stCondLst>
                                  <p:childTnLst>
                                    <p:animMotion origin="layout" path="M -1.11111E-6 -1.23457E-6 L -0.22864 0.0429 " pathEditMode="relative" rAng="0" ptsTypes="AA">
                                      <p:cBhvr>
                                        <p:cTn id="25" dur="2000" fill="hold"/>
                                        <p:tgtEl>
                                          <p:spTgt spid="20"/>
                                        </p:tgtEl>
                                        <p:attrNameLst>
                                          <p:attrName>ppt_x</p:attrName>
                                          <p:attrName>ppt_y</p:attrName>
                                        </p:attrNameLst>
                                      </p:cBhvr>
                                      <p:rCtr x="-11441" y="2130"/>
                                    </p:animMotion>
                                  </p:childTnLst>
                                </p:cTn>
                              </p:par>
                              <p:par>
                                <p:cTn id="26" presetID="42" presetClass="path" presetSubtype="0" accel="50000" decel="50000" fill="hold" nodeType="withEffect">
                                  <p:stCondLst>
                                    <p:cond delay="0"/>
                                  </p:stCondLst>
                                  <p:childTnLst>
                                    <p:animMotion origin="layout" path="M 4.44444E-6 -2.09877E-6 L -0.25191 -0.00463 " pathEditMode="relative" rAng="0" ptsTypes="AA">
                                      <p:cBhvr>
                                        <p:cTn id="27" dur="2000" fill="hold"/>
                                        <p:tgtEl>
                                          <p:spTgt spid="41"/>
                                        </p:tgtEl>
                                        <p:attrNameLst>
                                          <p:attrName>ppt_x</p:attrName>
                                          <p:attrName>ppt_y</p:attrName>
                                        </p:attrNameLst>
                                      </p:cBhvr>
                                      <p:rCtr x="-12604" y="-247"/>
                                    </p:animMotion>
                                  </p:childTnLst>
                                </p:cTn>
                              </p:par>
                              <p:par>
                                <p:cTn id="28" presetID="42" presetClass="path" presetSubtype="0" accel="50000" decel="50000" fill="hold" grpId="0" nodeType="withEffect">
                                  <p:stCondLst>
                                    <p:cond delay="0"/>
                                  </p:stCondLst>
                                  <p:childTnLst>
                                    <p:animMotion origin="layout" path="M -1.11111E-6 4.19753E-6 L -0.22864 0.04166 " pathEditMode="relative" rAng="0" ptsTypes="AA">
                                      <p:cBhvr>
                                        <p:cTn id="29" dur="2000" fill="hold"/>
                                        <p:tgtEl>
                                          <p:spTgt spid="54"/>
                                        </p:tgtEl>
                                        <p:attrNameLst>
                                          <p:attrName>ppt_x</p:attrName>
                                          <p:attrName>ppt_y</p:attrName>
                                        </p:attrNameLst>
                                      </p:cBhvr>
                                      <p:rCtr x="-11441" y="2068"/>
                                    </p:animMotion>
                                  </p:childTnLst>
                                </p:cTn>
                              </p:par>
                              <p:par>
                                <p:cTn id="30" presetID="42" presetClass="path" presetSubtype="0" accel="50000" decel="50000" fill="hold" grpId="0" nodeType="withEffect">
                                  <p:stCondLst>
                                    <p:cond delay="0"/>
                                  </p:stCondLst>
                                  <p:childTnLst>
                                    <p:animMotion origin="layout" path="M -8.33333E-7 3.82716E-6 L -0.3118 -0.01729 " pathEditMode="relative" rAng="0" ptsTypes="AA">
                                      <p:cBhvr>
                                        <p:cTn id="31" dur="2000" fill="hold"/>
                                        <p:tgtEl>
                                          <p:spTgt spid="18"/>
                                        </p:tgtEl>
                                        <p:attrNameLst>
                                          <p:attrName>ppt_x</p:attrName>
                                          <p:attrName>ppt_y</p:attrName>
                                        </p:attrNameLst>
                                      </p:cBhvr>
                                      <p:rCtr x="-15590" y="-864"/>
                                    </p:animMotion>
                                  </p:childTnLst>
                                </p:cTn>
                              </p:par>
                              <p:par>
                                <p:cTn id="32" presetID="42" presetClass="path" presetSubtype="0" accel="50000" decel="50000" fill="hold" grpId="0" nodeType="withEffect">
                                  <p:stCondLst>
                                    <p:cond delay="0"/>
                                  </p:stCondLst>
                                  <p:childTnLst>
                                    <p:animMotion origin="layout" path="M -8.33333E-7 -4.69136E-6 L -0.3118 -0.00092 " pathEditMode="relative" rAng="0" ptsTypes="AA">
                                      <p:cBhvr>
                                        <p:cTn id="33" dur="2000" fill="hold"/>
                                        <p:tgtEl>
                                          <p:spTgt spid="21"/>
                                        </p:tgtEl>
                                        <p:attrNameLst>
                                          <p:attrName>ppt_x</p:attrName>
                                          <p:attrName>ppt_y</p:attrName>
                                        </p:attrNameLst>
                                      </p:cBhvr>
                                      <p:rCtr x="-15590" y="-62"/>
                                    </p:animMotion>
                                  </p:childTnLst>
                                </p:cTn>
                              </p:par>
                              <p:par>
                                <p:cTn id="34" presetID="42" presetClass="path" presetSubtype="0" accel="50000" decel="50000" fill="hold" nodeType="withEffect">
                                  <p:stCondLst>
                                    <p:cond delay="0"/>
                                  </p:stCondLst>
                                  <p:childTnLst>
                                    <p:animMotion origin="layout" path="M 5E-6 4.93827E-7 L -0.33385 -0.01481 " pathEditMode="relative" rAng="0" ptsTypes="AA">
                                      <p:cBhvr>
                                        <p:cTn id="35" dur="2000" fill="hold"/>
                                        <p:tgtEl>
                                          <p:spTgt spid="44"/>
                                        </p:tgtEl>
                                        <p:attrNameLst>
                                          <p:attrName>ppt_x</p:attrName>
                                          <p:attrName>ppt_y</p:attrName>
                                        </p:attrNameLst>
                                      </p:cBhvr>
                                      <p:rCtr x="-15417" y="-772"/>
                                    </p:animMotion>
                                  </p:childTnLst>
                                </p:cTn>
                              </p:par>
                              <p:par>
                                <p:cTn id="36" presetID="42" presetClass="path" presetSubtype="0" accel="50000" decel="50000" fill="hold" nodeType="withEffect">
                                  <p:stCondLst>
                                    <p:cond delay="0"/>
                                  </p:stCondLst>
                                  <p:childTnLst>
                                    <p:animMotion origin="layout" path="M 1.11111E-6 1.7284E-6 L -0.33211 0.00957 " pathEditMode="relative" rAng="0" ptsTypes="AA">
                                      <p:cBhvr>
                                        <p:cTn id="37" dur="2000" fill="hold"/>
                                        <p:tgtEl>
                                          <p:spTgt spid="47"/>
                                        </p:tgtEl>
                                        <p:attrNameLst>
                                          <p:attrName>ppt_x</p:attrName>
                                          <p:attrName>ppt_y</p:attrName>
                                        </p:attrNameLst>
                                      </p:cBhvr>
                                      <p:rCtr x="-15330" y="0"/>
                                    </p:animMotion>
                                  </p:childTnLst>
                                </p:cTn>
                              </p:par>
                              <p:par>
                                <p:cTn id="38" presetID="42" presetClass="path" presetSubtype="0" accel="50000" decel="50000" fill="hold" grpId="0" nodeType="withEffect">
                                  <p:stCondLst>
                                    <p:cond delay="0"/>
                                  </p:stCondLst>
                                  <p:childTnLst>
                                    <p:animMotion origin="layout" path="M -8.33333E-7 -4.69136E-6 L -0.3118 -0.00462 " pathEditMode="relative" rAng="0" ptsTypes="AA">
                                      <p:cBhvr>
                                        <p:cTn id="39" dur="2000" fill="hold"/>
                                        <p:tgtEl>
                                          <p:spTgt spid="52"/>
                                        </p:tgtEl>
                                        <p:attrNameLst>
                                          <p:attrName>ppt_x</p:attrName>
                                          <p:attrName>ppt_y</p:attrName>
                                        </p:attrNameLst>
                                      </p:cBhvr>
                                      <p:rCtr x="-15590" y="-247"/>
                                    </p:animMotion>
                                  </p:childTnLst>
                                </p:cTn>
                              </p:par>
                              <p:par>
                                <p:cTn id="40" presetID="42" presetClass="path" presetSubtype="0" accel="50000" decel="50000" fill="hold" grpId="0" nodeType="withEffect">
                                  <p:stCondLst>
                                    <p:cond delay="0"/>
                                  </p:stCondLst>
                                  <p:childTnLst>
                                    <p:animMotion origin="layout" path="M -8.33333E-7 3.82716E-6 L -0.31302 -0.01729 " pathEditMode="relative" rAng="0" ptsTypes="AA">
                                      <p:cBhvr>
                                        <p:cTn id="41" dur="2000" fill="hold"/>
                                        <p:tgtEl>
                                          <p:spTgt spid="53"/>
                                        </p:tgtEl>
                                        <p:attrNameLst>
                                          <p:attrName>ppt_x</p:attrName>
                                          <p:attrName>ppt_y</p:attrName>
                                        </p:attrNameLst>
                                      </p:cBhvr>
                                      <p:rCtr x="-15660" y="-864"/>
                                    </p:animMotion>
                                  </p:childTnLst>
                                </p:cTn>
                              </p:par>
                            </p:childTnLst>
                          </p:cTn>
                        </p:par>
                        <p:par>
                          <p:cTn id="42" fill="hold">
                            <p:stCondLst>
                              <p:cond delay="2500"/>
                            </p:stCondLst>
                            <p:childTnLst>
                              <p:par>
                                <p:cTn id="43" presetID="42"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anim calcmode="lin" valueType="num">
                                      <p:cBhvr>
                                        <p:cTn id="51" dur="1000" fill="hold"/>
                                        <p:tgtEl>
                                          <p:spTgt spid="6"/>
                                        </p:tgtEl>
                                        <p:attrNameLst>
                                          <p:attrName>ppt_x</p:attrName>
                                        </p:attrNameLst>
                                      </p:cBhvr>
                                      <p:tavLst>
                                        <p:tav tm="0">
                                          <p:val>
                                            <p:strVal val="#ppt_x"/>
                                          </p:val>
                                        </p:tav>
                                        <p:tav tm="100000">
                                          <p:val>
                                            <p:strVal val="#ppt_x"/>
                                          </p:val>
                                        </p:tav>
                                      </p:tavLst>
                                    </p:anim>
                                    <p:anim calcmode="lin" valueType="num">
                                      <p:cBhvr>
                                        <p:cTn id="5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1" grpId="0"/>
      <p:bldP spid="52" grpId="0"/>
      <p:bldP spid="53" grpId="0"/>
      <p:bldP spid="54" grpId="0"/>
      <p:bldP spid="5"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03</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Phân tích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5. Mô hình luồng dữ liệu </a:t>
            </a:r>
          </a:p>
        </p:txBody>
      </p:sp>
      <p:pic>
        <p:nvPicPr>
          <p:cNvPr id="6146" name="Picture 2" descr="mohinhluongdulieumu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201144"/>
            <a:ext cx="5054477" cy="354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5536" y="1630650"/>
            <a:ext cx="3312368" cy="2246769"/>
          </a:xfrm>
          <a:prstGeom prst="rect">
            <a:avLst/>
          </a:prstGeom>
          <a:noFill/>
        </p:spPr>
        <p:txBody>
          <a:bodyPr wrap="square" rtlCol="0">
            <a:spAutoFit/>
          </a:bodyPr>
          <a:lstStyle/>
          <a:p>
            <a:pPr marL="285750" indent="-285750">
              <a:buFontTx/>
              <a:buChar char="-"/>
            </a:pPr>
            <a:r>
              <a:rPr lang="en-US" sz="1400"/>
              <a:t>Nhóm quản lý tài khoản và quản lý nhân viên chỉ được sử dụng cho bộ phận quản lý và chủ sở hữu.</a:t>
            </a:r>
          </a:p>
          <a:p>
            <a:pPr marL="285750" indent="-285750">
              <a:buFontTx/>
              <a:buChar char="-"/>
            </a:pPr>
            <a:r>
              <a:rPr lang="en-US" sz="1400"/>
              <a:t>Nhóm quản lý bán hàng thuộc quyền sử dụng của bộ phận bán hàng và bộ phận quản lý</a:t>
            </a:r>
          </a:p>
          <a:p>
            <a:pPr marL="285750" indent="-285750">
              <a:buFontTx/>
              <a:buChar char="-"/>
            </a:pPr>
            <a:r>
              <a:rPr lang="en-US" sz="1400"/>
              <a:t>Nhóm quản lý sản phẩm thuộc quyền sử dụng của bộ phận quản lý và bộ phận kho</a:t>
            </a:r>
          </a:p>
          <a:p>
            <a:pPr marL="285750" indent="-285750">
              <a:buFontTx/>
              <a:buChar char="-"/>
            </a:pPr>
            <a:endParaRPr lang="en-US" sz="1400"/>
          </a:p>
        </p:txBody>
      </p:sp>
    </p:spTree>
    <p:extLst>
      <p:ext uri="{BB962C8B-B14F-4D97-AF65-F5344CB8AC3E}">
        <p14:creationId xmlns:p14="http://schemas.microsoft.com/office/powerpoint/2010/main" val="187529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1. Lựa chọn công nghệ</a:t>
            </a:r>
          </a:p>
        </p:txBody>
      </p:sp>
      <p:sp>
        <p:nvSpPr>
          <p:cNvPr id="13" name="TextBox 12"/>
          <p:cNvSpPr txBox="1"/>
          <p:nvPr/>
        </p:nvSpPr>
        <p:spPr>
          <a:xfrm>
            <a:off x="395536" y="1459059"/>
            <a:ext cx="4608512" cy="1123384"/>
          </a:xfrm>
          <a:prstGeom prst="rect">
            <a:avLst/>
          </a:prstGeom>
          <a:noFill/>
        </p:spPr>
        <p:txBody>
          <a:bodyPr wrap="square" rtlCol="0">
            <a:spAutoFit/>
          </a:bodyPr>
          <a:lstStyle/>
          <a:p>
            <a:pPr marL="285750" lvl="0" indent="-285750">
              <a:buFontTx/>
              <a:buChar char="-"/>
            </a:pPr>
            <a:r>
              <a:rPr lang="en-US" sz="1400"/>
              <a:t>Nhóm lựa chọn công nghệ để phát  triển ứng dụng </a:t>
            </a:r>
          </a:p>
          <a:p>
            <a:r>
              <a:rPr lang="en-US" sz="1400"/>
              <a:t>+ Ngôn ngữ : C # Winform</a:t>
            </a:r>
          </a:p>
          <a:p>
            <a:r>
              <a:rPr lang="en-US" sz="1400"/>
              <a:t>+ Hệ Quản trị CSDL: Sql Server 2012</a:t>
            </a:r>
          </a:p>
          <a:p>
            <a:r>
              <a:rPr lang="en-US" sz="1400"/>
              <a:t>+ Kiến trúc logic của phần mền : Mô hình MVC.</a:t>
            </a:r>
          </a:p>
          <a:p>
            <a:pPr marL="285750" indent="-285750">
              <a:buFontTx/>
              <a:buChar char="-"/>
            </a:pPr>
            <a:endParaRPr lang="en-US" sz="1100"/>
          </a:p>
        </p:txBody>
      </p:sp>
      <p:pic>
        <p:nvPicPr>
          <p:cNvPr id="7170" name="Picture 2"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600" y="1441695"/>
            <a:ext cx="2606567" cy="270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7669" y="2427734"/>
            <a:ext cx="4968552" cy="2523768"/>
          </a:xfrm>
          <a:prstGeom prst="rect">
            <a:avLst/>
          </a:prstGeom>
          <a:noFill/>
        </p:spPr>
        <p:txBody>
          <a:bodyPr wrap="square" rtlCol="0">
            <a:spAutoFit/>
          </a:bodyPr>
          <a:lstStyle/>
          <a:p>
            <a:r>
              <a:rPr lang="vi-VN" sz="1400"/>
              <a:t>Với MVC, hệ thống được cấu trúc hóa thành ba </a:t>
            </a:r>
            <a:r>
              <a:rPr lang="vi-VN" sz="1400" b="1"/>
              <a:t>component </a:t>
            </a:r>
            <a:r>
              <a:rPr lang="vi-VN" sz="1400"/>
              <a:t>logic tương tác với  nhau:</a:t>
            </a:r>
            <a:endParaRPr lang="en-US" sz="1400"/>
          </a:p>
          <a:p>
            <a:pPr marL="285750" indent="-285750">
              <a:buFontTx/>
              <a:buChar char="-"/>
            </a:pPr>
            <a:r>
              <a:rPr lang="en-US" sz="1400"/>
              <a:t>Model : </a:t>
            </a:r>
            <a:r>
              <a:rPr lang="vi-VN" sz="1400"/>
              <a:t>các đối tượng models là một phần của ứng dụng, các đối tượng này thiết lập logic của phần dữ liệu của </a:t>
            </a:r>
            <a:r>
              <a:rPr lang="en-US" sz="1400"/>
              <a:t> </a:t>
            </a:r>
            <a:r>
              <a:rPr lang="vi-VN" sz="1400"/>
              <a:t>ứng dụng</a:t>
            </a:r>
            <a:endParaRPr lang="en-US" sz="1400"/>
          </a:p>
          <a:p>
            <a:pPr marL="285750" indent="-285750">
              <a:buFontTx/>
              <a:buChar char="-"/>
            </a:pPr>
            <a:r>
              <a:rPr lang="en-US" sz="1400"/>
              <a:t>View : </a:t>
            </a:r>
            <a:r>
              <a:rPr lang="vi-VN" sz="1400"/>
              <a:t>là các thành phần dùng để hiển thị giao diện người dùng (ui)</a:t>
            </a:r>
            <a:endParaRPr lang="en-US" sz="1400"/>
          </a:p>
          <a:p>
            <a:pPr marL="285750" indent="-285750">
              <a:buFontTx/>
              <a:buChar char="-"/>
            </a:pPr>
            <a:r>
              <a:rPr lang="en-US" sz="1400"/>
              <a:t>Controller : </a:t>
            </a:r>
            <a:r>
              <a:rPr lang="vi-VN" sz="1400"/>
              <a:t>là các thành phần dùng để quản lý tương tác người dùng, làm việc với model và chọn view để hiển thị giao diện người dùng</a:t>
            </a:r>
            <a:endParaRPr lang="en-US" sz="1400"/>
          </a:p>
          <a:p>
            <a:endParaRPr lang="en-US"/>
          </a:p>
        </p:txBody>
      </p:sp>
    </p:spTree>
    <p:extLst>
      <p:ext uri="{BB962C8B-B14F-4D97-AF65-F5344CB8AC3E}">
        <p14:creationId xmlns:p14="http://schemas.microsoft.com/office/powerpoint/2010/main" val="424133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2.1. Xác định thực thể.</a:t>
            </a:r>
          </a:p>
          <a:p>
            <a:pPr marL="285750" indent="-285750">
              <a:buFontTx/>
              <a:buChar char="-"/>
            </a:pPr>
            <a:endParaRPr lang="en-US" sz="1200"/>
          </a:p>
        </p:txBody>
      </p:sp>
      <p:sp>
        <p:nvSpPr>
          <p:cNvPr id="2" name="TextBox 1"/>
          <p:cNvSpPr txBox="1"/>
          <p:nvPr/>
        </p:nvSpPr>
        <p:spPr>
          <a:xfrm>
            <a:off x="416071" y="1828391"/>
            <a:ext cx="4968552" cy="2523768"/>
          </a:xfrm>
          <a:prstGeom prst="rect">
            <a:avLst/>
          </a:prstGeom>
          <a:noFill/>
        </p:spPr>
        <p:txBody>
          <a:bodyPr wrap="square" rtlCol="0">
            <a:spAutoFit/>
          </a:bodyPr>
          <a:lstStyle/>
          <a:p>
            <a:r>
              <a:rPr lang="en-US" sz="1400"/>
              <a:t>+ sản phẩm </a:t>
            </a:r>
          </a:p>
          <a:p>
            <a:r>
              <a:rPr lang="en-US" sz="1400"/>
              <a:t>+ loại sản phẩm</a:t>
            </a:r>
          </a:p>
          <a:p>
            <a:r>
              <a:rPr lang="en-US" sz="1400"/>
              <a:t>+ Nhân viên</a:t>
            </a:r>
          </a:p>
          <a:p>
            <a:r>
              <a:rPr lang="en-US" sz="1400"/>
              <a:t>+ Nhà Cung Cấp</a:t>
            </a:r>
          </a:p>
          <a:p>
            <a:r>
              <a:rPr lang="en-US" sz="1400"/>
              <a:t>+ Hóa đơn bán hàng</a:t>
            </a:r>
          </a:p>
          <a:p>
            <a:r>
              <a:rPr lang="en-US" sz="1400"/>
              <a:t>+ Chi tiết hóa đơn bán hàng</a:t>
            </a:r>
          </a:p>
          <a:p>
            <a:r>
              <a:rPr lang="en-US" sz="1400"/>
              <a:t>+ Hóa đơn nhập hàng</a:t>
            </a:r>
          </a:p>
          <a:p>
            <a:r>
              <a:rPr lang="en-US" sz="1400"/>
              <a:t>+ Chi tiết hóa đơn nhập hàng</a:t>
            </a:r>
          </a:p>
          <a:p>
            <a:r>
              <a:rPr lang="en-US" sz="1400"/>
              <a:t>+ tài khoản</a:t>
            </a:r>
          </a:p>
          <a:p>
            <a:r>
              <a:rPr lang="en-US" sz="1400"/>
              <a:t>+ loại tài khoản</a:t>
            </a:r>
          </a:p>
          <a:p>
            <a:endParaRPr lang="en-US"/>
          </a:p>
        </p:txBody>
      </p:sp>
    </p:spTree>
    <p:extLst>
      <p:ext uri="{BB962C8B-B14F-4D97-AF65-F5344CB8AC3E}">
        <p14:creationId xmlns:p14="http://schemas.microsoft.com/office/powerpoint/2010/main" val="419798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2.2. Xác định thuộc tính và khóa.</a:t>
            </a:r>
          </a:p>
          <a:p>
            <a:pPr marL="285750" indent="-285750">
              <a:buFontTx/>
              <a:buChar char="-"/>
            </a:pPr>
            <a:endParaRPr lang="en-US" sz="1200"/>
          </a:p>
        </p:txBody>
      </p:sp>
      <p:sp>
        <p:nvSpPr>
          <p:cNvPr id="2" name="TextBox 1"/>
          <p:cNvSpPr txBox="1"/>
          <p:nvPr/>
        </p:nvSpPr>
        <p:spPr>
          <a:xfrm>
            <a:off x="556482" y="1828391"/>
            <a:ext cx="7687926" cy="2492990"/>
          </a:xfrm>
          <a:prstGeom prst="rect">
            <a:avLst/>
          </a:prstGeom>
          <a:noFill/>
        </p:spPr>
        <p:txBody>
          <a:bodyPr wrap="square" rtlCol="0">
            <a:spAutoFit/>
          </a:bodyPr>
          <a:lstStyle/>
          <a:p>
            <a:r>
              <a:rPr lang="en-US" sz="1300"/>
              <a:t>+ sản phẩm: </a:t>
            </a:r>
            <a:r>
              <a:rPr lang="en-US" sz="1300" b="1" u="sng"/>
              <a:t>mã sản phẩm</a:t>
            </a:r>
            <a:r>
              <a:rPr lang="en-US" sz="1300"/>
              <a:t>,tên sản phẩm,mã loại sản phẩm,mã nhà cung cấp, giá, số lượng, đơn vị tính, ngày sản xuất, hạn sử dụng, hình ảnh.</a:t>
            </a:r>
          </a:p>
          <a:p>
            <a:r>
              <a:rPr lang="en-US" sz="1300"/>
              <a:t>+ loại sản phẩm : </a:t>
            </a:r>
            <a:r>
              <a:rPr lang="en-US" sz="1300" b="1" u="sng"/>
              <a:t>mã loại sản phẩm</a:t>
            </a:r>
            <a:r>
              <a:rPr lang="en-US" sz="1300"/>
              <a:t>, tên loại sản phẩm.</a:t>
            </a:r>
          </a:p>
          <a:p>
            <a:r>
              <a:rPr lang="en-US" sz="1300"/>
              <a:t>+ Nhân viên : </a:t>
            </a:r>
            <a:r>
              <a:rPr lang="en-US" sz="1300" b="1" u="sng"/>
              <a:t>mã nhân viên</a:t>
            </a:r>
            <a:r>
              <a:rPr lang="en-US" sz="1300"/>
              <a:t>, tên nhân viên, giới tính, quê quán, ngày sinh, ngày vào làm,sdt, chức vụ</a:t>
            </a:r>
          </a:p>
          <a:p>
            <a:r>
              <a:rPr lang="en-US" sz="1300"/>
              <a:t>+ Nhà cung cấp: </a:t>
            </a:r>
            <a:r>
              <a:rPr lang="en-US" sz="1300" b="1" u="sng"/>
              <a:t>mã nhà cung cấp</a:t>
            </a:r>
            <a:r>
              <a:rPr lang="en-US" sz="1300"/>
              <a:t>, tên nhà cung cấp, địa chỉ, sdt</a:t>
            </a:r>
          </a:p>
          <a:p>
            <a:r>
              <a:rPr lang="en-US" sz="1300"/>
              <a:t>+ Hóa đơn bán hàng: </a:t>
            </a:r>
            <a:r>
              <a:rPr lang="en-US" sz="1300" b="1" u="sng"/>
              <a:t>mã hóa đơn ban</a:t>
            </a:r>
            <a:r>
              <a:rPr lang="en-US" sz="1300"/>
              <a:t>,mã nhân viên bán, ngày lập, tổng tiền</a:t>
            </a:r>
          </a:p>
          <a:p>
            <a:r>
              <a:rPr lang="en-US" sz="1300"/>
              <a:t>+ Chi tiết hóa đơn bán : </a:t>
            </a:r>
            <a:r>
              <a:rPr lang="en-US" sz="1300" b="1" u="sng"/>
              <a:t>mã hóa đơn</a:t>
            </a:r>
            <a:r>
              <a:rPr lang="en-US" sz="1300"/>
              <a:t>, </a:t>
            </a:r>
            <a:r>
              <a:rPr lang="en-US" sz="1300" b="1" u="sng"/>
              <a:t>mã sản phẩm, </a:t>
            </a:r>
            <a:r>
              <a:rPr lang="en-US" sz="1300"/>
              <a:t>số lượng bán, giá bán.</a:t>
            </a:r>
          </a:p>
          <a:p>
            <a:r>
              <a:rPr lang="en-US" sz="1300"/>
              <a:t>+ Hóa đơn nhập hàng: </a:t>
            </a:r>
            <a:r>
              <a:rPr lang="en-US" sz="1300" b="1" u="sng"/>
              <a:t>mã hóa đơn nhập</a:t>
            </a:r>
            <a:r>
              <a:rPr lang="en-US" sz="1300"/>
              <a:t>,mã nhân viên nhập, ngày nhập, tổng tiền nhập, trạng thái.</a:t>
            </a:r>
          </a:p>
          <a:p>
            <a:r>
              <a:rPr lang="en-US" sz="1300"/>
              <a:t>+ Chi tiết hóa đơn nhập: </a:t>
            </a:r>
            <a:r>
              <a:rPr lang="en-US" sz="1300" b="1" u="sng"/>
              <a:t>mã hóa đơn nhập</a:t>
            </a:r>
            <a:r>
              <a:rPr lang="en-US" sz="1300"/>
              <a:t>, </a:t>
            </a:r>
            <a:r>
              <a:rPr lang="en-US" sz="1300" b="1" u="sng"/>
              <a:t>mã sản phẩm, </a:t>
            </a:r>
            <a:r>
              <a:rPr lang="en-US" sz="1300"/>
              <a:t>số lượng nhập, giá nhập</a:t>
            </a:r>
          </a:p>
          <a:p>
            <a:r>
              <a:rPr lang="en-US" sz="1300"/>
              <a:t>+ Tài khoản:</a:t>
            </a:r>
            <a:r>
              <a:rPr lang="en-US" sz="1300" b="1" u="sng"/>
              <a:t>mã tài khoản</a:t>
            </a:r>
            <a:r>
              <a:rPr lang="en-US" sz="1300"/>
              <a:t>, tên đăng nhập, mật khẩu, mã loại tk, mã nhân viên</a:t>
            </a:r>
          </a:p>
          <a:p>
            <a:r>
              <a:rPr lang="en-US" sz="1300"/>
              <a:t>+ Loại tài khoản: </a:t>
            </a:r>
            <a:r>
              <a:rPr lang="en-US" sz="1300" b="1" u="sng"/>
              <a:t>mã loại tài khoản</a:t>
            </a:r>
            <a:r>
              <a:rPr lang="en-US" sz="1300"/>
              <a:t>, tên loại tài khoản.</a:t>
            </a:r>
          </a:p>
          <a:p>
            <a:endParaRPr lang="en-US" sz="1300"/>
          </a:p>
        </p:txBody>
      </p:sp>
    </p:spTree>
    <p:extLst>
      <p:ext uri="{BB962C8B-B14F-4D97-AF65-F5344CB8AC3E}">
        <p14:creationId xmlns:p14="http://schemas.microsoft.com/office/powerpoint/2010/main" val="3832289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2.3.Xác định liên kết giữa các thực thể.</a:t>
            </a:r>
          </a:p>
          <a:p>
            <a:pPr marL="285750" indent="-285750">
              <a:buFontTx/>
              <a:buChar char="-"/>
            </a:pPr>
            <a:endParaRPr lang="en-US" sz="1200"/>
          </a:p>
        </p:txBody>
      </p:sp>
      <p:sp>
        <p:nvSpPr>
          <p:cNvPr id="3" name="TextBox 2"/>
          <p:cNvSpPr txBox="1"/>
          <p:nvPr/>
        </p:nvSpPr>
        <p:spPr>
          <a:xfrm>
            <a:off x="553839" y="1859513"/>
            <a:ext cx="7200800" cy="307777"/>
          </a:xfrm>
          <a:prstGeom prst="rect">
            <a:avLst/>
          </a:prstGeom>
          <a:noFill/>
        </p:spPr>
        <p:txBody>
          <a:bodyPr wrap="square" rtlCol="0">
            <a:spAutoFit/>
          </a:bodyPr>
          <a:lstStyle/>
          <a:p>
            <a:r>
              <a:rPr lang="en-US" sz="1400"/>
              <a:t>a. Loại sản phẩm chứa sản phẩm : 1- n</a:t>
            </a:r>
          </a:p>
        </p:txBody>
      </p:sp>
      <p:sp>
        <p:nvSpPr>
          <p:cNvPr id="5" name="Rectangle: Rounded Corners 4"/>
          <p:cNvSpPr/>
          <p:nvPr/>
        </p:nvSpPr>
        <p:spPr>
          <a:xfrm>
            <a:off x="4233534" y="1790929"/>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Loại Sản Phẩm</a:t>
            </a:r>
          </a:p>
        </p:txBody>
      </p:sp>
      <p:sp>
        <p:nvSpPr>
          <p:cNvPr id="6" name="Diamond 5"/>
          <p:cNvSpPr/>
          <p:nvPr/>
        </p:nvSpPr>
        <p:spPr>
          <a:xfrm>
            <a:off x="5813906" y="1630034"/>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12" name="Rectangle: Rounded Corners 11"/>
          <p:cNvSpPr/>
          <p:nvPr/>
        </p:nvSpPr>
        <p:spPr>
          <a:xfrm>
            <a:off x="7257726" y="1801298"/>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Sản Phẩm</a:t>
            </a:r>
          </a:p>
        </p:txBody>
      </p:sp>
      <p:cxnSp>
        <p:nvCxnSpPr>
          <p:cNvPr id="8" name="Straight Connector 7"/>
          <p:cNvCxnSpPr>
            <a:endCxn id="6" idx="1"/>
          </p:cNvCxnSpPr>
          <p:nvPr/>
        </p:nvCxnSpPr>
        <p:spPr>
          <a:xfrm>
            <a:off x="5529678" y="1973925"/>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48264" y="1980187"/>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08016" y="1700954"/>
            <a:ext cx="302318" cy="307777"/>
          </a:xfrm>
          <a:prstGeom prst="rect">
            <a:avLst/>
          </a:prstGeom>
          <a:noFill/>
        </p:spPr>
        <p:txBody>
          <a:bodyPr wrap="square" rtlCol="0">
            <a:spAutoFit/>
          </a:bodyPr>
          <a:lstStyle/>
          <a:p>
            <a:r>
              <a:rPr lang="en-US" sz="1400"/>
              <a:t>1</a:t>
            </a:r>
          </a:p>
        </p:txBody>
      </p:sp>
      <p:sp>
        <p:nvSpPr>
          <p:cNvPr id="17" name="TextBox 16"/>
          <p:cNvSpPr txBox="1"/>
          <p:nvPr/>
        </p:nvSpPr>
        <p:spPr>
          <a:xfrm>
            <a:off x="6991268" y="1715726"/>
            <a:ext cx="302318" cy="307777"/>
          </a:xfrm>
          <a:prstGeom prst="rect">
            <a:avLst/>
          </a:prstGeom>
          <a:noFill/>
        </p:spPr>
        <p:txBody>
          <a:bodyPr wrap="square" rtlCol="0">
            <a:spAutoFit/>
          </a:bodyPr>
          <a:lstStyle/>
          <a:p>
            <a:r>
              <a:rPr lang="en-US" sz="1400"/>
              <a:t>n</a:t>
            </a:r>
          </a:p>
        </p:txBody>
      </p:sp>
      <p:sp>
        <p:nvSpPr>
          <p:cNvPr id="18" name="TextBox 17"/>
          <p:cNvSpPr txBox="1"/>
          <p:nvPr/>
        </p:nvSpPr>
        <p:spPr>
          <a:xfrm>
            <a:off x="559611" y="2611191"/>
            <a:ext cx="7200800" cy="307777"/>
          </a:xfrm>
          <a:prstGeom prst="rect">
            <a:avLst/>
          </a:prstGeom>
          <a:noFill/>
        </p:spPr>
        <p:txBody>
          <a:bodyPr wrap="square" rtlCol="0">
            <a:spAutoFit/>
          </a:bodyPr>
          <a:lstStyle/>
          <a:p>
            <a:r>
              <a:rPr lang="en-US" sz="1400"/>
              <a:t>b. Nhà cung cấp cung cấp sản phẩm : n-n</a:t>
            </a:r>
          </a:p>
        </p:txBody>
      </p:sp>
      <p:sp>
        <p:nvSpPr>
          <p:cNvPr id="29" name="Rectangle: Rounded Corners 28"/>
          <p:cNvSpPr/>
          <p:nvPr/>
        </p:nvSpPr>
        <p:spPr>
          <a:xfrm>
            <a:off x="4211872" y="2611191"/>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Nhà cung cấp</a:t>
            </a:r>
          </a:p>
        </p:txBody>
      </p:sp>
      <p:sp>
        <p:nvSpPr>
          <p:cNvPr id="30" name="Diamond 29"/>
          <p:cNvSpPr/>
          <p:nvPr/>
        </p:nvSpPr>
        <p:spPr>
          <a:xfrm>
            <a:off x="5792244" y="2450296"/>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Cung cấp</a:t>
            </a:r>
          </a:p>
        </p:txBody>
      </p:sp>
      <p:sp>
        <p:nvSpPr>
          <p:cNvPr id="31" name="Rectangle: Rounded Corners 30"/>
          <p:cNvSpPr/>
          <p:nvPr/>
        </p:nvSpPr>
        <p:spPr>
          <a:xfrm>
            <a:off x="7236064" y="2621560"/>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Sản Phẩm</a:t>
            </a:r>
          </a:p>
        </p:txBody>
      </p:sp>
      <p:cxnSp>
        <p:nvCxnSpPr>
          <p:cNvPr id="32" name="Straight Connector 31"/>
          <p:cNvCxnSpPr>
            <a:endCxn id="30" idx="1"/>
          </p:cNvCxnSpPr>
          <p:nvPr/>
        </p:nvCxnSpPr>
        <p:spPr>
          <a:xfrm>
            <a:off x="5508016" y="2794187"/>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602" y="2800449"/>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86354" y="2521216"/>
            <a:ext cx="302318" cy="307777"/>
          </a:xfrm>
          <a:prstGeom prst="rect">
            <a:avLst/>
          </a:prstGeom>
          <a:noFill/>
        </p:spPr>
        <p:txBody>
          <a:bodyPr wrap="square" rtlCol="0">
            <a:spAutoFit/>
          </a:bodyPr>
          <a:lstStyle/>
          <a:p>
            <a:r>
              <a:rPr lang="en-US" sz="1400"/>
              <a:t>n</a:t>
            </a:r>
          </a:p>
        </p:txBody>
      </p:sp>
      <p:sp>
        <p:nvSpPr>
          <p:cNvPr id="35" name="TextBox 34"/>
          <p:cNvSpPr txBox="1"/>
          <p:nvPr/>
        </p:nvSpPr>
        <p:spPr>
          <a:xfrm>
            <a:off x="6969606" y="2535988"/>
            <a:ext cx="302318" cy="307777"/>
          </a:xfrm>
          <a:prstGeom prst="rect">
            <a:avLst/>
          </a:prstGeom>
          <a:noFill/>
        </p:spPr>
        <p:txBody>
          <a:bodyPr wrap="square" rtlCol="0">
            <a:spAutoFit/>
          </a:bodyPr>
          <a:lstStyle/>
          <a:p>
            <a:r>
              <a:rPr lang="en-US" sz="1400"/>
              <a:t>n</a:t>
            </a:r>
          </a:p>
        </p:txBody>
      </p:sp>
      <p:sp>
        <p:nvSpPr>
          <p:cNvPr id="36" name="TextBox 35"/>
          <p:cNvSpPr txBox="1"/>
          <p:nvPr/>
        </p:nvSpPr>
        <p:spPr>
          <a:xfrm>
            <a:off x="553839" y="3493712"/>
            <a:ext cx="7200800" cy="307777"/>
          </a:xfrm>
          <a:prstGeom prst="rect">
            <a:avLst/>
          </a:prstGeom>
          <a:noFill/>
        </p:spPr>
        <p:txBody>
          <a:bodyPr wrap="square" rtlCol="0">
            <a:spAutoFit/>
          </a:bodyPr>
          <a:lstStyle/>
          <a:p>
            <a:r>
              <a:rPr lang="en-US" sz="1400"/>
              <a:t>c. Nhân viên lập hóa đơn bán: 1-n</a:t>
            </a:r>
          </a:p>
        </p:txBody>
      </p:sp>
      <p:sp>
        <p:nvSpPr>
          <p:cNvPr id="37" name="Rectangle: Rounded Corners 36"/>
          <p:cNvSpPr/>
          <p:nvPr/>
        </p:nvSpPr>
        <p:spPr>
          <a:xfrm>
            <a:off x="4190210" y="3492004"/>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Nhân Viên</a:t>
            </a:r>
          </a:p>
        </p:txBody>
      </p:sp>
      <p:sp>
        <p:nvSpPr>
          <p:cNvPr id="38" name="Diamond 37"/>
          <p:cNvSpPr/>
          <p:nvPr/>
        </p:nvSpPr>
        <p:spPr>
          <a:xfrm>
            <a:off x="5770582" y="3331109"/>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Lập</a:t>
            </a:r>
          </a:p>
        </p:txBody>
      </p:sp>
      <p:sp>
        <p:nvSpPr>
          <p:cNvPr id="39" name="Rectangle: Rounded Corners 38"/>
          <p:cNvSpPr/>
          <p:nvPr/>
        </p:nvSpPr>
        <p:spPr>
          <a:xfrm>
            <a:off x="7214402" y="3502373"/>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 Hóa Đơn Bán</a:t>
            </a:r>
          </a:p>
        </p:txBody>
      </p:sp>
      <p:cxnSp>
        <p:nvCxnSpPr>
          <p:cNvPr id="40" name="Straight Connector 39"/>
          <p:cNvCxnSpPr>
            <a:endCxn id="38" idx="1"/>
          </p:cNvCxnSpPr>
          <p:nvPr/>
        </p:nvCxnSpPr>
        <p:spPr>
          <a:xfrm>
            <a:off x="5486354" y="3675000"/>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904940" y="3681262"/>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64692" y="3402029"/>
            <a:ext cx="302318" cy="307777"/>
          </a:xfrm>
          <a:prstGeom prst="rect">
            <a:avLst/>
          </a:prstGeom>
          <a:noFill/>
        </p:spPr>
        <p:txBody>
          <a:bodyPr wrap="square" rtlCol="0">
            <a:spAutoFit/>
          </a:bodyPr>
          <a:lstStyle/>
          <a:p>
            <a:r>
              <a:rPr lang="en-US" sz="1400"/>
              <a:t>1</a:t>
            </a:r>
          </a:p>
        </p:txBody>
      </p:sp>
      <p:sp>
        <p:nvSpPr>
          <p:cNvPr id="47" name="TextBox 46"/>
          <p:cNvSpPr txBox="1"/>
          <p:nvPr/>
        </p:nvSpPr>
        <p:spPr>
          <a:xfrm>
            <a:off x="6947944" y="3416801"/>
            <a:ext cx="302318" cy="307777"/>
          </a:xfrm>
          <a:prstGeom prst="rect">
            <a:avLst/>
          </a:prstGeom>
          <a:noFill/>
        </p:spPr>
        <p:txBody>
          <a:bodyPr wrap="square" rtlCol="0">
            <a:spAutoFit/>
          </a:bodyPr>
          <a:lstStyle/>
          <a:p>
            <a:r>
              <a:rPr lang="en-US" sz="1400"/>
              <a:t>n</a:t>
            </a:r>
          </a:p>
        </p:txBody>
      </p:sp>
    </p:spTree>
    <p:extLst>
      <p:ext uri="{BB962C8B-B14F-4D97-AF65-F5344CB8AC3E}">
        <p14:creationId xmlns:p14="http://schemas.microsoft.com/office/powerpoint/2010/main" val="2602321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2.3.Xác định liên kết giữa các thực thể.</a:t>
            </a:r>
          </a:p>
          <a:p>
            <a:pPr marL="285750" indent="-285750">
              <a:buFontTx/>
              <a:buChar char="-"/>
            </a:pPr>
            <a:endParaRPr lang="en-US" sz="1200"/>
          </a:p>
        </p:txBody>
      </p:sp>
      <p:sp>
        <p:nvSpPr>
          <p:cNvPr id="3" name="TextBox 2"/>
          <p:cNvSpPr txBox="1"/>
          <p:nvPr/>
        </p:nvSpPr>
        <p:spPr>
          <a:xfrm>
            <a:off x="553839" y="1859513"/>
            <a:ext cx="7200800" cy="307777"/>
          </a:xfrm>
          <a:prstGeom prst="rect">
            <a:avLst/>
          </a:prstGeom>
          <a:noFill/>
        </p:spPr>
        <p:txBody>
          <a:bodyPr wrap="square" rtlCol="0">
            <a:spAutoFit/>
          </a:bodyPr>
          <a:lstStyle/>
          <a:p>
            <a:r>
              <a:rPr lang="en-US" sz="1400"/>
              <a:t>d. Nhân viên lập hóa đơn nhập: 1- n</a:t>
            </a:r>
          </a:p>
        </p:txBody>
      </p:sp>
      <p:sp>
        <p:nvSpPr>
          <p:cNvPr id="5" name="Rectangle: Rounded Corners 4"/>
          <p:cNvSpPr/>
          <p:nvPr/>
        </p:nvSpPr>
        <p:spPr>
          <a:xfrm>
            <a:off x="4233534" y="1790929"/>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Nhân Viên</a:t>
            </a:r>
          </a:p>
        </p:txBody>
      </p:sp>
      <p:sp>
        <p:nvSpPr>
          <p:cNvPr id="6" name="Diamond 5"/>
          <p:cNvSpPr/>
          <p:nvPr/>
        </p:nvSpPr>
        <p:spPr>
          <a:xfrm>
            <a:off x="5813906" y="1630034"/>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Lập</a:t>
            </a:r>
          </a:p>
        </p:txBody>
      </p:sp>
      <p:sp>
        <p:nvSpPr>
          <p:cNvPr id="12" name="Rectangle: Rounded Corners 11"/>
          <p:cNvSpPr/>
          <p:nvPr/>
        </p:nvSpPr>
        <p:spPr>
          <a:xfrm>
            <a:off x="7257725" y="1801298"/>
            <a:ext cx="1306771"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Hóa Đơn Nhập</a:t>
            </a:r>
          </a:p>
        </p:txBody>
      </p:sp>
      <p:cxnSp>
        <p:nvCxnSpPr>
          <p:cNvPr id="8" name="Straight Connector 7"/>
          <p:cNvCxnSpPr>
            <a:endCxn id="6" idx="1"/>
          </p:cNvCxnSpPr>
          <p:nvPr/>
        </p:nvCxnSpPr>
        <p:spPr>
          <a:xfrm>
            <a:off x="5529678" y="1973925"/>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48264" y="1980187"/>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08016" y="1700954"/>
            <a:ext cx="302318" cy="307777"/>
          </a:xfrm>
          <a:prstGeom prst="rect">
            <a:avLst/>
          </a:prstGeom>
          <a:noFill/>
        </p:spPr>
        <p:txBody>
          <a:bodyPr wrap="square" rtlCol="0">
            <a:spAutoFit/>
          </a:bodyPr>
          <a:lstStyle/>
          <a:p>
            <a:r>
              <a:rPr lang="en-US" sz="1400"/>
              <a:t>1</a:t>
            </a:r>
          </a:p>
        </p:txBody>
      </p:sp>
      <p:sp>
        <p:nvSpPr>
          <p:cNvPr id="17" name="TextBox 16"/>
          <p:cNvSpPr txBox="1"/>
          <p:nvPr/>
        </p:nvSpPr>
        <p:spPr>
          <a:xfrm>
            <a:off x="6991268" y="1715726"/>
            <a:ext cx="302318" cy="307777"/>
          </a:xfrm>
          <a:prstGeom prst="rect">
            <a:avLst/>
          </a:prstGeom>
          <a:noFill/>
        </p:spPr>
        <p:txBody>
          <a:bodyPr wrap="square" rtlCol="0">
            <a:spAutoFit/>
          </a:bodyPr>
          <a:lstStyle/>
          <a:p>
            <a:r>
              <a:rPr lang="en-US" sz="1400"/>
              <a:t>n</a:t>
            </a:r>
          </a:p>
        </p:txBody>
      </p:sp>
      <p:sp>
        <p:nvSpPr>
          <p:cNvPr id="18" name="TextBox 17"/>
          <p:cNvSpPr txBox="1"/>
          <p:nvPr/>
        </p:nvSpPr>
        <p:spPr>
          <a:xfrm>
            <a:off x="559611" y="2611191"/>
            <a:ext cx="7200800" cy="307777"/>
          </a:xfrm>
          <a:prstGeom prst="rect">
            <a:avLst/>
          </a:prstGeom>
          <a:noFill/>
        </p:spPr>
        <p:txBody>
          <a:bodyPr wrap="square" rtlCol="0">
            <a:spAutoFit/>
          </a:bodyPr>
          <a:lstStyle/>
          <a:p>
            <a:r>
              <a:rPr lang="en-US" sz="1400"/>
              <a:t>e. Hóa đơn bán chứa CTHĐ Bán: 1-n</a:t>
            </a:r>
          </a:p>
        </p:txBody>
      </p:sp>
      <p:sp>
        <p:nvSpPr>
          <p:cNvPr id="29" name="Rectangle: Rounded Corners 28"/>
          <p:cNvSpPr/>
          <p:nvPr/>
        </p:nvSpPr>
        <p:spPr>
          <a:xfrm>
            <a:off x="4211872" y="2611191"/>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Hóa Đơn Bán</a:t>
            </a:r>
          </a:p>
        </p:txBody>
      </p:sp>
      <p:sp>
        <p:nvSpPr>
          <p:cNvPr id="30" name="Diamond 29"/>
          <p:cNvSpPr/>
          <p:nvPr/>
        </p:nvSpPr>
        <p:spPr>
          <a:xfrm>
            <a:off x="5792244" y="2450296"/>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31" name="Rectangle: Rounded Corners 30"/>
          <p:cNvSpPr/>
          <p:nvPr/>
        </p:nvSpPr>
        <p:spPr>
          <a:xfrm>
            <a:off x="7236064" y="2621560"/>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CTHĐ Bán</a:t>
            </a:r>
          </a:p>
        </p:txBody>
      </p:sp>
      <p:cxnSp>
        <p:nvCxnSpPr>
          <p:cNvPr id="32" name="Straight Connector 31"/>
          <p:cNvCxnSpPr>
            <a:endCxn id="30" idx="1"/>
          </p:cNvCxnSpPr>
          <p:nvPr/>
        </p:nvCxnSpPr>
        <p:spPr>
          <a:xfrm>
            <a:off x="5508016" y="2794187"/>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602" y="2800449"/>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86354" y="2521216"/>
            <a:ext cx="302318" cy="307777"/>
          </a:xfrm>
          <a:prstGeom prst="rect">
            <a:avLst/>
          </a:prstGeom>
          <a:noFill/>
        </p:spPr>
        <p:txBody>
          <a:bodyPr wrap="square" rtlCol="0">
            <a:spAutoFit/>
          </a:bodyPr>
          <a:lstStyle/>
          <a:p>
            <a:r>
              <a:rPr lang="en-US" sz="1400"/>
              <a:t>1</a:t>
            </a:r>
          </a:p>
        </p:txBody>
      </p:sp>
      <p:sp>
        <p:nvSpPr>
          <p:cNvPr id="35" name="TextBox 34"/>
          <p:cNvSpPr txBox="1"/>
          <p:nvPr/>
        </p:nvSpPr>
        <p:spPr>
          <a:xfrm>
            <a:off x="6969606" y="2535988"/>
            <a:ext cx="302318" cy="307777"/>
          </a:xfrm>
          <a:prstGeom prst="rect">
            <a:avLst/>
          </a:prstGeom>
          <a:noFill/>
        </p:spPr>
        <p:txBody>
          <a:bodyPr wrap="square" rtlCol="0">
            <a:spAutoFit/>
          </a:bodyPr>
          <a:lstStyle/>
          <a:p>
            <a:r>
              <a:rPr lang="en-US" sz="1400"/>
              <a:t>n</a:t>
            </a:r>
          </a:p>
        </p:txBody>
      </p:sp>
      <p:sp>
        <p:nvSpPr>
          <p:cNvPr id="36" name="TextBox 35"/>
          <p:cNvSpPr txBox="1"/>
          <p:nvPr/>
        </p:nvSpPr>
        <p:spPr>
          <a:xfrm>
            <a:off x="553839" y="3493712"/>
            <a:ext cx="7200800" cy="307777"/>
          </a:xfrm>
          <a:prstGeom prst="rect">
            <a:avLst/>
          </a:prstGeom>
          <a:noFill/>
        </p:spPr>
        <p:txBody>
          <a:bodyPr wrap="square" rtlCol="0">
            <a:spAutoFit/>
          </a:bodyPr>
          <a:lstStyle/>
          <a:p>
            <a:r>
              <a:rPr lang="en-US" sz="1400"/>
              <a:t>f. Hóa đơn nhập chứa CTHĐ Nhập: 1-n</a:t>
            </a:r>
          </a:p>
        </p:txBody>
      </p:sp>
      <p:sp>
        <p:nvSpPr>
          <p:cNvPr id="37" name="Rectangle: Rounded Corners 36"/>
          <p:cNvSpPr/>
          <p:nvPr/>
        </p:nvSpPr>
        <p:spPr>
          <a:xfrm>
            <a:off x="4190210" y="3492004"/>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Hóa Đơn Nhập</a:t>
            </a:r>
          </a:p>
        </p:txBody>
      </p:sp>
      <p:sp>
        <p:nvSpPr>
          <p:cNvPr id="38" name="Diamond 37"/>
          <p:cNvSpPr/>
          <p:nvPr/>
        </p:nvSpPr>
        <p:spPr>
          <a:xfrm>
            <a:off x="5770582" y="3331109"/>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39" name="Rectangle: Rounded Corners 38"/>
          <p:cNvSpPr/>
          <p:nvPr/>
        </p:nvSpPr>
        <p:spPr>
          <a:xfrm>
            <a:off x="7214402" y="3502373"/>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CTHĐ Nhập</a:t>
            </a:r>
          </a:p>
        </p:txBody>
      </p:sp>
      <p:cxnSp>
        <p:nvCxnSpPr>
          <p:cNvPr id="40" name="Straight Connector 39"/>
          <p:cNvCxnSpPr>
            <a:endCxn id="38" idx="1"/>
          </p:cNvCxnSpPr>
          <p:nvPr/>
        </p:nvCxnSpPr>
        <p:spPr>
          <a:xfrm>
            <a:off x="5486354" y="3675000"/>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904940" y="3681262"/>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64692" y="3402029"/>
            <a:ext cx="302318" cy="307777"/>
          </a:xfrm>
          <a:prstGeom prst="rect">
            <a:avLst/>
          </a:prstGeom>
          <a:noFill/>
        </p:spPr>
        <p:txBody>
          <a:bodyPr wrap="square" rtlCol="0">
            <a:spAutoFit/>
          </a:bodyPr>
          <a:lstStyle/>
          <a:p>
            <a:r>
              <a:rPr lang="en-US" sz="1400"/>
              <a:t>1</a:t>
            </a:r>
          </a:p>
        </p:txBody>
      </p:sp>
      <p:sp>
        <p:nvSpPr>
          <p:cNvPr id="47" name="TextBox 46"/>
          <p:cNvSpPr txBox="1"/>
          <p:nvPr/>
        </p:nvSpPr>
        <p:spPr>
          <a:xfrm>
            <a:off x="6947944" y="3416801"/>
            <a:ext cx="302318" cy="307777"/>
          </a:xfrm>
          <a:prstGeom prst="rect">
            <a:avLst/>
          </a:prstGeom>
          <a:noFill/>
        </p:spPr>
        <p:txBody>
          <a:bodyPr wrap="square" rtlCol="0">
            <a:spAutoFit/>
          </a:bodyPr>
          <a:lstStyle/>
          <a:p>
            <a:r>
              <a:rPr lang="en-US" sz="1400"/>
              <a:t>n</a:t>
            </a:r>
          </a:p>
        </p:txBody>
      </p:sp>
    </p:spTree>
    <p:extLst>
      <p:ext uri="{BB962C8B-B14F-4D97-AF65-F5344CB8AC3E}">
        <p14:creationId xmlns:p14="http://schemas.microsoft.com/office/powerpoint/2010/main" val="1734223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2.3.Xác định liên kết giữa các thực thể.</a:t>
            </a:r>
          </a:p>
          <a:p>
            <a:pPr marL="285750" indent="-285750">
              <a:buFontTx/>
              <a:buChar char="-"/>
            </a:pPr>
            <a:endParaRPr lang="en-US" sz="1200"/>
          </a:p>
        </p:txBody>
      </p:sp>
      <p:sp>
        <p:nvSpPr>
          <p:cNvPr id="3" name="TextBox 2"/>
          <p:cNvSpPr txBox="1"/>
          <p:nvPr/>
        </p:nvSpPr>
        <p:spPr>
          <a:xfrm>
            <a:off x="553839" y="1859513"/>
            <a:ext cx="7200800" cy="307777"/>
          </a:xfrm>
          <a:prstGeom prst="rect">
            <a:avLst/>
          </a:prstGeom>
          <a:noFill/>
        </p:spPr>
        <p:txBody>
          <a:bodyPr wrap="square" rtlCol="0">
            <a:spAutoFit/>
          </a:bodyPr>
          <a:lstStyle/>
          <a:p>
            <a:r>
              <a:rPr lang="en-US" sz="1400"/>
              <a:t>g. CTHĐ Bán chứa Sản Phẩm: n- n</a:t>
            </a:r>
          </a:p>
        </p:txBody>
      </p:sp>
      <p:sp>
        <p:nvSpPr>
          <p:cNvPr id="5" name="Rectangle: Rounded Corners 4"/>
          <p:cNvSpPr/>
          <p:nvPr/>
        </p:nvSpPr>
        <p:spPr>
          <a:xfrm>
            <a:off x="4233534" y="1790929"/>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CTHĐ Bán</a:t>
            </a:r>
          </a:p>
        </p:txBody>
      </p:sp>
      <p:sp>
        <p:nvSpPr>
          <p:cNvPr id="6" name="Diamond 5"/>
          <p:cNvSpPr/>
          <p:nvPr/>
        </p:nvSpPr>
        <p:spPr>
          <a:xfrm>
            <a:off x="5813906" y="1630034"/>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12" name="Rectangle: Rounded Corners 11"/>
          <p:cNvSpPr/>
          <p:nvPr/>
        </p:nvSpPr>
        <p:spPr>
          <a:xfrm>
            <a:off x="7257725" y="1801298"/>
            <a:ext cx="1306771"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Sản Phẩm</a:t>
            </a:r>
          </a:p>
        </p:txBody>
      </p:sp>
      <p:cxnSp>
        <p:nvCxnSpPr>
          <p:cNvPr id="8" name="Straight Connector 7"/>
          <p:cNvCxnSpPr>
            <a:endCxn id="6" idx="1"/>
          </p:cNvCxnSpPr>
          <p:nvPr/>
        </p:nvCxnSpPr>
        <p:spPr>
          <a:xfrm>
            <a:off x="5529678" y="1973925"/>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48264" y="1980187"/>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08016" y="1700954"/>
            <a:ext cx="302318" cy="307777"/>
          </a:xfrm>
          <a:prstGeom prst="rect">
            <a:avLst/>
          </a:prstGeom>
          <a:noFill/>
        </p:spPr>
        <p:txBody>
          <a:bodyPr wrap="square" rtlCol="0">
            <a:spAutoFit/>
          </a:bodyPr>
          <a:lstStyle/>
          <a:p>
            <a:r>
              <a:rPr lang="en-US" sz="1400"/>
              <a:t>n</a:t>
            </a:r>
          </a:p>
        </p:txBody>
      </p:sp>
      <p:sp>
        <p:nvSpPr>
          <p:cNvPr id="17" name="TextBox 16"/>
          <p:cNvSpPr txBox="1"/>
          <p:nvPr/>
        </p:nvSpPr>
        <p:spPr>
          <a:xfrm>
            <a:off x="6991268" y="1715726"/>
            <a:ext cx="302318" cy="307777"/>
          </a:xfrm>
          <a:prstGeom prst="rect">
            <a:avLst/>
          </a:prstGeom>
          <a:noFill/>
        </p:spPr>
        <p:txBody>
          <a:bodyPr wrap="square" rtlCol="0">
            <a:spAutoFit/>
          </a:bodyPr>
          <a:lstStyle/>
          <a:p>
            <a:r>
              <a:rPr lang="en-US" sz="1400"/>
              <a:t>n</a:t>
            </a:r>
          </a:p>
        </p:txBody>
      </p:sp>
      <p:sp>
        <p:nvSpPr>
          <p:cNvPr id="18" name="TextBox 17"/>
          <p:cNvSpPr txBox="1"/>
          <p:nvPr/>
        </p:nvSpPr>
        <p:spPr>
          <a:xfrm>
            <a:off x="559611" y="2611191"/>
            <a:ext cx="7200800" cy="307777"/>
          </a:xfrm>
          <a:prstGeom prst="rect">
            <a:avLst/>
          </a:prstGeom>
          <a:noFill/>
        </p:spPr>
        <p:txBody>
          <a:bodyPr wrap="square" rtlCol="0">
            <a:spAutoFit/>
          </a:bodyPr>
          <a:lstStyle/>
          <a:p>
            <a:r>
              <a:rPr lang="en-US" sz="1400"/>
              <a:t>h. CTHĐ Nhập chứa Sản Phẩm: n-n</a:t>
            </a:r>
          </a:p>
        </p:txBody>
      </p:sp>
      <p:sp>
        <p:nvSpPr>
          <p:cNvPr id="29" name="Rectangle: Rounded Corners 28"/>
          <p:cNvSpPr/>
          <p:nvPr/>
        </p:nvSpPr>
        <p:spPr>
          <a:xfrm>
            <a:off x="4211872" y="2611191"/>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CTHĐ Nhập</a:t>
            </a:r>
          </a:p>
        </p:txBody>
      </p:sp>
      <p:sp>
        <p:nvSpPr>
          <p:cNvPr id="30" name="Diamond 29"/>
          <p:cNvSpPr/>
          <p:nvPr/>
        </p:nvSpPr>
        <p:spPr>
          <a:xfrm>
            <a:off x="5792244" y="2450296"/>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31" name="Rectangle: Rounded Corners 30"/>
          <p:cNvSpPr/>
          <p:nvPr/>
        </p:nvSpPr>
        <p:spPr>
          <a:xfrm>
            <a:off x="7236064" y="2621560"/>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Sản Phẩm</a:t>
            </a:r>
          </a:p>
        </p:txBody>
      </p:sp>
      <p:cxnSp>
        <p:nvCxnSpPr>
          <p:cNvPr id="32" name="Straight Connector 31"/>
          <p:cNvCxnSpPr>
            <a:endCxn id="30" idx="1"/>
          </p:cNvCxnSpPr>
          <p:nvPr/>
        </p:nvCxnSpPr>
        <p:spPr>
          <a:xfrm>
            <a:off x="5508016" y="2794187"/>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602" y="2800449"/>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86354" y="2521216"/>
            <a:ext cx="302318" cy="307777"/>
          </a:xfrm>
          <a:prstGeom prst="rect">
            <a:avLst/>
          </a:prstGeom>
          <a:noFill/>
        </p:spPr>
        <p:txBody>
          <a:bodyPr wrap="square" rtlCol="0">
            <a:spAutoFit/>
          </a:bodyPr>
          <a:lstStyle/>
          <a:p>
            <a:r>
              <a:rPr lang="en-US" sz="1400"/>
              <a:t>n</a:t>
            </a:r>
          </a:p>
        </p:txBody>
      </p:sp>
      <p:sp>
        <p:nvSpPr>
          <p:cNvPr id="35" name="TextBox 34"/>
          <p:cNvSpPr txBox="1"/>
          <p:nvPr/>
        </p:nvSpPr>
        <p:spPr>
          <a:xfrm>
            <a:off x="6969606" y="2535988"/>
            <a:ext cx="302318" cy="307777"/>
          </a:xfrm>
          <a:prstGeom prst="rect">
            <a:avLst/>
          </a:prstGeom>
          <a:noFill/>
        </p:spPr>
        <p:txBody>
          <a:bodyPr wrap="square" rtlCol="0">
            <a:spAutoFit/>
          </a:bodyPr>
          <a:lstStyle/>
          <a:p>
            <a:r>
              <a:rPr lang="en-US" sz="1400"/>
              <a:t>n</a:t>
            </a:r>
          </a:p>
        </p:txBody>
      </p:sp>
      <p:sp>
        <p:nvSpPr>
          <p:cNvPr id="36" name="TextBox 35"/>
          <p:cNvSpPr txBox="1"/>
          <p:nvPr/>
        </p:nvSpPr>
        <p:spPr>
          <a:xfrm>
            <a:off x="553839" y="3493712"/>
            <a:ext cx="7200800" cy="307777"/>
          </a:xfrm>
          <a:prstGeom prst="rect">
            <a:avLst/>
          </a:prstGeom>
          <a:noFill/>
        </p:spPr>
        <p:txBody>
          <a:bodyPr wrap="square" rtlCol="0">
            <a:spAutoFit/>
          </a:bodyPr>
          <a:lstStyle/>
          <a:p>
            <a:r>
              <a:rPr lang="en-US" sz="1400"/>
              <a:t>i. Loại Tài Khoản chứa Tài Khoản: 1-n</a:t>
            </a:r>
          </a:p>
        </p:txBody>
      </p:sp>
      <p:sp>
        <p:nvSpPr>
          <p:cNvPr id="37" name="Rectangle: Rounded Corners 36"/>
          <p:cNvSpPr/>
          <p:nvPr/>
        </p:nvSpPr>
        <p:spPr>
          <a:xfrm>
            <a:off x="4190210" y="3492004"/>
            <a:ext cx="1296144" cy="3659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Loại Tài Khoản</a:t>
            </a:r>
          </a:p>
        </p:txBody>
      </p:sp>
      <p:sp>
        <p:nvSpPr>
          <p:cNvPr id="38" name="Diamond 37"/>
          <p:cNvSpPr/>
          <p:nvPr/>
        </p:nvSpPr>
        <p:spPr>
          <a:xfrm>
            <a:off x="5770582" y="3331109"/>
            <a:ext cx="1152128" cy="6877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Chứa</a:t>
            </a:r>
          </a:p>
        </p:txBody>
      </p:sp>
      <p:sp>
        <p:nvSpPr>
          <p:cNvPr id="39" name="Rectangle: Rounded Corners 38"/>
          <p:cNvSpPr/>
          <p:nvPr/>
        </p:nvSpPr>
        <p:spPr>
          <a:xfrm>
            <a:off x="7214402" y="3502373"/>
            <a:ext cx="1202706" cy="36104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Tài Khoản</a:t>
            </a:r>
          </a:p>
        </p:txBody>
      </p:sp>
      <p:cxnSp>
        <p:nvCxnSpPr>
          <p:cNvPr id="40" name="Straight Connector 39"/>
          <p:cNvCxnSpPr>
            <a:endCxn id="38" idx="1"/>
          </p:cNvCxnSpPr>
          <p:nvPr/>
        </p:nvCxnSpPr>
        <p:spPr>
          <a:xfrm>
            <a:off x="5486354" y="3675000"/>
            <a:ext cx="284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904940" y="3681262"/>
            <a:ext cx="302318" cy="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64692" y="3402029"/>
            <a:ext cx="302318" cy="307777"/>
          </a:xfrm>
          <a:prstGeom prst="rect">
            <a:avLst/>
          </a:prstGeom>
          <a:noFill/>
        </p:spPr>
        <p:txBody>
          <a:bodyPr wrap="square" rtlCol="0">
            <a:spAutoFit/>
          </a:bodyPr>
          <a:lstStyle/>
          <a:p>
            <a:r>
              <a:rPr lang="en-US" sz="1400"/>
              <a:t>1</a:t>
            </a:r>
          </a:p>
        </p:txBody>
      </p:sp>
      <p:sp>
        <p:nvSpPr>
          <p:cNvPr id="47" name="TextBox 46"/>
          <p:cNvSpPr txBox="1"/>
          <p:nvPr/>
        </p:nvSpPr>
        <p:spPr>
          <a:xfrm>
            <a:off x="6947944" y="3416801"/>
            <a:ext cx="302318" cy="307777"/>
          </a:xfrm>
          <a:prstGeom prst="rect">
            <a:avLst/>
          </a:prstGeom>
          <a:noFill/>
        </p:spPr>
        <p:txBody>
          <a:bodyPr wrap="square" rtlCol="0">
            <a:spAutoFit/>
          </a:bodyPr>
          <a:lstStyle/>
          <a:p>
            <a:r>
              <a:rPr lang="en-US" sz="1400"/>
              <a:t>n</a:t>
            </a:r>
          </a:p>
        </p:txBody>
      </p:sp>
    </p:spTree>
    <p:extLst>
      <p:ext uri="{BB962C8B-B14F-4D97-AF65-F5344CB8AC3E}">
        <p14:creationId xmlns:p14="http://schemas.microsoft.com/office/powerpoint/2010/main" val="361938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2" name="TextBox 1"/>
          <p:cNvSpPr txBox="1"/>
          <p:nvPr/>
        </p:nvSpPr>
        <p:spPr>
          <a:xfrm>
            <a:off x="1111059" y="397622"/>
            <a:ext cx="2736304" cy="461665"/>
          </a:xfrm>
          <a:prstGeom prst="rect">
            <a:avLst/>
          </a:prstGeom>
          <a:noFill/>
        </p:spPr>
        <p:txBody>
          <a:bodyPr wrap="square" rtlCol="0">
            <a:spAutoFit/>
          </a:bodyPr>
          <a:lstStyle/>
          <a:p>
            <a:r>
              <a:rPr lang="en-US" sz="2400" b="1">
                <a:solidFill>
                  <a:schemeClr val="bg1"/>
                </a:solidFill>
              </a:rPr>
              <a:t>Giới Thiệu Đề Tài</a:t>
            </a:r>
          </a:p>
        </p:txBody>
      </p:sp>
      <p:sp>
        <p:nvSpPr>
          <p:cNvPr id="4" name="TextBox 3"/>
          <p:cNvSpPr txBox="1"/>
          <p:nvPr/>
        </p:nvSpPr>
        <p:spPr>
          <a:xfrm>
            <a:off x="395536" y="1048150"/>
            <a:ext cx="7344816" cy="369332"/>
          </a:xfrm>
          <a:prstGeom prst="rect">
            <a:avLst/>
          </a:prstGeom>
          <a:noFill/>
        </p:spPr>
        <p:txBody>
          <a:bodyPr wrap="square" rtlCol="0">
            <a:spAutoFit/>
          </a:bodyPr>
          <a:lstStyle/>
          <a:p>
            <a:r>
              <a:rPr lang="en-US"/>
              <a:t>1. Tổng quan đề tài</a:t>
            </a:r>
          </a:p>
        </p:txBody>
      </p:sp>
      <p:sp>
        <p:nvSpPr>
          <p:cNvPr id="18" name="TextBox 17"/>
          <p:cNvSpPr txBox="1"/>
          <p:nvPr/>
        </p:nvSpPr>
        <p:spPr>
          <a:xfrm>
            <a:off x="410981" y="1417482"/>
            <a:ext cx="8388430" cy="553998"/>
          </a:xfrm>
          <a:prstGeom prst="rect">
            <a:avLst/>
          </a:prstGeom>
          <a:noFill/>
        </p:spPr>
        <p:txBody>
          <a:bodyPr wrap="square" rtlCol="0">
            <a:spAutoFit/>
          </a:bodyPr>
          <a:lstStyle/>
          <a:p>
            <a:pPr marL="285750" indent="-285750">
              <a:buFontTx/>
              <a:buChar char="-"/>
            </a:pPr>
            <a:r>
              <a:rPr lang="en-US" sz="1500"/>
              <a:t>Quản lý bán hàng chưa bao giờ là đề tài xa lạ. Ở thời điểm hiện tại 1 tổ chức bán hàng thường được tổ chức dưới 1 trong 2 hình thức :</a:t>
            </a:r>
          </a:p>
        </p:txBody>
      </p:sp>
      <p:sp>
        <p:nvSpPr>
          <p:cNvPr id="20" name="Oval 19"/>
          <p:cNvSpPr/>
          <p:nvPr/>
        </p:nvSpPr>
        <p:spPr>
          <a:xfrm>
            <a:off x="3635896" y="2069878"/>
            <a:ext cx="1800200" cy="795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Cửa Hàng Tiện Lợi</a:t>
            </a:r>
          </a:p>
        </p:txBody>
      </p:sp>
      <p:sp>
        <p:nvSpPr>
          <p:cNvPr id="21" name="Rectangle: Rounded Corners 20"/>
          <p:cNvSpPr/>
          <p:nvPr/>
        </p:nvSpPr>
        <p:spPr>
          <a:xfrm>
            <a:off x="1507103" y="3219822"/>
            <a:ext cx="1944216" cy="64807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Truyền Thống</a:t>
            </a:r>
          </a:p>
        </p:txBody>
      </p:sp>
      <p:sp>
        <p:nvSpPr>
          <p:cNvPr id="22" name="Rectangle: Rounded Corners 21"/>
          <p:cNvSpPr/>
          <p:nvPr/>
        </p:nvSpPr>
        <p:spPr>
          <a:xfrm>
            <a:off x="5508104" y="3219822"/>
            <a:ext cx="1944216" cy="64807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Đại</a:t>
            </a:r>
          </a:p>
        </p:txBody>
      </p:sp>
      <p:cxnSp>
        <p:nvCxnSpPr>
          <p:cNvPr id="24" name="Straight Arrow Connector 23"/>
          <p:cNvCxnSpPr/>
          <p:nvPr/>
        </p:nvCxnSpPr>
        <p:spPr>
          <a:xfrm flipH="1">
            <a:off x="3419872" y="2865847"/>
            <a:ext cx="1084677" cy="35397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a:stCxn id="20" idx="4"/>
          </p:cNvCxnSpPr>
          <p:nvPr/>
        </p:nvCxnSpPr>
        <p:spPr>
          <a:xfrm>
            <a:off x="4535996" y="2865847"/>
            <a:ext cx="1044116" cy="35397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2635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2.4. Mô hình ERD mở rộng.</a:t>
            </a:r>
          </a:p>
          <a:p>
            <a:pPr marL="285750" indent="-285750">
              <a:buFontTx/>
              <a:buChar char="-"/>
            </a:pPr>
            <a:endParaRPr lang="en-US" sz="1200"/>
          </a:p>
        </p:txBody>
      </p:sp>
      <p:pic>
        <p:nvPicPr>
          <p:cNvPr id="19458" name="image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22910"/>
            <a:ext cx="5767038" cy="347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73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2. Mô hình thực thể quan hệ ERD</a:t>
            </a:r>
          </a:p>
        </p:txBody>
      </p:sp>
      <p:sp>
        <p:nvSpPr>
          <p:cNvPr id="13" name="TextBox 12"/>
          <p:cNvSpPr txBox="1"/>
          <p:nvPr/>
        </p:nvSpPr>
        <p:spPr>
          <a:xfrm>
            <a:off x="395536" y="1459059"/>
            <a:ext cx="4608512" cy="523220"/>
          </a:xfrm>
          <a:prstGeom prst="rect">
            <a:avLst/>
          </a:prstGeom>
          <a:noFill/>
        </p:spPr>
        <p:txBody>
          <a:bodyPr wrap="square" rtlCol="0">
            <a:spAutoFit/>
          </a:bodyPr>
          <a:lstStyle/>
          <a:p>
            <a:pPr lvl="0"/>
            <a:r>
              <a:rPr lang="en-US" sz="1600"/>
              <a:t>2.5. Mô hình quan hệ ERD.</a:t>
            </a:r>
          </a:p>
          <a:p>
            <a:pPr marL="285750" indent="-285750">
              <a:buFontTx/>
              <a:buChar char="-"/>
            </a:pPr>
            <a:endParaRPr lang="en-US" sz="1200"/>
          </a:p>
        </p:txBody>
      </p:sp>
      <p:pic>
        <p:nvPicPr>
          <p:cNvPr id="20482" name="Picture 2" descr="mohinhquanh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166" y="1274393"/>
            <a:ext cx="6400800" cy="3673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140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3.1</a:t>
            </a:r>
            <a:r>
              <a:rPr lang="en-US"/>
              <a:t>.</a:t>
            </a:r>
            <a:r>
              <a:rPr lang="en-US" sz="1400"/>
              <a:t> Chuyển đổi logical ERD thành physical ERD</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18594961"/>
              </p:ext>
            </p:extLst>
          </p:nvPr>
        </p:nvGraphicFramePr>
        <p:xfrm>
          <a:off x="1259632" y="1681670"/>
          <a:ext cx="6624736" cy="3167032"/>
        </p:xfrm>
        <a:graphic>
          <a:graphicData uri="http://schemas.openxmlformats.org/drawingml/2006/table">
            <a:tbl>
              <a:tblPr>
                <a:tableStyleId>{5C22544A-7EE6-4342-B048-85BDC9FD1C3A}</a:tableStyleId>
              </a:tblPr>
              <a:tblGrid>
                <a:gridCol w="737304">
                  <a:extLst>
                    <a:ext uri="{9D8B030D-6E8A-4147-A177-3AD203B41FA5}">
                      <a16:colId xmlns:a16="http://schemas.microsoft.com/office/drawing/2014/main" val="1197863495"/>
                    </a:ext>
                  </a:extLst>
                </a:gridCol>
                <a:gridCol w="3213327">
                  <a:extLst>
                    <a:ext uri="{9D8B030D-6E8A-4147-A177-3AD203B41FA5}">
                      <a16:colId xmlns:a16="http://schemas.microsoft.com/office/drawing/2014/main" val="212436027"/>
                    </a:ext>
                  </a:extLst>
                </a:gridCol>
                <a:gridCol w="2674105">
                  <a:extLst>
                    <a:ext uri="{9D8B030D-6E8A-4147-A177-3AD203B41FA5}">
                      <a16:colId xmlns:a16="http://schemas.microsoft.com/office/drawing/2014/main" val="4021596635"/>
                    </a:ext>
                  </a:extLst>
                </a:gridCol>
              </a:tblGrid>
              <a:tr h="280719">
                <a:tc>
                  <a:txBody>
                    <a:bodyPr/>
                    <a:lstStyle/>
                    <a:p>
                      <a:pPr marL="0" marR="0" algn="ctr">
                        <a:lnSpc>
                          <a:spcPct val="107000"/>
                        </a:lnSpc>
                        <a:spcBef>
                          <a:spcPts val="0"/>
                        </a:spcBef>
                        <a:spcAft>
                          <a:spcPts val="0"/>
                        </a:spcAft>
                      </a:pPr>
                      <a:r>
                        <a:rPr lang="en-US" sz="1050">
                          <a:effectLst/>
                        </a:rPr>
                        <a:t>STT</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Tên thực thể</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Tên hàng</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772076"/>
                  </a:ext>
                </a:extLst>
              </a:tr>
              <a:tr h="280719">
                <a:tc>
                  <a:txBody>
                    <a:bodyPr/>
                    <a:lstStyle/>
                    <a:p>
                      <a:pPr marL="0" marR="0" algn="just">
                        <a:lnSpc>
                          <a:spcPct val="107000"/>
                        </a:lnSpc>
                        <a:spcBef>
                          <a:spcPts val="0"/>
                        </a:spcBef>
                        <a:spcAft>
                          <a:spcPts val="0"/>
                        </a:spcAft>
                      </a:pPr>
                      <a:r>
                        <a:rPr lang="en-US" sz="1050">
                          <a:effectLst/>
                        </a:rPr>
                        <a:t>1</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Sản phẩm</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TblSanPham</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388835"/>
                  </a:ext>
                </a:extLst>
              </a:tr>
              <a:tr h="280719">
                <a:tc>
                  <a:txBody>
                    <a:bodyPr/>
                    <a:lstStyle/>
                    <a:p>
                      <a:pPr marL="0" marR="0" algn="just">
                        <a:lnSpc>
                          <a:spcPct val="107000"/>
                        </a:lnSpc>
                        <a:spcBef>
                          <a:spcPts val="0"/>
                        </a:spcBef>
                        <a:spcAft>
                          <a:spcPts val="0"/>
                        </a:spcAft>
                      </a:pPr>
                      <a:r>
                        <a:rPr lang="en-US" sz="1050">
                          <a:effectLst/>
                        </a:rPr>
                        <a:t>2</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Loai Sản Phẩm</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tblLoaiSanPham</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686436"/>
                  </a:ext>
                </a:extLst>
              </a:tr>
              <a:tr h="280719">
                <a:tc>
                  <a:txBody>
                    <a:bodyPr/>
                    <a:lstStyle/>
                    <a:p>
                      <a:pPr marL="0" marR="0" algn="just">
                        <a:lnSpc>
                          <a:spcPct val="107000"/>
                        </a:lnSpc>
                        <a:spcBef>
                          <a:spcPts val="0"/>
                        </a:spcBef>
                        <a:spcAft>
                          <a:spcPts val="0"/>
                        </a:spcAft>
                      </a:pPr>
                      <a:r>
                        <a:rPr lang="en-US" sz="1050">
                          <a:effectLst/>
                        </a:rPr>
                        <a:t>3</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Nhà cung cấp</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tblNhaCC</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997927"/>
                  </a:ext>
                </a:extLst>
              </a:tr>
              <a:tr h="280719">
                <a:tc>
                  <a:txBody>
                    <a:bodyPr/>
                    <a:lstStyle/>
                    <a:p>
                      <a:pPr marL="0" marR="0" algn="just">
                        <a:lnSpc>
                          <a:spcPct val="107000"/>
                        </a:lnSpc>
                        <a:spcBef>
                          <a:spcPts val="0"/>
                        </a:spcBef>
                        <a:spcAft>
                          <a:spcPts val="0"/>
                        </a:spcAft>
                      </a:pPr>
                      <a:r>
                        <a:rPr lang="en-US" sz="1050">
                          <a:effectLst/>
                        </a:rPr>
                        <a:t>4</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Tài Khoản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tblTaiKhoan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026794"/>
                  </a:ext>
                </a:extLst>
              </a:tr>
              <a:tr h="280719">
                <a:tc>
                  <a:txBody>
                    <a:bodyPr/>
                    <a:lstStyle/>
                    <a:p>
                      <a:pPr marL="0" marR="0" algn="just">
                        <a:lnSpc>
                          <a:spcPct val="107000"/>
                        </a:lnSpc>
                        <a:spcBef>
                          <a:spcPts val="0"/>
                        </a:spcBef>
                        <a:spcAft>
                          <a:spcPts val="0"/>
                        </a:spcAft>
                      </a:pPr>
                      <a:r>
                        <a:rPr lang="en-US" sz="1050">
                          <a:effectLst/>
                        </a:rPr>
                        <a:t>5</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Nhân viên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tblNhanVien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888431"/>
                  </a:ext>
                </a:extLst>
              </a:tr>
              <a:tr h="280719">
                <a:tc>
                  <a:txBody>
                    <a:bodyPr/>
                    <a:lstStyle/>
                    <a:p>
                      <a:pPr marL="0" marR="0" algn="just">
                        <a:lnSpc>
                          <a:spcPct val="107000"/>
                        </a:lnSpc>
                        <a:spcBef>
                          <a:spcPts val="0"/>
                        </a:spcBef>
                        <a:spcAft>
                          <a:spcPts val="0"/>
                        </a:spcAft>
                      </a:pPr>
                      <a:r>
                        <a:rPr lang="en-US" sz="1050">
                          <a:effectLst/>
                        </a:rPr>
                        <a:t>6</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Loại Tài Khoản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tblLoaiTaiKhoan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355125"/>
                  </a:ext>
                </a:extLst>
              </a:tr>
              <a:tr h="280719">
                <a:tc>
                  <a:txBody>
                    <a:bodyPr/>
                    <a:lstStyle/>
                    <a:p>
                      <a:pPr marL="0" marR="0" algn="just">
                        <a:lnSpc>
                          <a:spcPct val="107000"/>
                        </a:lnSpc>
                        <a:spcBef>
                          <a:spcPts val="0"/>
                        </a:spcBef>
                        <a:spcAft>
                          <a:spcPts val="0"/>
                        </a:spcAft>
                      </a:pPr>
                      <a:r>
                        <a:rPr lang="en-US" sz="1050">
                          <a:effectLst/>
                        </a:rPr>
                        <a:t>7</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Hóa đơn nhập kho</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tblHoaDonNhập</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641193"/>
                  </a:ext>
                </a:extLst>
              </a:tr>
              <a:tr h="280719">
                <a:tc>
                  <a:txBody>
                    <a:bodyPr/>
                    <a:lstStyle/>
                    <a:p>
                      <a:pPr marL="0" marR="0" algn="just">
                        <a:lnSpc>
                          <a:spcPct val="107000"/>
                        </a:lnSpc>
                        <a:spcBef>
                          <a:spcPts val="0"/>
                        </a:spcBef>
                        <a:spcAft>
                          <a:spcPts val="0"/>
                        </a:spcAft>
                      </a:pPr>
                      <a:r>
                        <a:rPr lang="en-US" sz="1050">
                          <a:effectLst/>
                        </a:rPr>
                        <a:t>8</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Chi tiết đơn nhập kho</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tblChiTietHDN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70872"/>
                  </a:ext>
                </a:extLst>
              </a:tr>
              <a:tr h="280719">
                <a:tc>
                  <a:txBody>
                    <a:bodyPr/>
                    <a:lstStyle/>
                    <a:p>
                      <a:pPr marL="0" marR="0" algn="just">
                        <a:lnSpc>
                          <a:spcPct val="107000"/>
                        </a:lnSpc>
                        <a:spcBef>
                          <a:spcPts val="0"/>
                        </a:spcBef>
                        <a:spcAft>
                          <a:spcPts val="0"/>
                        </a:spcAft>
                      </a:pPr>
                      <a:r>
                        <a:rPr lang="en-US" sz="1050">
                          <a:effectLst/>
                        </a:rPr>
                        <a:t>9</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Hóa đơn bán hàng</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tblHoaDonBán</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319929"/>
                  </a:ext>
                </a:extLst>
              </a:tr>
              <a:tr h="280719">
                <a:tc>
                  <a:txBody>
                    <a:bodyPr/>
                    <a:lstStyle/>
                    <a:p>
                      <a:pPr marL="0" marR="0" algn="just">
                        <a:lnSpc>
                          <a:spcPct val="107000"/>
                        </a:lnSpc>
                        <a:spcBef>
                          <a:spcPts val="0"/>
                        </a:spcBef>
                        <a:spcAft>
                          <a:spcPts val="0"/>
                        </a:spcAft>
                      </a:pPr>
                      <a:r>
                        <a:rPr lang="en-US" sz="1050">
                          <a:effectLst/>
                        </a:rPr>
                        <a:t>10</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Chi tiết hóa đơn bán hàng</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tblChiTietHDB</a:t>
                      </a:r>
                      <a:endParaRPr lang="en-US" sz="1200">
                        <a:effectLst/>
                        <a:latin typeface="Times New Roman" panose="02020603050405020304" pitchFamily="18" charset="0"/>
                        <a:ea typeface="Calibri" panose="020F0502020204030204" pitchFamily="34" charset="0"/>
                      </a:endParaRPr>
                    </a:p>
                  </a:txBody>
                  <a:tcPr marL="58358" marR="58358" marT="58358" marB="58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226479"/>
                  </a:ext>
                </a:extLst>
              </a:tr>
            </a:tbl>
          </a:graphicData>
        </a:graphic>
      </p:graphicFrame>
    </p:spTree>
    <p:extLst>
      <p:ext uri="{BB962C8B-B14F-4D97-AF65-F5344CB8AC3E}">
        <p14:creationId xmlns:p14="http://schemas.microsoft.com/office/powerpoint/2010/main" val="395116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6311503"/>
              </p:ext>
            </p:extLst>
          </p:nvPr>
        </p:nvGraphicFramePr>
        <p:xfrm>
          <a:off x="843608" y="2030930"/>
          <a:ext cx="6408713" cy="1024521"/>
        </p:xfrm>
        <a:graphic>
          <a:graphicData uri="http://schemas.openxmlformats.org/drawingml/2006/table">
            <a:tbl>
              <a:tblPr>
                <a:tableStyleId>{5C22544A-7EE6-4342-B048-85BDC9FD1C3A}</a:tableStyleId>
              </a:tblPr>
              <a:tblGrid>
                <a:gridCol w="560892">
                  <a:extLst>
                    <a:ext uri="{9D8B030D-6E8A-4147-A177-3AD203B41FA5}">
                      <a16:colId xmlns:a16="http://schemas.microsoft.com/office/drawing/2014/main" val="1057731588"/>
                    </a:ext>
                  </a:extLst>
                </a:gridCol>
                <a:gridCol w="990217">
                  <a:extLst>
                    <a:ext uri="{9D8B030D-6E8A-4147-A177-3AD203B41FA5}">
                      <a16:colId xmlns:a16="http://schemas.microsoft.com/office/drawing/2014/main" val="367912938"/>
                    </a:ext>
                  </a:extLst>
                </a:gridCol>
                <a:gridCol w="1010991">
                  <a:extLst>
                    <a:ext uri="{9D8B030D-6E8A-4147-A177-3AD203B41FA5}">
                      <a16:colId xmlns:a16="http://schemas.microsoft.com/office/drawing/2014/main" val="3750623045"/>
                    </a:ext>
                  </a:extLst>
                </a:gridCol>
                <a:gridCol w="1419542">
                  <a:extLst>
                    <a:ext uri="{9D8B030D-6E8A-4147-A177-3AD203B41FA5}">
                      <a16:colId xmlns:a16="http://schemas.microsoft.com/office/drawing/2014/main" val="1418589909"/>
                    </a:ext>
                  </a:extLst>
                </a:gridCol>
                <a:gridCol w="1184106">
                  <a:extLst>
                    <a:ext uri="{9D8B030D-6E8A-4147-A177-3AD203B41FA5}">
                      <a16:colId xmlns:a16="http://schemas.microsoft.com/office/drawing/2014/main" val="1951745774"/>
                    </a:ext>
                  </a:extLst>
                </a:gridCol>
                <a:gridCol w="1242965">
                  <a:extLst>
                    <a:ext uri="{9D8B030D-6E8A-4147-A177-3AD203B41FA5}">
                      <a16:colId xmlns:a16="http://schemas.microsoft.com/office/drawing/2014/main" val="3660280546"/>
                    </a:ext>
                  </a:extLst>
                </a:gridCol>
              </a:tblGrid>
              <a:tr h="270040">
                <a:tc>
                  <a:txBody>
                    <a:bodyPr/>
                    <a:lstStyle/>
                    <a:p>
                      <a:pPr marL="0" marR="0">
                        <a:lnSpc>
                          <a:spcPct val="107000"/>
                        </a:lnSpc>
                        <a:spcBef>
                          <a:spcPts val="0"/>
                        </a:spcBef>
                        <a:spcAft>
                          <a:spcPts val="0"/>
                        </a:spcAft>
                      </a:pPr>
                      <a:r>
                        <a:rPr lang="en-US" sz="1050">
                          <a:effectLst/>
                        </a:rPr>
                        <a:t>STT</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Khóa chính</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050">
                          <a:effectLst/>
                        </a:rPr>
                        <a:t>Khóa ngoại</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Tên trường</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Kiểu dữ liệu</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Thuộc tính</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34590"/>
                  </a:ext>
                </a:extLst>
              </a:tr>
              <a:tr h="369036">
                <a:tc>
                  <a:txBody>
                    <a:bodyPr/>
                    <a:lstStyle/>
                    <a:p>
                      <a:pPr marL="0" marR="0" algn="ctr">
                        <a:lnSpc>
                          <a:spcPct val="107000"/>
                        </a:lnSpc>
                        <a:spcBef>
                          <a:spcPts val="0"/>
                        </a:spcBef>
                        <a:spcAft>
                          <a:spcPts val="0"/>
                        </a:spcAft>
                      </a:pPr>
                      <a:r>
                        <a:rPr lang="en-US" sz="1050">
                          <a:effectLst/>
                        </a:rPr>
                        <a:t>1</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X</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iMaLoaiSanPham</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Int</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Identity(1,1)</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902336"/>
                  </a:ext>
                </a:extLst>
              </a:tr>
              <a:tr h="369036">
                <a:tc>
                  <a:txBody>
                    <a:bodyPr/>
                    <a:lstStyle/>
                    <a:p>
                      <a:pPr marL="0" marR="0" algn="ctr">
                        <a:lnSpc>
                          <a:spcPct val="107000"/>
                        </a:lnSpc>
                        <a:spcBef>
                          <a:spcPts val="0"/>
                        </a:spcBef>
                        <a:spcAft>
                          <a:spcPts val="0"/>
                        </a:spcAft>
                      </a:pPr>
                      <a:r>
                        <a:rPr lang="en-US" sz="1050">
                          <a:effectLst/>
                        </a:rPr>
                        <a:t>2</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sTenLoaiSanPham</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Nvarchar(250)</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Not null, unique</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8816881"/>
                  </a:ext>
                </a:extLst>
              </a:tr>
            </a:tbl>
          </a:graphicData>
        </a:graphic>
      </p:graphicFrame>
      <p:sp>
        <p:nvSpPr>
          <p:cNvPr id="6" name="Rectangle 1"/>
          <p:cNvSpPr>
            <a:spLocks noChangeArrowheads="1"/>
          </p:cNvSpPr>
          <p:nvPr/>
        </p:nvSpPr>
        <p:spPr bwMode="auto">
          <a:xfrm>
            <a:off x="851223" y="1672520"/>
            <a:ext cx="441369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tblLoaiSanPham(iMaLoaiSanPham, sTenLoaiSanPham)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31183182"/>
              </p:ext>
            </p:extLst>
          </p:nvPr>
        </p:nvGraphicFramePr>
        <p:xfrm>
          <a:off x="851223" y="3507854"/>
          <a:ext cx="6401099" cy="874713"/>
        </p:xfrm>
        <a:graphic>
          <a:graphicData uri="http://schemas.openxmlformats.org/drawingml/2006/table">
            <a:tbl>
              <a:tblPr>
                <a:tableStyleId>{5C22544A-7EE6-4342-B048-85BDC9FD1C3A}</a:tableStyleId>
              </a:tblPr>
              <a:tblGrid>
                <a:gridCol w="560226">
                  <a:extLst>
                    <a:ext uri="{9D8B030D-6E8A-4147-A177-3AD203B41FA5}">
                      <a16:colId xmlns:a16="http://schemas.microsoft.com/office/drawing/2014/main" val="3183231944"/>
                    </a:ext>
                  </a:extLst>
                </a:gridCol>
                <a:gridCol w="989041">
                  <a:extLst>
                    <a:ext uri="{9D8B030D-6E8A-4147-A177-3AD203B41FA5}">
                      <a16:colId xmlns:a16="http://schemas.microsoft.com/office/drawing/2014/main" val="2419318571"/>
                    </a:ext>
                  </a:extLst>
                </a:gridCol>
                <a:gridCol w="1009790">
                  <a:extLst>
                    <a:ext uri="{9D8B030D-6E8A-4147-A177-3AD203B41FA5}">
                      <a16:colId xmlns:a16="http://schemas.microsoft.com/office/drawing/2014/main" val="3237054535"/>
                    </a:ext>
                  </a:extLst>
                </a:gridCol>
                <a:gridCol w="1417855">
                  <a:extLst>
                    <a:ext uri="{9D8B030D-6E8A-4147-A177-3AD203B41FA5}">
                      <a16:colId xmlns:a16="http://schemas.microsoft.com/office/drawing/2014/main" val="1318840298"/>
                    </a:ext>
                  </a:extLst>
                </a:gridCol>
                <a:gridCol w="1182699">
                  <a:extLst>
                    <a:ext uri="{9D8B030D-6E8A-4147-A177-3AD203B41FA5}">
                      <a16:colId xmlns:a16="http://schemas.microsoft.com/office/drawing/2014/main" val="2884106193"/>
                    </a:ext>
                  </a:extLst>
                </a:gridCol>
                <a:gridCol w="1241488">
                  <a:extLst>
                    <a:ext uri="{9D8B030D-6E8A-4147-A177-3AD203B41FA5}">
                      <a16:colId xmlns:a16="http://schemas.microsoft.com/office/drawing/2014/main" val="3321688314"/>
                    </a:ext>
                  </a:extLst>
                </a:gridCol>
              </a:tblGrid>
              <a:tr h="0">
                <a:tc>
                  <a:txBody>
                    <a:bodyPr/>
                    <a:lstStyle/>
                    <a:p>
                      <a:pPr marL="0" marR="0">
                        <a:lnSpc>
                          <a:spcPct val="107000"/>
                        </a:lnSpc>
                        <a:spcBef>
                          <a:spcPts val="0"/>
                        </a:spcBef>
                        <a:spcAft>
                          <a:spcPts val="0"/>
                        </a:spcAft>
                      </a:pPr>
                      <a:r>
                        <a:rPr lang="en-US" sz="1050">
                          <a:effectLst/>
                        </a:rPr>
                        <a:t>STT</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Khóa chính</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Khóa ngoại</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Tên trường</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Kiểu dữ liệu</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Thuộc tính</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0390238"/>
                  </a:ext>
                </a:extLst>
              </a:tr>
              <a:tr h="0">
                <a:tc>
                  <a:txBody>
                    <a:bodyPr/>
                    <a:lstStyle/>
                    <a:p>
                      <a:pPr marL="0" marR="0" algn="ctr">
                        <a:lnSpc>
                          <a:spcPct val="107000"/>
                        </a:lnSpc>
                        <a:spcBef>
                          <a:spcPts val="0"/>
                        </a:spcBef>
                        <a:spcAft>
                          <a:spcPts val="0"/>
                        </a:spcAft>
                      </a:pPr>
                      <a:r>
                        <a:rPr lang="en-US" sz="1050">
                          <a:effectLst/>
                        </a:rPr>
                        <a:t>1</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X</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rPr>
                        <a:t>iMaLoaiTK</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Int</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Identity(1,1)</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76694"/>
                  </a:ext>
                </a:extLst>
              </a:tr>
              <a:tr h="0">
                <a:tc>
                  <a:txBody>
                    <a:bodyPr/>
                    <a:lstStyle/>
                    <a:p>
                      <a:pPr marL="0" marR="0" algn="ctr">
                        <a:lnSpc>
                          <a:spcPct val="107000"/>
                        </a:lnSpc>
                        <a:spcBef>
                          <a:spcPts val="0"/>
                        </a:spcBef>
                        <a:spcAft>
                          <a:spcPts val="0"/>
                        </a:spcAft>
                      </a:pPr>
                      <a:r>
                        <a:rPr lang="en-US" sz="1050">
                          <a:effectLst/>
                        </a:rPr>
                        <a:t>2</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 </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rPr>
                        <a:t>sTenLoaiTK</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Nvarchar(250)</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50">
                          <a:effectLst/>
                        </a:rPr>
                        <a:t>Not null, unique</a:t>
                      </a:r>
                      <a:endParaRPr lang="en-US" sz="110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004679"/>
                  </a:ext>
                </a:extLst>
              </a:tr>
            </a:tbl>
          </a:graphicData>
        </a:graphic>
      </p:graphicFrame>
      <p:sp>
        <p:nvSpPr>
          <p:cNvPr id="8" name="Rectangle 2"/>
          <p:cNvSpPr>
            <a:spLocks noChangeArrowheads="1"/>
          </p:cNvSpPr>
          <p:nvPr/>
        </p:nvSpPr>
        <p:spPr bwMode="auto">
          <a:xfrm>
            <a:off x="853555" y="3169747"/>
            <a:ext cx="356681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tblLoaiTaiKhoan (iMaLoaiTK, sTenLoaiTK)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686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26541853"/>
              </p:ext>
            </p:extLst>
          </p:nvPr>
        </p:nvGraphicFramePr>
        <p:xfrm>
          <a:off x="579047" y="1933391"/>
          <a:ext cx="7992888" cy="2815113"/>
        </p:xfrm>
        <a:graphic>
          <a:graphicData uri="http://schemas.openxmlformats.org/drawingml/2006/table">
            <a:tbl>
              <a:tblPr>
                <a:tableStyleId>{5C22544A-7EE6-4342-B048-85BDC9FD1C3A}</a:tableStyleId>
              </a:tblPr>
              <a:tblGrid>
                <a:gridCol w="700981">
                  <a:extLst>
                    <a:ext uri="{9D8B030D-6E8A-4147-A177-3AD203B41FA5}">
                      <a16:colId xmlns:a16="http://schemas.microsoft.com/office/drawing/2014/main" val="2687957834"/>
                    </a:ext>
                  </a:extLst>
                </a:gridCol>
                <a:gridCol w="1521642">
                  <a:extLst>
                    <a:ext uri="{9D8B030D-6E8A-4147-A177-3AD203B41FA5}">
                      <a16:colId xmlns:a16="http://schemas.microsoft.com/office/drawing/2014/main" val="1263823802"/>
                    </a:ext>
                  </a:extLst>
                </a:gridCol>
                <a:gridCol w="1384864">
                  <a:extLst>
                    <a:ext uri="{9D8B030D-6E8A-4147-A177-3AD203B41FA5}">
                      <a16:colId xmlns:a16="http://schemas.microsoft.com/office/drawing/2014/main" val="143223672"/>
                    </a:ext>
                  </a:extLst>
                </a:gridCol>
                <a:gridCol w="1769548">
                  <a:extLst>
                    <a:ext uri="{9D8B030D-6E8A-4147-A177-3AD203B41FA5}">
                      <a16:colId xmlns:a16="http://schemas.microsoft.com/office/drawing/2014/main" val="429401959"/>
                    </a:ext>
                  </a:extLst>
                </a:gridCol>
                <a:gridCol w="1384864">
                  <a:extLst>
                    <a:ext uri="{9D8B030D-6E8A-4147-A177-3AD203B41FA5}">
                      <a16:colId xmlns:a16="http://schemas.microsoft.com/office/drawing/2014/main" val="535828508"/>
                    </a:ext>
                  </a:extLst>
                </a:gridCol>
                <a:gridCol w="1230989">
                  <a:extLst>
                    <a:ext uri="{9D8B030D-6E8A-4147-A177-3AD203B41FA5}">
                      <a16:colId xmlns:a16="http://schemas.microsoft.com/office/drawing/2014/main" val="916225768"/>
                    </a:ext>
                  </a:extLst>
                </a:gridCol>
              </a:tblGrid>
              <a:tr h="257196">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7703489"/>
                  </a:ext>
                </a:extLst>
              </a:tr>
              <a:tr h="264271">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iMaNV</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Identity(1,1)</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744050"/>
                  </a:ext>
                </a:extLst>
              </a:tr>
              <a:tr h="264271">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sTenNV</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43361"/>
                  </a:ext>
                </a:extLst>
              </a:tr>
              <a:tr h="264271">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iGioiTinh</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2584816"/>
                  </a:ext>
                </a:extLst>
              </a:tr>
              <a:tr h="264271">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sQueQuan</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516524"/>
                  </a:ext>
                </a:extLst>
              </a:tr>
              <a:tr h="264271">
                <a:tc>
                  <a:txBody>
                    <a:bodyPr/>
                    <a:lstStyle/>
                    <a:p>
                      <a:pPr marL="0" marR="0" algn="ctr">
                        <a:lnSpc>
                          <a:spcPct val="107000"/>
                        </a:lnSpc>
                        <a:spcBef>
                          <a:spcPts val="0"/>
                        </a:spcBef>
                        <a:spcAft>
                          <a:spcPts val="0"/>
                        </a:spcAft>
                      </a:pPr>
                      <a:r>
                        <a:rPr lang="en-US" sz="1000">
                          <a:effectLst/>
                        </a:rPr>
                        <a:t>5</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dNgaySinh</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date </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2031489"/>
                  </a:ext>
                </a:extLst>
              </a:tr>
              <a:tr h="264271">
                <a:tc>
                  <a:txBody>
                    <a:bodyPr/>
                    <a:lstStyle/>
                    <a:p>
                      <a:pPr marL="0" marR="0" algn="ctr">
                        <a:lnSpc>
                          <a:spcPct val="107000"/>
                        </a:lnSpc>
                        <a:spcBef>
                          <a:spcPts val="0"/>
                        </a:spcBef>
                        <a:spcAft>
                          <a:spcPts val="0"/>
                        </a:spcAft>
                      </a:pPr>
                      <a:r>
                        <a:rPr lang="en-US" sz="1000">
                          <a:effectLst/>
                        </a:rPr>
                        <a:t>6</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dNgayVaoLam</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date</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8998304"/>
                  </a:ext>
                </a:extLst>
              </a:tr>
              <a:tr h="264271">
                <a:tc>
                  <a:txBody>
                    <a:bodyPr/>
                    <a:lstStyle/>
                    <a:p>
                      <a:pPr marL="0" marR="0" algn="ctr">
                        <a:lnSpc>
                          <a:spcPct val="107000"/>
                        </a:lnSpc>
                        <a:spcBef>
                          <a:spcPts val="0"/>
                        </a:spcBef>
                        <a:spcAft>
                          <a:spcPts val="0"/>
                        </a:spcAft>
                      </a:pPr>
                      <a:r>
                        <a:rPr lang="en-US" sz="1000">
                          <a:effectLst/>
                        </a:rPr>
                        <a:t>7</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sSDT</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59757"/>
                  </a:ext>
                </a:extLst>
              </a:tr>
              <a:tr h="264271">
                <a:tc>
                  <a:txBody>
                    <a:bodyPr/>
                    <a:lstStyle/>
                    <a:p>
                      <a:pPr marL="0" marR="0" algn="ctr">
                        <a:lnSpc>
                          <a:spcPct val="107000"/>
                        </a:lnSpc>
                        <a:spcBef>
                          <a:spcPts val="0"/>
                        </a:spcBef>
                        <a:spcAft>
                          <a:spcPts val="0"/>
                        </a:spcAft>
                      </a:pPr>
                      <a:r>
                        <a:rPr lang="en-US" sz="1000">
                          <a:effectLst/>
                        </a:rPr>
                        <a:t>8</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sChucVu</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255586"/>
                  </a:ext>
                </a:extLst>
              </a:tr>
              <a:tr h="264271">
                <a:tc>
                  <a:txBody>
                    <a:bodyPr/>
                    <a:lstStyle/>
                    <a:p>
                      <a:pPr marL="0" marR="0" algn="ctr">
                        <a:lnSpc>
                          <a:spcPct val="107000"/>
                        </a:lnSpc>
                        <a:spcBef>
                          <a:spcPts val="0"/>
                        </a:spcBef>
                        <a:spcAft>
                          <a:spcPts val="0"/>
                        </a:spcAft>
                      </a:pPr>
                      <a:r>
                        <a:rPr lang="en-US" sz="1000">
                          <a:effectLst/>
                        </a:rPr>
                        <a:t>9</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1409" marR="61409" marT="61409" marB="61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trangthai</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1409" marR="61409" marT="61409" marB="61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74431"/>
                  </a:ext>
                </a:extLst>
              </a:tr>
            </a:tbl>
          </a:graphicData>
        </a:graphic>
      </p:graphicFrame>
      <p:sp>
        <p:nvSpPr>
          <p:cNvPr id="9" name="Rectangle 1"/>
          <p:cNvSpPr>
            <a:spLocks noChangeArrowheads="1"/>
          </p:cNvSpPr>
          <p:nvPr/>
        </p:nvSpPr>
        <p:spPr bwMode="auto">
          <a:xfrm>
            <a:off x="579047" y="1615162"/>
            <a:ext cx="1261231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tblNhanVien (iMaNV, sTenNV, iGioiTinh, sQueQuan, dNgaySinh, dNgayVaoLam, sSDT, sChucVu, trangthai)</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845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04415834"/>
              </p:ext>
            </p:extLst>
          </p:nvPr>
        </p:nvGraphicFramePr>
        <p:xfrm>
          <a:off x="755576" y="1944015"/>
          <a:ext cx="7488831" cy="2904944"/>
        </p:xfrm>
        <a:graphic>
          <a:graphicData uri="http://schemas.openxmlformats.org/drawingml/2006/table">
            <a:tbl>
              <a:tblPr>
                <a:tableStyleId>{5C22544A-7EE6-4342-B048-85BDC9FD1C3A}</a:tableStyleId>
              </a:tblPr>
              <a:tblGrid>
                <a:gridCol w="655070">
                  <a:extLst>
                    <a:ext uri="{9D8B030D-6E8A-4147-A177-3AD203B41FA5}">
                      <a16:colId xmlns:a16="http://schemas.microsoft.com/office/drawing/2014/main" val="4270473505"/>
                    </a:ext>
                  </a:extLst>
                </a:gridCol>
                <a:gridCol w="1156483">
                  <a:extLst>
                    <a:ext uri="{9D8B030D-6E8A-4147-A177-3AD203B41FA5}">
                      <a16:colId xmlns:a16="http://schemas.microsoft.com/office/drawing/2014/main" val="4116339587"/>
                    </a:ext>
                  </a:extLst>
                </a:gridCol>
                <a:gridCol w="1237355">
                  <a:extLst>
                    <a:ext uri="{9D8B030D-6E8A-4147-A177-3AD203B41FA5}">
                      <a16:colId xmlns:a16="http://schemas.microsoft.com/office/drawing/2014/main" val="3378521618"/>
                    </a:ext>
                  </a:extLst>
                </a:gridCol>
                <a:gridCol w="1601283">
                  <a:extLst>
                    <a:ext uri="{9D8B030D-6E8A-4147-A177-3AD203B41FA5}">
                      <a16:colId xmlns:a16="http://schemas.microsoft.com/office/drawing/2014/main" val="3348860247"/>
                    </a:ext>
                  </a:extLst>
                </a:gridCol>
                <a:gridCol w="1382927">
                  <a:extLst>
                    <a:ext uri="{9D8B030D-6E8A-4147-A177-3AD203B41FA5}">
                      <a16:colId xmlns:a16="http://schemas.microsoft.com/office/drawing/2014/main" val="1479043692"/>
                    </a:ext>
                  </a:extLst>
                </a:gridCol>
                <a:gridCol w="1455713">
                  <a:extLst>
                    <a:ext uri="{9D8B030D-6E8A-4147-A177-3AD203B41FA5}">
                      <a16:colId xmlns:a16="http://schemas.microsoft.com/office/drawing/2014/main" val="1831040964"/>
                    </a:ext>
                  </a:extLst>
                </a:gridCol>
              </a:tblGrid>
              <a:tr h="245874">
                <a:tc>
                  <a:txBody>
                    <a:bodyPr/>
                    <a:lstStyle/>
                    <a:p>
                      <a:pPr marL="0" marR="0" algn="ctr">
                        <a:lnSpc>
                          <a:spcPct val="107000"/>
                        </a:lnSpc>
                        <a:spcBef>
                          <a:spcPts val="0"/>
                        </a:spcBef>
                        <a:spcAft>
                          <a:spcPts val="0"/>
                        </a:spcAft>
                      </a:pPr>
                      <a:r>
                        <a:rPr lang="en-US" sz="900">
                          <a:effectLst/>
                        </a:rPr>
                        <a:t>STT</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Khóa chính</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Khóa ngoại</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Tên trường</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Kiểu dữ liệu</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Thuộc tính</a:t>
                      </a:r>
                      <a:endParaRPr lang="en-US" sz="1100">
                        <a:effectLst/>
                        <a:latin typeface="Times New Roman" panose="02020603050405020304" pitchFamily="18" charset="0"/>
                        <a:ea typeface="Calibri" panose="020F0502020204030204" pitchFamily="34" charset="0"/>
                      </a:endParaRPr>
                    </a:p>
                  </a:txBody>
                  <a:tcPr marL="53229" marR="53229" marT="53229" marB="532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145276"/>
                  </a:ext>
                </a:extLst>
              </a:tr>
              <a:tr h="260378">
                <a:tc>
                  <a:txBody>
                    <a:bodyPr/>
                    <a:lstStyle/>
                    <a:p>
                      <a:pPr marL="0" marR="0" algn="ctr">
                        <a:lnSpc>
                          <a:spcPct val="107000"/>
                        </a:lnSpc>
                        <a:spcBef>
                          <a:spcPts val="0"/>
                        </a:spcBef>
                        <a:spcAft>
                          <a:spcPts val="0"/>
                        </a:spcAft>
                      </a:pPr>
                      <a:r>
                        <a:rPr lang="en-US" sz="900">
                          <a:effectLst/>
                        </a:rPr>
                        <a:t>1</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X</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iMaSP</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Int</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Identity(1,1)</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452929"/>
                  </a:ext>
                </a:extLst>
              </a:tr>
              <a:tr h="260378">
                <a:tc>
                  <a:txBody>
                    <a:bodyPr/>
                    <a:lstStyle/>
                    <a:p>
                      <a:pPr marL="0" marR="0" algn="ctr">
                        <a:lnSpc>
                          <a:spcPct val="107000"/>
                        </a:lnSpc>
                        <a:spcBef>
                          <a:spcPts val="0"/>
                        </a:spcBef>
                        <a:spcAft>
                          <a:spcPts val="0"/>
                        </a:spcAft>
                      </a:pPr>
                      <a:r>
                        <a:rPr lang="en-US" sz="900">
                          <a:effectLst/>
                        </a:rPr>
                        <a:t>2</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X</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iMaLoaiSP</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Int</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00456"/>
                  </a:ext>
                </a:extLst>
              </a:tr>
              <a:tr h="260746">
                <a:tc>
                  <a:txBody>
                    <a:bodyPr/>
                    <a:lstStyle/>
                    <a:p>
                      <a:pPr marL="0" marR="0" algn="ctr">
                        <a:lnSpc>
                          <a:spcPct val="107000"/>
                        </a:lnSpc>
                        <a:spcBef>
                          <a:spcPts val="0"/>
                        </a:spcBef>
                        <a:spcAft>
                          <a:spcPts val="0"/>
                        </a:spcAft>
                      </a:pPr>
                      <a:r>
                        <a:rPr lang="en-US" sz="900">
                          <a:effectLst/>
                        </a:rPr>
                        <a:t>3</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sTenSP</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Nvarchar(250)</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Unique, 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815511"/>
                  </a:ext>
                </a:extLst>
              </a:tr>
              <a:tr h="260378">
                <a:tc>
                  <a:txBody>
                    <a:bodyPr/>
                    <a:lstStyle/>
                    <a:p>
                      <a:pPr marL="0" marR="0" algn="ctr">
                        <a:lnSpc>
                          <a:spcPct val="107000"/>
                        </a:lnSpc>
                        <a:spcBef>
                          <a:spcPts val="0"/>
                        </a:spcBef>
                        <a:spcAft>
                          <a:spcPts val="0"/>
                        </a:spcAft>
                      </a:pPr>
                      <a:r>
                        <a:rPr lang="en-US" sz="900">
                          <a:effectLst/>
                        </a:rPr>
                        <a:t>4</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iMaNCC</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Int</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47024"/>
                  </a:ext>
                </a:extLst>
              </a:tr>
              <a:tr h="260378">
                <a:tc>
                  <a:txBody>
                    <a:bodyPr/>
                    <a:lstStyle/>
                    <a:p>
                      <a:pPr marL="0" marR="0" algn="ctr">
                        <a:lnSpc>
                          <a:spcPct val="107000"/>
                        </a:lnSpc>
                        <a:spcBef>
                          <a:spcPts val="0"/>
                        </a:spcBef>
                        <a:spcAft>
                          <a:spcPts val="0"/>
                        </a:spcAft>
                      </a:pPr>
                      <a:r>
                        <a:rPr lang="en-US" sz="900">
                          <a:effectLst/>
                        </a:rPr>
                        <a:t>5</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fGia</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Float</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181784"/>
                  </a:ext>
                </a:extLst>
              </a:tr>
              <a:tr h="260378">
                <a:tc>
                  <a:txBody>
                    <a:bodyPr/>
                    <a:lstStyle/>
                    <a:p>
                      <a:pPr marL="0" marR="0" algn="ctr">
                        <a:lnSpc>
                          <a:spcPct val="107000"/>
                        </a:lnSpc>
                        <a:spcBef>
                          <a:spcPts val="0"/>
                        </a:spcBef>
                        <a:spcAft>
                          <a:spcPts val="0"/>
                        </a:spcAft>
                      </a:pPr>
                      <a:r>
                        <a:rPr lang="en-US" sz="900">
                          <a:effectLst/>
                        </a:rPr>
                        <a:t>6</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iSoLuong</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Int</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984993"/>
                  </a:ext>
                </a:extLst>
              </a:tr>
              <a:tr h="260378">
                <a:tc>
                  <a:txBody>
                    <a:bodyPr/>
                    <a:lstStyle/>
                    <a:p>
                      <a:pPr marL="0" marR="0" algn="ctr">
                        <a:lnSpc>
                          <a:spcPct val="107000"/>
                        </a:lnSpc>
                        <a:spcBef>
                          <a:spcPts val="0"/>
                        </a:spcBef>
                        <a:spcAft>
                          <a:spcPts val="0"/>
                        </a:spcAft>
                      </a:pPr>
                      <a:r>
                        <a:rPr lang="en-US" sz="900">
                          <a:effectLst/>
                        </a:rPr>
                        <a:t>7</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sDonViTinh</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Nvarchar(50)</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915674"/>
                  </a:ext>
                </a:extLst>
              </a:tr>
              <a:tr h="260378">
                <a:tc>
                  <a:txBody>
                    <a:bodyPr/>
                    <a:lstStyle/>
                    <a:p>
                      <a:pPr marL="0" marR="0" algn="ctr">
                        <a:lnSpc>
                          <a:spcPct val="107000"/>
                        </a:lnSpc>
                        <a:spcBef>
                          <a:spcPts val="0"/>
                        </a:spcBef>
                        <a:spcAft>
                          <a:spcPts val="0"/>
                        </a:spcAft>
                      </a:pPr>
                      <a:r>
                        <a:rPr lang="en-US" sz="900">
                          <a:effectLst/>
                        </a:rPr>
                        <a:t>8</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dNgaySX</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date</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271792"/>
                  </a:ext>
                </a:extLst>
              </a:tr>
              <a:tr h="260378">
                <a:tc>
                  <a:txBody>
                    <a:bodyPr/>
                    <a:lstStyle/>
                    <a:p>
                      <a:pPr marL="0" marR="0" algn="ctr">
                        <a:lnSpc>
                          <a:spcPct val="107000"/>
                        </a:lnSpc>
                        <a:spcBef>
                          <a:spcPts val="0"/>
                        </a:spcBef>
                        <a:spcAft>
                          <a:spcPts val="0"/>
                        </a:spcAft>
                      </a:pPr>
                      <a:r>
                        <a:rPr lang="en-US" sz="900">
                          <a:effectLst/>
                        </a:rPr>
                        <a:t>9</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dHanSD</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date</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858570"/>
                  </a:ext>
                </a:extLst>
              </a:tr>
              <a:tr h="260378">
                <a:tc>
                  <a:txBody>
                    <a:bodyPr/>
                    <a:lstStyle/>
                    <a:p>
                      <a:pPr marL="0" marR="0" algn="ctr">
                        <a:lnSpc>
                          <a:spcPct val="107000"/>
                        </a:lnSpc>
                        <a:spcBef>
                          <a:spcPts val="0"/>
                        </a:spcBef>
                        <a:spcAft>
                          <a:spcPts val="0"/>
                        </a:spcAft>
                      </a:pPr>
                      <a:r>
                        <a:rPr lang="en-US" sz="900">
                          <a:effectLst/>
                        </a:rPr>
                        <a:t>10</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effectLst/>
                        </a:rPr>
                        <a:t> </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HinhAnh</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Nvarchar(255)</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900">
                          <a:effectLst/>
                        </a:rPr>
                        <a:t>Not null</a:t>
                      </a:r>
                      <a:endParaRPr lang="en-US" sz="1100">
                        <a:effectLst/>
                        <a:latin typeface="Times New Roman" panose="02020603050405020304" pitchFamily="18" charset="0"/>
                        <a:ea typeface="Calibri" panose="020F0502020204030204" pitchFamily="34" charset="0"/>
                      </a:endParaRPr>
                    </a:p>
                  </a:txBody>
                  <a:tcPr marL="53229" marR="53229" marT="53229" marB="53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50660"/>
                  </a:ext>
                </a:extLst>
              </a:tr>
            </a:tbl>
          </a:graphicData>
        </a:graphic>
      </p:graphicFrame>
      <p:sp>
        <p:nvSpPr>
          <p:cNvPr id="6" name="Rectangle 1"/>
          <p:cNvSpPr>
            <a:spLocks noChangeArrowheads="1"/>
          </p:cNvSpPr>
          <p:nvPr/>
        </p:nvSpPr>
        <p:spPr bwMode="auto">
          <a:xfrm>
            <a:off x="553839" y="1615162"/>
            <a:ext cx="125637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a:latin typeface="Times New Roman" panose="02020603050405020304" pitchFamily="18" charset="0"/>
                <a:ea typeface="Calibri" panose="020F0502020204030204" pitchFamily="34" charset="0"/>
                <a:cs typeface="Times New Roman" panose="02020603050405020304" pitchFamily="18" charset="0"/>
              </a:rPr>
              <a:t>d. </a:t>
            </a:r>
            <a:r>
              <a:rPr kumimoji="0" lang="en-US" altLang="en-US" sz="13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tblSanPham(iMaSP, sTenSP, iMaLoaiSP, iMaNCC, fGia, iSoLuong, sDonViTinh, dNgaySX, dHanSD, HinhAnh)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8344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324177258"/>
              </p:ext>
            </p:extLst>
          </p:nvPr>
        </p:nvGraphicFramePr>
        <p:xfrm>
          <a:off x="683568" y="1995686"/>
          <a:ext cx="6984775" cy="1711137"/>
        </p:xfrm>
        <a:graphic>
          <a:graphicData uri="http://schemas.openxmlformats.org/drawingml/2006/table">
            <a:tbl>
              <a:tblPr>
                <a:tableStyleId>{5C22544A-7EE6-4342-B048-85BDC9FD1C3A}</a:tableStyleId>
              </a:tblPr>
              <a:tblGrid>
                <a:gridCol w="612569">
                  <a:extLst>
                    <a:ext uri="{9D8B030D-6E8A-4147-A177-3AD203B41FA5}">
                      <a16:colId xmlns:a16="http://schemas.microsoft.com/office/drawing/2014/main" val="474947053"/>
                    </a:ext>
                  </a:extLst>
                </a:gridCol>
                <a:gridCol w="1329722">
                  <a:extLst>
                    <a:ext uri="{9D8B030D-6E8A-4147-A177-3AD203B41FA5}">
                      <a16:colId xmlns:a16="http://schemas.microsoft.com/office/drawing/2014/main" val="1707103091"/>
                    </a:ext>
                  </a:extLst>
                </a:gridCol>
                <a:gridCol w="1210196">
                  <a:extLst>
                    <a:ext uri="{9D8B030D-6E8A-4147-A177-3AD203B41FA5}">
                      <a16:colId xmlns:a16="http://schemas.microsoft.com/office/drawing/2014/main" val="2837283770"/>
                    </a:ext>
                  </a:extLst>
                </a:gridCol>
                <a:gridCol w="1546362">
                  <a:extLst>
                    <a:ext uri="{9D8B030D-6E8A-4147-A177-3AD203B41FA5}">
                      <a16:colId xmlns:a16="http://schemas.microsoft.com/office/drawing/2014/main" val="238667164"/>
                    </a:ext>
                  </a:extLst>
                </a:gridCol>
                <a:gridCol w="1210196">
                  <a:extLst>
                    <a:ext uri="{9D8B030D-6E8A-4147-A177-3AD203B41FA5}">
                      <a16:colId xmlns:a16="http://schemas.microsoft.com/office/drawing/2014/main" val="2400573416"/>
                    </a:ext>
                  </a:extLst>
                </a:gridCol>
                <a:gridCol w="1075730">
                  <a:extLst>
                    <a:ext uri="{9D8B030D-6E8A-4147-A177-3AD203B41FA5}">
                      <a16:colId xmlns:a16="http://schemas.microsoft.com/office/drawing/2014/main" val="1378454038"/>
                    </a:ext>
                  </a:extLst>
                </a:gridCol>
              </a:tblGrid>
              <a:tr h="0">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2220294"/>
                  </a:ext>
                </a:extLst>
              </a:tr>
              <a:tr h="0">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iMaTK</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Identity(1,1)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926767"/>
                  </a:ext>
                </a:extLst>
              </a:tr>
              <a:tr h="0">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STenDangNhap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423828"/>
                  </a:ext>
                </a:extLst>
              </a:tr>
              <a:tr h="0">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sMatKhau</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836642"/>
                  </a:ext>
                </a:extLst>
              </a:tr>
              <a:tr h="0">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iMaLoaiTK</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 </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693098"/>
                  </a:ext>
                </a:extLst>
              </a:tr>
              <a:tr h="0">
                <a:tc>
                  <a:txBody>
                    <a:bodyPr/>
                    <a:lstStyle/>
                    <a:p>
                      <a:pPr marL="0" marR="0" algn="ctr">
                        <a:lnSpc>
                          <a:spcPct val="107000"/>
                        </a:lnSpc>
                        <a:spcBef>
                          <a:spcPts val="0"/>
                        </a:spcBef>
                        <a:spcAft>
                          <a:spcPts val="0"/>
                        </a:spcAft>
                      </a:pPr>
                      <a:r>
                        <a:rPr lang="en-US" sz="1000">
                          <a:effectLst/>
                        </a:rPr>
                        <a:t>5</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iMaNV</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370552"/>
                  </a:ext>
                </a:extLst>
              </a:tr>
            </a:tbl>
          </a:graphicData>
        </a:graphic>
      </p:graphicFrame>
      <p:sp>
        <p:nvSpPr>
          <p:cNvPr id="7" name="Rectangle 1"/>
          <p:cNvSpPr>
            <a:spLocks noChangeArrowheads="1"/>
          </p:cNvSpPr>
          <p:nvPr/>
        </p:nvSpPr>
        <p:spPr bwMode="auto">
          <a:xfrm>
            <a:off x="553839" y="1633377"/>
            <a:ext cx="5522474"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tblTaiKhoan (iMaTK, STenDangNhap, sMatKhau, iMaLoaiTK, iMaNV)</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106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02426992"/>
              </p:ext>
            </p:extLst>
          </p:nvPr>
        </p:nvGraphicFramePr>
        <p:xfrm>
          <a:off x="683568" y="1963688"/>
          <a:ext cx="7344817" cy="1482852"/>
        </p:xfrm>
        <a:graphic>
          <a:graphicData uri="http://schemas.openxmlformats.org/drawingml/2006/table">
            <a:tbl>
              <a:tblPr>
                <a:tableStyleId>{5C22544A-7EE6-4342-B048-85BDC9FD1C3A}</a:tableStyleId>
              </a:tblPr>
              <a:tblGrid>
                <a:gridCol w="644145">
                  <a:extLst>
                    <a:ext uri="{9D8B030D-6E8A-4147-A177-3AD203B41FA5}">
                      <a16:colId xmlns:a16="http://schemas.microsoft.com/office/drawing/2014/main" val="515987505"/>
                    </a:ext>
                  </a:extLst>
                </a:gridCol>
                <a:gridCol w="1398265">
                  <a:extLst>
                    <a:ext uri="{9D8B030D-6E8A-4147-A177-3AD203B41FA5}">
                      <a16:colId xmlns:a16="http://schemas.microsoft.com/office/drawing/2014/main" val="1229635751"/>
                    </a:ext>
                  </a:extLst>
                </a:gridCol>
                <a:gridCol w="1272578">
                  <a:extLst>
                    <a:ext uri="{9D8B030D-6E8A-4147-A177-3AD203B41FA5}">
                      <a16:colId xmlns:a16="http://schemas.microsoft.com/office/drawing/2014/main" val="3457361242"/>
                    </a:ext>
                  </a:extLst>
                </a:gridCol>
                <a:gridCol w="1626071">
                  <a:extLst>
                    <a:ext uri="{9D8B030D-6E8A-4147-A177-3AD203B41FA5}">
                      <a16:colId xmlns:a16="http://schemas.microsoft.com/office/drawing/2014/main" val="1333813719"/>
                    </a:ext>
                  </a:extLst>
                </a:gridCol>
                <a:gridCol w="1272578">
                  <a:extLst>
                    <a:ext uri="{9D8B030D-6E8A-4147-A177-3AD203B41FA5}">
                      <a16:colId xmlns:a16="http://schemas.microsoft.com/office/drawing/2014/main" val="1492162376"/>
                    </a:ext>
                  </a:extLst>
                </a:gridCol>
                <a:gridCol w="1131180">
                  <a:extLst>
                    <a:ext uri="{9D8B030D-6E8A-4147-A177-3AD203B41FA5}">
                      <a16:colId xmlns:a16="http://schemas.microsoft.com/office/drawing/2014/main" val="1518824827"/>
                    </a:ext>
                  </a:extLst>
                </a:gridCol>
              </a:tblGrid>
              <a:tr h="0">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824463"/>
                  </a:ext>
                </a:extLst>
              </a:tr>
              <a:tr h="0">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iMaNCC</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Identity(1,1)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483162"/>
                  </a:ext>
                </a:extLst>
              </a:tr>
              <a:tr h="0">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sTenNCC</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527202"/>
                  </a:ext>
                </a:extLst>
              </a:tr>
              <a:tr h="0">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sDiaChi</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Nvarchar(250)</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Allow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568692"/>
                  </a:ext>
                </a:extLst>
              </a:tr>
              <a:tr h="0">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sSdt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Nvarchar(500)</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Allow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626010"/>
                  </a:ext>
                </a:extLst>
              </a:tr>
            </a:tbl>
          </a:graphicData>
        </a:graphic>
      </p:graphicFrame>
      <p:sp>
        <p:nvSpPr>
          <p:cNvPr id="6" name="Rectangle 1"/>
          <p:cNvSpPr>
            <a:spLocks noChangeArrowheads="1"/>
          </p:cNvSpPr>
          <p:nvPr/>
        </p:nvSpPr>
        <p:spPr bwMode="auto">
          <a:xfrm>
            <a:off x="553839" y="1459059"/>
            <a:ext cx="48100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 tblNhaCungCap(iMaNCC, sTenNCC, sDiaChi, iMaNCC, sSdt)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224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823302123"/>
              </p:ext>
            </p:extLst>
          </p:nvPr>
        </p:nvGraphicFramePr>
        <p:xfrm>
          <a:off x="683568" y="1995687"/>
          <a:ext cx="7272807" cy="1482852"/>
        </p:xfrm>
        <a:graphic>
          <a:graphicData uri="http://schemas.openxmlformats.org/drawingml/2006/table">
            <a:tbl>
              <a:tblPr>
                <a:tableStyleId>{5C22544A-7EE6-4342-B048-85BDC9FD1C3A}</a:tableStyleId>
              </a:tblPr>
              <a:tblGrid>
                <a:gridCol w="637830">
                  <a:extLst>
                    <a:ext uri="{9D8B030D-6E8A-4147-A177-3AD203B41FA5}">
                      <a16:colId xmlns:a16="http://schemas.microsoft.com/office/drawing/2014/main" val="2387056546"/>
                    </a:ext>
                  </a:extLst>
                </a:gridCol>
                <a:gridCol w="1384556">
                  <a:extLst>
                    <a:ext uri="{9D8B030D-6E8A-4147-A177-3AD203B41FA5}">
                      <a16:colId xmlns:a16="http://schemas.microsoft.com/office/drawing/2014/main" val="2278884166"/>
                    </a:ext>
                  </a:extLst>
                </a:gridCol>
                <a:gridCol w="1260101">
                  <a:extLst>
                    <a:ext uri="{9D8B030D-6E8A-4147-A177-3AD203B41FA5}">
                      <a16:colId xmlns:a16="http://schemas.microsoft.com/office/drawing/2014/main" val="2317076236"/>
                    </a:ext>
                  </a:extLst>
                </a:gridCol>
                <a:gridCol w="1610129">
                  <a:extLst>
                    <a:ext uri="{9D8B030D-6E8A-4147-A177-3AD203B41FA5}">
                      <a16:colId xmlns:a16="http://schemas.microsoft.com/office/drawing/2014/main" val="2300682492"/>
                    </a:ext>
                  </a:extLst>
                </a:gridCol>
                <a:gridCol w="1260101">
                  <a:extLst>
                    <a:ext uri="{9D8B030D-6E8A-4147-A177-3AD203B41FA5}">
                      <a16:colId xmlns:a16="http://schemas.microsoft.com/office/drawing/2014/main" val="365297888"/>
                    </a:ext>
                  </a:extLst>
                </a:gridCol>
                <a:gridCol w="1120090">
                  <a:extLst>
                    <a:ext uri="{9D8B030D-6E8A-4147-A177-3AD203B41FA5}">
                      <a16:colId xmlns:a16="http://schemas.microsoft.com/office/drawing/2014/main" val="2226908012"/>
                    </a:ext>
                  </a:extLst>
                </a:gridCol>
              </a:tblGrid>
              <a:tr h="235343">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6198451"/>
                  </a:ext>
                </a:extLst>
              </a:tr>
              <a:tr h="247198">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iMaHDB</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Identity(1,1)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712272"/>
                  </a:ext>
                </a:extLst>
              </a:tr>
              <a:tr h="247198">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iMaNV</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755120"/>
                  </a:ext>
                </a:extLst>
              </a:tr>
              <a:tr h="247198">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dNgayLap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date</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397849"/>
                  </a:ext>
                </a:extLst>
              </a:tr>
              <a:tr h="247198">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50">
                          <a:effectLst/>
                        </a:rPr>
                        <a:t>fTongTien</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float </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Allow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377417"/>
                  </a:ext>
                </a:extLst>
              </a:tr>
            </a:tbl>
          </a:graphicData>
        </a:graphic>
      </p:graphicFrame>
      <p:sp>
        <p:nvSpPr>
          <p:cNvPr id="7" name="Rectangle 1"/>
          <p:cNvSpPr>
            <a:spLocks noChangeArrowheads="1"/>
          </p:cNvSpPr>
          <p:nvPr/>
        </p:nvSpPr>
        <p:spPr bwMode="auto">
          <a:xfrm>
            <a:off x="553839" y="1430467"/>
            <a:ext cx="446654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tblHoaDonBan (iMaHDB, iMaNV, dNgayLap, fTongTien)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757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67276485"/>
              </p:ext>
            </p:extLst>
          </p:nvPr>
        </p:nvGraphicFramePr>
        <p:xfrm>
          <a:off x="683568" y="1995687"/>
          <a:ext cx="6984776" cy="1781048"/>
        </p:xfrm>
        <a:graphic>
          <a:graphicData uri="http://schemas.openxmlformats.org/drawingml/2006/table">
            <a:tbl>
              <a:tblPr>
                <a:tableStyleId>{5C22544A-7EE6-4342-B048-85BDC9FD1C3A}</a:tableStyleId>
              </a:tblPr>
              <a:tblGrid>
                <a:gridCol w="612569">
                  <a:extLst>
                    <a:ext uri="{9D8B030D-6E8A-4147-A177-3AD203B41FA5}">
                      <a16:colId xmlns:a16="http://schemas.microsoft.com/office/drawing/2014/main" val="1090653059"/>
                    </a:ext>
                  </a:extLst>
                </a:gridCol>
                <a:gridCol w="1329722">
                  <a:extLst>
                    <a:ext uri="{9D8B030D-6E8A-4147-A177-3AD203B41FA5}">
                      <a16:colId xmlns:a16="http://schemas.microsoft.com/office/drawing/2014/main" val="2806399712"/>
                    </a:ext>
                  </a:extLst>
                </a:gridCol>
                <a:gridCol w="1210197">
                  <a:extLst>
                    <a:ext uri="{9D8B030D-6E8A-4147-A177-3AD203B41FA5}">
                      <a16:colId xmlns:a16="http://schemas.microsoft.com/office/drawing/2014/main" val="2144992840"/>
                    </a:ext>
                  </a:extLst>
                </a:gridCol>
                <a:gridCol w="1546361">
                  <a:extLst>
                    <a:ext uri="{9D8B030D-6E8A-4147-A177-3AD203B41FA5}">
                      <a16:colId xmlns:a16="http://schemas.microsoft.com/office/drawing/2014/main" val="4170644105"/>
                    </a:ext>
                  </a:extLst>
                </a:gridCol>
                <a:gridCol w="1210197">
                  <a:extLst>
                    <a:ext uri="{9D8B030D-6E8A-4147-A177-3AD203B41FA5}">
                      <a16:colId xmlns:a16="http://schemas.microsoft.com/office/drawing/2014/main" val="1765606314"/>
                    </a:ext>
                  </a:extLst>
                </a:gridCol>
                <a:gridCol w="1075730">
                  <a:extLst>
                    <a:ext uri="{9D8B030D-6E8A-4147-A177-3AD203B41FA5}">
                      <a16:colId xmlns:a16="http://schemas.microsoft.com/office/drawing/2014/main" val="575317779"/>
                    </a:ext>
                  </a:extLst>
                </a:gridCol>
              </a:tblGrid>
              <a:tr h="207938">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169576"/>
                  </a:ext>
                </a:extLst>
              </a:tr>
              <a:tr h="217641">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iMaHDN</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Identity(1,1)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759735"/>
                  </a:ext>
                </a:extLst>
              </a:tr>
              <a:tr h="217641">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iMaNV</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9189712"/>
                  </a:ext>
                </a:extLst>
              </a:tr>
              <a:tr h="217641">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dNgayLap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date</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221645"/>
                  </a:ext>
                </a:extLst>
              </a:tr>
              <a:tr h="217641">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fTongTien</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float </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Allow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4125310"/>
                  </a:ext>
                </a:extLst>
              </a:tr>
              <a:tr h="217641">
                <a:tc>
                  <a:txBody>
                    <a:bodyPr/>
                    <a:lstStyle/>
                    <a:p>
                      <a:pPr marL="0" marR="0" algn="ctr">
                        <a:lnSpc>
                          <a:spcPct val="107000"/>
                        </a:lnSpc>
                        <a:spcBef>
                          <a:spcPts val="0"/>
                        </a:spcBef>
                        <a:spcAft>
                          <a:spcPts val="0"/>
                        </a:spcAft>
                      </a:pPr>
                      <a:r>
                        <a:rPr lang="en-US" sz="1000">
                          <a:effectLst/>
                        </a:rPr>
                        <a:t>5</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iTrangThai</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431721"/>
                  </a:ext>
                </a:extLst>
              </a:tr>
            </a:tbl>
          </a:graphicData>
        </a:graphic>
      </p:graphicFrame>
      <p:sp>
        <p:nvSpPr>
          <p:cNvPr id="6" name="Rectangle 1"/>
          <p:cNvSpPr>
            <a:spLocks noChangeArrowheads="1"/>
          </p:cNvSpPr>
          <p:nvPr/>
        </p:nvSpPr>
        <p:spPr bwMode="auto">
          <a:xfrm>
            <a:off x="553839" y="1662594"/>
            <a:ext cx="5483296"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 tblHoaDonNhap (iMaHDN, iMaNV, dNgayLap, fTongTien, iTrangThai)</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04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2" name="TextBox 1"/>
          <p:cNvSpPr txBox="1"/>
          <p:nvPr/>
        </p:nvSpPr>
        <p:spPr>
          <a:xfrm>
            <a:off x="1111059" y="397622"/>
            <a:ext cx="2736304" cy="461665"/>
          </a:xfrm>
          <a:prstGeom prst="rect">
            <a:avLst/>
          </a:prstGeom>
          <a:noFill/>
        </p:spPr>
        <p:txBody>
          <a:bodyPr wrap="square" rtlCol="0">
            <a:spAutoFit/>
          </a:bodyPr>
          <a:lstStyle/>
          <a:p>
            <a:r>
              <a:rPr lang="en-US" sz="2400" b="1">
                <a:solidFill>
                  <a:schemeClr val="bg1"/>
                </a:solidFill>
              </a:rPr>
              <a:t>Giới Thiệu Đề Tài</a:t>
            </a:r>
          </a:p>
        </p:txBody>
      </p:sp>
      <p:sp>
        <p:nvSpPr>
          <p:cNvPr id="4" name="TextBox 3"/>
          <p:cNvSpPr txBox="1"/>
          <p:nvPr/>
        </p:nvSpPr>
        <p:spPr>
          <a:xfrm>
            <a:off x="395536" y="1048150"/>
            <a:ext cx="7344816" cy="369332"/>
          </a:xfrm>
          <a:prstGeom prst="rect">
            <a:avLst/>
          </a:prstGeom>
          <a:noFill/>
        </p:spPr>
        <p:txBody>
          <a:bodyPr wrap="square" rtlCol="0">
            <a:spAutoFit/>
          </a:bodyPr>
          <a:lstStyle/>
          <a:p>
            <a:r>
              <a:rPr lang="en-US"/>
              <a:t>1. Tổng quan đề tài</a:t>
            </a:r>
          </a:p>
        </p:txBody>
      </p:sp>
      <p:sp>
        <p:nvSpPr>
          <p:cNvPr id="3" name="TextBox 2"/>
          <p:cNvSpPr txBox="1"/>
          <p:nvPr/>
        </p:nvSpPr>
        <p:spPr>
          <a:xfrm>
            <a:off x="179512" y="1434535"/>
            <a:ext cx="7776864" cy="323165"/>
          </a:xfrm>
          <a:prstGeom prst="rect">
            <a:avLst/>
          </a:prstGeom>
          <a:noFill/>
        </p:spPr>
        <p:txBody>
          <a:bodyPr wrap="square" rtlCol="0">
            <a:spAutoFit/>
          </a:bodyPr>
          <a:lstStyle/>
          <a:p>
            <a:r>
              <a:rPr lang="en-US" sz="1500"/>
              <a:t>- Quản lý bán hàng – truyền thống ?</a:t>
            </a:r>
          </a:p>
        </p:txBody>
      </p:sp>
      <p:sp>
        <p:nvSpPr>
          <p:cNvPr id="7" name="TextBox 6"/>
          <p:cNvSpPr txBox="1"/>
          <p:nvPr/>
        </p:nvSpPr>
        <p:spPr>
          <a:xfrm>
            <a:off x="345430" y="1757700"/>
            <a:ext cx="8157906" cy="830997"/>
          </a:xfrm>
          <a:prstGeom prst="rect">
            <a:avLst/>
          </a:prstGeom>
          <a:noFill/>
        </p:spPr>
        <p:txBody>
          <a:bodyPr wrap="square" rtlCol="0">
            <a:spAutoFit/>
          </a:bodyPr>
          <a:lstStyle/>
          <a:p>
            <a:pPr marL="285750" indent="-285750">
              <a:buFontTx/>
              <a:buChar char="-"/>
            </a:pPr>
            <a:r>
              <a:rPr lang="en-US" sz="1500"/>
              <a:t>Quản lý : công việc quản lý thủ công một số thao tác với excel hay thâm chí với đống giấy tờ và nhiều thủ tục</a:t>
            </a:r>
          </a:p>
          <a:p>
            <a:pPr marL="285750" indent="-285750">
              <a:buFontTx/>
              <a:buChar char="-"/>
            </a:pPr>
            <a:endParaRPr lang="en-US"/>
          </a:p>
        </p:txBody>
      </p:sp>
      <p:sp>
        <p:nvSpPr>
          <p:cNvPr id="10" name="TextBox 9"/>
          <p:cNvSpPr txBox="1"/>
          <p:nvPr/>
        </p:nvSpPr>
        <p:spPr>
          <a:xfrm>
            <a:off x="345430" y="2311698"/>
            <a:ext cx="6602834" cy="323165"/>
          </a:xfrm>
          <a:prstGeom prst="rect">
            <a:avLst/>
          </a:prstGeom>
          <a:noFill/>
        </p:spPr>
        <p:txBody>
          <a:bodyPr wrap="square" rtlCol="0">
            <a:spAutoFit/>
          </a:bodyPr>
          <a:lstStyle/>
          <a:p>
            <a:pPr marL="285750" indent="-285750">
              <a:buFontTx/>
              <a:buChar char="-"/>
            </a:pPr>
            <a:r>
              <a:rPr lang="en-US" sz="1500"/>
              <a:t>Thời gian : người quản lý luôn túc trực ở cửa hàng</a:t>
            </a:r>
          </a:p>
        </p:txBody>
      </p:sp>
      <p:sp>
        <p:nvSpPr>
          <p:cNvPr id="12" name="TextBox 11"/>
          <p:cNvSpPr txBox="1"/>
          <p:nvPr/>
        </p:nvSpPr>
        <p:spPr>
          <a:xfrm>
            <a:off x="345430" y="2634863"/>
            <a:ext cx="4010546" cy="600164"/>
          </a:xfrm>
          <a:prstGeom prst="rect">
            <a:avLst/>
          </a:prstGeom>
          <a:noFill/>
        </p:spPr>
        <p:txBody>
          <a:bodyPr wrap="square" rtlCol="0">
            <a:spAutoFit/>
          </a:bodyPr>
          <a:lstStyle/>
          <a:p>
            <a:r>
              <a:rPr lang="en-US" sz="1500"/>
              <a:t>-    Quy mô : nhỏ lẻ khó mở rộng.</a:t>
            </a:r>
          </a:p>
          <a:p>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707" y="2259883"/>
            <a:ext cx="3321275" cy="2413460"/>
          </a:xfrm>
          <a:prstGeom prst="rect">
            <a:avLst/>
          </a:prstGeom>
        </p:spPr>
      </p:pic>
      <p:sp>
        <p:nvSpPr>
          <p:cNvPr id="15" name="TextBox 14"/>
          <p:cNvSpPr txBox="1"/>
          <p:nvPr/>
        </p:nvSpPr>
        <p:spPr>
          <a:xfrm>
            <a:off x="345430" y="3007773"/>
            <a:ext cx="4010546" cy="600164"/>
          </a:xfrm>
          <a:prstGeom prst="rect">
            <a:avLst/>
          </a:prstGeom>
          <a:noFill/>
        </p:spPr>
        <p:txBody>
          <a:bodyPr wrap="square" rtlCol="0">
            <a:spAutoFit/>
          </a:bodyPr>
          <a:lstStyle/>
          <a:p>
            <a:r>
              <a:rPr lang="en-US" sz="1500"/>
              <a:t>-    Thống Kê: Dễ sai xót, Khó tính toán.</a:t>
            </a:r>
          </a:p>
          <a:p>
            <a:endParaRPr lang="en-US"/>
          </a:p>
        </p:txBody>
      </p:sp>
    </p:spTree>
    <p:extLst>
      <p:ext uri="{BB962C8B-B14F-4D97-AF65-F5344CB8AC3E}">
        <p14:creationId xmlns:p14="http://schemas.microsoft.com/office/powerpoint/2010/main" val="140752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01436692"/>
              </p:ext>
            </p:extLst>
          </p:nvPr>
        </p:nvGraphicFramePr>
        <p:xfrm>
          <a:off x="683568" y="1964829"/>
          <a:ext cx="6408712" cy="1184656"/>
        </p:xfrm>
        <a:graphic>
          <a:graphicData uri="http://schemas.openxmlformats.org/drawingml/2006/table">
            <a:tbl>
              <a:tblPr>
                <a:tableStyleId>{5C22544A-7EE6-4342-B048-85BDC9FD1C3A}</a:tableStyleId>
              </a:tblPr>
              <a:tblGrid>
                <a:gridCol w="562048">
                  <a:extLst>
                    <a:ext uri="{9D8B030D-6E8A-4147-A177-3AD203B41FA5}">
                      <a16:colId xmlns:a16="http://schemas.microsoft.com/office/drawing/2014/main" val="3220083165"/>
                    </a:ext>
                  </a:extLst>
                </a:gridCol>
                <a:gridCol w="1220055">
                  <a:extLst>
                    <a:ext uri="{9D8B030D-6E8A-4147-A177-3AD203B41FA5}">
                      <a16:colId xmlns:a16="http://schemas.microsoft.com/office/drawing/2014/main" val="1779465916"/>
                    </a:ext>
                  </a:extLst>
                </a:gridCol>
                <a:gridCol w="1110386">
                  <a:extLst>
                    <a:ext uri="{9D8B030D-6E8A-4147-A177-3AD203B41FA5}">
                      <a16:colId xmlns:a16="http://schemas.microsoft.com/office/drawing/2014/main" val="1355016926"/>
                    </a:ext>
                  </a:extLst>
                </a:gridCol>
                <a:gridCol w="1418827">
                  <a:extLst>
                    <a:ext uri="{9D8B030D-6E8A-4147-A177-3AD203B41FA5}">
                      <a16:colId xmlns:a16="http://schemas.microsoft.com/office/drawing/2014/main" val="3875306384"/>
                    </a:ext>
                  </a:extLst>
                </a:gridCol>
                <a:gridCol w="1110386">
                  <a:extLst>
                    <a:ext uri="{9D8B030D-6E8A-4147-A177-3AD203B41FA5}">
                      <a16:colId xmlns:a16="http://schemas.microsoft.com/office/drawing/2014/main" val="264498820"/>
                    </a:ext>
                  </a:extLst>
                </a:gridCol>
                <a:gridCol w="987010">
                  <a:extLst>
                    <a:ext uri="{9D8B030D-6E8A-4147-A177-3AD203B41FA5}">
                      <a16:colId xmlns:a16="http://schemas.microsoft.com/office/drawing/2014/main" val="2485450018"/>
                    </a:ext>
                  </a:extLst>
                </a:gridCol>
              </a:tblGrid>
              <a:tr h="276149">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8681772"/>
                  </a:ext>
                </a:extLst>
              </a:tr>
              <a:tr h="254273">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iMaHDB</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94829"/>
                  </a:ext>
                </a:extLst>
              </a:tr>
              <a:tr h="254273">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iSoLuongBan</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353341"/>
                  </a:ext>
                </a:extLst>
              </a:tr>
              <a:tr h="254273">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iMaSP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435692"/>
                  </a:ext>
                </a:extLst>
              </a:tr>
            </a:tbl>
          </a:graphicData>
        </a:graphic>
      </p:graphicFrame>
      <p:sp>
        <p:nvSpPr>
          <p:cNvPr id="7" name="Rectangle 1"/>
          <p:cNvSpPr>
            <a:spLocks noChangeArrowheads="1"/>
          </p:cNvSpPr>
          <p:nvPr/>
        </p:nvSpPr>
        <p:spPr bwMode="auto">
          <a:xfrm>
            <a:off x="605206" y="1642323"/>
            <a:ext cx="3822778"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tblChiTietHDB (iMaHDB, iMaSP, iSoLuongBan)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932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3.2</a:t>
            </a:r>
            <a:r>
              <a:rPr lang="en-US"/>
              <a:t>. </a:t>
            </a:r>
            <a:r>
              <a:rPr lang="en-US" sz="1400"/>
              <a:t>Đặc tả CSDL</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24139559"/>
              </p:ext>
            </p:extLst>
          </p:nvPr>
        </p:nvGraphicFramePr>
        <p:xfrm>
          <a:off x="683568" y="2036917"/>
          <a:ext cx="6408712" cy="1516634"/>
        </p:xfrm>
        <a:graphic>
          <a:graphicData uri="http://schemas.openxmlformats.org/drawingml/2006/table">
            <a:tbl>
              <a:tblPr>
                <a:tableStyleId>{5C22544A-7EE6-4342-B048-85BDC9FD1C3A}</a:tableStyleId>
              </a:tblPr>
              <a:tblGrid>
                <a:gridCol w="562048">
                  <a:extLst>
                    <a:ext uri="{9D8B030D-6E8A-4147-A177-3AD203B41FA5}">
                      <a16:colId xmlns:a16="http://schemas.microsoft.com/office/drawing/2014/main" val="813777427"/>
                    </a:ext>
                  </a:extLst>
                </a:gridCol>
                <a:gridCol w="1220055">
                  <a:extLst>
                    <a:ext uri="{9D8B030D-6E8A-4147-A177-3AD203B41FA5}">
                      <a16:colId xmlns:a16="http://schemas.microsoft.com/office/drawing/2014/main" val="3787776798"/>
                    </a:ext>
                  </a:extLst>
                </a:gridCol>
                <a:gridCol w="1110386">
                  <a:extLst>
                    <a:ext uri="{9D8B030D-6E8A-4147-A177-3AD203B41FA5}">
                      <a16:colId xmlns:a16="http://schemas.microsoft.com/office/drawing/2014/main" val="3353874360"/>
                    </a:ext>
                  </a:extLst>
                </a:gridCol>
                <a:gridCol w="1418827">
                  <a:extLst>
                    <a:ext uri="{9D8B030D-6E8A-4147-A177-3AD203B41FA5}">
                      <a16:colId xmlns:a16="http://schemas.microsoft.com/office/drawing/2014/main" val="3708252590"/>
                    </a:ext>
                  </a:extLst>
                </a:gridCol>
                <a:gridCol w="1110386">
                  <a:extLst>
                    <a:ext uri="{9D8B030D-6E8A-4147-A177-3AD203B41FA5}">
                      <a16:colId xmlns:a16="http://schemas.microsoft.com/office/drawing/2014/main" val="1662656034"/>
                    </a:ext>
                  </a:extLst>
                </a:gridCol>
                <a:gridCol w="987010">
                  <a:extLst>
                    <a:ext uri="{9D8B030D-6E8A-4147-A177-3AD203B41FA5}">
                      <a16:colId xmlns:a16="http://schemas.microsoft.com/office/drawing/2014/main" val="3869005410"/>
                    </a:ext>
                  </a:extLst>
                </a:gridCol>
              </a:tblGrid>
              <a:tr h="323850">
                <a:tc>
                  <a:txBody>
                    <a:bodyPr/>
                    <a:lstStyle/>
                    <a:p>
                      <a:pPr marL="0" marR="0" algn="ctr">
                        <a:lnSpc>
                          <a:spcPct val="107000"/>
                        </a:lnSpc>
                        <a:spcBef>
                          <a:spcPts val="0"/>
                        </a:spcBef>
                        <a:spcAft>
                          <a:spcPts val="0"/>
                        </a:spcAft>
                      </a:pPr>
                      <a:r>
                        <a:rPr lang="en-US" sz="1000">
                          <a:effectLst/>
                        </a:rPr>
                        <a:t>STT</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chính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Khóa ngoại</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Tên trường</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Kiểu dữ liệu</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Thuộc tính</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715105"/>
                  </a:ext>
                </a:extLst>
              </a:tr>
              <a:tr h="0">
                <a:tc>
                  <a:txBody>
                    <a:bodyPr/>
                    <a:lstStyle/>
                    <a:p>
                      <a:pPr marL="0" marR="0" algn="ctr">
                        <a:lnSpc>
                          <a:spcPct val="107000"/>
                        </a:lnSpc>
                        <a:spcBef>
                          <a:spcPts val="0"/>
                        </a:spcBef>
                        <a:spcAft>
                          <a:spcPts val="0"/>
                        </a:spcAft>
                      </a:pPr>
                      <a:r>
                        <a:rPr lang="en-US" sz="1000">
                          <a:effectLst/>
                        </a:rPr>
                        <a:t>1</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iMaHDN</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3072737"/>
                  </a:ext>
                </a:extLst>
              </a:tr>
              <a:tr h="0">
                <a:tc>
                  <a:txBody>
                    <a:bodyPr/>
                    <a:lstStyle/>
                    <a:p>
                      <a:pPr marL="0" marR="0" algn="ctr">
                        <a:lnSpc>
                          <a:spcPct val="107000"/>
                        </a:lnSpc>
                        <a:spcBef>
                          <a:spcPts val="0"/>
                        </a:spcBef>
                        <a:spcAft>
                          <a:spcPts val="0"/>
                        </a:spcAft>
                      </a:pPr>
                      <a:r>
                        <a:rPr lang="en-US" sz="1000">
                          <a:effectLst/>
                        </a:rPr>
                        <a:t>2</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X</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iMaSP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022176"/>
                  </a:ext>
                </a:extLst>
              </a:tr>
              <a:tr h="0">
                <a:tc>
                  <a:txBody>
                    <a:bodyPr/>
                    <a:lstStyle/>
                    <a:p>
                      <a:pPr marL="0" marR="0" algn="ctr">
                        <a:lnSpc>
                          <a:spcPct val="107000"/>
                        </a:lnSpc>
                        <a:spcBef>
                          <a:spcPts val="0"/>
                        </a:spcBef>
                        <a:spcAft>
                          <a:spcPts val="0"/>
                        </a:spcAft>
                      </a:pPr>
                      <a:r>
                        <a:rPr lang="en-US" sz="1000">
                          <a:effectLst/>
                        </a:rPr>
                        <a:t>3</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iSoLuongNhap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Int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265031"/>
                  </a:ext>
                </a:extLst>
              </a:tr>
              <a:tr h="0">
                <a:tc>
                  <a:txBody>
                    <a:bodyPr/>
                    <a:lstStyle/>
                    <a:p>
                      <a:pPr marL="0" marR="0" algn="ctr">
                        <a:lnSpc>
                          <a:spcPct val="107000"/>
                        </a:lnSpc>
                        <a:spcBef>
                          <a:spcPts val="0"/>
                        </a:spcBef>
                        <a:spcAft>
                          <a:spcPts val="0"/>
                        </a:spcAft>
                      </a:pPr>
                      <a:r>
                        <a:rPr lang="en-US" sz="1000">
                          <a:effectLst/>
                        </a:rPr>
                        <a:t>4</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rPr>
                        <a:t> </a:t>
                      </a:r>
                      <a:endParaRPr lang="en-US" sz="1050">
                        <a:effectLst/>
                        <a:latin typeface="Times New Roman" panose="02020603050405020304" pitchFamily="18" charset="0"/>
                        <a:ea typeface="Calibri" panose="020F0502020204030204"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effectLst/>
                        </a:rPr>
                        <a:t>fGiaNhap</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float</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000">
                          <a:effectLst/>
                        </a:rPr>
                        <a:t>Not null</a:t>
                      </a:r>
                      <a:endParaRPr lang="en-US" sz="1050">
                        <a:effectLst/>
                        <a:latin typeface="Times New Roman" panose="02020603050405020304" pitchFamily="18" charset="0"/>
                        <a:ea typeface="Calibri" panose="020F050202020403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053568"/>
                  </a:ext>
                </a:extLst>
              </a:tr>
            </a:tbl>
          </a:graphicData>
        </a:graphic>
      </p:graphicFrame>
      <p:sp>
        <p:nvSpPr>
          <p:cNvPr id="6" name="Rectangle 1"/>
          <p:cNvSpPr>
            <a:spLocks noChangeArrowheads="1"/>
          </p:cNvSpPr>
          <p:nvPr/>
        </p:nvSpPr>
        <p:spPr bwMode="auto">
          <a:xfrm>
            <a:off x="553839" y="1662594"/>
            <a:ext cx="474290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tblChiTietHDN (iMaHDN, iMaSP, iSoLuongNhap, fGiaNhap)</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810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3. Thiết kế CSDL</a:t>
            </a:r>
          </a:p>
        </p:txBody>
      </p:sp>
      <p:sp>
        <p:nvSpPr>
          <p:cNvPr id="2" name="TextBox 1"/>
          <p:cNvSpPr txBox="1"/>
          <p:nvPr/>
        </p:nvSpPr>
        <p:spPr>
          <a:xfrm>
            <a:off x="553839" y="1349355"/>
            <a:ext cx="4680520" cy="646331"/>
          </a:xfrm>
          <a:prstGeom prst="rect">
            <a:avLst/>
          </a:prstGeom>
          <a:noFill/>
        </p:spPr>
        <p:txBody>
          <a:bodyPr wrap="square" rtlCol="0">
            <a:spAutoFit/>
          </a:bodyPr>
          <a:lstStyle/>
          <a:p>
            <a:r>
              <a:rPr lang="en-US" sz="1400"/>
              <a:t>3.3</a:t>
            </a:r>
            <a:r>
              <a:rPr lang="en-US"/>
              <a:t>. </a:t>
            </a:r>
            <a:r>
              <a:rPr lang="en-US" sz="1400"/>
              <a:t>Sơ đồ quan hệ</a:t>
            </a:r>
          </a:p>
          <a:p>
            <a:endParaRPr 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58" y="1690919"/>
            <a:ext cx="6189953" cy="304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82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4.1</a:t>
            </a:r>
            <a:r>
              <a:rPr lang="en-US"/>
              <a:t>. </a:t>
            </a:r>
            <a:r>
              <a:rPr lang="en-US" sz="1400"/>
              <a:t>Thiết kế xử lý chức năng đăng nhập</a:t>
            </a:r>
          </a:p>
          <a:p>
            <a:endParaRPr lang="en-US"/>
          </a:p>
        </p:txBody>
      </p:sp>
      <p:sp>
        <p:nvSpPr>
          <p:cNvPr id="21" name="Right Triangle 20"/>
          <p:cNvSpPr/>
          <p:nvPr/>
        </p:nvSpPr>
        <p:spPr>
          <a:xfrm rot="5400000">
            <a:off x="8058532" y="2061074"/>
            <a:ext cx="537470" cy="69837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ight Triangle 21"/>
          <p:cNvSpPr/>
          <p:nvPr/>
        </p:nvSpPr>
        <p:spPr>
          <a:xfrm rot="5400000">
            <a:off x="7251941" y="2694625"/>
            <a:ext cx="537469" cy="69837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Right Triangle 22"/>
          <p:cNvSpPr/>
          <p:nvPr/>
        </p:nvSpPr>
        <p:spPr>
          <a:xfrm rot="5400000">
            <a:off x="6515087" y="3288565"/>
            <a:ext cx="537469" cy="69837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ight Triangle 23"/>
          <p:cNvSpPr/>
          <p:nvPr/>
        </p:nvSpPr>
        <p:spPr>
          <a:xfrm rot="5400000">
            <a:off x="5698331" y="3898043"/>
            <a:ext cx="537469" cy="69837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9" name="Group 28"/>
          <p:cNvGrpSpPr/>
          <p:nvPr/>
        </p:nvGrpSpPr>
        <p:grpSpPr>
          <a:xfrm>
            <a:off x="3866878" y="3506028"/>
            <a:ext cx="2458745" cy="306163"/>
            <a:chOff x="2095551" y="4495162"/>
            <a:chExt cx="3665565" cy="719815"/>
          </a:xfrm>
        </p:grpSpPr>
        <p:sp>
          <p:nvSpPr>
            <p:cNvPr id="30" name="TextBox 29"/>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31" name="TextBox 30"/>
            <p:cNvSpPr txBox="1"/>
            <p:nvPr/>
          </p:nvSpPr>
          <p:spPr>
            <a:xfrm>
              <a:off x="2095551" y="4563729"/>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Kiểm tra mật khẩu</a:t>
              </a:r>
              <a:endParaRPr lang="ko-KR" altLang="en-US" sz="1200" b="1" dirty="0">
                <a:solidFill>
                  <a:schemeClr val="tx1">
                    <a:lumMod val="75000"/>
                    <a:lumOff val="25000"/>
                  </a:schemeClr>
                </a:solidFill>
                <a:cs typeface="Arial" pitchFamily="34" charset="0"/>
              </a:endParaRPr>
            </a:p>
          </p:txBody>
        </p:sp>
      </p:grpSp>
      <p:sp>
        <p:nvSpPr>
          <p:cNvPr id="41" name="TextBox 40"/>
          <p:cNvSpPr txBox="1"/>
          <p:nvPr/>
        </p:nvSpPr>
        <p:spPr>
          <a:xfrm>
            <a:off x="7990570" y="2201809"/>
            <a:ext cx="528615" cy="246221"/>
          </a:xfrm>
          <a:prstGeom prst="rect">
            <a:avLst/>
          </a:prstGeom>
          <a:noFill/>
        </p:spPr>
        <p:txBody>
          <a:bodyPr wrap="square" tIns="0" bIns="0" rtlCol="0" anchor="ctr">
            <a:spAutoFit/>
          </a:bodyPr>
          <a:lstStyle/>
          <a:p>
            <a:r>
              <a:rPr lang="en-US" altLang="ko-KR" sz="1600" b="1" dirty="0">
                <a:solidFill>
                  <a:schemeClr val="bg1"/>
                </a:solidFill>
                <a:latin typeface="Arial" pitchFamily="34" charset="0"/>
                <a:cs typeface="Arial" pitchFamily="34" charset="0"/>
              </a:rPr>
              <a:t>01</a:t>
            </a:r>
          </a:p>
        </p:txBody>
      </p:sp>
      <p:sp>
        <p:nvSpPr>
          <p:cNvPr id="43" name="TextBox 42"/>
          <p:cNvSpPr txBox="1"/>
          <p:nvPr/>
        </p:nvSpPr>
        <p:spPr>
          <a:xfrm>
            <a:off x="7188624" y="2826286"/>
            <a:ext cx="840599"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02</a:t>
            </a:r>
          </a:p>
        </p:txBody>
      </p:sp>
      <p:sp>
        <p:nvSpPr>
          <p:cNvPr id="47" name="TextBox 46"/>
          <p:cNvSpPr txBox="1"/>
          <p:nvPr/>
        </p:nvSpPr>
        <p:spPr>
          <a:xfrm>
            <a:off x="6464374" y="3425517"/>
            <a:ext cx="861216"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03</a:t>
            </a:r>
            <a:endParaRPr lang="en-US" altLang="ko-KR" sz="2000" b="1" dirty="0">
              <a:solidFill>
                <a:schemeClr val="bg1"/>
              </a:solidFill>
              <a:latin typeface="Arial" pitchFamily="34" charset="0"/>
              <a:cs typeface="Arial" pitchFamily="34" charset="0"/>
            </a:endParaRPr>
          </a:p>
        </p:txBody>
      </p:sp>
      <p:sp>
        <p:nvSpPr>
          <p:cNvPr id="48" name="TextBox 47"/>
          <p:cNvSpPr txBox="1"/>
          <p:nvPr/>
        </p:nvSpPr>
        <p:spPr>
          <a:xfrm>
            <a:off x="5600279" y="4047444"/>
            <a:ext cx="504763"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04</a:t>
            </a:r>
          </a:p>
        </p:txBody>
      </p:sp>
      <p:sp>
        <p:nvSpPr>
          <p:cNvPr id="8" name="TextBox 7"/>
          <p:cNvSpPr txBox="1"/>
          <p:nvPr/>
        </p:nvSpPr>
        <p:spPr>
          <a:xfrm>
            <a:off x="611560" y="1923678"/>
            <a:ext cx="3312368" cy="854465"/>
          </a:xfrm>
          <a:prstGeom prst="rect">
            <a:avLst/>
          </a:prstGeom>
          <a:noFill/>
        </p:spPr>
        <p:txBody>
          <a:bodyPr wrap="square" rtlCol="0">
            <a:spAutoFit/>
          </a:bodyPr>
          <a:lstStyle/>
          <a:p>
            <a:pPr marL="365125" marR="0" indent="-365125">
              <a:lnSpc>
                <a:spcPct val="107000"/>
              </a:lnSpc>
              <a:spcBef>
                <a:spcPts val="0"/>
              </a:spcBef>
              <a:spcAft>
                <a:spcPts val="0"/>
              </a:spcAft>
            </a:pPr>
            <a:r>
              <a:rPr lang="en-US" sz="1200" b="1">
                <a:ea typeface="Calibri" panose="020F0502020204030204" pitchFamily="34" charset="0"/>
              </a:rPr>
              <a:t>Input:</a:t>
            </a:r>
            <a:r>
              <a:rPr lang="en-US" sz="1200">
                <a:ea typeface="Calibri" panose="020F0502020204030204" pitchFamily="34" charset="0"/>
              </a:rPr>
              <a:t> string tentaikhoan, string matkhau</a:t>
            </a:r>
          </a:p>
          <a:p>
            <a:pPr marL="365125" marR="0" indent="-365125">
              <a:lnSpc>
                <a:spcPct val="107000"/>
              </a:lnSpc>
              <a:spcBef>
                <a:spcPts val="0"/>
              </a:spcBef>
              <a:spcAft>
                <a:spcPts val="0"/>
              </a:spcAft>
            </a:pPr>
            <a:r>
              <a:rPr lang="en-US" sz="1200" b="1">
                <a:ea typeface="Calibri" panose="020F0502020204030204" pitchFamily="34" charset="0"/>
              </a:rPr>
              <a:t>Output:</a:t>
            </a:r>
            <a:r>
              <a:rPr lang="en-US" sz="1200">
                <a:ea typeface="Calibri" panose="020F0502020204030204" pitchFamily="34" charset="0"/>
              </a:rPr>
              <a:t> đăng nhập thành công</a:t>
            </a:r>
          </a:p>
          <a:p>
            <a:pPr marL="365125" marR="0" indent="-365125">
              <a:lnSpc>
                <a:spcPct val="107000"/>
              </a:lnSpc>
              <a:spcBef>
                <a:spcPts val="0"/>
              </a:spcBef>
              <a:spcAft>
                <a:spcPts val="0"/>
              </a:spcAft>
            </a:pPr>
            <a:r>
              <a:rPr lang="en-US" sz="1200" b="1">
                <a:ea typeface="Calibri" panose="020F0502020204030204" pitchFamily="34" charset="0"/>
              </a:rPr>
              <a:t>Process</a:t>
            </a:r>
            <a:r>
              <a:rPr lang="en-US" sz="1200">
                <a:ea typeface="Calibri" panose="020F0502020204030204" pitchFamily="34" charset="0"/>
              </a:rPr>
              <a:t>:</a:t>
            </a:r>
          </a:p>
          <a:p>
            <a:endParaRPr lang="en-US" sz="1100"/>
          </a:p>
        </p:txBody>
      </p:sp>
      <p:grpSp>
        <p:nvGrpSpPr>
          <p:cNvPr id="55" name="Group 54"/>
          <p:cNvGrpSpPr/>
          <p:nvPr/>
        </p:nvGrpSpPr>
        <p:grpSpPr>
          <a:xfrm>
            <a:off x="4686409" y="2360366"/>
            <a:ext cx="3410220" cy="847578"/>
            <a:chOff x="677066" y="4495162"/>
            <a:chExt cx="5084050" cy="1992727"/>
          </a:xfrm>
        </p:grpSpPr>
        <p:sp>
          <p:nvSpPr>
            <p:cNvPr id="56" name="TextBox 55"/>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57" name="TextBox 56"/>
            <p:cNvSpPr txBox="1"/>
            <p:nvPr/>
          </p:nvSpPr>
          <p:spPr>
            <a:xfrm>
              <a:off x="677066" y="5836641"/>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Kiểm tra tồn tại tài khoản</a:t>
              </a:r>
              <a:endParaRPr lang="ko-KR" altLang="en-US" sz="1200" b="1" dirty="0">
                <a:solidFill>
                  <a:schemeClr val="tx1">
                    <a:lumMod val="75000"/>
                    <a:lumOff val="25000"/>
                  </a:schemeClr>
                </a:solidFill>
                <a:cs typeface="Arial" pitchFamily="34" charset="0"/>
              </a:endParaRPr>
            </a:p>
          </p:txBody>
        </p:sp>
      </p:grpSp>
      <p:grpSp>
        <p:nvGrpSpPr>
          <p:cNvPr id="58" name="Group 57"/>
          <p:cNvGrpSpPr/>
          <p:nvPr/>
        </p:nvGrpSpPr>
        <p:grpSpPr>
          <a:xfrm>
            <a:off x="5519333" y="2272600"/>
            <a:ext cx="2458745" cy="318551"/>
            <a:chOff x="2095551" y="4495162"/>
            <a:chExt cx="3665565" cy="748940"/>
          </a:xfrm>
        </p:grpSpPr>
        <p:sp>
          <p:nvSpPr>
            <p:cNvPr id="59" name="TextBox 58"/>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60" name="TextBox 59"/>
            <p:cNvSpPr txBox="1"/>
            <p:nvPr/>
          </p:nvSpPr>
          <p:spPr>
            <a:xfrm>
              <a:off x="2095551" y="4563730"/>
              <a:ext cx="3647460" cy="680372"/>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Nhập tài khoản và mật khẩu</a:t>
              </a:r>
              <a:endParaRPr lang="ko-KR" altLang="en-US" sz="1200" b="1" dirty="0">
                <a:solidFill>
                  <a:schemeClr val="tx1">
                    <a:lumMod val="75000"/>
                    <a:lumOff val="25000"/>
                  </a:schemeClr>
                </a:solidFill>
                <a:cs typeface="Arial" pitchFamily="34" charset="0"/>
              </a:endParaRPr>
            </a:p>
          </p:txBody>
        </p:sp>
      </p:grpSp>
      <p:grpSp>
        <p:nvGrpSpPr>
          <p:cNvPr id="61" name="Group 60"/>
          <p:cNvGrpSpPr/>
          <p:nvPr/>
        </p:nvGrpSpPr>
        <p:grpSpPr>
          <a:xfrm>
            <a:off x="3132735" y="4087954"/>
            <a:ext cx="2458745" cy="306163"/>
            <a:chOff x="2095551" y="4495162"/>
            <a:chExt cx="3665565" cy="719815"/>
          </a:xfrm>
        </p:grpSpPr>
        <p:sp>
          <p:nvSpPr>
            <p:cNvPr id="62" name="TextBox 61"/>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63" name="TextBox 62"/>
            <p:cNvSpPr txBox="1"/>
            <p:nvPr/>
          </p:nvSpPr>
          <p:spPr>
            <a:xfrm>
              <a:off x="2095551" y="4563729"/>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Thông báo kết quả</a:t>
              </a:r>
              <a:endParaRPr lang="ko-KR" altLang="en-US" sz="1200" b="1" dirty="0">
                <a:solidFill>
                  <a:schemeClr val="tx1">
                    <a:lumMod val="75000"/>
                    <a:lumOff val="25000"/>
                  </a:schemeClr>
                </a:solidFill>
                <a:cs typeface="Arial" pitchFamily="34" charset="0"/>
              </a:endParaRPr>
            </a:p>
          </p:txBody>
        </p:sp>
      </p:grpSp>
      <p:sp>
        <p:nvSpPr>
          <p:cNvPr id="9" name="TextBox 8"/>
          <p:cNvSpPr txBox="1"/>
          <p:nvPr/>
        </p:nvSpPr>
        <p:spPr>
          <a:xfrm>
            <a:off x="519956" y="2760590"/>
            <a:ext cx="3585442" cy="1754326"/>
          </a:xfrm>
          <a:prstGeom prst="rect">
            <a:avLst/>
          </a:prstGeom>
          <a:noFill/>
        </p:spPr>
        <p:txBody>
          <a:bodyPr wrap="square" rtlCol="0">
            <a:spAutoFit/>
          </a:bodyPr>
          <a:lstStyle/>
          <a:p>
            <a:pPr lvl="0"/>
            <a:r>
              <a:rPr lang="en-US" sz="1200"/>
              <a:t>Tên tài khoản không nhập, đưa ra thông báo “ tên tài khoản  không được bỏ trống”</a:t>
            </a:r>
          </a:p>
          <a:p>
            <a:pPr lvl="0"/>
            <a:r>
              <a:rPr lang="en-US" sz="1200"/>
              <a:t>Tên tài khoản sai, đưa ra thông báo “tên tài khoản nhập sai”</a:t>
            </a:r>
          </a:p>
          <a:p>
            <a:pPr lvl="0"/>
            <a:r>
              <a:rPr lang="en-US" sz="1200"/>
              <a:t>Txtmatkhau không nhập, đưa ra thông báo “ mật  khẩu không được bỏ trống”</a:t>
            </a:r>
          </a:p>
          <a:p>
            <a:pPr lvl="0"/>
            <a:r>
              <a:rPr lang="en-US" sz="1200"/>
              <a:t>Txtmatkhau nhập ít hơn 8 ký tự, đưa ra thông báo “mật khẩu nhập không đúng”</a:t>
            </a:r>
          </a:p>
          <a:p>
            <a:endParaRPr lang="en-US" sz="1200"/>
          </a:p>
        </p:txBody>
      </p:sp>
    </p:spTree>
    <p:extLst>
      <p:ext uri="{BB962C8B-B14F-4D97-AF65-F5344CB8AC3E}">
        <p14:creationId xmlns:p14="http://schemas.microsoft.com/office/powerpoint/2010/main" val="1209479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4.1</a:t>
            </a:r>
            <a:r>
              <a:rPr lang="en-US"/>
              <a:t>. </a:t>
            </a:r>
            <a:r>
              <a:rPr lang="en-US" sz="1400"/>
              <a:t>Thiết kế xử lý chức năng đăng nhập</a:t>
            </a:r>
          </a:p>
          <a:p>
            <a:endParaRPr lang="en-US"/>
          </a:p>
        </p:txBody>
      </p:sp>
    </p:spTree>
    <p:extLst>
      <p:ext uri="{BB962C8B-B14F-4D97-AF65-F5344CB8AC3E}">
        <p14:creationId xmlns:p14="http://schemas.microsoft.com/office/powerpoint/2010/main" val="3078311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4.2</a:t>
            </a:r>
            <a:r>
              <a:rPr lang="en-US"/>
              <a:t>. </a:t>
            </a:r>
            <a:r>
              <a:rPr lang="en-US" sz="1400"/>
              <a:t>Thiết kế xử lý chức năng đăng xuất</a:t>
            </a:r>
          </a:p>
          <a:p>
            <a:endParaRPr lang="en-US"/>
          </a:p>
        </p:txBody>
      </p:sp>
      <p:sp>
        <p:nvSpPr>
          <p:cNvPr id="21" name="Right Triangle 20"/>
          <p:cNvSpPr/>
          <p:nvPr/>
        </p:nvSpPr>
        <p:spPr>
          <a:xfrm rot="5400000">
            <a:off x="8058532" y="2386160"/>
            <a:ext cx="537470" cy="69837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ight Triangle 21"/>
          <p:cNvSpPr/>
          <p:nvPr/>
        </p:nvSpPr>
        <p:spPr>
          <a:xfrm rot="5400000">
            <a:off x="7251941" y="3019711"/>
            <a:ext cx="537469" cy="69837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Right Triangle 22"/>
          <p:cNvSpPr/>
          <p:nvPr/>
        </p:nvSpPr>
        <p:spPr>
          <a:xfrm rot="5400000">
            <a:off x="6515087" y="3613651"/>
            <a:ext cx="537469" cy="69837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9" name="Group 28"/>
          <p:cNvGrpSpPr/>
          <p:nvPr/>
        </p:nvGrpSpPr>
        <p:grpSpPr>
          <a:xfrm>
            <a:off x="3940939" y="3772517"/>
            <a:ext cx="2446601" cy="306258"/>
            <a:chOff x="2113657" y="4495162"/>
            <a:chExt cx="3647461" cy="720038"/>
          </a:xfrm>
        </p:grpSpPr>
        <p:sp>
          <p:nvSpPr>
            <p:cNvPr id="30" name="TextBox 29"/>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31" name="TextBox 30"/>
            <p:cNvSpPr txBox="1"/>
            <p:nvPr/>
          </p:nvSpPr>
          <p:spPr>
            <a:xfrm>
              <a:off x="2113657" y="4563952"/>
              <a:ext cx="3647461"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Quay lại màn hình đăng nhập</a:t>
              </a:r>
              <a:endParaRPr lang="ko-KR" altLang="en-US" sz="1200" b="1" dirty="0">
                <a:solidFill>
                  <a:schemeClr val="tx1">
                    <a:lumMod val="75000"/>
                    <a:lumOff val="25000"/>
                  </a:schemeClr>
                </a:solidFill>
                <a:cs typeface="Arial" pitchFamily="34" charset="0"/>
              </a:endParaRPr>
            </a:p>
          </p:txBody>
        </p:sp>
      </p:grpSp>
      <p:sp>
        <p:nvSpPr>
          <p:cNvPr id="41" name="TextBox 40"/>
          <p:cNvSpPr txBox="1"/>
          <p:nvPr/>
        </p:nvSpPr>
        <p:spPr>
          <a:xfrm>
            <a:off x="7990570" y="2526895"/>
            <a:ext cx="528615" cy="246221"/>
          </a:xfrm>
          <a:prstGeom prst="rect">
            <a:avLst/>
          </a:prstGeom>
          <a:noFill/>
        </p:spPr>
        <p:txBody>
          <a:bodyPr wrap="square" tIns="0" bIns="0" rtlCol="0" anchor="ctr">
            <a:spAutoFit/>
          </a:bodyPr>
          <a:lstStyle/>
          <a:p>
            <a:r>
              <a:rPr lang="en-US" altLang="ko-KR" sz="1600" b="1" dirty="0">
                <a:solidFill>
                  <a:schemeClr val="bg1"/>
                </a:solidFill>
                <a:latin typeface="Arial" pitchFamily="34" charset="0"/>
                <a:cs typeface="Arial" pitchFamily="34" charset="0"/>
              </a:rPr>
              <a:t>01</a:t>
            </a:r>
          </a:p>
        </p:txBody>
      </p:sp>
      <p:sp>
        <p:nvSpPr>
          <p:cNvPr id="43" name="TextBox 42"/>
          <p:cNvSpPr txBox="1"/>
          <p:nvPr/>
        </p:nvSpPr>
        <p:spPr>
          <a:xfrm>
            <a:off x="7188624" y="3151372"/>
            <a:ext cx="840599"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02</a:t>
            </a:r>
          </a:p>
        </p:txBody>
      </p:sp>
      <p:sp>
        <p:nvSpPr>
          <p:cNvPr id="47" name="TextBox 46"/>
          <p:cNvSpPr txBox="1"/>
          <p:nvPr/>
        </p:nvSpPr>
        <p:spPr>
          <a:xfrm>
            <a:off x="6464374" y="3750603"/>
            <a:ext cx="861216"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03</a:t>
            </a:r>
            <a:endParaRPr lang="en-US" altLang="ko-KR" sz="2000" b="1" dirty="0">
              <a:solidFill>
                <a:schemeClr val="bg1"/>
              </a:solidFill>
              <a:latin typeface="Arial" pitchFamily="34" charset="0"/>
              <a:cs typeface="Arial" pitchFamily="34" charset="0"/>
            </a:endParaRPr>
          </a:p>
        </p:txBody>
      </p:sp>
      <p:sp>
        <p:nvSpPr>
          <p:cNvPr id="48" name="TextBox 47"/>
          <p:cNvSpPr txBox="1"/>
          <p:nvPr/>
        </p:nvSpPr>
        <p:spPr>
          <a:xfrm>
            <a:off x="5600279" y="4372530"/>
            <a:ext cx="504763"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04</a:t>
            </a:r>
          </a:p>
        </p:txBody>
      </p:sp>
      <p:sp>
        <p:nvSpPr>
          <p:cNvPr id="8" name="TextBox 7"/>
          <p:cNvSpPr txBox="1"/>
          <p:nvPr/>
        </p:nvSpPr>
        <p:spPr>
          <a:xfrm>
            <a:off x="611560" y="1923678"/>
            <a:ext cx="3456384" cy="630942"/>
          </a:xfrm>
          <a:prstGeom prst="rect">
            <a:avLst/>
          </a:prstGeom>
          <a:noFill/>
        </p:spPr>
        <p:txBody>
          <a:bodyPr wrap="square" rtlCol="0">
            <a:spAutoFit/>
          </a:bodyPr>
          <a:lstStyle/>
          <a:p>
            <a:pPr lvl="0" algn="just" eaLnBrk="0" fontAlgn="base" latinLnBrk="0" hangingPunct="0">
              <a:spcBef>
                <a:spcPct val="0"/>
              </a:spcBef>
              <a:spcAft>
                <a:spcPct val="0"/>
              </a:spcAft>
            </a:pPr>
            <a:r>
              <a:rPr lang="en-US" altLang="en-US" sz="1200" b="1">
                <a:latin typeface="+mj-lt"/>
                <a:ea typeface="Calibri" panose="020F0502020204030204" pitchFamily="34" charset="0"/>
                <a:cs typeface="Times New Roman" panose="02020603050405020304" pitchFamily="18" charset="0"/>
              </a:rPr>
              <a:t>Input:</a:t>
            </a:r>
            <a:r>
              <a:rPr lang="en-US" altLang="en-US" sz="1200">
                <a:latin typeface="+mj-lt"/>
                <a:ea typeface="Calibri" panose="020F0502020204030204" pitchFamily="34" charset="0"/>
                <a:cs typeface="Times New Roman" panose="02020603050405020304" pitchFamily="18" charset="0"/>
              </a:rPr>
              <a:t> tài khoản đang đăng nhập vào hệ thống</a:t>
            </a:r>
            <a:endParaRPr lang="en-US" altLang="en-US" sz="700">
              <a:latin typeface="+mj-lt"/>
            </a:endParaRPr>
          </a:p>
          <a:p>
            <a:pPr lvl="0" algn="just" eaLnBrk="0" fontAlgn="base" latinLnBrk="0" hangingPunct="0">
              <a:spcBef>
                <a:spcPct val="0"/>
              </a:spcBef>
              <a:spcAft>
                <a:spcPct val="0"/>
              </a:spcAft>
            </a:pPr>
            <a:r>
              <a:rPr lang="en-US" altLang="en-US" sz="1200" b="1">
                <a:latin typeface="+mj-lt"/>
                <a:ea typeface="Calibri" panose="020F0502020204030204" pitchFamily="34" charset="0"/>
                <a:cs typeface="Times New Roman" panose="02020603050405020304" pitchFamily="18" charset="0"/>
              </a:rPr>
              <a:t>Output:</a:t>
            </a:r>
            <a:r>
              <a:rPr lang="en-US" altLang="en-US" sz="1200">
                <a:latin typeface="+mj-lt"/>
                <a:ea typeface="Calibri" panose="020F0502020204030204" pitchFamily="34" charset="0"/>
                <a:cs typeface="Times New Roman" panose="02020603050405020304" pitchFamily="18" charset="0"/>
              </a:rPr>
              <a:t> trở về màn hình đăng nhập</a:t>
            </a:r>
            <a:endParaRPr lang="en-US" sz="1200">
              <a:latin typeface="+mj-lt"/>
              <a:ea typeface="Calibri" panose="020F0502020204030204" pitchFamily="34" charset="0"/>
            </a:endParaRPr>
          </a:p>
          <a:p>
            <a:endParaRPr lang="en-US" sz="1100">
              <a:latin typeface="+mj-lt"/>
            </a:endParaRPr>
          </a:p>
        </p:txBody>
      </p:sp>
      <p:grpSp>
        <p:nvGrpSpPr>
          <p:cNvPr id="55" name="Group 54"/>
          <p:cNvGrpSpPr/>
          <p:nvPr/>
        </p:nvGrpSpPr>
        <p:grpSpPr>
          <a:xfrm>
            <a:off x="4686409" y="2685452"/>
            <a:ext cx="3410220" cy="847578"/>
            <a:chOff x="677066" y="4495162"/>
            <a:chExt cx="5084050" cy="1992727"/>
          </a:xfrm>
        </p:grpSpPr>
        <p:sp>
          <p:nvSpPr>
            <p:cNvPr id="56" name="TextBox 55"/>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57" name="TextBox 56"/>
            <p:cNvSpPr txBox="1"/>
            <p:nvPr/>
          </p:nvSpPr>
          <p:spPr>
            <a:xfrm>
              <a:off x="677066" y="5836641"/>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Xác nhận yêu cầu</a:t>
              </a:r>
              <a:endParaRPr lang="ko-KR" altLang="en-US" sz="1200" b="1" dirty="0">
                <a:solidFill>
                  <a:schemeClr val="tx1">
                    <a:lumMod val="75000"/>
                    <a:lumOff val="25000"/>
                  </a:schemeClr>
                </a:solidFill>
                <a:cs typeface="Arial" pitchFamily="34" charset="0"/>
              </a:endParaRPr>
            </a:p>
          </p:txBody>
        </p:sp>
      </p:grpSp>
      <p:grpSp>
        <p:nvGrpSpPr>
          <p:cNvPr id="58" name="Group 57"/>
          <p:cNvGrpSpPr/>
          <p:nvPr/>
        </p:nvGrpSpPr>
        <p:grpSpPr>
          <a:xfrm>
            <a:off x="5519333" y="2597685"/>
            <a:ext cx="2458745" cy="306163"/>
            <a:chOff x="2095551" y="4495162"/>
            <a:chExt cx="3665565" cy="719815"/>
          </a:xfrm>
        </p:grpSpPr>
        <p:sp>
          <p:nvSpPr>
            <p:cNvPr id="59" name="TextBox 58"/>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60" name="TextBox 59"/>
            <p:cNvSpPr txBox="1"/>
            <p:nvPr/>
          </p:nvSpPr>
          <p:spPr>
            <a:xfrm>
              <a:off x="2095551" y="4563729"/>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Nhấn button đăng xuất</a:t>
              </a:r>
              <a:endParaRPr lang="ko-KR" altLang="en-US" sz="1200" b="1" dirty="0">
                <a:solidFill>
                  <a:schemeClr val="tx1">
                    <a:lumMod val="75000"/>
                    <a:lumOff val="25000"/>
                  </a:schemeClr>
                </a:solidFill>
                <a:cs typeface="Arial" pitchFamily="34" charset="0"/>
              </a:endParaRPr>
            </a:p>
          </p:txBody>
        </p:sp>
      </p:grpSp>
      <p:sp>
        <p:nvSpPr>
          <p:cNvPr id="9" name="TextBox 8"/>
          <p:cNvSpPr txBox="1"/>
          <p:nvPr/>
        </p:nvSpPr>
        <p:spPr>
          <a:xfrm>
            <a:off x="593688" y="2433726"/>
            <a:ext cx="3585442" cy="1569660"/>
          </a:xfrm>
          <a:prstGeom prst="rect">
            <a:avLst/>
          </a:prstGeom>
          <a:noFill/>
        </p:spPr>
        <p:txBody>
          <a:bodyPr wrap="square" rtlCol="0">
            <a:spAutoFit/>
          </a:bodyPr>
          <a:lstStyle/>
          <a:p>
            <a:pPr lvl="0" algn="just" eaLnBrk="0" fontAlgn="base" latinLnBrk="0" hangingPunct="0">
              <a:spcBef>
                <a:spcPct val="0"/>
              </a:spcBef>
              <a:spcAft>
                <a:spcPct val="0"/>
              </a:spcAft>
            </a:pPr>
            <a:r>
              <a:rPr lang="en-US" altLang="en-US" sz="1200" b="1">
                <a:latin typeface="+mj-lt"/>
                <a:ea typeface="Calibri" panose="020F0502020204030204" pitchFamily="34" charset="0"/>
                <a:cs typeface="Times New Roman" panose="02020603050405020304" pitchFamily="18" charset="0"/>
              </a:rPr>
              <a:t>Process: </a:t>
            </a:r>
            <a:endParaRPr lang="en-US" altLang="en-US" sz="700">
              <a:latin typeface="+mj-lt"/>
            </a:endParaRPr>
          </a:p>
          <a:p>
            <a:pPr lvl="0" algn="just" eaLnBrk="0" fontAlgn="base" latinLnBrk="0" hangingPunct="0">
              <a:spcBef>
                <a:spcPct val="0"/>
              </a:spcBef>
              <a:spcAft>
                <a:spcPct val="0"/>
              </a:spcAft>
              <a:buFontTx/>
              <a:buChar char="•"/>
            </a:pPr>
            <a:r>
              <a:rPr lang="en-US" altLang="en-US" sz="1200">
                <a:solidFill>
                  <a:srgbClr val="000000"/>
                </a:solidFill>
                <a:latin typeface="+mj-lt"/>
                <a:ea typeface="Calibri" panose="020F0502020204030204" pitchFamily="34" charset="0"/>
                <a:cs typeface="Times New Roman" panose="02020603050405020304" pitchFamily="18" charset="0"/>
              </a:rPr>
              <a:t>Nhấp vào nutton đăng xuất, đưa ra thông báo “yêu cầu tắt các thao tác đang thực hiện”</a:t>
            </a:r>
            <a:endParaRPr lang="en-US" altLang="en-US" sz="700">
              <a:latin typeface="+mj-lt"/>
            </a:endParaRPr>
          </a:p>
          <a:p>
            <a:pPr lvl="0" algn="just" eaLnBrk="0" fontAlgn="base" latinLnBrk="0" hangingPunct="0">
              <a:spcBef>
                <a:spcPct val="0"/>
              </a:spcBef>
              <a:spcAft>
                <a:spcPct val="0"/>
              </a:spcAft>
              <a:buFontTx/>
              <a:buChar char="•"/>
            </a:pPr>
            <a:r>
              <a:rPr lang="en-US" altLang="en-US" sz="1200">
                <a:solidFill>
                  <a:srgbClr val="000000"/>
                </a:solidFill>
                <a:latin typeface="+mj-lt"/>
                <a:ea typeface="Calibri" panose="020F0502020204030204" pitchFamily="34" charset="0"/>
                <a:cs typeface="Times New Roman" panose="02020603050405020304" pitchFamily="18" charset="0"/>
              </a:rPr>
              <a:t>Sau khi tắt hiển thị thông báo “bạn có muốn đăng xuất không?” - yes : thoát khỏi tài khoản, quay về màn hình đăng nhập -no: quay lại màn hình đăng xuất</a:t>
            </a:r>
            <a:endParaRPr lang="en-US" altLang="en-US" sz="1600">
              <a:latin typeface="+mj-lt"/>
            </a:endParaRPr>
          </a:p>
          <a:p>
            <a:endParaRPr lang="en-US" sz="1200">
              <a:latin typeface="+mj-lt"/>
            </a:endParaRPr>
          </a:p>
        </p:txBody>
      </p:sp>
    </p:spTree>
    <p:extLst>
      <p:ext uri="{BB962C8B-B14F-4D97-AF65-F5344CB8AC3E}">
        <p14:creationId xmlns:p14="http://schemas.microsoft.com/office/powerpoint/2010/main" val="2014879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4.2</a:t>
            </a:r>
            <a:r>
              <a:rPr lang="en-US"/>
              <a:t>. </a:t>
            </a:r>
            <a:r>
              <a:rPr lang="en-US" sz="1400"/>
              <a:t>Thiết kế xử lý chức năng đăng xuất</a:t>
            </a:r>
          </a:p>
          <a:p>
            <a:endParaRPr lang="en-US"/>
          </a:p>
        </p:txBody>
      </p:sp>
    </p:spTree>
    <p:extLst>
      <p:ext uri="{BB962C8B-B14F-4D97-AF65-F5344CB8AC3E}">
        <p14:creationId xmlns:p14="http://schemas.microsoft.com/office/powerpoint/2010/main" val="4014985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4.1</a:t>
            </a:r>
            <a:r>
              <a:rPr lang="en-US"/>
              <a:t>. </a:t>
            </a:r>
            <a:r>
              <a:rPr lang="en-US" sz="1400"/>
              <a:t>Thiết kế xử lý chức năng đăng nhập</a:t>
            </a:r>
          </a:p>
          <a:p>
            <a:endParaRPr lang="en-US"/>
          </a:p>
        </p:txBody>
      </p:sp>
      <p:sp>
        <p:nvSpPr>
          <p:cNvPr id="21" name="Right Triangle 20"/>
          <p:cNvSpPr/>
          <p:nvPr/>
        </p:nvSpPr>
        <p:spPr>
          <a:xfrm rot="5400000">
            <a:off x="8058532" y="2061074"/>
            <a:ext cx="537470" cy="69837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ight Triangle 21"/>
          <p:cNvSpPr/>
          <p:nvPr/>
        </p:nvSpPr>
        <p:spPr>
          <a:xfrm rot="5400000">
            <a:off x="7251941" y="2694625"/>
            <a:ext cx="537469" cy="69837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Right Triangle 22"/>
          <p:cNvSpPr/>
          <p:nvPr/>
        </p:nvSpPr>
        <p:spPr>
          <a:xfrm rot="5400000">
            <a:off x="6515087" y="3288565"/>
            <a:ext cx="537469" cy="69837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ight Triangle 23"/>
          <p:cNvSpPr/>
          <p:nvPr/>
        </p:nvSpPr>
        <p:spPr>
          <a:xfrm rot="5400000">
            <a:off x="5698331" y="3898043"/>
            <a:ext cx="537469" cy="69837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9" name="Group 28"/>
          <p:cNvGrpSpPr/>
          <p:nvPr/>
        </p:nvGrpSpPr>
        <p:grpSpPr>
          <a:xfrm>
            <a:off x="3866878" y="3506028"/>
            <a:ext cx="2458745" cy="306163"/>
            <a:chOff x="2095551" y="4495162"/>
            <a:chExt cx="3665565" cy="719815"/>
          </a:xfrm>
        </p:grpSpPr>
        <p:sp>
          <p:nvSpPr>
            <p:cNvPr id="30" name="TextBox 29"/>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31" name="TextBox 30"/>
            <p:cNvSpPr txBox="1"/>
            <p:nvPr/>
          </p:nvSpPr>
          <p:spPr>
            <a:xfrm>
              <a:off x="2095551" y="4563729"/>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Kiểm tra mật khẩu</a:t>
              </a:r>
              <a:endParaRPr lang="ko-KR" altLang="en-US" sz="1200" b="1" dirty="0">
                <a:solidFill>
                  <a:schemeClr val="tx1">
                    <a:lumMod val="75000"/>
                    <a:lumOff val="25000"/>
                  </a:schemeClr>
                </a:solidFill>
                <a:cs typeface="Arial" pitchFamily="34" charset="0"/>
              </a:endParaRPr>
            </a:p>
          </p:txBody>
        </p:sp>
      </p:grpSp>
      <p:sp>
        <p:nvSpPr>
          <p:cNvPr id="41" name="TextBox 40"/>
          <p:cNvSpPr txBox="1"/>
          <p:nvPr/>
        </p:nvSpPr>
        <p:spPr>
          <a:xfrm>
            <a:off x="7990570" y="2201809"/>
            <a:ext cx="528615" cy="246221"/>
          </a:xfrm>
          <a:prstGeom prst="rect">
            <a:avLst/>
          </a:prstGeom>
          <a:noFill/>
        </p:spPr>
        <p:txBody>
          <a:bodyPr wrap="square" tIns="0" bIns="0" rtlCol="0" anchor="ctr">
            <a:spAutoFit/>
          </a:bodyPr>
          <a:lstStyle/>
          <a:p>
            <a:r>
              <a:rPr lang="en-US" altLang="ko-KR" sz="1600" b="1" dirty="0">
                <a:solidFill>
                  <a:schemeClr val="bg1"/>
                </a:solidFill>
                <a:latin typeface="Arial" pitchFamily="34" charset="0"/>
                <a:cs typeface="Arial" pitchFamily="34" charset="0"/>
              </a:rPr>
              <a:t>01</a:t>
            </a:r>
          </a:p>
        </p:txBody>
      </p:sp>
      <p:sp>
        <p:nvSpPr>
          <p:cNvPr id="43" name="TextBox 42"/>
          <p:cNvSpPr txBox="1"/>
          <p:nvPr/>
        </p:nvSpPr>
        <p:spPr>
          <a:xfrm>
            <a:off x="7188624" y="2826286"/>
            <a:ext cx="840599"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02</a:t>
            </a:r>
          </a:p>
        </p:txBody>
      </p:sp>
      <p:sp>
        <p:nvSpPr>
          <p:cNvPr id="47" name="TextBox 46"/>
          <p:cNvSpPr txBox="1"/>
          <p:nvPr/>
        </p:nvSpPr>
        <p:spPr>
          <a:xfrm>
            <a:off x="6464374" y="3425517"/>
            <a:ext cx="861216"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03</a:t>
            </a:r>
            <a:endParaRPr lang="en-US" altLang="ko-KR" sz="2000" b="1" dirty="0">
              <a:solidFill>
                <a:schemeClr val="bg1"/>
              </a:solidFill>
              <a:latin typeface="Arial" pitchFamily="34" charset="0"/>
              <a:cs typeface="Arial" pitchFamily="34" charset="0"/>
            </a:endParaRPr>
          </a:p>
        </p:txBody>
      </p:sp>
      <p:sp>
        <p:nvSpPr>
          <p:cNvPr id="48" name="TextBox 47"/>
          <p:cNvSpPr txBox="1"/>
          <p:nvPr/>
        </p:nvSpPr>
        <p:spPr>
          <a:xfrm>
            <a:off x="5600279" y="4047444"/>
            <a:ext cx="504763" cy="215444"/>
          </a:xfrm>
          <a:prstGeom prst="rect">
            <a:avLst/>
          </a:prstGeom>
          <a:noFill/>
        </p:spPr>
        <p:txBody>
          <a:bodyPr wrap="square" tIns="0" bIns="0" rtlCol="0" anchor="ctr">
            <a:spAutoFit/>
          </a:bodyPr>
          <a:lstStyle/>
          <a:p>
            <a:r>
              <a:rPr lang="en-US" altLang="ko-KR" sz="1400" b="1" dirty="0">
                <a:solidFill>
                  <a:schemeClr val="bg1"/>
                </a:solidFill>
                <a:latin typeface="Arial" pitchFamily="34" charset="0"/>
                <a:cs typeface="Arial" pitchFamily="34" charset="0"/>
              </a:rPr>
              <a:t>04</a:t>
            </a:r>
          </a:p>
        </p:txBody>
      </p:sp>
      <p:sp>
        <p:nvSpPr>
          <p:cNvPr id="8" name="TextBox 7"/>
          <p:cNvSpPr txBox="1"/>
          <p:nvPr/>
        </p:nvSpPr>
        <p:spPr>
          <a:xfrm>
            <a:off x="611560" y="1923678"/>
            <a:ext cx="3312368" cy="854465"/>
          </a:xfrm>
          <a:prstGeom prst="rect">
            <a:avLst/>
          </a:prstGeom>
          <a:noFill/>
        </p:spPr>
        <p:txBody>
          <a:bodyPr wrap="square" rtlCol="0">
            <a:spAutoFit/>
          </a:bodyPr>
          <a:lstStyle/>
          <a:p>
            <a:pPr marL="365125" marR="0" indent="-365125">
              <a:lnSpc>
                <a:spcPct val="107000"/>
              </a:lnSpc>
              <a:spcBef>
                <a:spcPts val="0"/>
              </a:spcBef>
              <a:spcAft>
                <a:spcPts val="0"/>
              </a:spcAft>
            </a:pPr>
            <a:r>
              <a:rPr lang="en-US" sz="1200" b="1">
                <a:ea typeface="Calibri" panose="020F0502020204030204" pitchFamily="34" charset="0"/>
              </a:rPr>
              <a:t>Input:</a:t>
            </a:r>
            <a:r>
              <a:rPr lang="en-US" sz="1200">
                <a:ea typeface="Calibri" panose="020F0502020204030204" pitchFamily="34" charset="0"/>
              </a:rPr>
              <a:t> string tentaikhoan, string matkhau</a:t>
            </a:r>
          </a:p>
          <a:p>
            <a:pPr marL="365125" marR="0" indent="-365125">
              <a:lnSpc>
                <a:spcPct val="107000"/>
              </a:lnSpc>
              <a:spcBef>
                <a:spcPts val="0"/>
              </a:spcBef>
              <a:spcAft>
                <a:spcPts val="0"/>
              </a:spcAft>
            </a:pPr>
            <a:r>
              <a:rPr lang="en-US" sz="1200" b="1">
                <a:ea typeface="Calibri" panose="020F0502020204030204" pitchFamily="34" charset="0"/>
              </a:rPr>
              <a:t>Output:</a:t>
            </a:r>
            <a:r>
              <a:rPr lang="en-US" sz="1200">
                <a:ea typeface="Calibri" panose="020F0502020204030204" pitchFamily="34" charset="0"/>
              </a:rPr>
              <a:t> đăng nhập thành công</a:t>
            </a:r>
          </a:p>
          <a:p>
            <a:pPr marL="365125" marR="0" indent="-365125">
              <a:lnSpc>
                <a:spcPct val="107000"/>
              </a:lnSpc>
              <a:spcBef>
                <a:spcPts val="0"/>
              </a:spcBef>
              <a:spcAft>
                <a:spcPts val="0"/>
              </a:spcAft>
            </a:pPr>
            <a:r>
              <a:rPr lang="en-US" sz="1200" b="1">
                <a:ea typeface="Calibri" panose="020F0502020204030204" pitchFamily="34" charset="0"/>
              </a:rPr>
              <a:t>Process</a:t>
            </a:r>
            <a:r>
              <a:rPr lang="en-US" sz="1200">
                <a:ea typeface="Calibri" panose="020F0502020204030204" pitchFamily="34" charset="0"/>
              </a:rPr>
              <a:t>:</a:t>
            </a:r>
          </a:p>
          <a:p>
            <a:endParaRPr lang="en-US" sz="1100"/>
          </a:p>
        </p:txBody>
      </p:sp>
      <p:grpSp>
        <p:nvGrpSpPr>
          <p:cNvPr id="55" name="Group 54"/>
          <p:cNvGrpSpPr/>
          <p:nvPr/>
        </p:nvGrpSpPr>
        <p:grpSpPr>
          <a:xfrm>
            <a:off x="4686409" y="2360366"/>
            <a:ext cx="3410220" cy="847578"/>
            <a:chOff x="677066" y="4495162"/>
            <a:chExt cx="5084050" cy="1992727"/>
          </a:xfrm>
        </p:grpSpPr>
        <p:sp>
          <p:nvSpPr>
            <p:cNvPr id="56" name="TextBox 55"/>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57" name="TextBox 56"/>
            <p:cNvSpPr txBox="1"/>
            <p:nvPr/>
          </p:nvSpPr>
          <p:spPr>
            <a:xfrm>
              <a:off x="677066" y="5836641"/>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Kiểm tra tồn tại tài khoản</a:t>
              </a:r>
              <a:endParaRPr lang="ko-KR" altLang="en-US" sz="1200" b="1" dirty="0">
                <a:solidFill>
                  <a:schemeClr val="tx1">
                    <a:lumMod val="75000"/>
                    <a:lumOff val="25000"/>
                  </a:schemeClr>
                </a:solidFill>
                <a:cs typeface="Arial" pitchFamily="34" charset="0"/>
              </a:endParaRPr>
            </a:p>
          </p:txBody>
        </p:sp>
      </p:grpSp>
      <p:grpSp>
        <p:nvGrpSpPr>
          <p:cNvPr id="58" name="Group 57"/>
          <p:cNvGrpSpPr/>
          <p:nvPr/>
        </p:nvGrpSpPr>
        <p:grpSpPr>
          <a:xfrm>
            <a:off x="5519333" y="2272600"/>
            <a:ext cx="2458745" cy="318551"/>
            <a:chOff x="2095551" y="4495162"/>
            <a:chExt cx="3665565" cy="748940"/>
          </a:xfrm>
        </p:grpSpPr>
        <p:sp>
          <p:nvSpPr>
            <p:cNvPr id="59" name="TextBox 58"/>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60" name="TextBox 59"/>
            <p:cNvSpPr txBox="1"/>
            <p:nvPr/>
          </p:nvSpPr>
          <p:spPr>
            <a:xfrm>
              <a:off x="2095551" y="4563730"/>
              <a:ext cx="3647460" cy="680372"/>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Nhập tài khoản và mật khẩu</a:t>
              </a:r>
              <a:endParaRPr lang="ko-KR" altLang="en-US" sz="1200" b="1" dirty="0">
                <a:solidFill>
                  <a:schemeClr val="tx1">
                    <a:lumMod val="75000"/>
                    <a:lumOff val="25000"/>
                  </a:schemeClr>
                </a:solidFill>
                <a:cs typeface="Arial" pitchFamily="34" charset="0"/>
              </a:endParaRPr>
            </a:p>
          </p:txBody>
        </p:sp>
      </p:grpSp>
      <p:grpSp>
        <p:nvGrpSpPr>
          <p:cNvPr id="61" name="Group 60"/>
          <p:cNvGrpSpPr/>
          <p:nvPr/>
        </p:nvGrpSpPr>
        <p:grpSpPr>
          <a:xfrm>
            <a:off x="3132735" y="4087954"/>
            <a:ext cx="2458745" cy="306163"/>
            <a:chOff x="2095551" y="4495162"/>
            <a:chExt cx="3665565" cy="719815"/>
          </a:xfrm>
        </p:grpSpPr>
        <p:sp>
          <p:nvSpPr>
            <p:cNvPr id="62" name="TextBox 61"/>
            <p:cNvSpPr txBox="1"/>
            <p:nvPr/>
          </p:nvSpPr>
          <p:spPr>
            <a:xfrm>
              <a:off x="2113657" y="4495162"/>
              <a:ext cx="3647459" cy="374205"/>
            </a:xfrm>
            <a:prstGeom prst="rect">
              <a:avLst/>
            </a:prstGeom>
            <a:noFill/>
          </p:spPr>
          <p:txBody>
            <a:bodyPr wrap="square" rtlCol="0">
              <a:spAutoFit/>
            </a:bodyPr>
            <a:lstStyle/>
            <a:p>
              <a:pPr algn="r"/>
              <a:endParaRPr lang="en-US" altLang="ko-KR" sz="1050" dirty="0">
                <a:solidFill>
                  <a:schemeClr val="tx1">
                    <a:lumMod val="75000"/>
                    <a:lumOff val="25000"/>
                  </a:schemeClr>
                </a:solidFill>
                <a:cs typeface="Arial" pitchFamily="34" charset="0"/>
              </a:endParaRPr>
            </a:p>
          </p:txBody>
        </p:sp>
        <p:sp>
          <p:nvSpPr>
            <p:cNvPr id="63" name="TextBox 62"/>
            <p:cNvSpPr txBox="1"/>
            <p:nvPr/>
          </p:nvSpPr>
          <p:spPr>
            <a:xfrm>
              <a:off x="2095551" y="4563729"/>
              <a:ext cx="3647460" cy="651248"/>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Thông báo kết quả</a:t>
              </a:r>
              <a:endParaRPr lang="ko-KR" altLang="en-US" sz="1200" b="1" dirty="0">
                <a:solidFill>
                  <a:schemeClr val="tx1">
                    <a:lumMod val="75000"/>
                    <a:lumOff val="25000"/>
                  </a:schemeClr>
                </a:solidFill>
                <a:cs typeface="Arial" pitchFamily="34" charset="0"/>
              </a:endParaRPr>
            </a:p>
          </p:txBody>
        </p:sp>
      </p:grpSp>
      <p:sp>
        <p:nvSpPr>
          <p:cNvPr id="9" name="TextBox 8"/>
          <p:cNvSpPr txBox="1"/>
          <p:nvPr/>
        </p:nvSpPr>
        <p:spPr>
          <a:xfrm>
            <a:off x="519956" y="2760590"/>
            <a:ext cx="3585442" cy="1754326"/>
          </a:xfrm>
          <a:prstGeom prst="rect">
            <a:avLst/>
          </a:prstGeom>
          <a:noFill/>
        </p:spPr>
        <p:txBody>
          <a:bodyPr wrap="square" rtlCol="0">
            <a:spAutoFit/>
          </a:bodyPr>
          <a:lstStyle/>
          <a:p>
            <a:pPr lvl="0"/>
            <a:r>
              <a:rPr lang="en-US" sz="1200"/>
              <a:t>Tên tài khoản không nhập, đưa ra thông báo “ tên tài khoản  không được bỏ trống”</a:t>
            </a:r>
          </a:p>
          <a:p>
            <a:pPr lvl="0"/>
            <a:r>
              <a:rPr lang="en-US" sz="1200"/>
              <a:t>Tên tài khoản sai, đưa ra thông báo “tên tài khoản nhập sai”</a:t>
            </a:r>
          </a:p>
          <a:p>
            <a:pPr lvl="0"/>
            <a:r>
              <a:rPr lang="en-US" sz="1200"/>
              <a:t>Txtmatkhau không nhập, đưa ra thông báo “ mật  khẩu không được bỏ trống”</a:t>
            </a:r>
          </a:p>
          <a:p>
            <a:pPr lvl="0"/>
            <a:r>
              <a:rPr lang="en-US" sz="1200"/>
              <a:t>Txtmatkhau nhập ít hơn 8 ký tự, đưa ra thông báo “mật khẩu nhập không đúng”</a:t>
            </a:r>
          </a:p>
          <a:p>
            <a:endParaRPr lang="en-US" sz="1200"/>
          </a:p>
        </p:txBody>
      </p:sp>
    </p:spTree>
    <p:extLst>
      <p:ext uri="{BB962C8B-B14F-4D97-AF65-F5344CB8AC3E}">
        <p14:creationId xmlns:p14="http://schemas.microsoft.com/office/powerpoint/2010/main" val="3700519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0" y="267494"/>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2"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TextBox 43"/>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04</a:t>
            </a:r>
            <a:endParaRPr lang="en-US" altLang="ko-KR" sz="2800" b="1" dirty="0">
              <a:solidFill>
                <a:schemeClr val="bg1"/>
              </a:solidFill>
              <a:cs typeface="Arial" pitchFamily="34" charset="0"/>
            </a:endParaRPr>
          </a:p>
        </p:txBody>
      </p:sp>
      <p:sp>
        <p:nvSpPr>
          <p:cNvPr id="45" name="TextBox 44"/>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Thiết Kế Hệ Thống</a:t>
            </a:r>
          </a:p>
        </p:txBody>
      </p:sp>
      <p:sp>
        <p:nvSpPr>
          <p:cNvPr id="4" name="TextBox 3"/>
          <p:cNvSpPr txBox="1"/>
          <p:nvPr/>
        </p:nvSpPr>
        <p:spPr>
          <a:xfrm>
            <a:off x="395536" y="1089727"/>
            <a:ext cx="3672408" cy="369332"/>
          </a:xfrm>
          <a:prstGeom prst="rect">
            <a:avLst/>
          </a:prstGeom>
          <a:noFill/>
        </p:spPr>
        <p:txBody>
          <a:bodyPr wrap="square" rtlCol="0">
            <a:spAutoFit/>
          </a:bodyPr>
          <a:lstStyle/>
          <a:p>
            <a:r>
              <a:rPr lang="en-US"/>
              <a:t>4. Thiết kế Xử Lý</a:t>
            </a:r>
          </a:p>
        </p:txBody>
      </p:sp>
      <p:sp>
        <p:nvSpPr>
          <p:cNvPr id="2" name="TextBox 1"/>
          <p:cNvSpPr txBox="1"/>
          <p:nvPr/>
        </p:nvSpPr>
        <p:spPr>
          <a:xfrm>
            <a:off x="483720" y="1378326"/>
            <a:ext cx="4680520" cy="646331"/>
          </a:xfrm>
          <a:prstGeom prst="rect">
            <a:avLst/>
          </a:prstGeom>
          <a:noFill/>
        </p:spPr>
        <p:txBody>
          <a:bodyPr wrap="square" rtlCol="0">
            <a:spAutoFit/>
          </a:bodyPr>
          <a:lstStyle/>
          <a:p>
            <a:r>
              <a:rPr lang="en-US" sz="1400"/>
              <a:t>4.1</a:t>
            </a:r>
            <a:r>
              <a:rPr lang="en-US"/>
              <a:t>. </a:t>
            </a:r>
            <a:r>
              <a:rPr lang="en-US" sz="1400"/>
              <a:t>Thiết kế xử lý chức năng đăng nhập</a:t>
            </a:r>
          </a:p>
          <a:p>
            <a:endParaRPr lang="en-US"/>
          </a:p>
        </p:txBody>
      </p:sp>
    </p:spTree>
    <p:extLst>
      <p:ext uri="{BB962C8B-B14F-4D97-AF65-F5344CB8AC3E}">
        <p14:creationId xmlns:p14="http://schemas.microsoft.com/office/powerpoint/2010/main" val="1926898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solidFill>
                  <a:schemeClr val="accent5"/>
                </a:solidFill>
              </a:rPr>
              <a:t>Infographic</a:t>
            </a:r>
            <a:r>
              <a:rPr lang="en-US" altLang="ko-KR" dirty="0"/>
              <a:t> Layout</a:t>
            </a:r>
            <a:endParaRPr lang="ko-KR" altLang="en-US" dirty="0"/>
          </a:p>
        </p:txBody>
      </p:sp>
      <p:sp>
        <p:nvSpPr>
          <p:cNvPr id="3" name="Frame 2"/>
          <p:cNvSpPr/>
          <p:nvPr/>
        </p:nvSpPr>
        <p:spPr>
          <a:xfrm rot="18900000">
            <a:off x="3534429" y="1664412"/>
            <a:ext cx="2075142" cy="2075142"/>
          </a:xfrm>
          <a:prstGeom prst="frame">
            <a:avLst>
              <a:gd name="adj1" fmla="val 55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TextBox 8"/>
          <p:cNvSpPr txBox="1"/>
          <p:nvPr/>
        </p:nvSpPr>
        <p:spPr>
          <a:xfrm>
            <a:off x="3758972" y="2499742"/>
            <a:ext cx="1626056" cy="830997"/>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Simple </a:t>
            </a:r>
            <a:r>
              <a:rPr lang="en-US" altLang="ko-KR" sz="1600" b="1" dirty="0">
                <a:solidFill>
                  <a:schemeClr val="accent1"/>
                </a:solidFill>
                <a:cs typeface="Arial" pitchFamily="34" charset="0"/>
              </a:rPr>
              <a:t>PowerPoint </a:t>
            </a:r>
            <a:r>
              <a:rPr lang="en-US" altLang="ko-KR" sz="1600" b="1" dirty="0">
                <a:solidFill>
                  <a:schemeClr val="tx1">
                    <a:lumMod val="75000"/>
                    <a:lumOff val="25000"/>
                  </a:schemeClr>
                </a:solidFill>
                <a:cs typeface="Arial" pitchFamily="34" charset="0"/>
              </a:rPr>
              <a:t>Designed</a:t>
            </a:r>
            <a:endParaRPr lang="ko-KR" altLang="en-US" sz="1600" b="1" dirty="0">
              <a:solidFill>
                <a:schemeClr val="tx1">
                  <a:lumMod val="75000"/>
                  <a:lumOff val="25000"/>
                </a:schemeClr>
              </a:solidFill>
              <a:cs typeface="Arial" pitchFamily="34" charset="0"/>
            </a:endParaRPr>
          </a:p>
        </p:txBody>
      </p:sp>
      <p:sp>
        <p:nvSpPr>
          <p:cNvPr id="10" name="Block Arc 14"/>
          <p:cNvSpPr/>
          <p:nvPr/>
        </p:nvSpPr>
        <p:spPr>
          <a:xfrm rot="16200000">
            <a:off x="4296809" y="1914860"/>
            <a:ext cx="550383" cy="55074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Oval 7"/>
          <p:cNvSpPr/>
          <p:nvPr/>
        </p:nvSpPr>
        <p:spPr>
          <a:xfrm>
            <a:off x="3169515" y="1383718"/>
            <a:ext cx="900000" cy="90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Oval 11"/>
          <p:cNvSpPr/>
          <p:nvPr/>
        </p:nvSpPr>
        <p:spPr>
          <a:xfrm>
            <a:off x="5080271" y="1383718"/>
            <a:ext cx="900000" cy="90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Oval 12"/>
          <p:cNvSpPr/>
          <p:nvPr/>
        </p:nvSpPr>
        <p:spPr>
          <a:xfrm>
            <a:off x="3169515" y="3139188"/>
            <a:ext cx="900000" cy="90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13"/>
          <p:cNvSpPr/>
          <p:nvPr/>
        </p:nvSpPr>
        <p:spPr>
          <a:xfrm>
            <a:off x="5080271" y="3139188"/>
            <a:ext cx="900000" cy="90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3469834" y="3433739"/>
            <a:ext cx="332123" cy="31089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Oval 21"/>
          <p:cNvSpPr>
            <a:spLocks noChangeAspect="1"/>
          </p:cNvSpPr>
          <p:nvPr/>
        </p:nvSpPr>
        <p:spPr>
          <a:xfrm>
            <a:off x="3424727" y="1636437"/>
            <a:ext cx="391290" cy="3945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Rectangle 16"/>
          <p:cNvSpPr/>
          <p:nvPr/>
        </p:nvSpPr>
        <p:spPr>
          <a:xfrm rot="1795255">
            <a:off x="5406274" y="1566092"/>
            <a:ext cx="298553" cy="53525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7"/>
          <p:cNvSpPr/>
          <p:nvPr/>
        </p:nvSpPr>
        <p:spPr>
          <a:xfrm>
            <a:off x="5376314" y="3433739"/>
            <a:ext cx="358474" cy="30935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0" name="Group 19"/>
          <p:cNvGrpSpPr/>
          <p:nvPr/>
        </p:nvGrpSpPr>
        <p:grpSpPr>
          <a:xfrm>
            <a:off x="6228184" y="1208614"/>
            <a:ext cx="2375816" cy="1262250"/>
            <a:chOff x="7164288" y="856926"/>
            <a:chExt cx="1439711" cy="1262250"/>
          </a:xfrm>
        </p:grpSpPr>
        <p:sp>
          <p:nvSpPr>
            <p:cNvPr id="21" name="TextBox 20"/>
            <p:cNvSpPr txBox="1"/>
            <p:nvPr/>
          </p:nvSpPr>
          <p:spPr>
            <a:xfrm>
              <a:off x="7164288" y="856926"/>
              <a:ext cx="1439711"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Your Text Here</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7164288" y="1103513"/>
              <a:ext cx="143971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t>
              </a:r>
            </a:p>
          </p:txBody>
        </p:sp>
      </p:grpSp>
      <p:grpSp>
        <p:nvGrpSpPr>
          <p:cNvPr id="23" name="Group 22"/>
          <p:cNvGrpSpPr/>
          <p:nvPr/>
        </p:nvGrpSpPr>
        <p:grpSpPr>
          <a:xfrm>
            <a:off x="6228184" y="2957293"/>
            <a:ext cx="2375816" cy="1262250"/>
            <a:chOff x="7164288" y="856926"/>
            <a:chExt cx="1439711" cy="1262250"/>
          </a:xfrm>
        </p:grpSpPr>
        <p:sp>
          <p:nvSpPr>
            <p:cNvPr id="24" name="TextBox 23"/>
            <p:cNvSpPr txBox="1"/>
            <p:nvPr/>
          </p:nvSpPr>
          <p:spPr>
            <a:xfrm>
              <a:off x="7164288" y="856926"/>
              <a:ext cx="1439711"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Your Text Here</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7164288" y="1103513"/>
              <a:ext cx="143971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t>
              </a:r>
            </a:p>
          </p:txBody>
        </p:sp>
      </p:grpSp>
      <p:grpSp>
        <p:nvGrpSpPr>
          <p:cNvPr id="26" name="Group 25"/>
          <p:cNvGrpSpPr/>
          <p:nvPr/>
        </p:nvGrpSpPr>
        <p:grpSpPr>
          <a:xfrm>
            <a:off x="467544" y="1234636"/>
            <a:ext cx="2375816" cy="1262250"/>
            <a:chOff x="7164288" y="856926"/>
            <a:chExt cx="1439711" cy="1262250"/>
          </a:xfrm>
        </p:grpSpPr>
        <p:sp>
          <p:nvSpPr>
            <p:cNvPr id="27" name="TextBox 26"/>
            <p:cNvSpPr txBox="1"/>
            <p:nvPr/>
          </p:nvSpPr>
          <p:spPr>
            <a:xfrm>
              <a:off x="7164288" y="856926"/>
              <a:ext cx="143971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Your Text Here</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7164288" y="1103513"/>
              <a:ext cx="1439711"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t>
              </a:r>
            </a:p>
          </p:txBody>
        </p:sp>
      </p:grpSp>
      <p:grpSp>
        <p:nvGrpSpPr>
          <p:cNvPr id="29" name="Group 28"/>
          <p:cNvGrpSpPr/>
          <p:nvPr/>
        </p:nvGrpSpPr>
        <p:grpSpPr>
          <a:xfrm>
            <a:off x="467544" y="2983315"/>
            <a:ext cx="2375816" cy="1262250"/>
            <a:chOff x="7164288" y="856926"/>
            <a:chExt cx="1439711" cy="1262250"/>
          </a:xfrm>
        </p:grpSpPr>
        <p:sp>
          <p:nvSpPr>
            <p:cNvPr id="30" name="TextBox 29"/>
            <p:cNvSpPr txBox="1"/>
            <p:nvPr/>
          </p:nvSpPr>
          <p:spPr>
            <a:xfrm>
              <a:off x="7164288" y="856926"/>
              <a:ext cx="143971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Your Text Here</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7164288" y="1103513"/>
              <a:ext cx="1439711"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t>
              </a:r>
            </a:p>
          </p:txBody>
        </p:sp>
      </p:grpSp>
    </p:spTree>
    <p:extLst>
      <p:ext uri="{BB962C8B-B14F-4D97-AF65-F5344CB8AC3E}">
        <p14:creationId xmlns:p14="http://schemas.microsoft.com/office/powerpoint/2010/main" val="33124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2" name="TextBox 1"/>
          <p:cNvSpPr txBox="1"/>
          <p:nvPr/>
        </p:nvSpPr>
        <p:spPr>
          <a:xfrm>
            <a:off x="1111059" y="397622"/>
            <a:ext cx="2736304" cy="461665"/>
          </a:xfrm>
          <a:prstGeom prst="rect">
            <a:avLst/>
          </a:prstGeom>
          <a:noFill/>
        </p:spPr>
        <p:txBody>
          <a:bodyPr wrap="square" rtlCol="0">
            <a:spAutoFit/>
          </a:bodyPr>
          <a:lstStyle/>
          <a:p>
            <a:r>
              <a:rPr lang="en-US" sz="2400" b="1">
                <a:solidFill>
                  <a:schemeClr val="bg1"/>
                </a:solidFill>
              </a:rPr>
              <a:t>Giới Thiệu Đề Tài</a:t>
            </a:r>
          </a:p>
        </p:txBody>
      </p:sp>
      <p:sp>
        <p:nvSpPr>
          <p:cNvPr id="4" name="TextBox 3"/>
          <p:cNvSpPr txBox="1"/>
          <p:nvPr/>
        </p:nvSpPr>
        <p:spPr>
          <a:xfrm>
            <a:off x="356382" y="972783"/>
            <a:ext cx="7344816" cy="369332"/>
          </a:xfrm>
          <a:prstGeom prst="rect">
            <a:avLst/>
          </a:prstGeom>
          <a:noFill/>
        </p:spPr>
        <p:txBody>
          <a:bodyPr wrap="square" rtlCol="0">
            <a:spAutoFit/>
          </a:bodyPr>
          <a:lstStyle/>
          <a:p>
            <a:r>
              <a:rPr lang="en-US"/>
              <a:t>1. Tổng quan đề tài</a:t>
            </a:r>
          </a:p>
        </p:txBody>
      </p:sp>
      <p:sp>
        <p:nvSpPr>
          <p:cNvPr id="3" name="TextBox 2"/>
          <p:cNvSpPr txBox="1"/>
          <p:nvPr/>
        </p:nvSpPr>
        <p:spPr>
          <a:xfrm>
            <a:off x="308893" y="1295992"/>
            <a:ext cx="7776864" cy="323165"/>
          </a:xfrm>
          <a:prstGeom prst="rect">
            <a:avLst/>
          </a:prstGeom>
          <a:noFill/>
        </p:spPr>
        <p:txBody>
          <a:bodyPr wrap="square" rtlCol="0">
            <a:spAutoFit/>
          </a:bodyPr>
          <a:lstStyle/>
          <a:p>
            <a:r>
              <a:rPr lang="en-US" sz="1500"/>
              <a:t> Công nghệ thông tin ?</a:t>
            </a:r>
          </a:p>
        </p:txBody>
      </p:sp>
      <p:sp>
        <p:nvSpPr>
          <p:cNvPr id="7" name="TextBox 6"/>
          <p:cNvSpPr txBox="1"/>
          <p:nvPr/>
        </p:nvSpPr>
        <p:spPr>
          <a:xfrm>
            <a:off x="363719" y="1558754"/>
            <a:ext cx="8157906" cy="1015663"/>
          </a:xfrm>
          <a:prstGeom prst="rect">
            <a:avLst/>
          </a:prstGeom>
          <a:noFill/>
        </p:spPr>
        <p:txBody>
          <a:bodyPr wrap="square" rtlCol="0">
            <a:spAutoFit/>
          </a:bodyPr>
          <a:lstStyle/>
          <a:p>
            <a:pPr marL="285750" indent="-285750">
              <a:buFontTx/>
              <a:buChar char="-"/>
            </a:pPr>
            <a:r>
              <a:rPr lang="en-US" sz="1500"/>
              <a:t>Là ngành khoa học mũi nhọn của con người, CNTT được áp dụng vào mọi lĩnh vực và đạt được hiệu quả rất cao như là : sản xuất, kinh tế, giao thông, giải trí, giáo dục, y tế … trong đó không thể bỏ qua lĩnh vực quản lý.</a:t>
            </a:r>
          </a:p>
          <a:p>
            <a:r>
              <a:rPr lang="en-US" sz="1500"/>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2991150"/>
            <a:ext cx="2544298" cy="1270394"/>
          </a:xfrm>
          <a:prstGeom prst="rect">
            <a:avLst/>
          </a:prstGeom>
        </p:spPr>
      </p:pic>
      <p:sp>
        <p:nvSpPr>
          <p:cNvPr id="9" name="TextBox 8"/>
          <p:cNvSpPr txBox="1"/>
          <p:nvPr/>
        </p:nvSpPr>
        <p:spPr>
          <a:xfrm>
            <a:off x="412898" y="2297418"/>
            <a:ext cx="8108727" cy="553998"/>
          </a:xfrm>
          <a:prstGeom prst="rect">
            <a:avLst/>
          </a:prstGeom>
          <a:noFill/>
        </p:spPr>
        <p:txBody>
          <a:bodyPr wrap="square" rtlCol="0">
            <a:spAutoFit/>
          </a:bodyPr>
          <a:lstStyle/>
          <a:p>
            <a:r>
              <a:rPr lang="en-US" sz="1500"/>
              <a:t>- Hình thức quản lý cửa hàng hiện đại dựa trên việc kết hợp giữa quản lý bán hang và công     nghệ hiện đại.  </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719" y="2991150"/>
            <a:ext cx="2073096" cy="1289466"/>
          </a:xfrm>
          <a:prstGeom prst="rect">
            <a:avLst/>
          </a:prstGeom>
        </p:spPr>
      </p:pic>
      <p:sp>
        <p:nvSpPr>
          <p:cNvPr id="15" name="Cross 14"/>
          <p:cNvSpPr/>
          <p:nvPr/>
        </p:nvSpPr>
        <p:spPr>
          <a:xfrm>
            <a:off x="2566025" y="3428679"/>
            <a:ext cx="364597" cy="322802"/>
          </a:xfrm>
          <a:prstGeom prst="plus">
            <a:avLst>
              <a:gd name="adj" fmla="val 36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quals 15"/>
          <p:cNvSpPr/>
          <p:nvPr/>
        </p:nvSpPr>
        <p:spPr>
          <a:xfrm>
            <a:off x="5736366" y="3428678"/>
            <a:ext cx="490781" cy="444587"/>
          </a:xfrm>
          <a:prstGeom prst="mathEqual">
            <a:avLst>
              <a:gd name="adj1" fmla="val 23520"/>
              <a:gd name="adj2" fmla="val 19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54" y="2849797"/>
            <a:ext cx="2627345" cy="1577946"/>
          </a:xfrm>
          <a:prstGeom prst="rect">
            <a:avLst/>
          </a:prstGeom>
        </p:spPr>
      </p:pic>
    </p:spTree>
    <p:extLst>
      <p:ext uri="{BB962C8B-B14F-4D97-AF65-F5344CB8AC3E}">
        <p14:creationId xmlns:p14="http://schemas.microsoft.com/office/powerpoint/2010/main" val="1746134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947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solidFill>
                  <a:schemeClr val="accent5"/>
                </a:solidFill>
              </a:rPr>
              <a:t>Infographic</a:t>
            </a:r>
            <a:r>
              <a:rPr lang="en-US" altLang="ko-KR" dirty="0"/>
              <a:t> Layout</a:t>
            </a:r>
            <a:endParaRPr lang="ko-KR" altLang="en-US" dirty="0"/>
          </a:p>
        </p:txBody>
      </p:sp>
      <p:grpSp>
        <p:nvGrpSpPr>
          <p:cNvPr id="8" name="Group 7"/>
          <p:cNvGrpSpPr/>
          <p:nvPr/>
        </p:nvGrpSpPr>
        <p:grpSpPr>
          <a:xfrm rot="17995255">
            <a:off x="920128" y="1446917"/>
            <a:ext cx="1503255" cy="1500689"/>
            <a:chOff x="2417597" y="1836205"/>
            <a:chExt cx="1913618" cy="1910351"/>
          </a:xfrm>
        </p:grpSpPr>
        <p:sp>
          <p:nvSpPr>
            <p:cNvPr id="33" name="Block Arc 32"/>
            <p:cNvSpPr/>
            <p:nvPr/>
          </p:nvSpPr>
          <p:spPr>
            <a:xfrm>
              <a:off x="2420864" y="1836205"/>
              <a:ext cx="1910351" cy="1910351"/>
            </a:xfrm>
            <a:prstGeom prst="blockArc">
              <a:avLst>
                <a:gd name="adj1" fmla="val 10800000"/>
                <a:gd name="adj2" fmla="val 21522627"/>
                <a:gd name="adj3" fmla="val 205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4" name="Rectangle 33"/>
            <p:cNvSpPr/>
            <p:nvPr/>
          </p:nvSpPr>
          <p:spPr>
            <a:xfrm>
              <a:off x="2420864"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5" name="Rectangle 34"/>
            <p:cNvSpPr/>
            <p:nvPr/>
          </p:nvSpPr>
          <p:spPr>
            <a:xfrm>
              <a:off x="3935215"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6" name="Rectangle 35"/>
            <p:cNvSpPr/>
            <p:nvPr/>
          </p:nvSpPr>
          <p:spPr>
            <a:xfrm>
              <a:off x="2417597" y="3475288"/>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7" name="Rectangle 36"/>
            <p:cNvSpPr/>
            <p:nvPr/>
          </p:nvSpPr>
          <p:spPr>
            <a:xfrm>
              <a:off x="3931941" y="3475283"/>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61" name="Group 60"/>
          <p:cNvGrpSpPr/>
          <p:nvPr/>
        </p:nvGrpSpPr>
        <p:grpSpPr>
          <a:xfrm>
            <a:off x="2136600" y="1944469"/>
            <a:ext cx="1798531" cy="1989033"/>
            <a:chOff x="2136600" y="1944469"/>
            <a:chExt cx="1798531" cy="1989033"/>
          </a:xfrm>
        </p:grpSpPr>
        <p:sp>
          <p:nvSpPr>
            <p:cNvPr id="10" name="Rectangle 9"/>
            <p:cNvSpPr/>
            <p:nvPr/>
          </p:nvSpPr>
          <p:spPr>
            <a:xfrm rot="20695255">
              <a:off x="2591704" y="2950484"/>
              <a:ext cx="263476" cy="24663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Rectangle 23"/>
            <p:cNvSpPr/>
            <p:nvPr/>
          </p:nvSpPr>
          <p:spPr>
            <a:xfrm rot="20695255">
              <a:off x="3090690" y="2813822"/>
              <a:ext cx="312595" cy="183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ectangle 30"/>
            <p:cNvSpPr/>
            <p:nvPr/>
          </p:nvSpPr>
          <p:spPr>
            <a:xfrm rot="20695255">
              <a:off x="2900986" y="2489510"/>
              <a:ext cx="236061" cy="23537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Oval 7"/>
            <p:cNvSpPr/>
            <p:nvPr/>
          </p:nvSpPr>
          <p:spPr>
            <a:xfrm rot="20695255">
              <a:off x="2136600" y="3653545"/>
              <a:ext cx="279957" cy="27995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21"/>
            <p:cNvSpPr>
              <a:spLocks noChangeAspect="1"/>
            </p:cNvSpPr>
            <p:nvPr/>
          </p:nvSpPr>
          <p:spPr>
            <a:xfrm rot="20695255">
              <a:off x="2813528" y="3225834"/>
              <a:ext cx="310414" cy="31300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Round Same Side Corner Rectangle 8"/>
            <p:cNvSpPr/>
            <p:nvPr/>
          </p:nvSpPr>
          <p:spPr>
            <a:xfrm rot="20695255">
              <a:off x="3692543" y="2459668"/>
              <a:ext cx="242588" cy="242959"/>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Donut 30"/>
            <p:cNvSpPr/>
            <p:nvPr/>
          </p:nvSpPr>
          <p:spPr>
            <a:xfrm rot="20695255">
              <a:off x="2415949" y="3440269"/>
              <a:ext cx="209761" cy="215570"/>
            </a:xfrm>
            <a:custGeom>
              <a:avLst/>
              <a:gdLst/>
              <a:ahLst/>
              <a:cxnLst/>
              <a:rect l="l" t="t" r="r" b="b"/>
              <a:pathLst>
                <a:path w="209761" h="215570">
                  <a:moveTo>
                    <a:pt x="107343" y="77339"/>
                  </a:moveTo>
                  <a:cubicBezTo>
                    <a:pt x="100399" y="74402"/>
                    <a:pt x="92765" y="72778"/>
                    <a:pt x="84751" y="72778"/>
                  </a:cubicBezTo>
                  <a:cubicBezTo>
                    <a:pt x="52696" y="72778"/>
                    <a:pt x="26710" y="98764"/>
                    <a:pt x="26710" y="130819"/>
                  </a:cubicBezTo>
                  <a:cubicBezTo>
                    <a:pt x="26710" y="162874"/>
                    <a:pt x="52696" y="188860"/>
                    <a:pt x="84751" y="188860"/>
                  </a:cubicBezTo>
                  <a:cubicBezTo>
                    <a:pt x="116806" y="188860"/>
                    <a:pt x="142792" y="162874"/>
                    <a:pt x="142792" y="130819"/>
                  </a:cubicBezTo>
                  <a:cubicBezTo>
                    <a:pt x="142792" y="106778"/>
                    <a:pt x="128175" y="86150"/>
                    <a:pt x="107343" y="77339"/>
                  </a:cubicBezTo>
                  <a:close/>
                  <a:moveTo>
                    <a:pt x="208783" y="0"/>
                  </a:moveTo>
                  <a:lnTo>
                    <a:pt x="209761" y="50187"/>
                  </a:lnTo>
                  <a:lnTo>
                    <a:pt x="196970" y="37885"/>
                  </a:lnTo>
                  <a:lnTo>
                    <a:pt x="153147" y="83451"/>
                  </a:lnTo>
                  <a:cubicBezTo>
                    <a:pt x="163933" y="96256"/>
                    <a:pt x="169502" y="112887"/>
                    <a:pt x="169502" y="130819"/>
                  </a:cubicBezTo>
                  <a:cubicBezTo>
                    <a:pt x="169502" y="177626"/>
                    <a:pt x="131558" y="215570"/>
                    <a:pt x="84751" y="215570"/>
                  </a:cubicBezTo>
                  <a:cubicBezTo>
                    <a:pt x="37944" y="215570"/>
                    <a:pt x="0" y="177626"/>
                    <a:pt x="0" y="130819"/>
                  </a:cubicBezTo>
                  <a:cubicBezTo>
                    <a:pt x="0" y="84012"/>
                    <a:pt x="37944" y="46068"/>
                    <a:pt x="84751" y="46068"/>
                  </a:cubicBezTo>
                  <a:cubicBezTo>
                    <a:pt x="100551" y="46068"/>
                    <a:pt x="115341" y="50391"/>
                    <a:pt x="127269" y="59153"/>
                  </a:cubicBezTo>
                  <a:lnTo>
                    <a:pt x="171387" y="13280"/>
                  </a:lnTo>
                  <a:lnTo>
                    <a:pt x="158595" y="97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8" name="Donut 27"/>
            <p:cNvSpPr/>
            <p:nvPr/>
          </p:nvSpPr>
          <p:spPr>
            <a:xfrm rot="20695255">
              <a:off x="3596341" y="2824396"/>
              <a:ext cx="219844" cy="224678"/>
            </a:xfrm>
            <a:custGeom>
              <a:avLst/>
              <a:gdLst/>
              <a:ahLst/>
              <a:cxnLst/>
              <a:rect l="l" t="t" r="r" b="b"/>
              <a:pathLst>
                <a:path w="219844" h="224678">
                  <a:moveTo>
                    <a:pt x="157685" y="31271"/>
                  </a:moveTo>
                  <a:cubicBezTo>
                    <a:pt x="150741" y="28334"/>
                    <a:pt x="143107" y="26710"/>
                    <a:pt x="135093" y="26710"/>
                  </a:cubicBezTo>
                  <a:cubicBezTo>
                    <a:pt x="103038" y="26710"/>
                    <a:pt x="77052" y="52696"/>
                    <a:pt x="77052" y="84751"/>
                  </a:cubicBezTo>
                  <a:cubicBezTo>
                    <a:pt x="77052" y="116806"/>
                    <a:pt x="103038" y="142792"/>
                    <a:pt x="135093" y="142792"/>
                  </a:cubicBezTo>
                  <a:cubicBezTo>
                    <a:pt x="167148" y="142792"/>
                    <a:pt x="193134" y="116806"/>
                    <a:pt x="193134" y="84751"/>
                  </a:cubicBezTo>
                  <a:cubicBezTo>
                    <a:pt x="193134" y="60710"/>
                    <a:pt x="178517" y="40082"/>
                    <a:pt x="157685" y="31271"/>
                  </a:cubicBezTo>
                  <a:close/>
                  <a:moveTo>
                    <a:pt x="168082" y="6660"/>
                  </a:moveTo>
                  <a:cubicBezTo>
                    <a:pt x="198500" y="19526"/>
                    <a:pt x="219844" y="49646"/>
                    <a:pt x="219844" y="84751"/>
                  </a:cubicBezTo>
                  <a:cubicBezTo>
                    <a:pt x="219844" y="131558"/>
                    <a:pt x="181900" y="169502"/>
                    <a:pt x="135093" y="169502"/>
                  </a:cubicBezTo>
                  <a:cubicBezTo>
                    <a:pt x="118969" y="169502"/>
                    <a:pt x="103896" y="164999"/>
                    <a:pt x="91834" y="155918"/>
                  </a:cubicBezTo>
                  <a:lnTo>
                    <a:pt x="75907" y="171845"/>
                  </a:lnTo>
                  <a:lnTo>
                    <a:pt x="94287" y="190225"/>
                  </a:lnTo>
                  <a:cubicBezTo>
                    <a:pt x="100658" y="196597"/>
                    <a:pt x="100658" y="206926"/>
                    <a:pt x="94287" y="213298"/>
                  </a:cubicBezTo>
                  <a:cubicBezTo>
                    <a:pt x="87915" y="219670"/>
                    <a:pt x="77585" y="219670"/>
                    <a:pt x="71214" y="213298"/>
                  </a:cubicBezTo>
                  <a:lnTo>
                    <a:pt x="52834" y="194918"/>
                  </a:lnTo>
                  <a:cubicBezTo>
                    <a:pt x="42914" y="204837"/>
                    <a:pt x="32993" y="214758"/>
                    <a:pt x="23073" y="224678"/>
                  </a:cubicBezTo>
                  <a:cubicBezTo>
                    <a:pt x="16701" y="231049"/>
                    <a:pt x="6372" y="231049"/>
                    <a:pt x="0" y="224678"/>
                  </a:cubicBezTo>
                  <a:lnTo>
                    <a:pt x="2" y="224678"/>
                  </a:lnTo>
                  <a:cubicBezTo>
                    <a:pt x="-6370" y="218306"/>
                    <a:pt x="-6370" y="207977"/>
                    <a:pt x="2" y="201605"/>
                  </a:cubicBezTo>
                  <a:lnTo>
                    <a:pt x="29762" y="171845"/>
                  </a:lnTo>
                  <a:cubicBezTo>
                    <a:pt x="23013" y="165096"/>
                    <a:pt x="16264" y="158346"/>
                    <a:pt x="9515" y="151597"/>
                  </a:cubicBezTo>
                  <a:cubicBezTo>
                    <a:pt x="3143" y="145225"/>
                    <a:pt x="3143" y="134896"/>
                    <a:pt x="9515" y="128524"/>
                  </a:cubicBezTo>
                  <a:lnTo>
                    <a:pt x="9514" y="128525"/>
                  </a:lnTo>
                  <a:cubicBezTo>
                    <a:pt x="15886" y="122154"/>
                    <a:pt x="26216" y="122154"/>
                    <a:pt x="32587" y="128525"/>
                  </a:cubicBezTo>
                  <a:lnTo>
                    <a:pt x="52834" y="148772"/>
                  </a:lnTo>
                  <a:lnTo>
                    <a:pt x="67820" y="133786"/>
                  </a:lnTo>
                  <a:cubicBezTo>
                    <a:pt x="56376" y="120674"/>
                    <a:pt x="50342" y="103417"/>
                    <a:pt x="50342" y="84751"/>
                  </a:cubicBezTo>
                  <a:cubicBezTo>
                    <a:pt x="50342" y="37944"/>
                    <a:pt x="88286" y="0"/>
                    <a:pt x="135093" y="0"/>
                  </a:cubicBezTo>
                  <a:cubicBezTo>
                    <a:pt x="146795" y="0"/>
                    <a:pt x="157942" y="2372"/>
                    <a:pt x="168082" y="66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8" name="Rectangle 16"/>
            <p:cNvSpPr/>
            <p:nvPr/>
          </p:nvSpPr>
          <p:spPr>
            <a:xfrm rot="1795255">
              <a:off x="3289052" y="2233474"/>
              <a:ext cx="236845" cy="4246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7"/>
            <p:cNvSpPr/>
            <p:nvPr/>
          </p:nvSpPr>
          <p:spPr>
            <a:xfrm rot="20695255">
              <a:off x="3066700" y="3575906"/>
              <a:ext cx="284381" cy="24541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ound Same Side Corner Rectangle 6"/>
            <p:cNvSpPr>
              <a:spLocks noChangeAspect="1"/>
            </p:cNvSpPr>
            <p:nvPr/>
          </p:nvSpPr>
          <p:spPr>
            <a:xfrm rot="1795255">
              <a:off x="3308926" y="3001968"/>
              <a:ext cx="105549" cy="42315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ounded Rectangle 27"/>
            <p:cNvSpPr/>
            <p:nvPr/>
          </p:nvSpPr>
          <p:spPr>
            <a:xfrm rot="20695255">
              <a:off x="3139926" y="1944469"/>
              <a:ext cx="238654" cy="183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36"/>
            <p:cNvSpPr/>
            <p:nvPr/>
          </p:nvSpPr>
          <p:spPr>
            <a:xfrm rot="20695255">
              <a:off x="3594049" y="2058933"/>
              <a:ext cx="226819" cy="18960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Rectangle 16"/>
            <p:cNvSpPr/>
            <p:nvPr/>
          </p:nvSpPr>
          <p:spPr>
            <a:xfrm rot="20695255">
              <a:off x="2623362" y="3668099"/>
              <a:ext cx="252529" cy="16596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62" name="Group 61"/>
          <p:cNvGrpSpPr/>
          <p:nvPr/>
        </p:nvGrpSpPr>
        <p:grpSpPr>
          <a:xfrm>
            <a:off x="1937906" y="2024163"/>
            <a:ext cx="1203088" cy="1373937"/>
            <a:chOff x="1937906" y="2024163"/>
            <a:chExt cx="1203088" cy="1373937"/>
          </a:xfrm>
        </p:grpSpPr>
        <p:sp>
          <p:nvSpPr>
            <p:cNvPr id="24" name="Isosceles Triangle 30"/>
            <p:cNvSpPr/>
            <p:nvPr/>
          </p:nvSpPr>
          <p:spPr>
            <a:xfrm rot="18794210">
              <a:off x="2787697" y="1863364"/>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Isosceles Triangle 30"/>
            <p:cNvSpPr/>
            <p:nvPr/>
          </p:nvSpPr>
          <p:spPr>
            <a:xfrm rot="18794210">
              <a:off x="2171381" y="286163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6" name="Isosceles Triangle 30"/>
            <p:cNvSpPr/>
            <p:nvPr/>
          </p:nvSpPr>
          <p:spPr>
            <a:xfrm rot="18794210">
              <a:off x="2098705" y="3044803"/>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Isosceles Triangle 30"/>
            <p:cNvSpPr/>
            <p:nvPr/>
          </p:nvSpPr>
          <p:spPr>
            <a:xfrm rot="18794210">
              <a:off x="2722704" y="206129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sp>
        <p:nvSpPr>
          <p:cNvPr id="38" name="TextBox 37"/>
          <p:cNvSpPr txBox="1"/>
          <p:nvPr/>
        </p:nvSpPr>
        <p:spPr>
          <a:xfrm>
            <a:off x="4803525" y="1046240"/>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Simple </a:t>
            </a:r>
            <a:r>
              <a:rPr lang="en-US" altLang="ko-KR" sz="2800" b="1" dirty="0">
                <a:solidFill>
                  <a:schemeClr val="accent1"/>
                </a:solidFill>
                <a:cs typeface="Arial" pitchFamily="34" charset="0"/>
              </a:rPr>
              <a:t>PowerPoint</a:t>
            </a:r>
            <a:r>
              <a:rPr lang="en-US" altLang="ko-KR" sz="2800" b="1" dirty="0">
                <a:solidFill>
                  <a:schemeClr val="tx1">
                    <a:lumMod val="75000"/>
                    <a:lumOff val="25000"/>
                  </a:schemeClr>
                </a:solidFill>
                <a:cs typeface="Arial" pitchFamily="34" charset="0"/>
              </a:rPr>
              <a:t> Presentation</a:t>
            </a:r>
            <a:endParaRPr lang="ko-KR" altLang="en-US" sz="2800" b="1" dirty="0">
              <a:solidFill>
                <a:schemeClr val="tx1">
                  <a:lumMod val="75000"/>
                  <a:lumOff val="25000"/>
                </a:schemeClr>
              </a:solidFill>
              <a:cs typeface="Arial" pitchFamily="34" charset="0"/>
            </a:endParaRPr>
          </a:p>
        </p:txBody>
      </p:sp>
      <p:sp>
        <p:nvSpPr>
          <p:cNvPr id="39" name="TextBox 38"/>
          <p:cNvSpPr txBox="1"/>
          <p:nvPr/>
        </p:nvSpPr>
        <p:spPr>
          <a:xfrm>
            <a:off x="4803525" y="1923678"/>
            <a:ext cx="3800923"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grpSp>
        <p:nvGrpSpPr>
          <p:cNvPr id="60" name="Group 59"/>
          <p:cNvGrpSpPr/>
          <p:nvPr/>
        </p:nvGrpSpPr>
        <p:grpSpPr>
          <a:xfrm>
            <a:off x="4932038" y="2787774"/>
            <a:ext cx="3672408" cy="1089416"/>
            <a:chOff x="4932038" y="2911461"/>
            <a:chExt cx="3672408" cy="1089416"/>
          </a:xfrm>
        </p:grpSpPr>
        <p:grpSp>
          <p:nvGrpSpPr>
            <p:cNvPr id="40" name="Group 39"/>
            <p:cNvGrpSpPr/>
            <p:nvPr/>
          </p:nvGrpSpPr>
          <p:grpSpPr>
            <a:xfrm>
              <a:off x="4932038" y="2911461"/>
              <a:ext cx="3672408" cy="276999"/>
              <a:chOff x="4932041" y="2911461"/>
              <a:chExt cx="3672408" cy="276999"/>
            </a:xfrm>
          </p:grpSpPr>
          <p:sp>
            <p:nvSpPr>
              <p:cNvPr id="41" name="TextBox 40"/>
              <p:cNvSpPr txBox="1"/>
              <p:nvPr/>
            </p:nvSpPr>
            <p:spPr>
              <a:xfrm>
                <a:off x="5076057" y="2911461"/>
                <a:ext cx="35283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42" name="Oval 41"/>
              <p:cNvSpPr/>
              <p:nvPr/>
            </p:nvSpPr>
            <p:spPr>
              <a:xfrm>
                <a:off x="4932041" y="2979631"/>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43" name="Group 42"/>
            <p:cNvGrpSpPr/>
            <p:nvPr/>
          </p:nvGrpSpPr>
          <p:grpSpPr>
            <a:xfrm>
              <a:off x="4932038" y="3182267"/>
              <a:ext cx="3672408" cy="276999"/>
              <a:chOff x="4932041" y="2911461"/>
              <a:chExt cx="3672408" cy="276999"/>
            </a:xfrm>
          </p:grpSpPr>
          <p:sp>
            <p:nvSpPr>
              <p:cNvPr id="44" name="TextBox 43"/>
              <p:cNvSpPr txBox="1"/>
              <p:nvPr/>
            </p:nvSpPr>
            <p:spPr>
              <a:xfrm>
                <a:off x="5076057" y="2911461"/>
                <a:ext cx="35283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45" name="Oval 44"/>
              <p:cNvSpPr/>
              <p:nvPr/>
            </p:nvSpPr>
            <p:spPr>
              <a:xfrm>
                <a:off x="4932041" y="2979631"/>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46" name="Group 45"/>
            <p:cNvGrpSpPr/>
            <p:nvPr/>
          </p:nvGrpSpPr>
          <p:grpSpPr>
            <a:xfrm>
              <a:off x="4932038" y="3453073"/>
              <a:ext cx="3672408" cy="276999"/>
              <a:chOff x="4932041" y="2911461"/>
              <a:chExt cx="3672408" cy="276999"/>
            </a:xfrm>
          </p:grpSpPr>
          <p:sp>
            <p:nvSpPr>
              <p:cNvPr id="47" name="TextBox 46"/>
              <p:cNvSpPr txBox="1"/>
              <p:nvPr/>
            </p:nvSpPr>
            <p:spPr>
              <a:xfrm>
                <a:off x="5076057" y="2911461"/>
                <a:ext cx="35283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48" name="Oval 47"/>
              <p:cNvSpPr/>
              <p:nvPr/>
            </p:nvSpPr>
            <p:spPr>
              <a:xfrm>
                <a:off x="4932041" y="2979631"/>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49" name="Group 48"/>
            <p:cNvGrpSpPr/>
            <p:nvPr/>
          </p:nvGrpSpPr>
          <p:grpSpPr>
            <a:xfrm>
              <a:off x="4932038" y="3723878"/>
              <a:ext cx="3672408" cy="276999"/>
              <a:chOff x="4932041" y="2911461"/>
              <a:chExt cx="3672408" cy="276999"/>
            </a:xfrm>
          </p:grpSpPr>
          <p:sp>
            <p:nvSpPr>
              <p:cNvPr id="50" name="TextBox 49"/>
              <p:cNvSpPr txBox="1"/>
              <p:nvPr/>
            </p:nvSpPr>
            <p:spPr>
              <a:xfrm>
                <a:off x="5076057" y="2911461"/>
                <a:ext cx="35283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p>
            </p:txBody>
          </p:sp>
          <p:sp>
            <p:nvSpPr>
              <p:cNvPr id="51" name="Oval 50"/>
              <p:cNvSpPr/>
              <p:nvPr/>
            </p:nvSpPr>
            <p:spPr>
              <a:xfrm>
                <a:off x="4932041" y="2979631"/>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sp>
        <p:nvSpPr>
          <p:cNvPr id="52" name="TextBox 51"/>
          <p:cNvSpPr txBox="1"/>
          <p:nvPr/>
        </p:nvSpPr>
        <p:spPr>
          <a:xfrm>
            <a:off x="2389589" y="4105404"/>
            <a:ext cx="4364596" cy="338554"/>
          </a:xfrm>
          <a:prstGeom prst="rect">
            <a:avLst/>
          </a:prstGeom>
          <a:solidFill>
            <a:schemeClr val="tx1">
              <a:lumMod val="75000"/>
              <a:lumOff val="25000"/>
            </a:schemeClr>
          </a:solidFill>
        </p:spPr>
        <p:txBody>
          <a:bodyPr wrap="square" rtlCol="0">
            <a:spAutoFit/>
          </a:bodyPr>
          <a:lstStyle/>
          <a:p>
            <a:pPr algn="ctr"/>
            <a:r>
              <a:rPr lang="en-US" altLang="ko-KR" sz="1600" dirty="0">
                <a:solidFill>
                  <a:schemeClr val="bg1"/>
                </a:solidFill>
                <a:latin typeface="Arial" pitchFamily="34" charset="0"/>
                <a:cs typeface="Arial" pitchFamily="34" charset="0"/>
              </a:rPr>
              <a:t>Easy to change colors, photos and Text. </a:t>
            </a:r>
          </a:p>
        </p:txBody>
      </p:sp>
      <p:grpSp>
        <p:nvGrpSpPr>
          <p:cNvPr id="63" name="Group 62"/>
          <p:cNvGrpSpPr/>
          <p:nvPr/>
        </p:nvGrpSpPr>
        <p:grpSpPr>
          <a:xfrm>
            <a:off x="-301346" y="798533"/>
            <a:ext cx="2131281" cy="1453434"/>
            <a:chOff x="-301346" y="798533"/>
            <a:chExt cx="2131281" cy="1453434"/>
          </a:xfrm>
        </p:grpSpPr>
        <p:sp>
          <p:nvSpPr>
            <p:cNvPr id="9" name="Freeform 8"/>
            <p:cNvSpPr/>
            <p:nvPr/>
          </p:nvSpPr>
          <p:spPr>
            <a:xfrm rot="2062115">
              <a:off x="729413" y="1132447"/>
              <a:ext cx="1100522" cy="1119520"/>
            </a:xfrm>
            <a:custGeom>
              <a:avLst/>
              <a:gdLst>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519208 h 1119520"/>
                <a:gd name="connsiteX16" fmla="*/ 53230 w 1117102"/>
                <a:gd name="connsiteY16" fmla="*/ 504961 h 1119520"/>
                <a:gd name="connsiteX17" fmla="*/ 163187 w 1117102"/>
                <a:gd name="connsiteY17" fmla="*/ 352712 h 1119520"/>
                <a:gd name="connsiteX18" fmla="*/ 280970 w 1117102"/>
                <a:gd name="connsiteY18"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580 w 1117102"/>
                <a:gd name="connsiteY14" fmla="*/ 519208 h 1119520"/>
                <a:gd name="connsiteX15" fmla="*/ 53230 w 1117102"/>
                <a:gd name="connsiteY15" fmla="*/ 504961 h 1119520"/>
                <a:gd name="connsiteX16" fmla="*/ 163187 w 1117102"/>
                <a:gd name="connsiteY16" fmla="*/ 352712 h 1119520"/>
                <a:gd name="connsiteX17" fmla="*/ 280970 w 1117102"/>
                <a:gd name="connsiteY17"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64390 w 1100522"/>
                <a:gd name="connsiteY0" fmla="*/ 263948 h 1119520"/>
                <a:gd name="connsiteX1" fmla="*/ 689808 w 1100522"/>
                <a:gd name="connsiteY1" fmla="*/ 20162 h 1119520"/>
                <a:gd name="connsiteX2" fmla="*/ 759287 w 1100522"/>
                <a:gd name="connsiteY2" fmla="*/ 4813 h 1119520"/>
                <a:gd name="connsiteX3" fmla="*/ 790240 w 1100522"/>
                <a:gd name="connsiteY3" fmla="*/ 75346 h 1119520"/>
                <a:gd name="connsiteX4" fmla="*/ 572341 w 1100522"/>
                <a:gd name="connsiteY4" fmla="*/ 372448 h 1119520"/>
                <a:gd name="connsiteX5" fmla="*/ 921951 w 1100522"/>
                <a:gd name="connsiteY5" fmla="*/ 341435 h 1119520"/>
                <a:gd name="connsiteX6" fmla="*/ 1009353 w 1100522"/>
                <a:gd name="connsiteY6" fmla="*/ 516239 h 1119520"/>
                <a:gd name="connsiteX7" fmla="*/ 1017811 w 1100522"/>
                <a:gd name="connsiteY7" fmla="*/ 702321 h 1119520"/>
                <a:gd name="connsiteX8" fmla="*/ 998075 w 1100522"/>
                <a:gd name="connsiteY8" fmla="*/ 913779 h 1119520"/>
                <a:gd name="connsiteX9" fmla="*/ 989617 w 1100522"/>
                <a:gd name="connsiteY9" fmla="*/ 1054750 h 1119520"/>
                <a:gd name="connsiteX10" fmla="*/ 242468 w 1100522"/>
                <a:gd name="connsiteY10" fmla="*/ 1066027 h 1119520"/>
                <a:gd name="connsiteX11" fmla="*/ 6911 w 1100522"/>
                <a:gd name="connsiteY11" fmla="*/ 992277 h 1119520"/>
                <a:gd name="connsiteX12" fmla="*/ 0 w 1100522"/>
                <a:gd name="connsiteY12" fmla="*/ 519208 h 1119520"/>
                <a:gd name="connsiteX13" fmla="*/ 36650 w 1100522"/>
                <a:gd name="connsiteY13" fmla="*/ 504961 h 1119520"/>
                <a:gd name="connsiteX14" fmla="*/ 146607 w 1100522"/>
                <a:gd name="connsiteY14" fmla="*/ 352712 h 1119520"/>
                <a:gd name="connsiteX15" fmla="*/ 264390 w 1100522"/>
                <a:gd name="connsiteY15" fmla="*/ 263948 h 111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0522" h="1119520">
                  <a:moveTo>
                    <a:pt x="264390" y="263948"/>
                  </a:moveTo>
                  <a:cubicBezTo>
                    <a:pt x="381257" y="190131"/>
                    <a:pt x="502300" y="148084"/>
                    <a:pt x="689808" y="20162"/>
                  </a:cubicBezTo>
                  <a:cubicBezTo>
                    <a:pt x="726679" y="1841"/>
                    <a:pt x="735351" y="-5755"/>
                    <a:pt x="759287" y="4813"/>
                  </a:cubicBezTo>
                  <a:cubicBezTo>
                    <a:pt x="781648" y="17423"/>
                    <a:pt x="787052" y="43633"/>
                    <a:pt x="790240" y="75346"/>
                  </a:cubicBezTo>
                  <a:cubicBezTo>
                    <a:pt x="775103" y="234834"/>
                    <a:pt x="383440" y="362110"/>
                    <a:pt x="572341" y="372448"/>
                  </a:cubicBezTo>
                  <a:cubicBezTo>
                    <a:pt x="705794" y="359291"/>
                    <a:pt x="777220" y="346134"/>
                    <a:pt x="921951" y="341435"/>
                  </a:cubicBezTo>
                  <a:cubicBezTo>
                    <a:pt x="1053524" y="343314"/>
                    <a:pt x="1075140" y="426957"/>
                    <a:pt x="1009353" y="516239"/>
                  </a:cubicBezTo>
                  <a:cubicBezTo>
                    <a:pt x="1092056" y="520938"/>
                    <a:pt x="1160663" y="649692"/>
                    <a:pt x="1017811" y="702321"/>
                  </a:cubicBezTo>
                  <a:cubicBezTo>
                    <a:pt x="1154083" y="786904"/>
                    <a:pt x="1076080" y="894043"/>
                    <a:pt x="998075" y="913779"/>
                  </a:cubicBezTo>
                  <a:cubicBezTo>
                    <a:pt x="1063862" y="972986"/>
                    <a:pt x="1056344" y="1018097"/>
                    <a:pt x="989617" y="1054750"/>
                  </a:cubicBezTo>
                  <a:cubicBezTo>
                    <a:pt x="841597" y="1115838"/>
                    <a:pt x="459094" y="1158129"/>
                    <a:pt x="242468" y="1066027"/>
                  </a:cubicBezTo>
                  <a:cubicBezTo>
                    <a:pt x="142822" y="1031908"/>
                    <a:pt x="78047" y="996188"/>
                    <a:pt x="6911" y="992277"/>
                  </a:cubicBezTo>
                  <a:lnTo>
                    <a:pt x="0" y="519208"/>
                  </a:lnTo>
                  <a:cubicBezTo>
                    <a:pt x="9193" y="517763"/>
                    <a:pt x="20149" y="513929"/>
                    <a:pt x="36650" y="504961"/>
                  </a:cubicBezTo>
                  <a:cubicBezTo>
                    <a:pt x="57325" y="453272"/>
                    <a:pt x="83170" y="410510"/>
                    <a:pt x="146607" y="352712"/>
                  </a:cubicBezTo>
                  <a:cubicBezTo>
                    <a:pt x="186942" y="316689"/>
                    <a:pt x="225434" y="288554"/>
                    <a:pt x="264390" y="263948"/>
                  </a:cubicBezTo>
                  <a:close/>
                </a:path>
              </a:pathLst>
            </a:custGeom>
            <a:solidFill>
              <a:srgbClr val="F4BD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6" name="Rectangle 55"/>
            <p:cNvSpPr/>
            <p:nvPr/>
          </p:nvSpPr>
          <p:spPr>
            <a:xfrm rot="2088680">
              <a:off x="500187" y="1191785"/>
              <a:ext cx="251778" cy="561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7" name="Rectangle 56"/>
            <p:cNvSpPr/>
            <p:nvPr/>
          </p:nvSpPr>
          <p:spPr>
            <a:xfrm rot="2088680">
              <a:off x="-301346" y="798533"/>
              <a:ext cx="895191" cy="730615"/>
            </a:xfrm>
            <a:custGeom>
              <a:avLst/>
              <a:gdLst/>
              <a:ahLst/>
              <a:cxnLst/>
              <a:rect l="l" t="t" r="r" b="b"/>
              <a:pathLst>
                <a:path w="895191" h="730615">
                  <a:moveTo>
                    <a:pt x="0" y="0"/>
                  </a:moveTo>
                  <a:lnTo>
                    <a:pt x="895191" y="0"/>
                  </a:lnTo>
                  <a:lnTo>
                    <a:pt x="895191" y="730615"/>
                  </a:lnTo>
                  <a:lnTo>
                    <a:pt x="508005" y="73061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Oval 58"/>
            <p:cNvSpPr/>
            <p:nvPr/>
          </p:nvSpPr>
          <p:spPr>
            <a:xfrm>
              <a:off x="490431" y="1573495"/>
              <a:ext cx="94897" cy="948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Tree>
    <p:extLst>
      <p:ext uri="{BB962C8B-B14F-4D97-AF65-F5344CB8AC3E}">
        <p14:creationId xmlns:p14="http://schemas.microsoft.com/office/powerpoint/2010/main" val="2947652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466"/>
          </a:xfrm>
        </p:spPr>
        <p:txBody>
          <a:bodyPr/>
          <a:lstStyle/>
          <a:p>
            <a:r>
              <a:rPr lang="en-US" altLang="ko-KR" dirty="0">
                <a:solidFill>
                  <a:srgbClr val="1C7DE1"/>
                </a:solidFill>
              </a:rPr>
              <a:t>Chart</a:t>
            </a:r>
            <a:r>
              <a:rPr lang="en-US" altLang="ko-KR" dirty="0"/>
              <a:t> Layout</a:t>
            </a:r>
            <a:endParaRPr lang="ko-KR" altLang="en-US" dirty="0"/>
          </a:p>
        </p:txBody>
      </p:sp>
      <p:sp>
        <p:nvSpPr>
          <p:cNvPr id="9" name="TextBox 8"/>
          <p:cNvSpPr txBox="1"/>
          <p:nvPr/>
        </p:nvSpPr>
        <p:spPr>
          <a:xfrm>
            <a:off x="463260" y="1131590"/>
            <a:ext cx="781928"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60</a:t>
            </a:r>
            <a:r>
              <a:rPr lang="en-US" altLang="ko-KR" sz="1600" b="1" dirty="0">
                <a:solidFill>
                  <a:schemeClr val="accent2"/>
                </a:solidFill>
                <a:cs typeface="Arial" pitchFamily="34" charset="0"/>
              </a:rPr>
              <a:t>%</a:t>
            </a:r>
            <a:endParaRPr lang="ko-KR" altLang="en-US" sz="1600" b="1" dirty="0">
              <a:solidFill>
                <a:schemeClr val="accent2"/>
              </a:solidFill>
              <a:cs typeface="Arial" pitchFamily="34" charset="0"/>
            </a:endParaRPr>
          </a:p>
        </p:txBody>
      </p:sp>
      <p:sp>
        <p:nvSpPr>
          <p:cNvPr id="10" name="TextBox 9"/>
          <p:cNvSpPr txBox="1"/>
          <p:nvPr/>
        </p:nvSpPr>
        <p:spPr>
          <a:xfrm>
            <a:off x="463260" y="1923678"/>
            <a:ext cx="781928" cy="400110"/>
          </a:xfrm>
          <a:prstGeom prst="rect">
            <a:avLst/>
          </a:prstGeom>
          <a:noFill/>
        </p:spPr>
        <p:txBody>
          <a:bodyPr wrap="square" rtlCol="0">
            <a:spAutoFit/>
          </a:bodyPr>
          <a:lstStyle/>
          <a:p>
            <a:pPr algn="ctr"/>
            <a:r>
              <a:rPr lang="en-US" altLang="ko-KR" sz="2000" b="1" dirty="0">
                <a:solidFill>
                  <a:schemeClr val="accent3"/>
                </a:solidFill>
                <a:cs typeface="Arial" pitchFamily="34" charset="0"/>
              </a:rPr>
              <a:t>40</a:t>
            </a:r>
            <a:r>
              <a:rPr lang="en-US" altLang="ko-KR" sz="1600" b="1" dirty="0">
                <a:solidFill>
                  <a:schemeClr val="accent3"/>
                </a:solidFill>
                <a:cs typeface="Arial" pitchFamily="34" charset="0"/>
              </a:rPr>
              <a:t>%</a:t>
            </a:r>
            <a:endParaRPr lang="ko-KR" altLang="en-US" sz="1600" b="1" dirty="0">
              <a:solidFill>
                <a:schemeClr val="accent3"/>
              </a:solidFill>
              <a:cs typeface="Arial" pitchFamily="34" charset="0"/>
            </a:endParaRPr>
          </a:p>
        </p:txBody>
      </p:sp>
      <p:sp>
        <p:nvSpPr>
          <p:cNvPr id="11" name="TextBox 10"/>
          <p:cNvSpPr txBox="1"/>
          <p:nvPr/>
        </p:nvSpPr>
        <p:spPr>
          <a:xfrm>
            <a:off x="463260" y="2715766"/>
            <a:ext cx="781928"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55</a:t>
            </a:r>
            <a:r>
              <a:rPr lang="en-US" altLang="ko-KR" sz="1600" b="1" dirty="0">
                <a:solidFill>
                  <a:schemeClr val="accent4"/>
                </a:solidFill>
                <a:cs typeface="Arial" pitchFamily="34" charset="0"/>
              </a:rPr>
              <a:t>%</a:t>
            </a:r>
            <a:endParaRPr lang="ko-KR" altLang="en-US" sz="1600" b="1" dirty="0">
              <a:solidFill>
                <a:schemeClr val="accent4"/>
              </a:solidFill>
              <a:cs typeface="Arial" pitchFamily="34" charset="0"/>
            </a:endParaRPr>
          </a:p>
        </p:txBody>
      </p:sp>
      <p:sp>
        <p:nvSpPr>
          <p:cNvPr id="12" name="TextBox 11"/>
          <p:cNvSpPr txBox="1"/>
          <p:nvPr/>
        </p:nvSpPr>
        <p:spPr>
          <a:xfrm>
            <a:off x="463260" y="3507854"/>
            <a:ext cx="781928"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85</a:t>
            </a:r>
            <a:r>
              <a:rPr lang="en-US" altLang="ko-KR" sz="1600" b="1" dirty="0">
                <a:solidFill>
                  <a:schemeClr val="accent5"/>
                </a:solidFill>
                <a:cs typeface="Arial" pitchFamily="34" charset="0"/>
              </a:rPr>
              <a:t>%</a:t>
            </a:r>
            <a:endParaRPr lang="ko-KR" altLang="en-US" sz="1600" b="1" dirty="0">
              <a:solidFill>
                <a:schemeClr val="accent5"/>
              </a:solidFill>
              <a:cs typeface="Arial" pitchFamily="34" charset="0"/>
            </a:endParaRPr>
          </a:p>
        </p:txBody>
      </p:sp>
      <p:grpSp>
        <p:nvGrpSpPr>
          <p:cNvPr id="37" name="Group 36"/>
          <p:cNvGrpSpPr/>
          <p:nvPr/>
        </p:nvGrpSpPr>
        <p:grpSpPr>
          <a:xfrm>
            <a:off x="1187624" y="1131590"/>
            <a:ext cx="3024336" cy="712619"/>
            <a:chOff x="1062658" y="3986014"/>
            <a:chExt cx="1728192" cy="712619"/>
          </a:xfrm>
        </p:grpSpPr>
        <p:sp>
          <p:nvSpPr>
            <p:cNvPr id="38" name="TextBox 37"/>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39" name="TextBox 38"/>
            <p:cNvSpPr txBox="1"/>
            <p:nvPr/>
          </p:nvSpPr>
          <p:spPr>
            <a:xfrm>
              <a:off x="1062658" y="4236968"/>
              <a:ext cx="1728192" cy="46166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p>
          </p:txBody>
        </p:sp>
      </p:grpSp>
      <p:grpSp>
        <p:nvGrpSpPr>
          <p:cNvPr id="40" name="Group 39"/>
          <p:cNvGrpSpPr/>
          <p:nvPr/>
        </p:nvGrpSpPr>
        <p:grpSpPr>
          <a:xfrm>
            <a:off x="1187624" y="1923678"/>
            <a:ext cx="3024336" cy="712619"/>
            <a:chOff x="1062658" y="3986014"/>
            <a:chExt cx="1728192" cy="712619"/>
          </a:xfrm>
        </p:grpSpPr>
        <p:sp>
          <p:nvSpPr>
            <p:cNvPr id="41" name="TextBox 40"/>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42" name="TextBox 41"/>
            <p:cNvSpPr txBox="1"/>
            <p:nvPr/>
          </p:nvSpPr>
          <p:spPr>
            <a:xfrm>
              <a:off x="1062658" y="4236968"/>
              <a:ext cx="1728192" cy="46166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p>
          </p:txBody>
        </p:sp>
      </p:grpSp>
      <p:grpSp>
        <p:nvGrpSpPr>
          <p:cNvPr id="43" name="Group 42"/>
          <p:cNvGrpSpPr/>
          <p:nvPr/>
        </p:nvGrpSpPr>
        <p:grpSpPr>
          <a:xfrm>
            <a:off x="1187624" y="2715766"/>
            <a:ext cx="3024336" cy="712619"/>
            <a:chOff x="1062658" y="3986014"/>
            <a:chExt cx="1728192" cy="712619"/>
          </a:xfrm>
        </p:grpSpPr>
        <p:sp>
          <p:nvSpPr>
            <p:cNvPr id="44" name="TextBox 43"/>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45" name="TextBox 44"/>
            <p:cNvSpPr txBox="1"/>
            <p:nvPr/>
          </p:nvSpPr>
          <p:spPr>
            <a:xfrm>
              <a:off x="1062658" y="4236968"/>
              <a:ext cx="1728192" cy="46166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p>
          </p:txBody>
        </p:sp>
      </p:grpSp>
      <p:grpSp>
        <p:nvGrpSpPr>
          <p:cNvPr id="46" name="Group 45"/>
          <p:cNvGrpSpPr/>
          <p:nvPr/>
        </p:nvGrpSpPr>
        <p:grpSpPr>
          <a:xfrm>
            <a:off x="1187624" y="3507854"/>
            <a:ext cx="3024336" cy="712619"/>
            <a:chOff x="1062658" y="3986014"/>
            <a:chExt cx="1728192" cy="712619"/>
          </a:xfrm>
        </p:grpSpPr>
        <p:sp>
          <p:nvSpPr>
            <p:cNvPr id="47" name="TextBox 46"/>
            <p:cNvSpPr txBox="1"/>
            <p:nvPr/>
          </p:nvSpPr>
          <p:spPr>
            <a:xfrm>
              <a:off x="1062658" y="3986014"/>
              <a:ext cx="1728192" cy="307777"/>
            </a:xfrm>
            <a:prstGeom prst="rect">
              <a:avLst/>
            </a:prstGeom>
            <a:noFill/>
          </p:spPr>
          <p:txBody>
            <a:bodyPr wrap="square" rtlCol="0">
              <a:spAutoFit/>
            </a:bodyPr>
            <a:lstStyle/>
            <a:p>
              <a:r>
                <a:rPr lang="en-US" altLang="ko-KR" sz="1400" b="1" dirty="0">
                  <a:solidFill>
                    <a:schemeClr val="tx1">
                      <a:lumMod val="75000"/>
                      <a:lumOff val="25000"/>
                    </a:schemeClr>
                  </a:solidFill>
                  <a:cs typeface="Calibri" pitchFamily="34" charset="0"/>
                </a:rPr>
                <a:t>Your Text Here</a:t>
              </a:r>
              <a:endParaRPr lang="ko-KR" altLang="en-US" sz="1400" b="1" dirty="0">
                <a:solidFill>
                  <a:schemeClr val="tx1">
                    <a:lumMod val="75000"/>
                    <a:lumOff val="25000"/>
                  </a:schemeClr>
                </a:solidFill>
                <a:cs typeface="Calibri" pitchFamily="34" charset="0"/>
              </a:endParaRPr>
            </a:p>
          </p:txBody>
        </p:sp>
        <p:sp>
          <p:nvSpPr>
            <p:cNvPr id="48" name="TextBox 47"/>
            <p:cNvSpPr txBox="1"/>
            <p:nvPr/>
          </p:nvSpPr>
          <p:spPr>
            <a:xfrm>
              <a:off x="1062658" y="4236968"/>
              <a:ext cx="1728192" cy="46166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p>
          </p:txBody>
        </p:sp>
      </p:grpSp>
      <p:grpSp>
        <p:nvGrpSpPr>
          <p:cNvPr id="3" name="그룹 2">
            <a:extLst>
              <a:ext uri="{FF2B5EF4-FFF2-40B4-BE49-F238E27FC236}">
                <a16:creationId xmlns:a16="http://schemas.microsoft.com/office/drawing/2014/main" id="{0EF7B4CC-3E56-4042-ACE4-36C8AC0FB45A}"/>
              </a:ext>
            </a:extLst>
          </p:cNvPr>
          <p:cNvGrpSpPr/>
          <p:nvPr/>
        </p:nvGrpSpPr>
        <p:grpSpPr>
          <a:xfrm>
            <a:off x="4419732" y="1215960"/>
            <a:ext cx="4049326" cy="3011974"/>
            <a:chOff x="4419732" y="1215960"/>
            <a:chExt cx="4049326" cy="3011974"/>
          </a:xfrm>
        </p:grpSpPr>
        <p:grpSp>
          <p:nvGrpSpPr>
            <p:cNvPr id="14337" name="Group 14336"/>
            <p:cNvGrpSpPr/>
            <p:nvPr/>
          </p:nvGrpSpPr>
          <p:grpSpPr>
            <a:xfrm>
              <a:off x="4419732" y="2017486"/>
              <a:ext cx="4049326" cy="2210448"/>
              <a:chOff x="4427984" y="1923678"/>
              <a:chExt cx="4446552" cy="2427286"/>
            </a:xfrm>
            <a:solidFill>
              <a:schemeClr val="tx1">
                <a:lumMod val="50000"/>
                <a:lumOff val="50000"/>
              </a:schemeClr>
            </a:solidFill>
          </p:grpSpPr>
          <p:sp>
            <p:nvSpPr>
              <p:cNvPr id="22" name="Round Same Side Corner Rectangle 21"/>
              <p:cNvSpPr/>
              <p:nvPr/>
            </p:nvSpPr>
            <p:spPr>
              <a:xfrm>
                <a:off x="442798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3" name="Round Same Side Corner Rectangle 32"/>
              <p:cNvSpPr/>
              <p:nvPr/>
            </p:nvSpPr>
            <p:spPr>
              <a:xfrm>
                <a:off x="858650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336" name="Rectangle 14335"/>
              <p:cNvSpPr/>
              <p:nvPr/>
            </p:nvSpPr>
            <p:spPr>
              <a:xfrm>
                <a:off x="4586769" y="2139702"/>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Rectangle 34"/>
              <p:cNvSpPr/>
              <p:nvPr/>
            </p:nvSpPr>
            <p:spPr>
              <a:xfrm>
                <a:off x="4654000" y="3853605"/>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3" name="Group 22"/>
            <p:cNvGrpSpPr/>
            <p:nvPr/>
          </p:nvGrpSpPr>
          <p:grpSpPr>
            <a:xfrm>
              <a:off x="5639167" y="1215960"/>
              <a:ext cx="819600" cy="3011974"/>
              <a:chOff x="2879712" y="1062493"/>
              <a:chExt cx="900000" cy="3307439"/>
            </a:xfrm>
          </p:grpSpPr>
          <p:sp>
            <p:nvSpPr>
              <p:cNvPr id="24" name="Rectangle 7"/>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Oval 24"/>
              <p:cNvSpPr/>
              <p:nvPr/>
            </p:nvSpPr>
            <p:spPr>
              <a:xfrm>
                <a:off x="3097512" y="3813696"/>
                <a:ext cx="464400" cy="46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6" name="Group 25"/>
            <p:cNvGrpSpPr/>
            <p:nvPr/>
          </p:nvGrpSpPr>
          <p:grpSpPr>
            <a:xfrm>
              <a:off x="6518826" y="1215960"/>
              <a:ext cx="819600" cy="3011974"/>
              <a:chOff x="2879712" y="1062493"/>
              <a:chExt cx="900000" cy="3307439"/>
            </a:xfrm>
          </p:grpSpPr>
          <p:sp>
            <p:nvSpPr>
              <p:cNvPr id="27" name="Rectangle 7"/>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8" name="Oval 27"/>
              <p:cNvSpPr/>
              <p:nvPr/>
            </p:nvSpPr>
            <p:spPr>
              <a:xfrm>
                <a:off x="3097512" y="3813696"/>
                <a:ext cx="464400" cy="46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9" name="Group 28"/>
            <p:cNvGrpSpPr/>
            <p:nvPr/>
          </p:nvGrpSpPr>
          <p:grpSpPr>
            <a:xfrm>
              <a:off x="7398484" y="1215960"/>
              <a:ext cx="819600" cy="3011974"/>
              <a:chOff x="2879712" y="1062493"/>
              <a:chExt cx="900000" cy="3307439"/>
            </a:xfrm>
          </p:grpSpPr>
          <p:sp>
            <p:nvSpPr>
              <p:cNvPr id="30" name="Rectangle 7"/>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Oval 30"/>
              <p:cNvSpPr/>
              <p:nvPr/>
            </p:nvSpPr>
            <p:spPr>
              <a:xfrm>
                <a:off x="3088040" y="3813695"/>
                <a:ext cx="464400" cy="464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1" name="Group 20"/>
            <p:cNvGrpSpPr/>
            <p:nvPr/>
          </p:nvGrpSpPr>
          <p:grpSpPr>
            <a:xfrm>
              <a:off x="4776761" y="1215960"/>
              <a:ext cx="819600" cy="3011974"/>
              <a:chOff x="2898656" y="1062493"/>
              <a:chExt cx="900000" cy="3307439"/>
            </a:xfrm>
          </p:grpSpPr>
          <p:sp>
            <p:nvSpPr>
              <p:cNvPr id="8" name="Rectangle 7"/>
              <p:cNvSpPr/>
              <p:nvPr/>
            </p:nvSpPr>
            <p:spPr>
              <a:xfrm>
                <a:off x="2898656"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Oval 15"/>
              <p:cNvSpPr/>
              <p:nvPr/>
            </p:nvSpPr>
            <p:spPr>
              <a:xfrm>
                <a:off x="3106985" y="3813695"/>
                <a:ext cx="464400" cy="464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aphicFrame>
          <p:nvGraphicFramePr>
            <p:cNvPr id="6" name="차트 5">
              <a:extLst>
                <a:ext uri="{FF2B5EF4-FFF2-40B4-BE49-F238E27FC236}">
                  <a16:creationId xmlns:a16="http://schemas.microsoft.com/office/drawing/2014/main" id="{3B29A67E-A41B-402B-A136-CDDC154B5780}"/>
                </a:ext>
              </a:extLst>
            </p:cNvPr>
            <p:cNvGraphicFramePr/>
            <p:nvPr>
              <p:extLst>
                <p:ext uri="{D42A27DB-BD31-4B8C-83A1-F6EECF244321}">
                  <p14:modId xmlns:p14="http://schemas.microsoft.com/office/powerpoint/2010/main" val="1718528019"/>
                </p:ext>
              </p:extLst>
            </p:nvPr>
          </p:nvGraphicFramePr>
          <p:xfrm>
            <a:off x="4596223" y="1422176"/>
            <a:ext cx="3786537" cy="2668602"/>
          </p:xfrm>
          <a:graphic>
            <a:graphicData uri="http://schemas.openxmlformats.org/drawingml/2006/chart">
              <c:chart xmlns:c="http://schemas.openxmlformats.org/drawingml/2006/chart" xmlns:r="http://schemas.openxmlformats.org/officeDocument/2006/relationships" r:id="rId2"/>
            </a:graphicData>
          </a:graphic>
        </p:graphicFrame>
      </p:grpSp>
      <p:sp>
        <p:nvSpPr>
          <p:cNvPr id="49" name="TextBox 48"/>
          <p:cNvSpPr txBox="1"/>
          <p:nvPr/>
        </p:nvSpPr>
        <p:spPr>
          <a:xfrm>
            <a:off x="4790155" y="2342453"/>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60%</a:t>
            </a:r>
            <a:endParaRPr lang="ko-KR" altLang="en-US" sz="1600" b="1" dirty="0">
              <a:solidFill>
                <a:schemeClr val="bg1"/>
              </a:solidFill>
              <a:cs typeface="Arial" pitchFamily="34" charset="0"/>
            </a:endParaRPr>
          </a:p>
        </p:txBody>
      </p:sp>
      <p:sp>
        <p:nvSpPr>
          <p:cNvPr id="50" name="TextBox 49"/>
          <p:cNvSpPr txBox="1"/>
          <p:nvPr/>
        </p:nvSpPr>
        <p:spPr>
          <a:xfrm>
            <a:off x="5668464" y="2881268"/>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40%</a:t>
            </a:r>
            <a:endParaRPr lang="ko-KR" altLang="en-US" sz="1600" b="1" dirty="0">
              <a:solidFill>
                <a:schemeClr val="bg1"/>
              </a:solidFill>
              <a:cs typeface="Arial" pitchFamily="34" charset="0"/>
            </a:endParaRPr>
          </a:p>
        </p:txBody>
      </p:sp>
      <p:sp>
        <p:nvSpPr>
          <p:cNvPr id="51" name="TextBox 50"/>
          <p:cNvSpPr txBox="1"/>
          <p:nvPr/>
        </p:nvSpPr>
        <p:spPr>
          <a:xfrm>
            <a:off x="6532220" y="2472038"/>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55%</a:t>
            </a:r>
            <a:endParaRPr lang="ko-KR" altLang="en-US" sz="1600" b="1" dirty="0">
              <a:solidFill>
                <a:schemeClr val="bg1"/>
              </a:solidFill>
              <a:cs typeface="Arial" pitchFamily="34" charset="0"/>
            </a:endParaRPr>
          </a:p>
        </p:txBody>
      </p:sp>
      <p:sp>
        <p:nvSpPr>
          <p:cNvPr id="52" name="TextBox 51"/>
          <p:cNvSpPr txBox="1"/>
          <p:nvPr/>
        </p:nvSpPr>
        <p:spPr>
          <a:xfrm>
            <a:off x="7420504" y="1679950"/>
            <a:ext cx="78192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85%</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171283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5"/>
                </a:solidFill>
              </a:rPr>
              <a:t>Table</a:t>
            </a:r>
            <a:r>
              <a:rPr lang="en-US" altLang="ko-KR" dirty="0"/>
              <a:t> Layout</a:t>
            </a:r>
            <a:endParaRPr lang="ko-KR" altLang="en-US" dirty="0"/>
          </a:p>
        </p:txBody>
      </p:sp>
      <p:graphicFrame>
        <p:nvGraphicFramePr>
          <p:cNvPr id="3" name="Table 2"/>
          <p:cNvGraphicFramePr>
            <a:graphicFrameLocks noGrp="1"/>
          </p:cNvGraphicFramePr>
          <p:nvPr>
            <p:extLst>
              <p:ext uri="{D42A27DB-BD31-4B8C-83A1-F6EECF244321}">
                <p14:modId xmlns:p14="http://schemas.microsoft.com/office/powerpoint/2010/main" val="1827982538"/>
              </p:ext>
            </p:extLst>
          </p:nvPr>
        </p:nvGraphicFramePr>
        <p:xfrm>
          <a:off x="587896" y="1064016"/>
          <a:ext cx="1823864" cy="324648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accent2"/>
                          </a:solidFill>
                          <a:latin typeface="+mn-lt"/>
                          <a:cs typeface="Arial" pitchFamily="34" charset="0"/>
                        </a:rPr>
                        <a:t>Content</a:t>
                      </a:r>
                      <a:endParaRPr lang="ko-KR" altLang="en-US" sz="1400" b="1" dirty="0">
                        <a:solidFill>
                          <a:schemeClr val="accent2"/>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Your Text Here</a:t>
                      </a:r>
                      <a:endParaRPr lang="ko-KR" altLang="en-US" sz="12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bg1"/>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5474679"/>
              </p:ext>
            </p:extLst>
          </p:nvPr>
        </p:nvGraphicFramePr>
        <p:xfrm>
          <a:off x="2636011" y="1064016"/>
          <a:ext cx="1823864" cy="324648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accent3"/>
                          </a:solidFill>
                          <a:latin typeface="+mn-lt"/>
                          <a:cs typeface="Arial" pitchFamily="34" charset="0"/>
                        </a:rPr>
                        <a:t>Content</a:t>
                      </a:r>
                      <a:endParaRPr lang="ko-KR" altLang="en-US" sz="1400" b="1" dirty="0">
                        <a:solidFill>
                          <a:schemeClr val="accent3"/>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Your Text Here</a:t>
                      </a:r>
                      <a:endParaRPr lang="ko-KR" altLang="en-US" sz="1200" b="1"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bg1"/>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6804961"/>
              </p:ext>
            </p:extLst>
          </p:nvPr>
        </p:nvGraphicFramePr>
        <p:xfrm>
          <a:off x="4684126" y="1064016"/>
          <a:ext cx="1823864" cy="324648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accent4"/>
                          </a:solidFill>
                          <a:latin typeface="+mn-lt"/>
                          <a:cs typeface="Arial" pitchFamily="34" charset="0"/>
                        </a:rPr>
                        <a:t>Content</a:t>
                      </a:r>
                      <a:endParaRPr lang="ko-KR" altLang="en-US" sz="1400" b="1" dirty="0">
                        <a:solidFill>
                          <a:schemeClr val="accent4"/>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Your Text Here</a:t>
                      </a:r>
                      <a:endParaRPr lang="ko-KR" altLang="en-US" sz="1200" b="1"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bg1"/>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52337609"/>
              </p:ext>
            </p:extLst>
          </p:nvPr>
        </p:nvGraphicFramePr>
        <p:xfrm>
          <a:off x="6732240" y="1064016"/>
          <a:ext cx="1823864" cy="3246480"/>
        </p:xfrm>
        <a:graphic>
          <a:graphicData uri="http://schemas.openxmlformats.org/drawingml/2006/table">
            <a:tbl>
              <a:tblPr firstRow="1" bandRow="1">
                <a:tableStyleId>{5940675A-B579-460E-94D1-54222C63F5DA}</a:tableStyleId>
              </a:tblPr>
              <a:tblGrid>
                <a:gridCol w="1823864">
                  <a:extLst>
                    <a:ext uri="{9D8B030D-6E8A-4147-A177-3AD203B41FA5}">
                      <a16:colId xmlns:a16="http://schemas.microsoft.com/office/drawing/2014/main" val="20000"/>
                    </a:ext>
                  </a:extLst>
                </a:gridCol>
              </a:tblGrid>
              <a:tr h="468000">
                <a:tc>
                  <a:txBody>
                    <a:bodyPr/>
                    <a:lstStyle/>
                    <a:p>
                      <a:pPr algn="ctr" latinLnBrk="1"/>
                      <a:r>
                        <a:rPr lang="en-US" altLang="ko-KR" sz="1400" b="1" dirty="0">
                          <a:solidFill>
                            <a:schemeClr val="accent5"/>
                          </a:solidFill>
                          <a:latin typeface="+mn-lt"/>
                          <a:cs typeface="Arial" pitchFamily="34" charset="0"/>
                        </a:rPr>
                        <a:t>Content</a:t>
                      </a:r>
                      <a:endParaRPr lang="ko-KR" altLang="en-US" sz="1400" b="1" dirty="0">
                        <a:solidFill>
                          <a:schemeClr val="accent5"/>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6000">
                <a:tc>
                  <a:txBody>
                    <a:bodyPr/>
                    <a:lstStyle/>
                    <a:p>
                      <a:pPr algn="ctr" latinLnBrk="1"/>
                      <a:endParaRPr lang="ko-KR" altLang="en-US" dirty="0">
                        <a:solidFill>
                          <a:schemeClr val="bg1"/>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Your Text Here</a:t>
                      </a:r>
                      <a:endParaRPr lang="ko-KR" altLang="en-US" sz="1200" b="1" dirty="0">
                        <a:solidFill>
                          <a:schemeClr val="bg1"/>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13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bg1"/>
                        </a:solidFill>
                        <a:latin typeface="+mn-lt"/>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Get a modern PowerPoint  Presentation that is beautifully designed. Easy to change colors, photos and Text</a:t>
                      </a:r>
                    </a:p>
                    <a:p>
                      <a:pPr algn="ctr" latinLnBrk="1"/>
                      <a:endParaRPr lang="ko-KR" altLang="en-US" sz="1200" dirty="0">
                        <a:solidFill>
                          <a:schemeClr val="bg1"/>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3"/>
                  </a:ext>
                </a:extLst>
              </a:tr>
            </a:tbl>
          </a:graphicData>
        </a:graphic>
      </p:graphicFrame>
      <p:sp>
        <p:nvSpPr>
          <p:cNvPr id="12" name="Rectangle 9"/>
          <p:cNvSpPr/>
          <p:nvPr/>
        </p:nvSpPr>
        <p:spPr>
          <a:xfrm>
            <a:off x="1331640" y="1779662"/>
            <a:ext cx="332123" cy="31089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Oval 21"/>
          <p:cNvSpPr>
            <a:spLocks noChangeAspect="1"/>
          </p:cNvSpPr>
          <p:nvPr/>
        </p:nvSpPr>
        <p:spPr>
          <a:xfrm>
            <a:off x="7524328" y="1790357"/>
            <a:ext cx="297715" cy="3002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ectangle 16"/>
          <p:cNvSpPr/>
          <p:nvPr/>
        </p:nvSpPr>
        <p:spPr>
          <a:xfrm rot="1795255">
            <a:off x="5518268" y="1741518"/>
            <a:ext cx="215964" cy="38718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Rounded Rectangle 7"/>
          <p:cNvSpPr/>
          <p:nvPr/>
        </p:nvSpPr>
        <p:spPr>
          <a:xfrm>
            <a:off x="3419872" y="1779662"/>
            <a:ext cx="358474" cy="30935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33421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483518"/>
            <a:ext cx="2160240" cy="1200329"/>
          </a:xfrm>
          <a:prstGeom prst="rect">
            <a:avLst/>
          </a:prstGeom>
          <a:noFill/>
        </p:spPr>
        <p:txBody>
          <a:bodyPr wrap="square" rtlCol="0">
            <a:spAutoFit/>
          </a:bodyPr>
          <a:lstStyle/>
          <a:p>
            <a:r>
              <a:rPr lang="en-US" altLang="ko-KR" sz="2400" b="1" dirty="0">
                <a:solidFill>
                  <a:schemeClr val="tx1">
                    <a:lumMod val="75000"/>
                    <a:lumOff val="25000"/>
                  </a:schemeClr>
                </a:solidFill>
                <a:latin typeface="+mj-lt"/>
                <a:cs typeface="Arial" pitchFamily="34" charset="0"/>
              </a:rPr>
              <a:t>Simple </a:t>
            </a:r>
            <a:r>
              <a:rPr lang="en-US" altLang="ko-KR" sz="2400" b="1" dirty="0">
                <a:solidFill>
                  <a:schemeClr val="accent1"/>
                </a:solidFill>
                <a:latin typeface="+mj-lt"/>
                <a:cs typeface="Arial" pitchFamily="34" charset="0"/>
              </a:rPr>
              <a:t>PowerPoint </a:t>
            </a:r>
            <a:r>
              <a:rPr lang="en-US" altLang="ko-KR" sz="2400" b="1" dirty="0">
                <a:solidFill>
                  <a:schemeClr val="tx1">
                    <a:lumMod val="75000"/>
                    <a:lumOff val="25000"/>
                  </a:schemeClr>
                </a:solidFill>
                <a:latin typeface="+mj-lt"/>
                <a:cs typeface="Arial" pitchFamily="34" charset="0"/>
              </a:rPr>
              <a:t>Presentation</a:t>
            </a:r>
            <a:endParaRPr lang="ko-KR" altLang="en-US" sz="2400" b="1" dirty="0">
              <a:solidFill>
                <a:schemeClr val="tx1">
                  <a:lumMod val="75000"/>
                  <a:lumOff val="25000"/>
                </a:schemeClr>
              </a:solidFill>
              <a:latin typeface="+mj-lt"/>
              <a:cs typeface="Arial" pitchFamily="34" charset="0"/>
            </a:endParaRPr>
          </a:p>
        </p:txBody>
      </p:sp>
      <p:sp>
        <p:nvSpPr>
          <p:cNvPr id="7" name="TextBox 6"/>
          <p:cNvSpPr txBox="1"/>
          <p:nvPr/>
        </p:nvSpPr>
        <p:spPr>
          <a:xfrm>
            <a:off x="467544" y="2207642"/>
            <a:ext cx="2160240"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You can simply impress your audience and add a unique zing and appeal to your Presentations. </a:t>
            </a:r>
          </a:p>
        </p:txBody>
      </p:sp>
      <p:sp>
        <p:nvSpPr>
          <p:cNvPr id="8" name="TextBox 7"/>
          <p:cNvSpPr txBox="1"/>
          <p:nvPr/>
        </p:nvSpPr>
        <p:spPr>
          <a:xfrm>
            <a:off x="467543" y="1667584"/>
            <a:ext cx="2235899" cy="400110"/>
          </a:xfrm>
          <a:prstGeom prst="rect">
            <a:avLst/>
          </a:prstGeom>
          <a:noFill/>
        </p:spPr>
        <p:txBody>
          <a:bodyPr wrap="square">
            <a:spAutoFit/>
          </a:bodyPr>
          <a:lstStyle/>
          <a:p>
            <a:pPr fontAlgn="auto">
              <a:spcBef>
                <a:spcPts val="0"/>
              </a:spcBef>
              <a:spcAft>
                <a:spcPts val="0"/>
              </a:spcAft>
              <a:defRPr/>
            </a:pPr>
            <a:r>
              <a:rPr kumimoji="0" lang="en-US" altLang="ko-KR" sz="1000" b="1" dirty="0">
                <a:solidFill>
                  <a:schemeClr val="tx1">
                    <a:lumMod val="75000"/>
                    <a:lumOff val="25000"/>
                  </a:schemeClr>
                </a:solidFill>
                <a:cs typeface="Arial" pitchFamily="34" charset="0"/>
              </a:rPr>
              <a:t>INSERT THE TITLE</a:t>
            </a:r>
          </a:p>
          <a:p>
            <a:pPr fontAlgn="auto">
              <a:spcBef>
                <a:spcPts val="0"/>
              </a:spcBef>
              <a:spcAft>
                <a:spcPts val="0"/>
              </a:spcAft>
              <a:defRPr/>
            </a:pPr>
            <a:r>
              <a:rPr kumimoji="0" lang="en-US" altLang="ko-KR" sz="1000" b="1" dirty="0">
                <a:solidFill>
                  <a:schemeClr val="tx1">
                    <a:lumMod val="75000"/>
                    <a:lumOff val="25000"/>
                  </a:schemeClr>
                </a:solidFill>
                <a:cs typeface="Arial" pitchFamily="34" charset="0"/>
              </a:rPr>
              <a:t>OF</a:t>
            </a:r>
            <a:r>
              <a:rPr lang="en-US" altLang="ko-KR" sz="1000" b="1" dirty="0">
                <a:solidFill>
                  <a:schemeClr val="tx1">
                    <a:lumMod val="75000"/>
                    <a:lumOff val="25000"/>
                  </a:schemeClr>
                </a:solidFill>
                <a:cs typeface="Arial" pitchFamily="34" charset="0"/>
              </a:rPr>
              <a:t> </a:t>
            </a:r>
            <a:r>
              <a:rPr kumimoji="0" lang="en-US" altLang="ko-KR" sz="1000" b="1" dirty="0">
                <a:solidFill>
                  <a:schemeClr val="tx1">
                    <a:lumMod val="75000"/>
                    <a:lumOff val="25000"/>
                  </a:schemeClr>
                </a:solidFill>
                <a:cs typeface="Arial" pitchFamily="34" charset="0"/>
              </a:rPr>
              <a:t>YOUR PRESENTATION HERE    </a:t>
            </a:r>
          </a:p>
        </p:txBody>
      </p:sp>
      <p:grpSp>
        <p:nvGrpSpPr>
          <p:cNvPr id="16" name="Group 15"/>
          <p:cNvGrpSpPr/>
          <p:nvPr/>
        </p:nvGrpSpPr>
        <p:grpSpPr>
          <a:xfrm>
            <a:off x="6422324" y="3938313"/>
            <a:ext cx="2440842" cy="673514"/>
            <a:chOff x="2113657" y="4283314"/>
            <a:chExt cx="3647460" cy="673514"/>
          </a:xfrm>
        </p:grpSpPr>
        <p:sp>
          <p:nvSpPr>
            <p:cNvPr id="17" name="TextBox 16"/>
            <p:cNvSpPr txBox="1"/>
            <p:nvPr/>
          </p:nvSpPr>
          <p:spPr>
            <a:xfrm>
              <a:off x="2113657" y="4495163"/>
              <a:ext cx="3647459"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a:t>
              </a:r>
            </a:p>
          </p:txBody>
        </p:sp>
        <p:sp>
          <p:nvSpPr>
            <p:cNvPr id="18" name="TextBox 17"/>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sp>
        <p:nvSpPr>
          <p:cNvPr id="19" name="Rectangle 23"/>
          <p:cNvSpPr/>
          <p:nvPr/>
        </p:nvSpPr>
        <p:spPr>
          <a:xfrm>
            <a:off x="6703854" y="3572677"/>
            <a:ext cx="480907" cy="28288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Rectangle 30"/>
          <p:cNvSpPr/>
          <p:nvPr/>
        </p:nvSpPr>
        <p:spPr>
          <a:xfrm>
            <a:off x="6719149" y="2061122"/>
            <a:ext cx="334274" cy="33329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16"/>
          <p:cNvSpPr/>
          <p:nvPr/>
        </p:nvSpPr>
        <p:spPr>
          <a:xfrm>
            <a:off x="6644330" y="627534"/>
            <a:ext cx="388500" cy="255328"/>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2" name="Group 21"/>
          <p:cNvGrpSpPr/>
          <p:nvPr/>
        </p:nvGrpSpPr>
        <p:grpSpPr>
          <a:xfrm>
            <a:off x="6422324" y="2500300"/>
            <a:ext cx="2440842" cy="673514"/>
            <a:chOff x="2113657" y="4283314"/>
            <a:chExt cx="3647460" cy="673514"/>
          </a:xfrm>
        </p:grpSpPr>
        <p:sp>
          <p:nvSpPr>
            <p:cNvPr id="23" name="TextBox 22"/>
            <p:cNvSpPr txBox="1"/>
            <p:nvPr/>
          </p:nvSpPr>
          <p:spPr>
            <a:xfrm>
              <a:off x="2113657" y="4495163"/>
              <a:ext cx="3647459"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a:t>
              </a:r>
            </a:p>
          </p:txBody>
        </p:sp>
        <p:sp>
          <p:nvSpPr>
            <p:cNvPr id="24" name="TextBox 23"/>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25" name="Group 24"/>
          <p:cNvGrpSpPr/>
          <p:nvPr/>
        </p:nvGrpSpPr>
        <p:grpSpPr>
          <a:xfrm>
            <a:off x="6422324" y="1062287"/>
            <a:ext cx="2440842" cy="673514"/>
            <a:chOff x="2113657" y="4283314"/>
            <a:chExt cx="3647460" cy="673514"/>
          </a:xfrm>
        </p:grpSpPr>
        <p:sp>
          <p:nvSpPr>
            <p:cNvPr id="26" name="TextBox 25"/>
            <p:cNvSpPr txBox="1"/>
            <p:nvPr/>
          </p:nvSpPr>
          <p:spPr>
            <a:xfrm>
              <a:off x="2113657" y="4495163"/>
              <a:ext cx="3647459"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a:t>
              </a:r>
            </a:p>
          </p:txBody>
        </p:sp>
        <p:sp>
          <p:nvSpPr>
            <p:cNvPr id="27" name="TextBox 26"/>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sp>
        <p:nvSpPr>
          <p:cNvPr id="3" name="그림 개체 틀 2">
            <a:extLst>
              <a:ext uri="{FF2B5EF4-FFF2-40B4-BE49-F238E27FC236}">
                <a16:creationId xmlns:a16="http://schemas.microsoft.com/office/drawing/2014/main" id="{6B63ED0C-D9C2-467F-ACA7-CA41DC82D185}"/>
              </a:ext>
            </a:extLst>
          </p:cNvPr>
          <p:cNvSpPr>
            <a:spLocks noGrp="1"/>
          </p:cNvSpPr>
          <p:nvPr>
            <p:ph type="pic" idx="13"/>
          </p:nvPr>
        </p:nvSpPr>
        <p:spPr/>
      </p:sp>
      <p:sp>
        <p:nvSpPr>
          <p:cNvPr id="9" name="그림 개체 틀 8">
            <a:extLst>
              <a:ext uri="{FF2B5EF4-FFF2-40B4-BE49-F238E27FC236}">
                <a16:creationId xmlns:a16="http://schemas.microsoft.com/office/drawing/2014/main" id="{B5B63E38-E2E1-45E6-846C-5CA7F34F1A83}"/>
              </a:ext>
            </a:extLst>
          </p:cNvPr>
          <p:cNvSpPr>
            <a:spLocks noGrp="1"/>
          </p:cNvSpPr>
          <p:nvPr>
            <p:ph type="pic" idx="15"/>
          </p:nvPr>
        </p:nvSpPr>
        <p:spPr/>
      </p:sp>
      <p:sp>
        <p:nvSpPr>
          <p:cNvPr id="11" name="그림 개체 틀 10">
            <a:extLst>
              <a:ext uri="{FF2B5EF4-FFF2-40B4-BE49-F238E27FC236}">
                <a16:creationId xmlns:a16="http://schemas.microsoft.com/office/drawing/2014/main" id="{27292CB6-67E7-437C-89F8-7A7F3638133A}"/>
              </a:ext>
            </a:extLst>
          </p:cNvPr>
          <p:cNvSpPr>
            <a:spLocks noGrp="1"/>
          </p:cNvSpPr>
          <p:nvPr>
            <p:ph type="pic" idx="14"/>
          </p:nvPr>
        </p:nvSpPr>
        <p:spPr/>
      </p:sp>
    </p:spTree>
    <p:extLst>
      <p:ext uri="{BB962C8B-B14F-4D97-AF65-F5344CB8AC3E}">
        <p14:creationId xmlns:p14="http://schemas.microsoft.com/office/powerpoint/2010/main" val="1958225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5"/>
                </a:solidFill>
              </a:rPr>
              <a:t>Table</a:t>
            </a:r>
            <a:r>
              <a:rPr lang="en-US" altLang="ko-KR" dirty="0"/>
              <a:t> Layout</a:t>
            </a:r>
            <a:endParaRPr lang="ko-KR" altLang="en-US" dirty="0"/>
          </a:p>
        </p:txBody>
      </p:sp>
      <p:graphicFrame>
        <p:nvGraphicFramePr>
          <p:cNvPr id="3" name="Table 2"/>
          <p:cNvGraphicFramePr>
            <a:graphicFrameLocks noGrp="1"/>
          </p:cNvGraphicFramePr>
          <p:nvPr>
            <p:extLst>
              <p:ext uri="{D42A27DB-BD31-4B8C-83A1-F6EECF244321}">
                <p14:modId xmlns:p14="http://schemas.microsoft.com/office/powerpoint/2010/main" val="311999563"/>
              </p:ext>
            </p:extLst>
          </p:nvPr>
        </p:nvGraphicFramePr>
        <p:xfrm>
          <a:off x="2087896" y="1180207"/>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26938392"/>
              </p:ext>
            </p:extLst>
          </p:nvPr>
        </p:nvGraphicFramePr>
        <p:xfrm>
          <a:off x="3743931" y="1180207"/>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mpd="sng">
                      <a:noFill/>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44992641"/>
              </p:ext>
            </p:extLst>
          </p:nvPr>
        </p:nvGraphicFramePr>
        <p:xfrm>
          <a:off x="7056000" y="1180207"/>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2700" cmpd="sng">
                      <a:noFill/>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09201385"/>
              </p:ext>
            </p:extLst>
          </p:nvPr>
        </p:nvGraphicFramePr>
        <p:xfrm>
          <a:off x="5399966" y="1180207"/>
          <a:ext cx="1548000" cy="3037507"/>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tblGrid>
              <a:tr h="7967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2700" cmpd="sng">
                      <a:noFill/>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7" name="TextBox 16"/>
          <p:cNvSpPr txBox="1"/>
          <p:nvPr/>
        </p:nvSpPr>
        <p:spPr>
          <a:xfrm>
            <a:off x="530926" y="2024798"/>
            <a:ext cx="1439712"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Calibri" pitchFamily="34" charset="0"/>
              </a:rPr>
              <a:t>Your Text Here</a:t>
            </a:r>
            <a:endParaRPr lang="ko-KR" altLang="en-US" sz="1200" b="1" dirty="0">
              <a:solidFill>
                <a:schemeClr val="bg1"/>
              </a:solidFill>
              <a:cs typeface="Calibri" pitchFamily="34" charset="0"/>
            </a:endParaRPr>
          </a:p>
        </p:txBody>
      </p:sp>
      <p:sp>
        <p:nvSpPr>
          <p:cNvPr id="18" name="TextBox 17"/>
          <p:cNvSpPr txBox="1"/>
          <p:nvPr/>
        </p:nvSpPr>
        <p:spPr>
          <a:xfrm>
            <a:off x="530926" y="2480813"/>
            <a:ext cx="1439712"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Calibri" pitchFamily="34" charset="0"/>
              </a:rPr>
              <a:t>Your Text Here</a:t>
            </a:r>
            <a:endParaRPr lang="ko-KR" altLang="en-US" sz="1200" b="1" dirty="0">
              <a:solidFill>
                <a:schemeClr val="bg1"/>
              </a:solidFill>
              <a:cs typeface="Calibri" pitchFamily="34" charset="0"/>
            </a:endParaRPr>
          </a:p>
        </p:txBody>
      </p:sp>
      <p:sp>
        <p:nvSpPr>
          <p:cNvPr id="19" name="TextBox 18"/>
          <p:cNvSpPr txBox="1"/>
          <p:nvPr/>
        </p:nvSpPr>
        <p:spPr>
          <a:xfrm>
            <a:off x="530926" y="2936828"/>
            <a:ext cx="1439712"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Calibri" pitchFamily="34" charset="0"/>
              </a:rPr>
              <a:t>Your Text Here</a:t>
            </a:r>
            <a:endParaRPr lang="ko-KR" altLang="en-US" sz="1200" b="1" dirty="0">
              <a:solidFill>
                <a:schemeClr val="bg1"/>
              </a:solidFill>
              <a:cs typeface="Calibri" pitchFamily="34" charset="0"/>
            </a:endParaRPr>
          </a:p>
        </p:txBody>
      </p:sp>
      <p:sp>
        <p:nvSpPr>
          <p:cNvPr id="20" name="TextBox 19"/>
          <p:cNvSpPr txBox="1"/>
          <p:nvPr/>
        </p:nvSpPr>
        <p:spPr>
          <a:xfrm>
            <a:off x="530926" y="3392843"/>
            <a:ext cx="1439712"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Calibri" pitchFamily="34" charset="0"/>
              </a:rPr>
              <a:t>Your Text Here</a:t>
            </a:r>
            <a:endParaRPr lang="ko-KR" altLang="en-US" sz="1200" b="1" dirty="0">
              <a:solidFill>
                <a:schemeClr val="bg1"/>
              </a:solidFill>
              <a:cs typeface="Calibri" pitchFamily="34" charset="0"/>
            </a:endParaRPr>
          </a:p>
        </p:txBody>
      </p:sp>
      <p:sp>
        <p:nvSpPr>
          <p:cNvPr id="21" name="TextBox 20"/>
          <p:cNvSpPr txBox="1"/>
          <p:nvPr/>
        </p:nvSpPr>
        <p:spPr>
          <a:xfrm>
            <a:off x="530926" y="3848858"/>
            <a:ext cx="1439712" cy="276999"/>
          </a:xfrm>
          <a:prstGeom prst="rect">
            <a:avLst/>
          </a:prstGeom>
          <a:solidFill>
            <a:schemeClr val="accent1"/>
          </a:solidFill>
        </p:spPr>
        <p:txBody>
          <a:bodyPr wrap="square" rtlCol="0" anchor="ctr">
            <a:spAutoFit/>
          </a:bodyPr>
          <a:lstStyle/>
          <a:p>
            <a:pPr algn="ctr"/>
            <a:r>
              <a:rPr lang="en-US" altLang="ko-KR" sz="1200" b="1" dirty="0">
                <a:solidFill>
                  <a:schemeClr val="bg1"/>
                </a:solidFill>
                <a:cs typeface="Calibri" pitchFamily="34" charset="0"/>
              </a:rPr>
              <a:t>Your Text Here</a:t>
            </a:r>
            <a:endParaRPr lang="ko-KR" altLang="en-US" sz="1200" b="1" dirty="0">
              <a:solidFill>
                <a:schemeClr val="bg1"/>
              </a:solidFill>
              <a:cs typeface="Calibri" pitchFamily="34" charset="0"/>
            </a:endParaRPr>
          </a:p>
        </p:txBody>
      </p:sp>
    </p:spTree>
    <p:extLst>
      <p:ext uri="{BB962C8B-B14F-4D97-AF65-F5344CB8AC3E}">
        <p14:creationId xmlns:p14="http://schemas.microsoft.com/office/powerpoint/2010/main" val="2424609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1547664" y="0"/>
            <a:ext cx="7596336" cy="884466"/>
          </a:xfrm>
        </p:spPr>
        <p:txBody>
          <a:bodyPr/>
          <a:lstStyle/>
          <a:p>
            <a:pPr algn="ctr"/>
            <a:r>
              <a:rPr lang="en-US" altLang="ko-KR" dirty="0">
                <a:solidFill>
                  <a:schemeClr val="accent5"/>
                </a:solidFill>
              </a:rPr>
              <a:t>Columns</a:t>
            </a:r>
            <a:r>
              <a:rPr lang="en-US" altLang="ko-KR" dirty="0">
                <a:solidFill>
                  <a:srgbClr val="F2AC30"/>
                </a:solidFill>
              </a:rPr>
              <a:t> </a:t>
            </a:r>
            <a:r>
              <a:rPr lang="en-US" altLang="ko-KR" dirty="0"/>
              <a:t>Layout</a:t>
            </a:r>
            <a:endParaRPr lang="ko-KR" altLang="en-US" dirty="0"/>
          </a:p>
        </p:txBody>
      </p:sp>
      <p:grpSp>
        <p:nvGrpSpPr>
          <p:cNvPr id="19" name="Group 18"/>
          <p:cNvGrpSpPr/>
          <p:nvPr/>
        </p:nvGrpSpPr>
        <p:grpSpPr>
          <a:xfrm>
            <a:off x="2051720" y="1635646"/>
            <a:ext cx="2088000" cy="2952328"/>
            <a:chOff x="2051720" y="1635646"/>
            <a:chExt cx="2088000" cy="2952328"/>
          </a:xfrm>
        </p:grpSpPr>
        <p:sp>
          <p:nvSpPr>
            <p:cNvPr id="6" name="Rectangle 5"/>
            <p:cNvSpPr/>
            <p:nvPr/>
          </p:nvSpPr>
          <p:spPr>
            <a:xfrm>
              <a:off x="2051720" y="1635646"/>
              <a:ext cx="2088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7" name="Rectangle 6"/>
            <p:cNvSpPr/>
            <p:nvPr/>
          </p:nvSpPr>
          <p:spPr>
            <a:xfrm>
              <a:off x="2051720" y="4515966"/>
              <a:ext cx="20880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nvGrpSpPr>
            <p:cNvPr id="10" name="Group 9"/>
            <p:cNvGrpSpPr/>
            <p:nvPr/>
          </p:nvGrpSpPr>
          <p:grpSpPr>
            <a:xfrm>
              <a:off x="2130854" y="1805082"/>
              <a:ext cx="2008866" cy="2627140"/>
              <a:chOff x="2227884" y="1330362"/>
              <a:chExt cx="2835932" cy="2627140"/>
            </a:xfrm>
          </p:grpSpPr>
          <p:sp>
            <p:nvSpPr>
              <p:cNvPr id="11" name="TextBox 10"/>
              <p:cNvSpPr txBox="1"/>
              <p:nvPr/>
            </p:nvSpPr>
            <p:spPr>
              <a:xfrm>
                <a:off x="2227884" y="1649178"/>
                <a:ext cx="2835932"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12" name="TextBox 11"/>
              <p:cNvSpPr txBox="1"/>
              <p:nvPr/>
            </p:nvSpPr>
            <p:spPr>
              <a:xfrm>
                <a:off x="2227884"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sp>
        <p:nvSpPr>
          <p:cNvPr id="17" name="Rectangle 16"/>
          <p:cNvSpPr/>
          <p:nvPr/>
        </p:nvSpPr>
        <p:spPr>
          <a:xfrm rot="2700000">
            <a:off x="2915018" y="954829"/>
            <a:ext cx="361404" cy="64792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0" name="Group 19"/>
          <p:cNvGrpSpPr/>
          <p:nvPr/>
        </p:nvGrpSpPr>
        <p:grpSpPr>
          <a:xfrm>
            <a:off x="4289781" y="1635646"/>
            <a:ext cx="2088000" cy="2952328"/>
            <a:chOff x="2051720" y="1635646"/>
            <a:chExt cx="2088000" cy="2952328"/>
          </a:xfrm>
        </p:grpSpPr>
        <p:sp>
          <p:nvSpPr>
            <p:cNvPr id="21" name="Rectangle 20"/>
            <p:cNvSpPr/>
            <p:nvPr/>
          </p:nvSpPr>
          <p:spPr>
            <a:xfrm>
              <a:off x="2051720" y="1635646"/>
              <a:ext cx="2088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22" name="Rectangle 21"/>
            <p:cNvSpPr/>
            <p:nvPr/>
          </p:nvSpPr>
          <p:spPr>
            <a:xfrm>
              <a:off x="2051720" y="4515966"/>
              <a:ext cx="20880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nvGrpSpPr>
            <p:cNvPr id="23" name="Group 22"/>
            <p:cNvGrpSpPr/>
            <p:nvPr/>
          </p:nvGrpSpPr>
          <p:grpSpPr>
            <a:xfrm>
              <a:off x="2130854" y="1805082"/>
              <a:ext cx="2008866" cy="2627140"/>
              <a:chOff x="2227884" y="1330362"/>
              <a:chExt cx="2835932" cy="2627140"/>
            </a:xfrm>
          </p:grpSpPr>
          <p:sp>
            <p:nvSpPr>
              <p:cNvPr id="24" name="TextBox 23"/>
              <p:cNvSpPr txBox="1"/>
              <p:nvPr/>
            </p:nvSpPr>
            <p:spPr>
              <a:xfrm>
                <a:off x="2227884" y="1649178"/>
                <a:ext cx="2835932"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25" name="TextBox 24"/>
              <p:cNvSpPr txBox="1"/>
              <p:nvPr/>
            </p:nvSpPr>
            <p:spPr>
              <a:xfrm>
                <a:off x="2227884"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grpSp>
        <p:nvGrpSpPr>
          <p:cNvPr id="26" name="Group 25"/>
          <p:cNvGrpSpPr/>
          <p:nvPr/>
        </p:nvGrpSpPr>
        <p:grpSpPr>
          <a:xfrm>
            <a:off x="6527842" y="1635646"/>
            <a:ext cx="2088000" cy="2952328"/>
            <a:chOff x="2051720" y="1635646"/>
            <a:chExt cx="2088000" cy="2952328"/>
          </a:xfrm>
        </p:grpSpPr>
        <p:sp>
          <p:nvSpPr>
            <p:cNvPr id="27" name="Rectangle 26"/>
            <p:cNvSpPr/>
            <p:nvPr/>
          </p:nvSpPr>
          <p:spPr>
            <a:xfrm>
              <a:off x="2051720" y="1635646"/>
              <a:ext cx="208800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28" name="Rectangle 27"/>
            <p:cNvSpPr/>
            <p:nvPr/>
          </p:nvSpPr>
          <p:spPr>
            <a:xfrm>
              <a:off x="2051720" y="4515966"/>
              <a:ext cx="208800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nvGrpSpPr>
            <p:cNvPr id="29" name="Group 28"/>
            <p:cNvGrpSpPr/>
            <p:nvPr/>
          </p:nvGrpSpPr>
          <p:grpSpPr>
            <a:xfrm>
              <a:off x="2130854" y="1805082"/>
              <a:ext cx="2008866" cy="2627140"/>
              <a:chOff x="2227884" y="1330362"/>
              <a:chExt cx="2835932" cy="2627140"/>
            </a:xfrm>
          </p:grpSpPr>
          <p:sp>
            <p:nvSpPr>
              <p:cNvPr id="30" name="TextBox 29"/>
              <p:cNvSpPr txBox="1"/>
              <p:nvPr/>
            </p:nvSpPr>
            <p:spPr>
              <a:xfrm>
                <a:off x="2227884" y="1649178"/>
                <a:ext cx="2835932" cy="230832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a:t>
                </a:r>
              </a:p>
            </p:txBody>
          </p:sp>
          <p:sp>
            <p:nvSpPr>
              <p:cNvPr id="31" name="TextBox 30"/>
              <p:cNvSpPr txBox="1"/>
              <p:nvPr/>
            </p:nvSpPr>
            <p:spPr>
              <a:xfrm>
                <a:off x="2227884" y="1330362"/>
                <a:ext cx="283593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sp>
        <p:nvSpPr>
          <p:cNvPr id="32" name="Block Arc 14"/>
          <p:cNvSpPr/>
          <p:nvPr/>
        </p:nvSpPr>
        <p:spPr>
          <a:xfrm rot="16200000">
            <a:off x="7360437" y="1006302"/>
            <a:ext cx="501943" cy="50227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3" name="Diamond 5"/>
          <p:cNvSpPr/>
          <p:nvPr/>
        </p:nvSpPr>
        <p:spPr>
          <a:xfrm>
            <a:off x="5130404" y="1035131"/>
            <a:ext cx="485888" cy="487324"/>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28807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53" name="TextBox 52">
            <a:extLst>
              <a:ext uri="{FF2B5EF4-FFF2-40B4-BE49-F238E27FC236}">
                <a16:creationId xmlns:a16="http://schemas.microsoft.com/office/drawing/2014/main" id="{AC5E9642-2CE6-43EF-9D4E-CF163CDAF7F5}"/>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9B1C09E2-000D-40AA-9164-FF799AC6E2C6}"/>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65B4B6EB-11F7-4C9F-ADFF-02C132FB9386}"/>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8854B320-9435-4495-84A1-8716FAF80983}"/>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Diamond 5">
            <a:extLst>
              <a:ext uri="{FF2B5EF4-FFF2-40B4-BE49-F238E27FC236}">
                <a16:creationId xmlns:a16="http://schemas.microsoft.com/office/drawing/2014/main" id="{6C08ED44-84ED-4FF4-998C-0D46E42B7EAA}"/>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Isosceles Triangle 51">
            <a:extLst>
              <a:ext uri="{FF2B5EF4-FFF2-40B4-BE49-F238E27FC236}">
                <a16:creationId xmlns:a16="http://schemas.microsoft.com/office/drawing/2014/main" id="{F89F89B1-B9B6-4729-AAD1-B09E1C429E5D}"/>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57">
            <a:extLst>
              <a:ext uri="{FF2B5EF4-FFF2-40B4-BE49-F238E27FC236}">
                <a16:creationId xmlns:a16="http://schemas.microsoft.com/office/drawing/2014/main" id="{81ADB14B-862C-4A28-B968-6FCCD903865A}"/>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Rectangle 7">
            <a:extLst>
              <a:ext uri="{FF2B5EF4-FFF2-40B4-BE49-F238E27FC236}">
                <a16:creationId xmlns:a16="http://schemas.microsoft.com/office/drawing/2014/main" id="{D5EBEC76-3404-4A32-A8FC-951D9522304F}"/>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Parallelogram 15">
            <a:extLst>
              <a:ext uri="{FF2B5EF4-FFF2-40B4-BE49-F238E27FC236}">
                <a16:creationId xmlns:a16="http://schemas.microsoft.com/office/drawing/2014/main" id="{673A6FEA-1B46-4402-9D59-7858AB9586DD}"/>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Freeform 19">
            <a:extLst>
              <a:ext uri="{FF2B5EF4-FFF2-40B4-BE49-F238E27FC236}">
                <a16:creationId xmlns:a16="http://schemas.microsoft.com/office/drawing/2014/main" id="{249E198D-D40F-45B6-8F3D-F8A79B6D11DE}"/>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Rectangle 30">
            <a:extLst>
              <a:ext uri="{FF2B5EF4-FFF2-40B4-BE49-F238E27FC236}">
                <a16:creationId xmlns:a16="http://schemas.microsoft.com/office/drawing/2014/main" id="{14302CD8-9730-4558-85D1-CD7DAD851FA6}"/>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ectangle 7">
            <a:extLst>
              <a:ext uri="{FF2B5EF4-FFF2-40B4-BE49-F238E27FC236}">
                <a16:creationId xmlns:a16="http://schemas.microsoft.com/office/drawing/2014/main" id="{923102AD-4104-4816-AD50-75CFE102C2E7}"/>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Rectangle 15">
            <a:extLst>
              <a:ext uri="{FF2B5EF4-FFF2-40B4-BE49-F238E27FC236}">
                <a16:creationId xmlns:a16="http://schemas.microsoft.com/office/drawing/2014/main" id="{7E0DEDEA-56FC-46C5-9650-ECDBA0C00682}"/>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Pie 24">
            <a:extLst>
              <a:ext uri="{FF2B5EF4-FFF2-40B4-BE49-F238E27FC236}">
                <a16:creationId xmlns:a16="http://schemas.microsoft.com/office/drawing/2014/main" id="{0565F0E4-DB3B-4471-AD2C-024C48899596}"/>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7" name="Parallelogram 30">
            <a:extLst>
              <a:ext uri="{FF2B5EF4-FFF2-40B4-BE49-F238E27FC236}">
                <a16:creationId xmlns:a16="http://schemas.microsoft.com/office/drawing/2014/main" id="{EF001BEE-B713-4378-AB60-2DA8C3AE30F6}"/>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Block Arc 14">
            <a:extLst>
              <a:ext uri="{FF2B5EF4-FFF2-40B4-BE49-F238E27FC236}">
                <a16:creationId xmlns:a16="http://schemas.microsoft.com/office/drawing/2014/main" id="{6AC5AE3A-94A0-448E-BB40-F534B002DA60}"/>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9" name="Block Arc 41">
            <a:extLst>
              <a:ext uri="{FF2B5EF4-FFF2-40B4-BE49-F238E27FC236}">
                <a16:creationId xmlns:a16="http://schemas.microsoft.com/office/drawing/2014/main" id="{BDB0C899-247A-4F2A-A1BE-3DA583CD023A}"/>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0" name="Right Triangle 17">
            <a:extLst>
              <a:ext uri="{FF2B5EF4-FFF2-40B4-BE49-F238E27FC236}">
                <a16:creationId xmlns:a16="http://schemas.microsoft.com/office/drawing/2014/main" id="{D0705AF2-7216-418D-97F9-A486DF734075}"/>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Oval 27">
            <a:extLst>
              <a:ext uri="{FF2B5EF4-FFF2-40B4-BE49-F238E27FC236}">
                <a16:creationId xmlns:a16="http://schemas.microsoft.com/office/drawing/2014/main" id="{C6DD9318-2FAE-4447-B022-8636508564A5}"/>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Parallelogram 15">
            <a:extLst>
              <a:ext uri="{FF2B5EF4-FFF2-40B4-BE49-F238E27FC236}">
                <a16:creationId xmlns:a16="http://schemas.microsoft.com/office/drawing/2014/main" id="{896AFBFF-F567-4122-831C-8A513ACD4D61}"/>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ound Same Side Corner Rectangle 21">
            <a:extLst>
              <a:ext uri="{FF2B5EF4-FFF2-40B4-BE49-F238E27FC236}">
                <a16:creationId xmlns:a16="http://schemas.microsoft.com/office/drawing/2014/main" id="{689F8078-2EA1-433F-9902-2267A74EC4D9}"/>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Oval 26">
            <a:extLst>
              <a:ext uri="{FF2B5EF4-FFF2-40B4-BE49-F238E27FC236}">
                <a16:creationId xmlns:a16="http://schemas.microsoft.com/office/drawing/2014/main" id="{E67D79E8-6FBB-433A-88F1-29BF6E8E76F7}"/>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5" name="Freeform 32">
            <a:extLst>
              <a:ext uri="{FF2B5EF4-FFF2-40B4-BE49-F238E27FC236}">
                <a16:creationId xmlns:a16="http://schemas.microsoft.com/office/drawing/2014/main" id="{64D7D246-FC45-4459-99DF-135C7465FAD2}"/>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Rounded Rectangle 10">
            <a:extLst>
              <a:ext uri="{FF2B5EF4-FFF2-40B4-BE49-F238E27FC236}">
                <a16:creationId xmlns:a16="http://schemas.microsoft.com/office/drawing/2014/main" id="{B751C24E-F19C-42C1-A845-287935D0375A}"/>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Rounded Rectangle 32">
            <a:extLst>
              <a:ext uri="{FF2B5EF4-FFF2-40B4-BE49-F238E27FC236}">
                <a16:creationId xmlns:a16="http://schemas.microsoft.com/office/drawing/2014/main" id="{F5EBA0FA-1646-452C-B9FB-52477430A6D3}"/>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Trapezoid 13">
            <a:extLst>
              <a:ext uri="{FF2B5EF4-FFF2-40B4-BE49-F238E27FC236}">
                <a16:creationId xmlns:a16="http://schemas.microsoft.com/office/drawing/2014/main" id="{D6131DB8-8FDA-438A-90AA-9D6ED2E20936}"/>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Rounded Rectangle 7">
            <a:extLst>
              <a:ext uri="{FF2B5EF4-FFF2-40B4-BE49-F238E27FC236}">
                <a16:creationId xmlns:a16="http://schemas.microsoft.com/office/drawing/2014/main" id="{76ACEC56-18E3-4905-843D-878E12C7C4C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Rectangle 18">
            <a:extLst>
              <a:ext uri="{FF2B5EF4-FFF2-40B4-BE49-F238E27FC236}">
                <a16:creationId xmlns:a16="http://schemas.microsoft.com/office/drawing/2014/main" id="{4F279CAE-7FC5-45F6-894F-2FD1B29CC320}"/>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ed Rectangle 25">
            <a:extLst>
              <a:ext uri="{FF2B5EF4-FFF2-40B4-BE49-F238E27FC236}">
                <a16:creationId xmlns:a16="http://schemas.microsoft.com/office/drawing/2014/main" id="{3A7292F1-03E1-4D49-91D1-431CA91189C0}"/>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Chord 14">
            <a:extLst>
              <a:ext uri="{FF2B5EF4-FFF2-40B4-BE49-F238E27FC236}">
                <a16:creationId xmlns:a16="http://schemas.microsoft.com/office/drawing/2014/main" id="{EEEB0DCD-BF79-4FF9-9D68-E15BD55E6E9E}"/>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Rounded Rectangle 6">
            <a:extLst>
              <a:ext uri="{FF2B5EF4-FFF2-40B4-BE49-F238E27FC236}">
                <a16:creationId xmlns:a16="http://schemas.microsoft.com/office/drawing/2014/main" id="{43EC1B73-1CF5-4DFD-BD33-D7F65196841C}"/>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Oval 66">
            <a:extLst>
              <a:ext uri="{FF2B5EF4-FFF2-40B4-BE49-F238E27FC236}">
                <a16:creationId xmlns:a16="http://schemas.microsoft.com/office/drawing/2014/main" id="{934046C8-6BCC-4FCD-A03F-E67F99CEDA43}"/>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Isosceles Triangle 13">
            <a:extLst>
              <a:ext uri="{FF2B5EF4-FFF2-40B4-BE49-F238E27FC236}">
                <a16:creationId xmlns:a16="http://schemas.microsoft.com/office/drawing/2014/main" id="{2FC90D2C-E850-4929-9EB6-11E4FF079ADF}"/>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Smiley Face 14">
            <a:extLst>
              <a:ext uri="{FF2B5EF4-FFF2-40B4-BE49-F238E27FC236}">
                <a16:creationId xmlns:a16="http://schemas.microsoft.com/office/drawing/2014/main" id="{DD10439E-2FAA-4648-B797-7530B9040B6B}"/>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Smiley Face 12">
            <a:extLst>
              <a:ext uri="{FF2B5EF4-FFF2-40B4-BE49-F238E27FC236}">
                <a16:creationId xmlns:a16="http://schemas.microsoft.com/office/drawing/2014/main" id="{A3199C23-C0E8-483C-B1F2-1A1943DE1A3E}"/>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Smiley Face 15">
            <a:extLst>
              <a:ext uri="{FF2B5EF4-FFF2-40B4-BE49-F238E27FC236}">
                <a16:creationId xmlns:a16="http://schemas.microsoft.com/office/drawing/2014/main" id="{3FC38535-7358-474F-BD25-7816DAF20AAF}"/>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Oval 37">
            <a:extLst>
              <a:ext uri="{FF2B5EF4-FFF2-40B4-BE49-F238E27FC236}">
                <a16:creationId xmlns:a16="http://schemas.microsoft.com/office/drawing/2014/main" id="{0CB33A90-BD57-419A-B1AF-FF0DC1BDD480}"/>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0" name="Smiley Face 14">
            <a:extLst>
              <a:ext uri="{FF2B5EF4-FFF2-40B4-BE49-F238E27FC236}">
                <a16:creationId xmlns:a16="http://schemas.microsoft.com/office/drawing/2014/main" id="{E945C34C-F0A0-440A-8B86-E933DBC7350D}"/>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ectangle 16">
            <a:extLst>
              <a:ext uri="{FF2B5EF4-FFF2-40B4-BE49-F238E27FC236}">
                <a16:creationId xmlns:a16="http://schemas.microsoft.com/office/drawing/2014/main" id="{CC068563-A580-47B0-951D-A9DF4D882B70}"/>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Rectangle 9">
            <a:extLst>
              <a:ext uri="{FF2B5EF4-FFF2-40B4-BE49-F238E27FC236}">
                <a16:creationId xmlns:a16="http://schemas.microsoft.com/office/drawing/2014/main" id="{0CEFC199-53BF-4FB3-9696-5A0679D99DA5}"/>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Round Same Side Corner Rectangle 6">
            <a:extLst>
              <a:ext uri="{FF2B5EF4-FFF2-40B4-BE49-F238E27FC236}">
                <a16:creationId xmlns:a16="http://schemas.microsoft.com/office/drawing/2014/main" id="{5E452DB9-650F-4617-9C8C-74FEA26E6E29}"/>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Frame 17">
            <a:extLst>
              <a:ext uri="{FF2B5EF4-FFF2-40B4-BE49-F238E27FC236}">
                <a16:creationId xmlns:a16="http://schemas.microsoft.com/office/drawing/2014/main" id="{8AFF86F7-8CCA-437F-B4B1-01AC42CBEF8D}"/>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5" name="Rounded Rectangle 5">
            <a:extLst>
              <a:ext uri="{FF2B5EF4-FFF2-40B4-BE49-F238E27FC236}">
                <a16:creationId xmlns:a16="http://schemas.microsoft.com/office/drawing/2014/main" id="{D5559164-2C48-4BD0-9228-7B2DA83637C5}"/>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6" name="Teardrop 1">
            <a:extLst>
              <a:ext uri="{FF2B5EF4-FFF2-40B4-BE49-F238E27FC236}">
                <a16:creationId xmlns:a16="http://schemas.microsoft.com/office/drawing/2014/main" id="{1927BE5C-41E4-4FD8-BC5E-81B932461939}"/>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7" name="Rectangle 130">
            <a:extLst>
              <a:ext uri="{FF2B5EF4-FFF2-40B4-BE49-F238E27FC236}">
                <a16:creationId xmlns:a16="http://schemas.microsoft.com/office/drawing/2014/main" id="{4B04B099-FCE6-4BBA-90BC-20A3F9946F42}"/>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8" name="Right Triangle 17">
            <a:extLst>
              <a:ext uri="{FF2B5EF4-FFF2-40B4-BE49-F238E27FC236}">
                <a16:creationId xmlns:a16="http://schemas.microsoft.com/office/drawing/2014/main" id="{E0F72A79-8E74-4478-BDF9-EB659B5D0C71}"/>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ight Triangle 17">
            <a:extLst>
              <a:ext uri="{FF2B5EF4-FFF2-40B4-BE49-F238E27FC236}">
                <a16:creationId xmlns:a16="http://schemas.microsoft.com/office/drawing/2014/main" id="{68913C1E-9230-42DF-8316-C83A362DD581}"/>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Right Triangle 17">
            <a:extLst>
              <a:ext uri="{FF2B5EF4-FFF2-40B4-BE49-F238E27FC236}">
                <a16:creationId xmlns:a16="http://schemas.microsoft.com/office/drawing/2014/main" id="{54F4E2F4-9217-40DB-B998-EE3BCBC73305}"/>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1" name="Oval 44">
            <a:extLst>
              <a:ext uri="{FF2B5EF4-FFF2-40B4-BE49-F238E27FC236}">
                <a16:creationId xmlns:a16="http://schemas.microsoft.com/office/drawing/2014/main" id="{124F1161-B2DB-47D9-A7EF-DC1EF59E7094}"/>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541049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277D8593-B08C-4DF3-BA17-A6D3F2EEC603}"/>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F25538AB-D9F5-4BE7-8B53-57412B5D2514}"/>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71C1682E-ACE5-4749-95E8-09B8C4A50E2E}"/>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6189633E-E782-45C1-BFC7-E611D44DE657}"/>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F80D1085-53D6-48D6-B0A8-4C210DA535DA}"/>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226D7E44-4CBD-4099-BBFA-5B4FF777F65D}"/>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1573EE40-AE1A-4712-95EC-9C44358068D2}"/>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7868BCBE-8637-4E17-9FD8-172C5154DC10}"/>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3EDC2A41-7DCF-4904-AAA0-6F87FCFD187A}"/>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9E1842A7-E74F-433E-81E2-1DF5A8941FA3}"/>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54ADE71A-9BA6-4CDB-BE04-6CEF9AD72E2D}"/>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8F839E66-0CCA-459D-81C9-C9B8D1AEF03E}"/>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C1CA706B-0319-42B5-ABAE-B9F59F2591D4}"/>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BFF76CE4-5BCC-4119-9BE0-DF676146163E}"/>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24C283D1-788F-4C49-ABEC-2E9ADCC3D15D}"/>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3FEBA52E-2138-46EB-B65A-3FF2C49CC3F9}"/>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0CE83CD1-D036-4785-A31D-DBD1491EA037}"/>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99814834-5358-4F4E-9ECF-2EA36305358A}"/>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AF021B77-E997-4AED-8847-1ADC360E38EB}"/>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E532BAB1-CDE8-499B-8A0E-2AF415CB93A7}"/>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715CBFEF-F702-4DBB-90CC-16E238DD19A5}"/>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B8620A69-77FB-43BB-9497-8B5215E74F18}"/>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5" name="Rounded Rectangle 6">
            <a:extLst>
              <a:ext uri="{FF2B5EF4-FFF2-40B4-BE49-F238E27FC236}">
                <a16:creationId xmlns:a16="http://schemas.microsoft.com/office/drawing/2014/main" id="{55A46852-6C12-4FC7-AF9A-4C600CD37CAC}"/>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Rounded Rectangle 6">
            <a:extLst>
              <a:ext uri="{FF2B5EF4-FFF2-40B4-BE49-F238E27FC236}">
                <a16:creationId xmlns:a16="http://schemas.microsoft.com/office/drawing/2014/main" id="{57E7B078-7AAE-4115-A713-F6424D0F94F9}"/>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Rounded Rectangle 6">
            <a:extLst>
              <a:ext uri="{FF2B5EF4-FFF2-40B4-BE49-F238E27FC236}">
                <a16:creationId xmlns:a16="http://schemas.microsoft.com/office/drawing/2014/main" id="{C95AAC98-6455-4A53-9EF8-1276C7123C06}"/>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Teardrop 6">
            <a:extLst>
              <a:ext uri="{FF2B5EF4-FFF2-40B4-BE49-F238E27FC236}">
                <a16:creationId xmlns:a16="http://schemas.microsoft.com/office/drawing/2014/main" id="{EE591C53-3623-47D7-AB9E-92A3003263F8}"/>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Donut 24">
            <a:extLst>
              <a:ext uri="{FF2B5EF4-FFF2-40B4-BE49-F238E27FC236}">
                <a16:creationId xmlns:a16="http://schemas.microsoft.com/office/drawing/2014/main" id="{8BF50A0A-454E-454B-A449-67B53A854FB1}"/>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0" name="Chord 38">
            <a:extLst>
              <a:ext uri="{FF2B5EF4-FFF2-40B4-BE49-F238E27FC236}">
                <a16:creationId xmlns:a16="http://schemas.microsoft.com/office/drawing/2014/main" id="{BDA7CF54-9F37-4520-A3F4-25C3EC3A776B}"/>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Heart 38">
            <a:extLst>
              <a:ext uri="{FF2B5EF4-FFF2-40B4-BE49-F238E27FC236}">
                <a16:creationId xmlns:a16="http://schemas.microsoft.com/office/drawing/2014/main" id="{73EF6EE9-C896-415C-A264-28479307D570}"/>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2" name="Round Same Side Corner Rectangle 19">
            <a:extLst>
              <a:ext uri="{FF2B5EF4-FFF2-40B4-BE49-F238E27FC236}">
                <a16:creationId xmlns:a16="http://schemas.microsoft.com/office/drawing/2014/main" id="{FD7DC5CE-D99A-4A24-A059-E7A747D8A536}"/>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Rectangle 23">
            <a:extLst>
              <a:ext uri="{FF2B5EF4-FFF2-40B4-BE49-F238E27FC236}">
                <a16:creationId xmlns:a16="http://schemas.microsoft.com/office/drawing/2014/main" id="{7C2DCBCA-2BC3-4459-A6D5-2B7DA7CF896C}"/>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Oval 31">
            <a:extLst>
              <a:ext uri="{FF2B5EF4-FFF2-40B4-BE49-F238E27FC236}">
                <a16:creationId xmlns:a16="http://schemas.microsoft.com/office/drawing/2014/main" id="{A562338D-A6BB-4174-9A71-93BB1672B635}"/>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5" name="Rectangle 23">
            <a:extLst>
              <a:ext uri="{FF2B5EF4-FFF2-40B4-BE49-F238E27FC236}">
                <a16:creationId xmlns:a16="http://schemas.microsoft.com/office/drawing/2014/main" id="{619BC7AD-71BA-44F4-A783-9A37D2C7E87D}"/>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6" name="Oval 31">
            <a:extLst>
              <a:ext uri="{FF2B5EF4-FFF2-40B4-BE49-F238E27FC236}">
                <a16:creationId xmlns:a16="http://schemas.microsoft.com/office/drawing/2014/main" id="{F868F06C-402D-4D13-942D-8B7163B55E24}"/>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Teardrop 17">
            <a:extLst>
              <a:ext uri="{FF2B5EF4-FFF2-40B4-BE49-F238E27FC236}">
                <a16:creationId xmlns:a16="http://schemas.microsoft.com/office/drawing/2014/main" id="{70EA793E-62E9-4EB6-81DC-CDF5E4631C01}"/>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Rectangle 23">
            <a:extLst>
              <a:ext uri="{FF2B5EF4-FFF2-40B4-BE49-F238E27FC236}">
                <a16:creationId xmlns:a16="http://schemas.microsoft.com/office/drawing/2014/main" id="{7831D0A7-A340-4934-A1F5-6ACE6E1861B0}"/>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Round Same Side Corner Rectangle 8">
            <a:extLst>
              <a:ext uri="{FF2B5EF4-FFF2-40B4-BE49-F238E27FC236}">
                <a16:creationId xmlns:a16="http://schemas.microsoft.com/office/drawing/2014/main" id="{4C21F48E-DD7D-42FF-8FA0-206224A45700}"/>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0" name="Round Same Side Corner Rectangle 20">
            <a:extLst>
              <a:ext uri="{FF2B5EF4-FFF2-40B4-BE49-F238E27FC236}">
                <a16:creationId xmlns:a16="http://schemas.microsoft.com/office/drawing/2014/main" id="{75DE9827-D3D2-4677-834E-DF8FE0E4E192}"/>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Donut 87">
            <a:extLst>
              <a:ext uri="{FF2B5EF4-FFF2-40B4-BE49-F238E27FC236}">
                <a16:creationId xmlns:a16="http://schemas.microsoft.com/office/drawing/2014/main" id="{913B53CC-1597-41AB-B96F-FA347487C3C4}"/>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2" name="Donut 90">
            <a:extLst>
              <a:ext uri="{FF2B5EF4-FFF2-40B4-BE49-F238E27FC236}">
                <a16:creationId xmlns:a16="http://schemas.microsoft.com/office/drawing/2014/main" id="{24AE5E34-4E4B-4B71-B9DE-CD91CE727E02}"/>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3" name="Oval 6">
            <a:extLst>
              <a:ext uri="{FF2B5EF4-FFF2-40B4-BE49-F238E27FC236}">
                <a16:creationId xmlns:a16="http://schemas.microsoft.com/office/drawing/2014/main" id="{E91CFD00-CECD-45FD-8311-9122FE4DB4B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4" name="Block Arc 25">
            <a:extLst>
              <a:ext uri="{FF2B5EF4-FFF2-40B4-BE49-F238E27FC236}">
                <a16:creationId xmlns:a16="http://schemas.microsoft.com/office/drawing/2014/main" id="{457FEAFC-3C16-4D51-A94C-9F68C4F7547D}"/>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5" name="Block Arc 31">
            <a:extLst>
              <a:ext uri="{FF2B5EF4-FFF2-40B4-BE49-F238E27FC236}">
                <a16:creationId xmlns:a16="http://schemas.microsoft.com/office/drawing/2014/main" id="{9F768792-4DA1-407F-9C92-CC22B6240D24}"/>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6" name="Freeform 53">
            <a:extLst>
              <a:ext uri="{FF2B5EF4-FFF2-40B4-BE49-F238E27FC236}">
                <a16:creationId xmlns:a16="http://schemas.microsoft.com/office/drawing/2014/main" id="{CC1DAD73-AFE3-4ED1-9BC3-F32B897434FE}"/>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Block Arc 10">
            <a:extLst>
              <a:ext uri="{FF2B5EF4-FFF2-40B4-BE49-F238E27FC236}">
                <a16:creationId xmlns:a16="http://schemas.microsoft.com/office/drawing/2014/main" id="{E4AEC7AB-3060-42C4-A575-95FF48CB4D30}"/>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8" name="Freeform 55">
            <a:extLst>
              <a:ext uri="{FF2B5EF4-FFF2-40B4-BE49-F238E27FC236}">
                <a16:creationId xmlns:a16="http://schemas.microsoft.com/office/drawing/2014/main" id="{C56FDFAB-E0F0-4464-A6E4-F59C6F4DCE4E}"/>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Round Same Side Corner Rectangle 36">
            <a:extLst>
              <a:ext uri="{FF2B5EF4-FFF2-40B4-BE49-F238E27FC236}">
                <a16:creationId xmlns:a16="http://schemas.microsoft.com/office/drawing/2014/main" id="{24FD3874-C322-4FBB-85AF-A19A5310B7A9}"/>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21">
            <a:extLst>
              <a:ext uri="{FF2B5EF4-FFF2-40B4-BE49-F238E27FC236}">
                <a16:creationId xmlns:a16="http://schemas.microsoft.com/office/drawing/2014/main" id="{A906A0E0-8D05-41A3-BE6D-DDF09C8808E8}"/>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1" name="Oval 32">
            <a:extLst>
              <a:ext uri="{FF2B5EF4-FFF2-40B4-BE49-F238E27FC236}">
                <a16:creationId xmlns:a16="http://schemas.microsoft.com/office/drawing/2014/main" id="{C538A813-30F7-4870-8DAA-A652BFEB0F56}"/>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706784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105" name="Freeform 47">
            <a:extLst>
              <a:ext uri="{FF2B5EF4-FFF2-40B4-BE49-F238E27FC236}">
                <a16:creationId xmlns:a16="http://schemas.microsoft.com/office/drawing/2014/main" id="{F29D845C-05C3-454F-B3BD-8F5BD7312ABC}"/>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Freeform 48">
            <a:extLst>
              <a:ext uri="{FF2B5EF4-FFF2-40B4-BE49-F238E27FC236}">
                <a16:creationId xmlns:a16="http://schemas.microsoft.com/office/drawing/2014/main" id="{E3CDEDE3-513F-43E0-BCE9-5278FAD6F7F7}"/>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Freeform 49">
            <a:extLst>
              <a:ext uri="{FF2B5EF4-FFF2-40B4-BE49-F238E27FC236}">
                <a16:creationId xmlns:a16="http://schemas.microsoft.com/office/drawing/2014/main" id="{7317680F-9304-4801-BBA2-AC5493245E36}"/>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Freeform 50">
            <a:extLst>
              <a:ext uri="{FF2B5EF4-FFF2-40B4-BE49-F238E27FC236}">
                <a16:creationId xmlns:a16="http://schemas.microsoft.com/office/drawing/2014/main" id="{E10B1665-5FDF-47FF-BCAD-85F705BB8E79}"/>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Teardrop 9">
            <a:extLst>
              <a:ext uri="{FF2B5EF4-FFF2-40B4-BE49-F238E27FC236}">
                <a16:creationId xmlns:a16="http://schemas.microsoft.com/office/drawing/2014/main" id="{1BB08550-C11B-4578-96FE-88F23016F76E}"/>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Freeform 97">
            <a:extLst>
              <a:ext uri="{FF2B5EF4-FFF2-40B4-BE49-F238E27FC236}">
                <a16:creationId xmlns:a16="http://schemas.microsoft.com/office/drawing/2014/main" id="{0172BEF8-AD04-40D4-B70C-D65C6CD41914}"/>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Donut 22">
            <a:extLst>
              <a:ext uri="{FF2B5EF4-FFF2-40B4-BE49-F238E27FC236}">
                <a16:creationId xmlns:a16="http://schemas.microsoft.com/office/drawing/2014/main" id="{FB1C5F6D-1F3C-4DE8-B74E-EEF45968C843}"/>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2" name="Freeform 99">
            <a:extLst>
              <a:ext uri="{FF2B5EF4-FFF2-40B4-BE49-F238E27FC236}">
                <a16:creationId xmlns:a16="http://schemas.microsoft.com/office/drawing/2014/main" id="{4A54175D-F8BA-4084-959D-5F9F0AA514E5}"/>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Oval 10">
            <a:extLst>
              <a:ext uri="{FF2B5EF4-FFF2-40B4-BE49-F238E27FC236}">
                <a16:creationId xmlns:a16="http://schemas.microsoft.com/office/drawing/2014/main" id="{3ECF8CC4-6B0F-45C1-A9E6-E50D22981443}"/>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Freeform 101">
            <a:extLst>
              <a:ext uri="{FF2B5EF4-FFF2-40B4-BE49-F238E27FC236}">
                <a16:creationId xmlns:a16="http://schemas.microsoft.com/office/drawing/2014/main" id="{A4B1FC52-FA63-4DA2-8321-AC1B08BEE40D}"/>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15" name="Group 102">
            <a:extLst>
              <a:ext uri="{FF2B5EF4-FFF2-40B4-BE49-F238E27FC236}">
                <a16:creationId xmlns:a16="http://schemas.microsoft.com/office/drawing/2014/main" id="{358F6E4E-7FEF-4EEE-A3D7-FCF3665410E3}"/>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116" name="Freeform 103">
              <a:extLst>
                <a:ext uri="{FF2B5EF4-FFF2-40B4-BE49-F238E27FC236}">
                  <a16:creationId xmlns:a16="http://schemas.microsoft.com/office/drawing/2014/main" id="{066E67E1-172A-4DEE-94F0-5D6A13954C20}"/>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Freeform 104">
              <a:extLst>
                <a:ext uri="{FF2B5EF4-FFF2-40B4-BE49-F238E27FC236}">
                  <a16:creationId xmlns:a16="http://schemas.microsoft.com/office/drawing/2014/main" id="{E66DEB77-A1DE-4876-BB88-32CBA0038DE8}"/>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Freeform 105">
              <a:extLst>
                <a:ext uri="{FF2B5EF4-FFF2-40B4-BE49-F238E27FC236}">
                  <a16:creationId xmlns:a16="http://schemas.microsoft.com/office/drawing/2014/main" id="{EF0CDFDA-7FC9-420D-B151-2444D28AEB77}"/>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9" name="Freeform 106">
              <a:extLst>
                <a:ext uri="{FF2B5EF4-FFF2-40B4-BE49-F238E27FC236}">
                  <a16:creationId xmlns:a16="http://schemas.microsoft.com/office/drawing/2014/main" id="{B380EE08-B6F5-4923-A2DD-39833BDDF927}"/>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0" name="Freeform 107">
            <a:extLst>
              <a:ext uri="{FF2B5EF4-FFF2-40B4-BE49-F238E27FC236}">
                <a16:creationId xmlns:a16="http://schemas.microsoft.com/office/drawing/2014/main" id="{048C36DB-D742-48B1-BCC7-A141782F210A}"/>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1" name="Freeform 108">
            <a:extLst>
              <a:ext uri="{FF2B5EF4-FFF2-40B4-BE49-F238E27FC236}">
                <a16:creationId xmlns:a16="http://schemas.microsoft.com/office/drawing/2014/main" id="{E608774C-2D22-4C32-835B-E5A7E35DEA26}"/>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2" name="Oval 8">
            <a:extLst>
              <a:ext uri="{FF2B5EF4-FFF2-40B4-BE49-F238E27FC236}">
                <a16:creationId xmlns:a16="http://schemas.microsoft.com/office/drawing/2014/main" id="{69E68D40-162B-4BC2-AD31-56EF83D42FC0}"/>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3" name="Group 110">
            <a:extLst>
              <a:ext uri="{FF2B5EF4-FFF2-40B4-BE49-F238E27FC236}">
                <a16:creationId xmlns:a16="http://schemas.microsoft.com/office/drawing/2014/main" id="{E74561B1-D39F-4038-9E3D-523CFA8A957B}"/>
              </a:ext>
            </a:extLst>
          </p:cNvPr>
          <p:cNvGrpSpPr/>
          <p:nvPr/>
        </p:nvGrpSpPr>
        <p:grpSpPr>
          <a:xfrm>
            <a:off x="4292080" y="2037091"/>
            <a:ext cx="341005" cy="376812"/>
            <a:chOff x="4835382" y="73243"/>
            <a:chExt cx="2920830" cy="3227535"/>
          </a:xfrm>
          <a:solidFill>
            <a:schemeClr val="accent4"/>
          </a:solidFill>
        </p:grpSpPr>
        <p:sp>
          <p:nvSpPr>
            <p:cNvPr id="124" name="Freeform 111">
              <a:extLst>
                <a:ext uri="{FF2B5EF4-FFF2-40B4-BE49-F238E27FC236}">
                  <a16:creationId xmlns:a16="http://schemas.microsoft.com/office/drawing/2014/main" id="{C978F4B4-F0B9-4665-9F71-D73FB28B80DA}"/>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Oval 37">
              <a:extLst>
                <a:ext uri="{FF2B5EF4-FFF2-40B4-BE49-F238E27FC236}">
                  <a16:creationId xmlns:a16="http://schemas.microsoft.com/office/drawing/2014/main" id="{3BDBC763-D21B-4744-A896-298C9B7AE653}"/>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6" name="Rectangle 19">
            <a:extLst>
              <a:ext uri="{FF2B5EF4-FFF2-40B4-BE49-F238E27FC236}">
                <a16:creationId xmlns:a16="http://schemas.microsoft.com/office/drawing/2014/main" id="{805F637D-28CE-4DA1-9AED-20FC37DA104B}"/>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7" name="Freeform 114">
            <a:extLst>
              <a:ext uri="{FF2B5EF4-FFF2-40B4-BE49-F238E27FC236}">
                <a16:creationId xmlns:a16="http://schemas.microsoft.com/office/drawing/2014/main" id="{1D74AC20-39AE-400E-8A67-AB86B9EC9AB2}"/>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8" name="Rounded Rectangle 31">
            <a:extLst>
              <a:ext uri="{FF2B5EF4-FFF2-40B4-BE49-F238E27FC236}">
                <a16:creationId xmlns:a16="http://schemas.microsoft.com/office/drawing/2014/main" id="{1BD14C41-2381-4E1C-8BA9-23F9BAD76B27}"/>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9" name="Oval 47">
            <a:extLst>
              <a:ext uri="{FF2B5EF4-FFF2-40B4-BE49-F238E27FC236}">
                <a16:creationId xmlns:a16="http://schemas.microsoft.com/office/drawing/2014/main" id="{192370CA-4030-4D77-A0BD-BABCEE5381AF}"/>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0" name="Oval 50">
            <a:extLst>
              <a:ext uri="{FF2B5EF4-FFF2-40B4-BE49-F238E27FC236}">
                <a16:creationId xmlns:a16="http://schemas.microsoft.com/office/drawing/2014/main" id="{6ED1A0CE-2BCE-4D75-9F82-439936CE1D3C}"/>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17">
            <a:extLst>
              <a:ext uri="{FF2B5EF4-FFF2-40B4-BE49-F238E27FC236}">
                <a16:creationId xmlns:a16="http://schemas.microsoft.com/office/drawing/2014/main" id="{CD040962-0E71-41D1-9FC4-F3376F99C753}"/>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ed Rectangle 25">
            <a:extLst>
              <a:ext uri="{FF2B5EF4-FFF2-40B4-BE49-F238E27FC236}">
                <a16:creationId xmlns:a16="http://schemas.microsoft.com/office/drawing/2014/main" id="{DE70F3DC-DA7A-4D0D-A958-98D5061B9FE8}"/>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Chord 32">
            <a:extLst>
              <a:ext uri="{FF2B5EF4-FFF2-40B4-BE49-F238E27FC236}">
                <a16:creationId xmlns:a16="http://schemas.microsoft.com/office/drawing/2014/main" id="{104DD698-3EF2-4623-83A2-6CA72ED6CC18}"/>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Rounded Rectangle 40">
            <a:extLst>
              <a:ext uri="{FF2B5EF4-FFF2-40B4-BE49-F238E27FC236}">
                <a16:creationId xmlns:a16="http://schemas.microsoft.com/office/drawing/2014/main" id="{98CAB94B-B2F1-4FC5-AEB6-76674F82805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ounded Rectangle 7">
            <a:extLst>
              <a:ext uri="{FF2B5EF4-FFF2-40B4-BE49-F238E27FC236}">
                <a16:creationId xmlns:a16="http://schemas.microsoft.com/office/drawing/2014/main" id="{B798A181-935D-4945-8294-49EB07D4580A}"/>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6" name="Rounded Rectangle 17">
            <a:extLst>
              <a:ext uri="{FF2B5EF4-FFF2-40B4-BE49-F238E27FC236}">
                <a16:creationId xmlns:a16="http://schemas.microsoft.com/office/drawing/2014/main" id="{13889FD5-CD17-43C1-9271-77A1338AECA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Oval 21">
            <a:extLst>
              <a:ext uri="{FF2B5EF4-FFF2-40B4-BE49-F238E27FC236}">
                <a16:creationId xmlns:a16="http://schemas.microsoft.com/office/drawing/2014/main" id="{BF92B84C-D568-49FE-B563-124F2189BA5F}"/>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Oval 25">
            <a:extLst>
              <a:ext uri="{FF2B5EF4-FFF2-40B4-BE49-F238E27FC236}">
                <a16:creationId xmlns:a16="http://schemas.microsoft.com/office/drawing/2014/main" id="{B726902F-8CD7-4917-8F2D-384AB7BFF7EE}"/>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Block Arc 20">
            <a:extLst>
              <a:ext uri="{FF2B5EF4-FFF2-40B4-BE49-F238E27FC236}">
                <a16:creationId xmlns:a16="http://schemas.microsoft.com/office/drawing/2014/main" id="{DE47E03B-4171-452B-A78D-28FD9DECB8EA}"/>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0" name="Block Arc 11">
            <a:extLst>
              <a:ext uri="{FF2B5EF4-FFF2-40B4-BE49-F238E27FC236}">
                <a16:creationId xmlns:a16="http://schemas.microsoft.com/office/drawing/2014/main" id="{C660EA91-3D5C-49F7-9E8B-1E81CF4C2FD4}"/>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1" name="Rectangle 21">
            <a:extLst>
              <a:ext uri="{FF2B5EF4-FFF2-40B4-BE49-F238E27FC236}">
                <a16:creationId xmlns:a16="http://schemas.microsoft.com/office/drawing/2014/main" id="{795B8BEC-E87E-4695-93C7-4D5F3166598B}"/>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2" name="Round Same Side Corner Rectangle 8">
            <a:extLst>
              <a:ext uri="{FF2B5EF4-FFF2-40B4-BE49-F238E27FC236}">
                <a16:creationId xmlns:a16="http://schemas.microsoft.com/office/drawing/2014/main" id="{5F6800AB-84C3-4BA6-8C67-1AF6A4E7D31D}"/>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3" name="Rounded Rectangle 51">
            <a:extLst>
              <a:ext uri="{FF2B5EF4-FFF2-40B4-BE49-F238E27FC236}">
                <a16:creationId xmlns:a16="http://schemas.microsoft.com/office/drawing/2014/main" id="{A0F85B75-1FBE-4236-A8C6-4319AF4EFA3E}"/>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4" name="Isosceles Triangle 5">
            <a:extLst>
              <a:ext uri="{FF2B5EF4-FFF2-40B4-BE49-F238E27FC236}">
                <a16:creationId xmlns:a16="http://schemas.microsoft.com/office/drawing/2014/main" id="{B2BDDF8C-8D2C-4698-9A6D-DBB60BD48C3A}"/>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5" name="Trapezoid 22">
            <a:extLst>
              <a:ext uri="{FF2B5EF4-FFF2-40B4-BE49-F238E27FC236}">
                <a16:creationId xmlns:a16="http://schemas.microsoft.com/office/drawing/2014/main" id="{B72F6059-47CD-4610-8CA9-44C11749EE3A}"/>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6" name="Rounded Rectangle 20">
            <a:extLst>
              <a:ext uri="{FF2B5EF4-FFF2-40B4-BE49-F238E27FC236}">
                <a16:creationId xmlns:a16="http://schemas.microsoft.com/office/drawing/2014/main" id="{954152D4-CF9D-4011-A0D5-37B0CF1C4B4A}"/>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Trapezoid 28">
            <a:extLst>
              <a:ext uri="{FF2B5EF4-FFF2-40B4-BE49-F238E27FC236}">
                <a16:creationId xmlns:a16="http://schemas.microsoft.com/office/drawing/2014/main" id="{F2FAF78A-A0D8-4BC1-81D5-A5D84EDC2DC7}"/>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8" name="Rounded Rectangle 2">
            <a:extLst>
              <a:ext uri="{FF2B5EF4-FFF2-40B4-BE49-F238E27FC236}">
                <a16:creationId xmlns:a16="http://schemas.microsoft.com/office/drawing/2014/main" id="{E0ECC5EB-AEFA-4F5B-A5BB-2D0A844B5A38}"/>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9" name="Rounded Rectangle 8">
            <a:extLst>
              <a:ext uri="{FF2B5EF4-FFF2-40B4-BE49-F238E27FC236}">
                <a16:creationId xmlns:a16="http://schemas.microsoft.com/office/drawing/2014/main" id="{DB54947B-BB4A-4BD1-A7FC-AE08E998C9F5}"/>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0" name="Rounded Rectangle 2">
            <a:extLst>
              <a:ext uri="{FF2B5EF4-FFF2-40B4-BE49-F238E27FC236}">
                <a16:creationId xmlns:a16="http://schemas.microsoft.com/office/drawing/2014/main" id="{E1CD6667-3E01-4B86-8A61-5ED461FBBEF1}"/>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1" name="Rounded Rectangle 3">
            <a:extLst>
              <a:ext uri="{FF2B5EF4-FFF2-40B4-BE49-F238E27FC236}">
                <a16:creationId xmlns:a16="http://schemas.microsoft.com/office/drawing/2014/main" id="{366D3E0D-828B-4BF7-A55B-CE118EB0E4F0}"/>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2" name="Rounded Rectangle 10">
            <a:extLst>
              <a:ext uri="{FF2B5EF4-FFF2-40B4-BE49-F238E27FC236}">
                <a16:creationId xmlns:a16="http://schemas.microsoft.com/office/drawing/2014/main" id="{E402C988-DF19-4E53-802F-AB7351B80413}"/>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3" name="Block Arc 6">
            <a:extLst>
              <a:ext uri="{FF2B5EF4-FFF2-40B4-BE49-F238E27FC236}">
                <a16:creationId xmlns:a16="http://schemas.microsoft.com/office/drawing/2014/main" id="{F5A1208A-D753-4CA7-A72D-45C7084D5034}"/>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54" name="Left Arrow 1">
            <a:extLst>
              <a:ext uri="{FF2B5EF4-FFF2-40B4-BE49-F238E27FC236}">
                <a16:creationId xmlns:a16="http://schemas.microsoft.com/office/drawing/2014/main" id="{C16CBBCC-FEF7-403F-A92E-27BEBA1D59A9}"/>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Oval 35">
            <a:extLst>
              <a:ext uri="{FF2B5EF4-FFF2-40B4-BE49-F238E27FC236}">
                <a16:creationId xmlns:a16="http://schemas.microsoft.com/office/drawing/2014/main" id="{97660676-8DB8-41F5-9DB2-49881CD0B2D6}"/>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6" name="TextBox 155">
            <a:extLst>
              <a:ext uri="{FF2B5EF4-FFF2-40B4-BE49-F238E27FC236}">
                <a16:creationId xmlns:a16="http://schemas.microsoft.com/office/drawing/2014/main" id="{B13D8C3E-0563-4A5C-A06E-E56CCCE044C5}"/>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D07CD772-E4D3-4697-BF0C-35712E4A1D6F}"/>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A5EB9714-04F2-4818-AC94-A0D27B2F44C2}"/>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9" name="TextBox 158">
            <a:extLst>
              <a:ext uri="{FF2B5EF4-FFF2-40B4-BE49-F238E27FC236}">
                <a16:creationId xmlns:a16="http://schemas.microsoft.com/office/drawing/2014/main" id="{6363D10C-0FF3-407A-B041-76F84D562933}"/>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8719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2" name="TextBox 1"/>
          <p:cNvSpPr txBox="1"/>
          <p:nvPr/>
        </p:nvSpPr>
        <p:spPr>
          <a:xfrm>
            <a:off x="1111059" y="397622"/>
            <a:ext cx="2736304" cy="461665"/>
          </a:xfrm>
          <a:prstGeom prst="rect">
            <a:avLst/>
          </a:prstGeom>
          <a:noFill/>
        </p:spPr>
        <p:txBody>
          <a:bodyPr wrap="square" rtlCol="0">
            <a:spAutoFit/>
          </a:bodyPr>
          <a:lstStyle/>
          <a:p>
            <a:r>
              <a:rPr lang="en-US" sz="2400" b="1">
                <a:solidFill>
                  <a:schemeClr val="bg1"/>
                </a:solidFill>
              </a:rPr>
              <a:t>Giới Thiệu Đề Tài</a:t>
            </a:r>
          </a:p>
        </p:txBody>
      </p:sp>
      <p:sp>
        <p:nvSpPr>
          <p:cNvPr id="4" name="TextBox 3"/>
          <p:cNvSpPr txBox="1"/>
          <p:nvPr/>
        </p:nvSpPr>
        <p:spPr>
          <a:xfrm>
            <a:off x="395536" y="1048150"/>
            <a:ext cx="7344816" cy="369332"/>
          </a:xfrm>
          <a:prstGeom prst="rect">
            <a:avLst/>
          </a:prstGeom>
          <a:noFill/>
        </p:spPr>
        <p:txBody>
          <a:bodyPr wrap="square" rtlCol="0">
            <a:spAutoFit/>
          </a:bodyPr>
          <a:lstStyle/>
          <a:p>
            <a:r>
              <a:rPr lang="en-US"/>
              <a:t>1. Tổng quan đề tài</a:t>
            </a:r>
          </a:p>
        </p:txBody>
      </p:sp>
      <p:sp>
        <p:nvSpPr>
          <p:cNvPr id="3" name="TextBox 2"/>
          <p:cNvSpPr txBox="1"/>
          <p:nvPr/>
        </p:nvSpPr>
        <p:spPr>
          <a:xfrm>
            <a:off x="179512" y="1434535"/>
            <a:ext cx="7776864" cy="323165"/>
          </a:xfrm>
          <a:prstGeom prst="rect">
            <a:avLst/>
          </a:prstGeom>
          <a:noFill/>
        </p:spPr>
        <p:txBody>
          <a:bodyPr wrap="square" rtlCol="0">
            <a:spAutoFit/>
          </a:bodyPr>
          <a:lstStyle/>
          <a:p>
            <a:r>
              <a:rPr lang="en-US" sz="1500"/>
              <a:t>- Quản lý bán hàng – Hiện đại?</a:t>
            </a:r>
          </a:p>
        </p:txBody>
      </p:sp>
      <p:sp>
        <p:nvSpPr>
          <p:cNvPr id="7" name="TextBox 6"/>
          <p:cNvSpPr txBox="1"/>
          <p:nvPr/>
        </p:nvSpPr>
        <p:spPr>
          <a:xfrm>
            <a:off x="345430" y="1757700"/>
            <a:ext cx="8157906" cy="323165"/>
          </a:xfrm>
          <a:prstGeom prst="rect">
            <a:avLst/>
          </a:prstGeom>
          <a:noFill/>
        </p:spPr>
        <p:txBody>
          <a:bodyPr wrap="square" rtlCol="0">
            <a:spAutoFit/>
          </a:bodyPr>
          <a:lstStyle/>
          <a:p>
            <a:pPr marL="285750" indent="-285750">
              <a:buFontTx/>
              <a:buChar char="-"/>
            </a:pPr>
            <a:r>
              <a:rPr lang="en-US" sz="1500"/>
              <a:t>Quản lý : Gọn nhẹ, nhanh chóng, dễ dàng tiện lợi</a:t>
            </a:r>
            <a:endParaRPr lang="en-US"/>
          </a:p>
        </p:txBody>
      </p:sp>
      <p:sp>
        <p:nvSpPr>
          <p:cNvPr id="10" name="TextBox 9"/>
          <p:cNvSpPr txBox="1"/>
          <p:nvPr/>
        </p:nvSpPr>
        <p:spPr>
          <a:xfrm>
            <a:off x="296209" y="2115490"/>
            <a:ext cx="6602834" cy="323165"/>
          </a:xfrm>
          <a:prstGeom prst="rect">
            <a:avLst/>
          </a:prstGeom>
          <a:noFill/>
        </p:spPr>
        <p:txBody>
          <a:bodyPr wrap="square" rtlCol="0">
            <a:spAutoFit/>
          </a:bodyPr>
          <a:lstStyle/>
          <a:p>
            <a:pPr marL="285750" indent="-285750">
              <a:buFontTx/>
              <a:buChar char="-"/>
            </a:pPr>
            <a:r>
              <a:rPr lang="en-US" sz="1500"/>
              <a:t>Thời gian :Quản lý cửa hàng mọi lúc.</a:t>
            </a:r>
          </a:p>
        </p:txBody>
      </p:sp>
      <p:sp>
        <p:nvSpPr>
          <p:cNvPr id="12" name="TextBox 11"/>
          <p:cNvSpPr txBox="1"/>
          <p:nvPr/>
        </p:nvSpPr>
        <p:spPr>
          <a:xfrm>
            <a:off x="296209" y="2473280"/>
            <a:ext cx="4010546" cy="600164"/>
          </a:xfrm>
          <a:prstGeom prst="rect">
            <a:avLst/>
          </a:prstGeom>
          <a:noFill/>
        </p:spPr>
        <p:txBody>
          <a:bodyPr wrap="square" rtlCol="0">
            <a:spAutoFit/>
          </a:bodyPr>
          <a:lstStyle/>
          <a:p>
            <a:r>
              <a:rPr lang="en-US" sz="1500"/>
              <a:t>-    Quy mô : dễ dàng mở rộng quy mô.</a:t>
            </a:r>
          </a:p>
          <a:p>
            <a:endParaRPr lang="en-US"/>
          </a:p>
        </p:txBody>
      </p:sp>
      <p:sp>
        <p:nvSpPr>
          <p:cNvPr id="15" name="TextBox 14"/>
          <p:cNvSpPr txBox="1"/>
          <p:nvPr/>
        </p:nvSpPr>
        <p:spPr>
          <a:xfrm>
            <a:off x="296209" y="2804094"/>
            <a:ext cx="4010546" cy="830997"/>
          </a:xfrm>
          <a:prstGeom prst="rect">
            <a:avLst/>
          </a:prstGeom>
          <a:noFill/>
        </p:spPr>
        <p:txBody>
          <a:bodyPr wrap="square" rtlCol="0">
            <a:spAutoFit/>
          </a:bodyPr>
          <a:lstStyle/>
          <a:p>
            <a:r>
              <a:rPr lang="en-US" sz="1500"/>
              <a:t>-    Thống Kê: Chính xác, nhanh chóng, đơn giản.</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27" y="2173198"/>
            <a:ext cx="3433564" cy="18312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627" y="2020822"/>
            <a:ext cx="3433564" cy="198361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2020822"/>
            <a:ext cx="3553361" cy="21203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7986" y="2013770"/>
            <a:ext cx="3585484" cy="2134483"/>
          </a:xfrm>
          <a:prstGeom prst="rect">
            <a:avLst/>
          </a:prstGeom>
        </p:spPr>
      </p:pic>
    </p:spTree>
    <p:extLst>
      <p:ext uri="{BB962C8B-B14F-4D97-AF65-F5344CB8AC3E}">
        <p14:creationId xmlns:p14="http://schemas.microsoft.com/office/powerpoint/2010/main" val="27167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47" presetClass="exit" presetSubtype="0" fill="hold" nodeType="with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47" presetClass="exit" presetSubtype="0" fill="hold" nodeType="withEffect">
                                  <p:stCondLst>
                                    <p:cond delay="0"/>
                                  </p:stCondLst>
                                  <p:childTnLst>
                                    <p:animEffect transition="out" filter="fade">
                                      <p:cBhvr>
                                        <p:cTn id="33" dur="1000"/>
                                        <p:tgtEl>
                                          <p:spTgt spid="8"/>
                                        </p:tgtEl>
                                      </p:cBhvr>
                                    </p:animEffect>
                                    <p:anim calcmode="lin" valueType="num">
                                      <p:cBhvr>
                                        <p:cTn id="34" dur="1000"/>
                                        <p:tgtEl>
                                          <p:spTgt spid="8"/>
                                        </p:tgtEl>
                                        <p:attrNameLst>
                                          <p:attrName>ppt_x</p:attrName>
                                        </p:attrNameLst>
                                      </p:cBhvr>
                                      <p:tavLst>
                                        <p:tav tm="0">
                                          <p:val>
                                            <p:strVal val="ppt_x"/>
                                          </p:val>
                                        </p:tav>
                                        <p:tav tm="100000">
                                          <p:val>
                                            <p:strVal val="ppt_x"/>
                                          </p:val>
                                        </p:tav>
                                      </p:tavLst>
                                    </p:anim>
                                    <p:anim calcmode="lin" valueType="num">
                                      <p:cBhvr>
                                        <p:cTn id="35" dur="1000"/>
                                        <p:tgtEl>
                                          <p:spTgt spid="8"/>
                                        </p:tgtEl>
                                        <p:attrNameLst>
                                          <p:attrName>ppt_y</p:attrName>
                                        </p:attrNameLst>
                                      </p:cBhvr>
                                      <p:tavLst>
                                        <p:tav tm="0">
                                          <p:val>
                                            <p:strVal val="ppt_y"/>
                                          </p:val>
                                        </p:tav>
                                        <p:tav tm="100000">
                                          <p:val>
                                            <p:strVal val="ppt_y-.1"/>
                                          </p:val>
                                        </p:tav>
                                      </p:tavLst>
                                    </p:anim>
                                    <p:set>
                                      <p:cBhvr>
                                        <p:cTn id="36" dur="1" fill="hold">
                                          <p:stCondLst>
                                            <p:cond delay="999"/>
                                          </p:stCondLst>
                                        </p:cTn>
                                        <p:tgtEl>
                                          <p:spTgt spid="8"/>
                                        </p:tgtEl>
                                        <p:attrNameLst>
                                          <p:attrName>style.visibility</p:attrName>
                                        </p:attrNameLst>
                                      </p:cBhvr>
                                      <p:to>
                                        <p:strVal val="hidden"/>
                                      </p:to>
                                    </p:set>
                                  </p:childTnLst>
                                </p:cTn>
                              </p:par>
                              <p:par>
                                <p:cTn id="37" presetID="42"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47" presetClass="exit" presetSubtype="0" fill="hold" nodeType="withEffect">
                                  <p:stCondLst>
                                    <p:cond delay="0"/>
                                  </p:stCondLst>
                                  <p:childTnLst>
                                    <p:animEffect transition="out" filter="fade">
                                      <p:cBhvr>
                                        <p:cTn id="48" dur="1000"/>
                                        <p:tgtEl>
                                          <p:spTgt spid="9"/>
                                        </p:tgtEl>
                                      </p:cBhvr>
                                    </p:animEffect>
                                    <p:anim calcmode="lin" valueType="num">
                                      <p:cBhvr>
                                        <p:cTn id="49" dur="1000"/>
                                        <p:tgtEl>
                                          <p:spTgt spid="9"/>
                                        </p:tgtEl>
                                        <p:attrNameLst>
                                          <p:attrName>ppt_x</p:attrName>
                                        </p:attrNameLst>
                                      </p:cBhvr>
                                      <p:tavLst>
                                        <p:tav tm="0">
                                          <p:val>
                                            <p:strVal val="ppt_x"/>
                                          </p:val>
                                        </p:tav>
                                        <p:tav tm="100000">
                                          <p:val>
                                            <p:strVal val="ppt_x"/>
                                          </p:val>
                                        </p:tav>
                                      </p:tavLst>
                                    </p:anim>
                                    <p:anim calcmode="lin" valueType="num">
                                      <p:cBhvr>
                                        <p:cTn id="50" dur="1000"/>
                                        <p:tgtEl>
                                          <p:spTgt spid="9"/>
                                        </p:tgtEl>
                                        <p:attrNameLst>
                                          <p:attrName>ppt_y</p:attrName>
                                        </p:attrNameLst>
                                      </p:cBhvr>
                                      <p:tavLst>
                                        <p:tav tm="0">
                                          <p:val>
                                            <p:strVal val="ppt_y"/>
                                          </p:val>
                                        </p:tav>
                                        <p:tav tm="100000">
                                          <p:val>
                                            <p:strVal val="ppt_y-.1"/>
                                          </p:val>
                                        </p:tav>
                                      </p:tavLst>
                                    </p:anim>
                                    <p:set>
                                      <p:cBhvr>
                                        <p:cTn id="51" dur="1" fill="hold">
                                          <p:stCondLst>
                                            <p:cond delay="999"/>
                                          </p:stCondLst>
                                        </p:cTn>
                                        <p:tgtEl>
                                          <p:spTgt spid="9"/>
                                        </p:tgtEl>
                                        <p:attrNameLst>
                                          <p:attrName>style.visibility</p:attrName>
                                        </p:attrNameLst>
                                      </p:cBhvr>
                                      <p:to>
                                        <p:strVal val="hidden"/>
                                      </p:to>
                                    </p:set>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2" name="TextBox 1"/>
          <p:cNvSpPr txBox="1"/>
          <p:nvPr/>
        </p:nvSpPr>
        <p:spPr>
          <a:xfrm>
            <a:off x="1111059" y="397622"/>
            <a:ext cx="2736304" cy="461665"/>
          </a:xfrm>
          <a:prstGeom prst="rect">
            <a:avLst/>
          </a:prstGeom>
          <a:noFill/>
        </p:spPr>
        <p:txBody>
          <a:bodyPr wrap="square" rtlCol="0">
            <a:spAutoFit/>
          </a:bodyPr>
          <a:lstStyle/>
          <a:p>
            <a:r>
              <a:rPr lang="en-US" sz="2400" b="1">
                <a:solidFill>
                  <a:schemeClr val="bg1"/>
                </a:solidFill>
              </a:rPr>
              <a:t>Giới Thiệu Đề Tài</a:t>
            </a:r>
          </a:p>
        </p:txBody>
      </p:sp>
      <p:sp>
        <p:nvSpPr>
          <p:cNvPr id="4" name="TextBox 3"/>
          <p:cNvSpPr txBox="1"/>
          <p:nvPr/>
        </p:nvSpPr>
        <p:spPr>
          <a:xfrm>
            <a:off x="467544" y="1048150"/>
            <a:ext cx="7344816" cy="369332"/>
          </a:xfrm>
          <a:prstGeom prst="rect">
            <a:avLst/>
          </a:prstGeom>
          <a:noFill/>
        </p:spPr>
        <p:txBody>
          <a:bodyPr wrap="square" rtlCol="0">
            <a:spAutoFit/>
          </a:bodyPr>
          <a:lstStyle/>
          <a:p>
            <a:r>
              <a:rPr lang="en-US"/>
              <a:t>2. Mục tiêu đề tài</a:t>
            </a:r>
          </a:p>
        </p:txBody>
      </p:sp>
      <p:sp>
        <p:nvSpPr>
          <p:cNvPr id="13" name="TextBox 12"/>
          <p:cNvSpPr txBox="1"/>
          <p:nvPr/>
        </p:nvSpPr>
        <p:spPr>
          <a:xfrm>
            <a:off x="856158" y="1423212"/>
            <a:ext cx="7244233" cy="1708160"/>
          </a:xfrm>
          <a:prstGeom prst="rect">
            <a:avLst/>
          </a:prstGeom>
          <a:noFill/>
        </p:spPr>
        <p:txBody>
          <a:bodyPr wrap="square" rtlCol="0">
            <a:spAutoFit/>
          </a:bodyPr>
          <a:lstStyle/>
          <a:p>
            <a:pPr marL="285750" indent="-285750">
              <a:buFontTx/>
              <a:buChar char="-"/>
            </a:pPr>
            <a:r>
              <a:rPr lang="en-US" sz="1500"/>
              <a:t>Phân tích và thiết kế chính xác, xây dựng 1 hệ thống quản lý cửa hàng tiện lợi. Với đầy đủ các chức năng cơ bản.</a:t>
            </a:r>
          </a:p>
          <a:p>
            <a:pPr marL="285750" indent="-285750">
              <a:buFontTx/>
              <a:buChar char="-"/>
            </a:pPr>
            <a:r>
              <a:rPr lang="en-US" sz="1500"/>
              <a:t>Đạt các tiêu chí:</a:t>
            </a:r>
          </a:p>
          <a:p>
            <a:r>
              <a:rPr lang="en-US" sz="1500"/>
              <a:t>	+ Nhanh chóng, hiệu quả.</a:t>
            </a:r>
          </a:p>
          <a:p>
            <a:r>
              <a:rPr lang="en-US" sz="1500"/>
              <a:t>	+ Bám sát, áp dụng vào thực tế.</a:t>
            </a:r>
          </a:p>
          <a:p>
            <a:r>
              <a:rPr lang="en-US" sz="1500"/>
              <a:t>	+ Chính xác và đầy đủ.</a:t>
            </a:r>
          </a:p>
          <a:p>
            <a:r>
              <a:rPr lang="en-US" sz="1500"/>
              <a:t>	+ Sử dụng dễ dàng.</a:t>
            </a:r>
          </a:p>
        </p:txBody>
      </p:sp>
    </p:spTree>
    <p:extLst>
      <p:ext uri="{BB962C8B-B14F-4D97-AF65-F5344CB8AC3E}">
        <p14:creationId xmlns:p14="http://schemas.microsoft.com/office/powerpoint/2010/main" val="233265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02</a:t>
            </a:r>
            <a:endParaRPr lang="en-US" altLang="ko-KR" sz="2800" b="1" dirty="0">
              <a:solidFill>
                <a:schemeClr val="bg1"/>
              </a:solidFill>
              <a:cs typeface="Arial" pitchFamily="34" charset="0"/>
            </a:endParaRPr>
          </a:p>
        </p:txBody>
      </p:sp>
      <p:sp>
        <p:nvSpPr>
          <p:cNvPr id="2" name="TextBox 1"/>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Khảo sát và xác định yêu cầu</a:t>
            </a:r>
          </a:p>
        </p:txBody>
      </p:sp>
      <p:sp>
        <p:nvSpPr>
          <p:cNvPr id="4" name="TextBox 3"/>
          <p:cNvSpPr txBox="1"/>
          <p:nvPr/>
        </p:nvSpPr>
        <p:spPr>
          <a:xfrm>
            <a:off x="467544" y="1048150"/>
            <a:ext cx="7344816" cy="369332"/>
          </a:xfrm>
          <a:prstGeom prst="rect">
            <a:avLst/>
          </a:prstGeom>
          <a:noFill/>
        </p:spPr>
        <p:txBody>
          <a:bodyPr wrap="square" rtlCol="0">
            <a:spAutoFit/>
          </a:bodyPr>
          <a:lstStyle/>
          <a:p>
            <a:r>
              <a:rPr lang="en-US"/>
              <a:t>1. khảo sát</a:t>
            </a:r>
          </a:p>
        </p:txBody>
      </p:sp>
      <p:sp>
        <p:nvSpPr>
          <p:cNvPr id="13" name="TextBox 12"/>
          <p:cNvSpPr txBox="1"/>
          <p:nvPr/>
        </p:nvSpPr>
        <p:spPr>
          <a:xfrm>
            <a:off x="856158" y="1423212"/>
            <a:ext cx="7244233" cy="323165"/>
          </a:xfrm>
          <a:prstGeom prst="rect">
            <a:avLst/>
          </a:prstGeom>
          <a:noFill/>
        </p:spPr>
        <p:txBody>
          <a:bodyPr wrap="square" rtlCol="0">
            <a:spAutoFit/>
          </a:bodyPr>
          <a:lstStyle/>
          <a:p>
            <a:pPr marL="285750" indent="-285750">
              <a:buFontTx/>
              <a:buChar char="-"/>
            </a:pPr>
            <a:r>
              <a:rPr lang="en-US" sz="1500"/>
              <a:t>Một hệ thống quản lý cửa hang tiện lợi thông thường được tổ chức như sau:</a:t>
            </a:r>
          </a:p>
        </p:txBody>
      </p:sp>
      <p:sp>
        <p:nvSpPr>
          <p:cNvPr id="3" name="Rectangle: Rounded Corners 2"/>
          <p:cNvSpPr/>
          <p:nvPr/>
        </p:nvSpPr>
        <p:spPr>
          <a:xfrm>
            <a:off x="1403648" y="1899992"/>
            <a:ext cx="1368152"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Chủ sở hữu</a:t>
            </a:r>
          </a:p>
        </p:txBody>
      </p:sp>
      <p:sp>
        <p:nvSpPr>
          <p:cNvPr id="9" name="Rectangle: Rounded Corners 8"/>
          <p:cNvSpPr/>
          <p:nvPr/>
        </p:nvSpPr>
        <p:spPr>
          <a:xfrm>
            <a:off x="1120236" y="2643758"/>
            <a:ext cx="1971228" cy="432048"/>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Bộ Phận Quản Lý</a:t>
            </a:r>
          </a:p>
        </p:txBody>
      </p:sp>
      <p:sp>
        <p:nvSpPr>
          <p:cNvPr id="10" name="Rectangle: Rounded Corners 9"/>
          <p:cNvSpPr/>
          <p:nvPr/>
        </p:nvSpPr>
        <p:spPr>
          <a:xfrm>
            <a:off x="251520" y="3427905"/>
            <a:ext cx="1584176" cy="54528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Bộ Phận Bán Hàng</a:t>
            </a:r>
          </a:p>
        </p:txBody>
      </p:sp>
      <p:sp>
        <p:nvSpPr>
          <p:cNvPr id="12" name="Rectangle: Rounded Corners 11"/>
          <p:cNvSpPr/>
          <p:nvPr/>
        </p:nvSpPr>
        <p:spPr>
          <a:xfrm>
            <a:off x="2195736" y="3427906"/>
            <a:ext cx="1584176" cy="5452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Bộ Phận Kho</a:t>
            </a:r>
          </a:p>
        </p:txBody>
      </p:sp>
      <p:sp>
        <p:nvSpPr>
          <p:cNvPr id="5" name="Arrow: Down 4"/>
          <p:cNvSpPr/>
          <p:nvPr/>
        </p:nvSpPr>
        <p:spPr>
          <a:xfrm>
            <a:off x="1972283" y="2343909"/>
            <a:ext cx="202915" cy="283492"/>
          </a:xfrm>
          <a:prstGeom prst="downArrow">
            <a:avLst>
              <a:gd name="adj1" fmla="val 29447"/>
              <a:gd name="adj2" fmla="val 87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a:off x="1475656" y="3099568"/>
            <a:ext cx="202915" cy="283492"/>
          </a:xfrm>
          <a:prstGeom prst="downArrow">
            <a:avLst>
              <a:gd name="adj1" fmla="val 29447"/>
              <a:gd name="adj2" fmla="val 8747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Arrow: Down 14"/>
          <p:cNvSpPr/>
          <p:nvPr/>
        </p:nvSpPr>
        <p:spPr>
          <a:xfrm>
            <a:off x="2411760" y="3099568"/>
            <a:ext cx="202915" cy="283492"/>
          </a:xfrm>
          <a:prstGeom prst="downArrow">
            <a:avLst>
              <a:gd name="adj1" fmla="val 29447"/>
              <a:gd name="adj2" fmla="val 8747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4067944" y="1899992"/>
            <a:ext cx="4716022" cy="2400657"/>
          </a:xfrm>
          <a:prstGeom prst="rect">
            <a:avLst/>
          </a:prstGeom>
          <a:noFill/>
        </p:spPr>
        <p:txBody>
          <a:bodyPr wrap="square" rtlCol="0">
            <a:spAutoFit/>
          </a:bodyPr>
          <a:lstStyle/>
          <a:p>
            <a:pPr marL="1588" indent="-1588">
              <a:buFontTx/>
              <a:buChar char="-"/>
            </a:pPr>
            <a:r>
              <a:rPr lang="en-US" sz="1500" b="1"/>
              <a:t>    Chủ cửa hàng</a:t>
            </a:r>
            <a:r>
              <a:rPr lang="en-US" sz="1500"/>
              <a:t>: là người có quyền hạn cao nhất  đảm bảo sự vận hành và chiến lược của cửa hàng.      </a:t>
            </a:r>
          </a:p>
          <a:p>
            <a:pPr marL="1588" lvl="0" indent="-1588">
              <a:buFontTx/>
              <a:buChar char="-"/>
            </a:pPr>
            <a:r>
              <a:rPr lang="en-US" sz="1500" b="1"/>
              <a:t>    Bộ phận quản lý</a:t>
            </a:r>
            <a:r>
              <a:rPr lang="en-US" sz="1500"/>
              <a:t>: là một hoặc nhiều người dưới  sự chỉ đạo của chủ sở hữu, thực hiện quản lý cửa    hàng</a:t>
            </a:r>
          </a:p>
          <a:p>
            <a:pPr marL="1588" lvl="0" indent="-1588">
              <a:buFontTx/>
              <a:buChar char="-"/>
            </a:pPr>
            <a:r>
              <a:rPr lang="en-US" sz="1500"/>
              <a:t>Bộ phận quản lý sẽ đảm nhận quản lý 2 bộ phận:</a:t>
            </a:r>
          </a:p>
          <a:p>
            <a:r>
              <a:rPr lang="en-US" sz="1500"/>
              <a:t>+ </a:t>
            </a:r>
            <a:r>
              <a:rPr lang="en-US" sz="1500" b="1"/>
              <a:t>Bộ phận bán hàng</a:t>
            </a:r>
            <a:r>
              <a:rPr lang="en-US" sz="1500"/>
              <a:t>: là bộ phận thường trực tại      quầy, tư vấn, lập hóa đơn, sắp xếp kệ hàng…</a:t>
            </a:r>
          </a:p>
          <a:p>
            <a:r>
              <a:rPr lang="en-US" sz="1500"/>
              <a:t>+ </a:t>
            </a:r>
            <a:r>
              <a:rPr lang="en-US" sz="1500" b="1"/>
              <a:t>Bộ phận kho</a:t>
            </a:r>
            <a:r>
              <a:rPr lang="en-US" sz="1500"/>
              <a:t>: kiểm kê sản phẩm trong kho, quản   lý sản phẩm trong kho …</a:t>
            </a:r>
          </a:p>
        </p:txBody>
      </p:sp>
    </p:spTree>
    <p:extLst>
      <p:ext uri="{BB962C8B-B14F-4D97-AF65-F5344CB8AC3E}">
        <p14:creationId xmlns:p14="http://schemas.microsoft.com/office/powerpoint/2010/main" val="141970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572"/>
            <a:ext cx="9144000" cy="666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Freeform 10"/>
          <p:cNvSpPr/>
          <p:nvPr/>
        </p:nvSpPr>
        <p:spPr>
          <a:xfrm>
            <a:off x="8316416" y="366477"/>
            <a:ext cx="467550" cy="48232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251520" y="421307"/>
            <a:ext cx="604639" cy="430887"/>
          </a:xfrm>
          <a:prstGeom prst="rect">
            <a:avLst/>
          </a:prstGeom>
          <a:noFill/>
        </p:spPr>
        <p:txBody>
          <a:bodyPr wrap="square" tIns="0" bIns="0" rtlCol="0" anchor="ctr">
            <a:spAutoFit/>
          </a:bodyPr>
          <a:lstStyle/>
          <a:p>
            <a:r>
              <a:rPr lang="en-US" altLang="ko-KR" sz="2800" b="1">
                <a:solidFill>
                  <a:schemeClr val="bg1"/>
                </a:solidFill>
                <a:cs typeface="Arial" pitchFamily="34" charset="0"/>
              </a:rPr>
              <a:t>02</a:t>
            </a:r>
            <a:endParaRPr lang="en-US" altLang="ko-KR" sz="2800" b="1" dirty="0">
              <a:solidFill>
                <a:schemeClr val="bg1"/>
              </a:solidFill>
              <a:cs typeface="Arial" pitchFamily="34" charset="0"/>
            </a:endParaRPr>
          </a:p>
        </p:txBody>
      </p:sp>
      <p:sp>
        <p:nvSpPr>
          <p:cNvPr id="2" name="TextBox 1"/>
          <p:cNvSpPr txBox="1"/>
          <p:nvPr/>
        </p:nvSpPr>
        <p:spPr>
          <a:xfrm>
            <a:off x="1111058" y="397622"/>
            <a:ext cx="4901101" cy="461665"/>
          </a:xfrm>
          <a:prstGeom prst="rect">
            <a:avLst/>
          </a:prstGeom>
          <a:noFill/>
        </p:spPr>
        <p:txBody>
          <a:bodyPr wrap="square" rtlCol="0">
            <a:spAutoFit/>
          </a:bodyPr>
          <a:lstStyle/>
          <a:p>
            <a:r>
              <a:rPr lang="en-US" sz="2400" b="1">
                <a:solidFill>
                  <a:schemeClr val="bg1"/>
                </a:solidFill>
              </a:rPr>
              <a:t>Khảo sát và xác định yêu cầu</a:t>
            </a:r>
          </a:p>
        </p:txBody>
      </p:sp>
      <p:sp>
        <p:nvSpPr>
          <p:cNvPr id="4" name="TextBox 3"/>
          <p:cNvSpPr txBox="1"/>
          <p:nvPr/>
        </p:nvSpPr>
        <p:spPr>
          <a:xfrm>
            <a:off x="323528" y="984184"/>
            <a:ext cx="7344816" cy="369332"/>
          </a:xfrm>
          <a:prstGeom prst="rect">
            <a:avLst/>
          </a:prstGeom>
          <a:noFill/>
        </p:spPr>
        <p:txBody>
          <a:bodyPr wrap="square" rtlCol="0">
            <a:spAutoFit/>
          </a:bodyPr>
          <a:lstStyle/>
          <a:p>
            <a:r>
              <a:rPr lang="en-US"/>
              <a:t>2. Xác định nghiệp vụ và yêu cầu chức năng</a:t>
            </a:r>
          </a:p>
        </p:txBody>
      </p:sp>
      <p:sp>
        <p:nvSpPr>
          <p:cNvPr id="13" name="TextBox 12"/>
          <p:cNvSpPr txBox="1"/>
          <p:nvPr/>
        </p:nvSpPr>
        <p:spPr>
          <a:xfrm>
            <a:off x="246340" y="1407902"/>
            <a:ext cx="4037627" cy="3431709"/>
          </a:xfrm>
          <a:prstGeom prst="rect">
            <a:avLst/>
          </a:prstGeom>
          <a:noFill/>
        </p:spPr>
        <p:txBody>
          <a:bodyPr wrap="square" rtlCol="0">
            <a:spAutoFit/>
          </a:bodyPr>
          <a:lstStyle/>
          <a:p>
            <a:pPr marL="285750" indent="-285750">
              <a:buFontTx/>
              <a:buChar char="-"/>
            </a:pPr>
            <a:r>
              <a:rPr lang="en-US" sz="1500"/>
              <a:t>Bộ phận chủ sở hữu</a:t>
            </a:r>
          </a:p>
          <a:p>
            <a:pPr defTabSz="682625">
              <a:tabLst>
                <a:tab pos="514350" algn="l"/>
              </a:tabLst>
            </a:pPr>
            <a:r>
              <a:rPr lang="en-US" sz="1500"/>
              <a:t>	</a:t>
            </a:r>
            <a:r>
              <a:rPr lang="en-US" sz="1400"/>
              <a:t>+ quản lý nhà cung cấp</a:t>
            </a:r>
          </a:p>
          <a:p>
            <a:pPr defTabSz="682625">
              <a:tabLst>
                <a:tab pos="514350" algn="l"/>
              </a:tabLst>
            </a:pPr>
            <a:r>
              <a:rPr lang="en-US" sz="1400"/>
              <a:t>	+ quản lý nhân viên</a:t>
            </a:r>
          </a:p>
          <a:p>
            <a:pPr marL="285750" indent="-285750">
              <a:buFontTx/>
              <a:buChar char="-"/>
            </a:pPr>
            <a:r>
              <a:rPr lang="en-US" sz="1500"/>
              <a:t>Bộ phận quản lý</a:t>
            </a:r>
          </a:p>
          <a:p>
            <a:pPr defTabSz="682625">
              <a:tabLst>
                <a:tab pos="514350" algn="l"/>
              </a:tabLst>
            </a:pPr>
            <a:r>
              <a:rPr lang="en-US" sz="1500"/>
              <a:t>	</a:t>
            </a:r>
            <a:r>
              <a:rPr lang="en-US" sz="1400"/>
              <a:t>+ quản lý nhân viên</a:t>
            </a:r>
          </a:p>
          <a:p>
            <a:pPr defTabSz="682625">
              <a:tabLst>
                <a:tab pos="514350" algn="l"/>
              </a:tabLst>
            </a:pPr>
            <a:r>
              <a:rPr lang="en-US" sz="1400"/>
              <a:t>	+ quản lý sản phẩm</a:t>
            </a:r>
          </a:p>
          <a:p>
            <a:pPr defTabSz="682625">
              <a:tabLst>
                <a:tab pos="514350" algn="l"/>
              </a:tabLst>
            </a:pPr>
            <a:r>
              <a:rPr lang="en-US" sz="1400"/>
              <a:t>	+ quản lý hóa đơn bán hàng</a:t>
            </a:r>
          </a:p>
          <a:p>
            <a:pPr defTabSz="682625">
              <a:tabLst>
                <a:tab pos="514350" algn="l"/>
              </a:tabLst>
            </a:pPr>
            <a:r>
              <a:rPr lang="en-US" sz="1400"/>
              <a:t>	+ quản lý hóa đơn nhập hang</a:t>
            </a:r>
          </a:p>
          <a:p>
            <a:pPr defTabSz="682625">
              <a:tabLst>
                <a:tab pos="514350" algn="l"/>
              </a:tabLst>
            </a:pPr>
            <a:r>
              <a:rPr lang="en-US" sz="1400"/>
              <a:t>	+ quản lý tài khoản</a:t>
            </a:r>
          </a:p>
          <a:p>
            <a:pPr marL="285750" indent="-285750">
              <a:buFontTx/>
              <a:buChar char="-"/>
            </a:pPr>
            <a:r>
              <a:rPr lang="en-US" sz="1500"/>
              <a:t>Bộ phận bán hàng</a:t>
            </a:r>
          </a:p>
          <a:p>
            <a:pPr lvl="1" defTabSz="682625"/>
            <a:r>
              <a:rPr lang="en-US" sz="1400"/>
              <a:t>	+ kiểm tra yêu cầu khách hàng.       	+ lập hóa đơn bán hàng. </a:t>
            </a:r>
          </a:p>
          <a:p>
            <a:pPr marL="285750" lvl="1" indent="-285750">
              <a:buFontTx/>
              <a:buChar char="-"/>
            </a:pPr>
            <a:r>
              <a:rPr lang="en-US" sz="1500"/>
              <a:t>Bộ phận kho </a:t>
            </a:r>
          </a:p>
          <a:p>
            <a:pPr marL="0" lvl="1" defTabSz="682625">
              <a:tabLst>
                <a:tab pos="514350" algn="l"/>
              </a:tabLst>
            </a:pPr>
            <a:r>
              <a:rPr lang="en-US" sz="1500"/>
              <a:t>	</a:t>
            </a:r>
            <a:r>
              <a:rPr lang="en-US" sz="1400"/>
              <a:t>+ quản lý sản phẩm trong kho</a:t>
            </a:r>
          </a:p>
          <a:p>
            <a:pPr marL="0" lvl="1" defTabSz="682625">
              <a:tabLst>
                <a:tab pos="514350" algn="l"/>
              </a:tabLst>
            </a:pPr>
            <a:r>
              <a:rPr lang="en-US" sz="1400"/>
              <a:t>	+ lập danh sách sản phẩm cần nhập</a:t>
            </a:r>
            <a:endParaRPr lang="en-US" sz="1500"/>
          </a:p>
        </p:txBody>
      </p:sp>
      <p:sp>
        <p:nvSpPr>
          <p:cNvPr id="8" name="TextBox 7"/>
          <p:cNvSpPr txBox="1"/>
          <p:nvPr/>
        </p:nvSpPr>
        <p:spPr>
          <a:xfrm>
            <a:off x="4547410" y="1837113"/>
            <a:ext cx="4536504" cy="2631490"/>
          </a:xfrm>
          <a:prstGeom prst="rect">
            <a:avLst/>
          </a:prstGeom>
          <a:noFill/>
        </p:spPr>
        <p:txBody>
          <a:bodyPr wrap="square" rtlCol="0">
            <a:spAutoFit/>
          </a:bodyPr>
          <a:lstStyle/>
          <a:p>
            <a:pPr marL="342900" indent="-342900">
              <a:buAutoNum type="arabicPeriod"/>
            </a:pPr>
            <a:r>
              <a:rPr lang="en-US" sz="1500"/>
              <a:t>Nghiệp vụ bán hàng.</a:t>
            </a:r>
          </a:p>
          <a:p>
            <a:pPr defTabSz="514350"/>
            <a:r>
              <a:rPr lang="en-US" sz="1500"/>
              <a:t>         + nhóm chức năng bán hàng</a:t>
            </a:r>
          </a:p>
          <a:p>
            <a:pPr defTabSz="514350"/>
            <a:r>
              <a:rPr lang="en-US" sz="1500"/>
              <a:t>2.   Nghiệp vụ quản lý.</a:t>
            </a:r>
          </a:p>
          <a:p>
            <a:pPr defTabSz="461963"/>
            <a:r>
              <a:rPr lang="en-US" sz="1500"/>
              <a:t>	+ nhóm chức năng quản lý tài khoản.</a:t>
            </a:r>
          </a:p>
          <a:p>
            <a:pPr defTabSz="461963"/>
            <a:r>
              <a:rPr lang="en-US" sz="1500"/>
              <a:t>	+ nhóm chức năng quản lý quản lý nhân viên.</a:t>
            </a:r>
          </a:p>
          <a:p>
            <a:pPr defTabSz="461963"/>
            <a:r>
              <a:rPr lang="en-US" sz="1500"/>
              <a:t>	+ nhóm chức năng quản lý hóa đơn bán.</a:t>
            </a:r>
          </a:p>
          <a:p>
            <a:pPr defTabSz="461963"/>
            <a:r>
              <a:rPr lang="en-US" sz="1500"/>
              <a:t>	+ nhóm chức năng quản lý hóa đơn nhập.</a:t>
            </a:r>
          </a:p>
          <a:p>
            <a:pPr defTabSz="461963"/>
            <a:r>
              <a:rPr lang="en-US" sz="1500"/>
              <a:t>	+ nhóm chức năng thống kê.</a:t>
            </a:r>
          </a:p>
          <a:p>
            <a:pPr defTabSz="461963"/>
            <a:r>
              <a:rPr lang="en-US" sz="1500"/>
              <a:t>	+ nhóm chức năng quản lý sản phẩm.</a:t>
            </a:r>
          </a:p>
          <a:p>
            <a:pPr marL="342900" indent="-342900">
              <a:buAutoNum type="arabicPeriod" startAt="3"/>
            </a:pPr>
            <a:r>
              <a:rPr lang="en-US" sz="1500"/>
              <a:t>Nghiệp vụ nhập hàng.</a:t>
            </a:r>
          </a:p>
          <a:p>
            <a:pPr defTabSz="461963"/>
            <a:r>
              <a:rPr lang="en-US" sz="1500"/>
              <a:t>	+ nhóm chức năng nhập hang.</a:t>
            </a:r>
          </a:p>
        </p:txBody>
      </p:sp>
      <p:sp>
        <p:nvSpPr>
          <p:cNvPr id="16" name="Rectangle 15"/>
          <p:cNvSpPr/>
          <p:nvPr/>
        </p:nvSpPr>
        <p:spPr>
          <a:xfrm>
            <a:off x="3851920" y="1524930"/>
            <a:ext cx="144016"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p:cNvSpPr/>
          <p:nvPr/>
        </p:nvSpPr>
        <p:spPr>
          <a:xfrm>
            <a:off x="3995936" y="2735367"/>
            <a:ext cx="288031"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80505" y="1513948"/>
            <a:ext cx="3744416" cy="323165"/>
          </a:xfrm>
          <a:prstGeom prst="rect">
            <a:avLst/>
          </a:prstGeom>
          <a:noFill/>
        </p:spPr>
        <p:txBody>
          <a:bodyPr wrap="square" rtlCol="0">
            <a:spAutoFit/>
          </a:bodyPr>
          <a:lstStyle/>
          <a:p>
            <a:r>
              <a:rPr lang="en-US" sz="1500"/>
              <a:t> Xác định nghiệp vụ và nhóm chức năng</a:t>
            </a:r>
          </a:p>
        </p:txBody>
      </p:sp>
    </p:spTree>
    <p:extLst>
      <p:ext uri="{BB962C8B-B14F-4D97-AF65-F5344CB8AC3E}">
        <p14:creationId xmlns:p14="http://schemas.microsoft.com/office/powerpoint/2010/main" val="22700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6" grpId="0" animBg="1"/>
      <p:bldP spid="18" grpId="0" animBg="1"/>
      <p:bldP spid="19" grpId="0"/>
    </p:bldLst>
  </p:timing>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TotalTime>
  <Words>6070</Words>
  <Application>Microsoft Office PowerPoint</Application>
  <PresentationFormat>On-screen Show (16:9)</PresentationFormat>
  <Paragraphs>1035</Paragraphs>
  <Slides>59</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59</vt:i4>
      </vt:variant>
    </vt:vector>
  </HeadingPairs>
  <TitlesOfParts>
    <vt:vector size="67" baseType="lpstr">
      <vt:lpstr>맑은 고딕</vt:lpstr>
      <vt:lpstr>Arial</vt:lpstr>
      <vt:lpstr>Arial Unicode MS</vt:lpstr>
      <vt:lpstr>Calibri</vt:lpstr>
      <vt:lpstr>Times New Roman</vt:lpstr>
      <vt:lpstr>Cover and End Slide Master</vt:lpstr>
      <vt:lpstr>Contents Slide Master</vt:lpstr>
      <vt:lpstr>Section Break Slide Master</vt:lpstr>
      <vt:lpstr>BÁO CÁO DỰ ÁN</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Infographic Layout</vt:lpstr>
      <vt:lpstr>PowerPoint Presentation</vt:lpstr>
      <vt:lpstr>Infographic Layout</vt:lpstr>
      <vt:lpstr>Chart Layout</vt:lpstr>
      <vt:lpstr>Table Layout</vt:lpstr>
      <vt:lpstr>PowerPoint Presentation</vt:lpstr>
      <vt:lpstr>Table Layout</vt:lpstr>
      <vt:lpstr>Columns Layout</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Đình Phong</cp:lastModifiedBy>
  <cp:revision>174</cp:revision>
  <dcterms:created xsi:type="dcterms:W3CDTF">2016-12-01T00:32:25Z</dcterms:created>
  <dcterms:modified xsi:type="dcterms:W3CDTF">2020-11-05T04:28:00Z</dcterms:modified>
</cp:coreProperties>
</file>