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1.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slideLayout" Target="../slideLayouts/slideLayout1.xml"/><Relationship Id="rId5"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1.xml"/><Relationship Id="rId6"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Text 0"/>
          <p:cNvSpPr/>
          <p:nvPr/>
        </p:nvSpPr>
        <p:spPr>
          <a:xfrm>
            <a:off x="428625" y="1363033"/>
            <a:ext cx="8286750" cy="617209"/>
          </a:xfrm>
          <a:prstGeom prst="rect">
            <a:avLst/>
          </a:prstGeom>
          <a:noFill/>
          <a:ln/>
        </p:spPr>
        <p:txBody>
          <a:bodyPr wrap="none" lIns="0" tIns="0" rIns="0" bIns="0" rtlCol="0" anchor="ctr">
            <a:spAutoFit/>
          </a:bodyPr>
          <a:lstStyle/>
          <a:p>
            <a:pPr indent="0" marL="0">
              <a:buNone/>
            </a:pPr>
            <a:r>
              <a:rPr lang="en-US" sz="4050" dirty="0">
                <a:solidFill>
                  <a:srgbClr val="000000"/>
                </a:solidFill>
                <a:latin typeface="Noto Sans" pitchFamily="34" charset="0"/>
                <a:ea typeface="Noto Sans" pitchFamily="34" charset="-122"/>
                <a:cs typeface="Noto Sans" pitchFamily="34" charset="-120"/>
              </a:rPr>
              <a:t>So Sánh Giá Gói Sinh</a:t>
            </a:r>
            <a:endParaRPr lang="en-US" sz="4050" dirty="0"/>
          </a:p>
        </p:txBody>
      </p:sp>
      <p:sp>
        <p:nvSpPr>
          <p:cNvPr id="4" name="Text 1"/>
          <p:cNvSpPr/>
          <p:nvPr/>
        </p:nvSpPr>
        <p:spPr>
          <a:xfrm>
            <a:off x="428625" y="2123117"/>
            <a:ext cx="8286750" cy="385763"/>
          </a:xfrm>
          <a:prstGeom prst="rect">
            <a:avLst/>
          </a:prstGeom>
          <a:noFill/>
          <a:ln/>
        </p:spPr>
        <p:txBody>
          <a:bodyPr wrap="none" lIns="0" tIns="0" rIns="0" bIns="0" rtlCol="0" anchor="ctr">
            <a:spAutoFit/>
          </a:bodyPr>
          <a:lstStyle/>
          <a:p>
            <a:pPr indent="0" marL="0">
              <a:buNone/>
            </a:pPr>
            <a:r>
              <a:rPr lang="en-US" sz="2025" dirty="0">
                <a:solidFill>
                  <a:srgbClr val="6B7280"/>
                </a:solidFill>
                <a:latin typeface="Noto Sans" pitchFamily="34" charset="0"/>
                <a:ea typeface="Noto Sans" pitchFamily="34" charset="-122"/>
                <a:cs typeface="Noto Sans" pitchFamily="34" charset="-120"/>
              </a:rPr>
              <a:t>Phân tích chi phí giữa ba bệnh viện</a:t>
            </a:r>
            <a:endParaRPr lang="en-US" sz="2025" dirty="0"/>
          </a:p>
        </p:txBody>
      </p:sp>
      <p:sp>
        <p:nvSpPr>
          <p:cNvPr id="5" name="Shape 2"/>
          <p:cNvSpPr/>
          <p:nvPr/>
        </p:nvSpPr>
        <p:spPr>
          <a:xfrm>
            <a:off x="428625" y="3023229"/>
            <a:ext cx="457200" cy="28575"/>
          </a:xfrm>
          <a:prstGeom prst="rect">
            <a:avLst/>
          </a:prstGeom>
          <a:solidFill>
            <a:srgbClr val="000000"/>
          </a:solidFill>
          <a:ln/>
        </p:spPr>
      </p:sp>
      <p:sp>
        <p:nvSpPr>
          <p:cNvPr id="6" name="Text 3"/>
          <p:cNvSpPr/>
          <p:nvPr/>
        </p:nvSpPr>
        <p:spPr>
          <a:xfrm>
            <a:off x="1000125" y="2937504"/>
            <a:ext cx="3962493" cy="200025"/>
          </a:xfrm>
          <a:prstGeom prst="rect">
            <a:avLst/>
          </a:prstGeom>
          <a:noFill/>
          <a:ln/>
        </p:spPr>
        <p:txBody>
          <a:bodyPr wrap="none" lIns="0" tIns="0" rIns="0" bIns="0" rtlCol="0" anchor="ctr">
            <a:spAutoFit/>
          </a:bodyPr>
          <a:lstStyle/>
          <a:p>
            <a:pPr indent="0" marL="0">
              <a:buNone/>
            </a:pPr>
            <a:r>
              <a:rPr lang="en-US" sz="1046" dirty="0">
                <a:solidFill>
                  <a:srgbClr val="4B5563"/>
                </a:solidFill>
                <a:latin typeface="Noto Sans" pitchFamily="34" charset="0"/>
                <a:ea typeface="Noto Sans" pitchFamily="34" charset="-122"/>
                <a:cs typeface="Noto Sans" pitchFamily="34" charset="-120"/>
              </a:rPr>
              <a:t>Bệnh viện Hạnh Phúc | Hoàn Mỹ Sài Gòn | Hoàn Mỹ Thủ Đức</a:t>
            </a:r>
            <a:endParaRPr lang="en-US" sz="1046" dirty="0"/>
          </a:p>
        </p:txBody>
      </p:sp>
      <p:sp>
        <p:nvSpPr>
          <p:cNvPr id="7" name="Text 4"/>
          <p:cNvSpPr/>
          <p:nvPr/>
        </p:nvSpPr>
        <p:spPr>
          <a:xfrm>
            <a:off x="428625" y="3566154"/>
            <a:ext cx="8286750" cy="214313"/>
          </a:xfrm>
          <a:prstGeom prst="rect">
            <a:avLst/>
          </a:prstGeom>
          <a:noFill/>
          <a:ln/>
        </p:spPr>
        <p:txBody>
          <a:bodyPr wrap="none" lIns="0" tIns="0" rIns="0" bIns="0" rtlCol="0" anchor="ctr">
            <a:spAutoFit/>
          </a:bodyPr>
          <a:lstStyle/>
          <a:p>
            <a:pPr indent="0" marL="0">
              <a:buNone/>
            </a:pPr>
            <a:r>
              <a:rPr lang="en-US" sz="1046" dirty="0">
                <a:solidFill>
                  <a:srgbClr val="6B7280"/>
                </a:solidFill>
                <a:latin typeface="Noto Sans" pitchFamily="34" charset="0"/>
                <a:ea typeface="Noto Sans" pitchFamily="34" charset="-122"/>
                <a:cs typeface="Noto Sans" pitchFamily="34" charset="-120"/>
              </a:rPr>
              <a:t>Tháng 7, 2025</a:t>
            </a:r>
            <a:endParaRPr lang="en-US" sz="104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193631"/>
          </a:xfrm>
          <a:prstGeom prst="rect">
            <a:avLst/>
          </a:prstGeom>
        </p:spPr>
      </p:pic>
      <p:sp>
        <p:nvSpPr>
          <p:cNvPr id="3" name="Text 0"/>
          <p:cNvSpPr/>
          <p:nvPr/>
        </p:nvSpPr>
        <p:spPr>
          <a:xfrm>
            <a:off x="428625" y="428625"/>
            <a:ext cx="8286750" cy="385763"/>
          </a:xfrm>
          <a:prstGeom prst="rect">
            <a:avLst/>
          </a:prstGeom>
          <a:noFill/>
          <a:ln/>
        </p:spPr>
        <p:txBody>
          <a:bodyPr wrap="none" lIns="0" tIns="0" rIns="0" bIns="0" rtlCol="0" anchor="ctr">
            <a:spAutoFit/>
          </a:bodyPr>
          <a:lstStyle/>
          <a:p>
            <a:pPr indent="0" marL="0">
              <a:buNone/>
            </a:pPr>
            <a:r>
              <a:rPr lang="en-US" sz="2025" dirty="0">
                <a:solidFill>
                  <a:srgbClr val="000000"/>
                </a:solidFill>
                <a:latin typeface="Noto Sans" pitchFamily="34" charset="0"/>
                <a:ea typeface="Noto Sans" pitchFamily="34" charset="-122"/>
                <a:cs typeface="Noto Sans" pitchFamily="34" charset="-120"/>
              </a:rPr>
              <a:t>Giới Thiệu</a:t>
            </a:r>
            <a:endParaRPr lang="en-US" sz="2025" dirty="0"/>
          </a:p>
        </p:txBody>
      </p:sp>
      <p:sp>
        <p:nvSpPr>
          <p:cNvPr id="4" name="Shape 1"/>
          <p:cNvSpPr/>
          <p:nvPr/>
        </p:nvSpPr>
        <p:spPr>
          <a:xfrm>
            <a:off x="428625" y="1100138"/>
            <a:ext cx="259128" cy="357188"/>
          </a:xfrm>
          <a:prstGeom prst="roundRect">
            <a:avLst/>
          </a:prstGeom>
          <a:solidFill>
            <a:srgbClr val="F3F4F6"/>
          </a:solidFill>
          <a:ln/>
        </p:spPr>
      </p:sp>
      <p:pic>
        <p:nvPicPr>
          <p:cNvPr id="5" name="Image 1" descr="preencoded.png">    </p:cNvPr>
          <p:cNvPicPr>
            <a:picLocks noChangeAspect="1"/>
          </p:cNvPicPr>
          <p:nvPr/>
        </p:nvPicPr>
        <p:blipFill>
          <a:blip r:embed="rId2"/>
          <a:stretch>
            <a:fillRect/>
          </a:stretch>
        </p:blipFill>
        <p:spPr>
          <a:xfrm>
            <a:off x="486752" y="1207294"/>
            <a:ext cx="142875" cy="142875"/>
          </a:xfrm>
          <a:prstGeom prst="rect">
            <a:avLst/>
          </a:prstGeom>
        </p:spPr>
      </p:pic>
      <p:sp>
        <p:nvSpPr>
          <p:cNvPr id="6" name="Text 2"/>
          <p:cNvSpPr/>
          <p:nvPr/>
        </p:nvSpPr>
        <p:spPr>
          <a:xfrm>
            <a:off x="830628" y="1100138"/>
            <a:ext cx="7884747" cy="257175"/>
          </a:xfrm>
          <a:prstGeom prst="rect">
            <a:avLst/>
          </a:prstGeom>
          <a:noFill/>
          <a:ln/>
        </p:spPr>
        <p:txBody>
          <a:bodyPr wrap="none" lIns="0" tIns="0" rIns="0" bIns="0" rtlCol="0" anchor="ctr">
            <a:spAutoFit/>
          </a:bodyPr>
          <a:lstStyle/>
          <a:p>
            <a:pPr indent="0" marL="0">
              <a:buNone/>
            </a:pPr>
            <a:r>
              <a:rPr lang="en-US" sz="1350" dirty="0">
                <a:solidFill>
                  <a:srgbClr val="000000"/>
                </a:solidFill>
                <a:latin typeface="Noto Sans" pitchFamily="34" charset="0"/>
                <a:ea typeface="Noto Sans" pitchFamily="34" charset="-122"/>
                <a:cs typeface="Noto Sans" pitchFamily="34" charset="-120"/>
              </a:rPr>
              <a:t>Mục đích</a:t>
            </a:r>
            <a:endParaRPr lang="en-US" sz="1350" dirty="0"/>
          </a:p>
        </p:txBody>
      </p:sp>
      <p:sp>
        <p:nvSpPr>
          <p:cNvPr id="7" name="Text 3"/>
          <p:cNvSpPr/>
          <p:nvPr/>
        </p:nvSpPr>
        <p:spPr>
          <a:xfrm>
            <a:off x="830628" y="1464469"/>
            <a:ext cx="7884747" cy="457200"/>
          </a:xfrm>
          <a:prstGeom prst="rect">
            <a:avLst/>
          </a:prstGeom>
          <a:noFill/>
          <a:ln/>
        </p:spPr>
        <p:txBody>
          <a:bodyPr wrap="squar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Phân tích này nhằm giúp người dùng hiểu rõ sự khác biệt về chi phí gói sinh giữa 3 bệnh viện, từ đó có thể đưa ra quyết định phù hợp với nhu cầu và khả năng tài chính. </a:t>
            </a:r>
            <a:endParaRPr lang="en-US" sz="1046" dirty="0"/>
          </a:p>
        </p:txBody>
      </p:sp>
      <p:sp>
        <p:nvSpPr>
          <p:cNvPr id="8" name="Shape 4"/>
          <p:cNvSpPr/>
          <p:nvPr/>
        </p:nvSpPr>
        <p:spPr>
          <a:xfrm>
            <a:off x="428625" y="2264569"/>
            <a:ext cx="357188" cy="357188"/>
          </a:xfrm>
          <a:prstGeom prst="ellipse">
            <a:avLst/>
          </a:prstGeom>
          <a:solidFill>
            <a:srgbClr val="F3F4F6"/>
          </a:solidFill>
          <a:ln/>
        </p:spPr>
      </p:sp>
      <p:pic>
        <p:nvPicPr>
          <p:cNvPr id="9" name="Image 2" descr="preencoded.png">    </p:cNvPr>
          <p:cNvPicPr>
            <a:picLocks noChangeAspect="1"/>
          </p:cNvPicPr>
          <p:nvPr/>
        </p:nvPicPr>
        <p:blipFill>
          <a:blip r:embed="rId3"/>
          <a:stretch>
            <a:fillRect/>
          </a:stretch>
        </p:blipFill>
        <p:spPr>
          <a:xfrm>
            <a:off x="517922" y="2371725"/>
            <a:ext cx="178594" cy="142875"/>
          </a:xfrm>
          <a:prstGeom prst="rect">
            <a:avLst/>
          </a:prstGeom>
        </p:spPr>
      </p:pic>
      <p:sp>
        <p:nvSpPr>
          <p:cNvPr id="10" name="Text 5"/>
          <p:cNvSpPr/>
          <p:nvPr/>
        </p:nvSpPr>
        <p:spPr>
          <a:xfrm>
            <a:off x="928688" y="2264569"/>
            <a:ext cx="1978400" cy="257175"/>
          </a:xfrm>
          <a:prstGeom prst="rect">
            <a:avLst/>
          </a:prstGeom>
          <a:noFill/>
          <a:ln/>
        </p:spPr>
        <p:txBody>
          <a:bodyPr wrap="none" lIns="0" tIns="0" rIns="0" bIns="0" rtlCol="0" anchor="ctr">
            <a:spAutoFit/>
          </a:bodyPr>
          <a:lstStyle/>
          <a:p>
            <a:pPr indent="0" marL="0">
              <a:buNone/>
            </a:pPr>
            <a:r>
              <a:rPr lang="en-US" sz="1350" dirty="0">
                <a:solidFill>
                  <a:srgbClr val="000000"/>
                </a:solidFill>
                <a:latin typeface="Noto Sans" pitchFamily="34" charset="0"/>
                <a:ea typeface="Noto Sans" pitchFamily="34" charset="-122"/>
                <a:cs typeface="Noto Sans" pitchFamily="34" charset="-120"/>
              </a:rPr>
              <a:t>Bệnh viện so sánh</a:t>
            </a:r>
            <a:endParaRPr lang="en-US" sz="1350" dirty="0"/>
          </a:p>
        </p:txBody>
      </p:sp>
      <p:sp>
        <p:nvSpPr>
          <p:cNvPr id="11" name="Text 6"/>
          <p:cNvSpPr/>
          <p:nvPr/>
        </p:nvSpPr>
        <p:spPr>
          <a:xfrm>
            <a:off x="1071563" y="2628900"/>
            <a:ext cx="1835525"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Bệnh viện Hạnh Phúc</a:t>
            </a:r>
            <a:endParaRPr lang="en-US" sz="1046" dirty="0"/>
          </a:p>
        </p:txBody>
      </p:sp>
      <p:sp>
        <p:nvSpPr>
          <p:cNvPr id="12" name="Text 7"/>
          <p:cNvSpPr/>
          <p:nvPr/>
        </p:nvSpPr>
        <p:spPr>
          <a:xfrm>
            <a:off x="1071563" y="2914650"/>
            <a:ext cx="1835525"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Bệnh viện Hoàn Mỹ Sài Gòn</a:t>
            </a:r>
            <a:endParaRPr lang="en-US" sz="1046" dirty="0"/>
          </a:p>
        </p:txBody>
      </p:sp>
      <p:sp>
        <p:nvSpPr>
          <p:cNvPr id="13" name="Text 8"/>
          <p:cNvSpPr/>
          <p:nvPr/>
        </p:nvSpPr>
        <p:spPr>
          <a:xfrm>
            <a:off x="1071563" y="3200400"/>
            <a:ext cx="1835525"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Bệnh viện Hoàn Mỹ Thủ Đức</a:t>
            </a:r>
            <a:endParaRPr lang="en-US" sz="1046" dirty="0"/>
          </a:p>
        </p:txBody>
      </p:sp>
      <p:sp>
        <p:nvSpPr>
          <p:cNvPr id="14" name="Shape 9"/>
          <p:cNvSpPr/>
          <p:nvPr/>
        </p:nvSpPr>
        <p:spPr>
          <a:xfrm>
            <a:off x="428625" y="3771900"/>
            <a:ext cx="345551" cy="357188"/>
          </a:xfrm>
          <a:prstGeom prst="ellipse">
            <a:avLst/>
          </a:prstGeom>
          <a:solidFill>
            <a:srgbClr val="F3F4F6"/>
          </a:solidFill>
          <a:ln/>
        </p:spPr>
      </p:sp>
      <p:pic>
        <p:nvPicPr>
          <p:cNvPr id="15" name="Image 3" descr="preencoded.png">    </p:cNvPr>
          <p:cNvPicPr>
            <a:picLocks noChangeAspect="1"/>
          </p:cNvPicPr>
          <p:nvPr/>
        </p:nvPicPr>
        <p:blipFill>
          <a:blip r:embed="rId4"/>
          <a:stretch>
            <a:fillRect/>
          </a:stretch>
        </p:blipFill>
        <p:spPr>
          <a:xfrm>
            <a:off x="529949" y="3879056"/>
            <a:ext cx="142875" cy="142875"/>
          </a:xfrm>
          <a:prstGeom prst="rect">
            <a:avLst/>
          </a:prstGeom>
        </p:spPr>
      </p:pic>
      <p:sp>
        <p:nvSpPr>
          <p:cNvPr id="16" name="Text 10"/>
          <p:cNvSpPr/>
          <p:nvPr/>
        </p:nvSpPr>
        <p:spPr>
          <a:xfrm>
            <a:off x="917051" y="3771900"/>
            <a:ext cx="7798324" cy="257175"/>
          </a:xfrm>
          <a:prstGeom prst="rect">
            <a:avLst/>
          </a:prstGeom>
          <a:noFill/>
          <a:ln/>
        </p:spPr>
        <p:txBody>
          <a:bodyPr wrap="none" lIns="0" tIns="0" rIns="0" bIns="0" rtlCol="0" anchor="ctr">
            <a:spAutoFit/>
          </a:bodyPr>
          <a:lstStyle/>
          <a:p>
            <a:pPr indent="0" marL="0">
              <a:buNone/>
            </a:pPr>
            <a:r>
              <a:rPr lang="en-US" sz="1350" dirty="0">
                <a:solidFill>
                  <a:srgbClr val="000000"/>
                </a:solidFill>
                <a:latin typeface="Noto Sans" pitchFamily="34" charset="0"/>
                <a:ea typeface="Noto Sans" pitchFamily="34" charset="-122"/>
                <a:cs typeface="Noto Sans" pitchFamily="34" charset="-120"/>
              </a:rPr>
              <a:t>Phương pháp và dữ liệu</a:t>
            </a:r>
            <a:endParaRPr lang="en-US" sz="1350" dirty="0"/>
          </a:p>
        </p:txBody>
      </p:sp>
      <p:sp>
        <p:nvSpPr>
          <p:cNvPr id="17" name="Text 11"/>
          <p:cNvSpPr/>
          <p:nvPr/>
        </p:nvSpPr>
        <p:spPr>
          <a:xfrm>
            <a:off x="917051" y="4136231"/>
            <a:ext cx="7798324" cy="457200"/>
          </a:xfrm>
          <a:prstGeom prst="rect">
            <a:avLst/>
          </a:prstGeom>
          <a:noFill/>
          <a:ln/>
        </p:spPr>
        <p:txBody>
          <a:bodyPr wrap="squar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Dữ liệu được thu thập từ bảng giá chính thức của các bệnh viện năm 2024-2025. Phân tích tập trung vào 4 loại dịch vụ chính: </a:t>
            </a:r>
            <a:endParaRPr lang="en-US" sz="1046" dirty="0"/>
          </a:p>
        </p:txBody>
      </p:sp>
      <p:sp>
        <p:nvSpPr>
          <p:cNvPr id="18" name="Text 12"/>
          <p:cNvSpPr/>
          <p:nvPr/>
        </p:nvSpPr>
        <p:spPr>
          <a:xfrm>
            <a:off x="1059926" y="4679156"/>
            <a:ext cx="7655449"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Gói Sinh Thường</a:t>
            </a:r>
            <a:endParaRPr lang="en-US" sz="1046" dirty="0"/>
          </a:p>
        </p:txBody>
      </p:sp>
      <p:sp>
        <p:nvSpPr>
          <p:cNvPr id="19" name="Text 13"/>
          <p:cNvSpPr/>
          <p:nvPr/>
        </p:nvSpPr>
        <p:spPr>
          <a:xfrm>
            <a:off x="1059926" y="4964906"/>
            <a:ext cx="7655449"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Gói Sinh Mổ Lần 1</a:t>
            </a:r>
            <a:endParaRPr lang="en-US" sz="1046" dirty="0"/>
          </a:p>
        </p:txBody>
      </p:sp>
      <p:sp>
        <p:nvSpPr>
          <p:cNvPr id="20" name="Text 14"/>
          <p:cNvSpPr/>
          <p:nvPr/>
        </p:nvSpPr>
        <p:spPr>
          <a:xfrm>
            <a:off x="1059926" y="5250656"/>
            <a:ext cx="7655449"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Gói Sinh Mổ Lần 2</a:t>
            </a:r>
            <a:endParaRPr lang="en-US" sz="1046" dirty="0"/>
          </a:p>
        </p:txBody>
      </p:sp>
      <p:sp>
        <p:nvSpPr>
          <p:cNvPr id="21" name="Text 15"/>
          <p:cNvSpPr/>
          <p:nvPr/>
        </p:nvSpPr>
        <p:spPr>
          <a:xfrm>
            <a:off x="1059926" y="5536406"/>
            <a:ext cx="7655449"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Gói Sinh Mổ Lần 3</a:t>
            </a:r>
            <a:endParaRPr lang="en-US" sz="1046"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279231"/>
          </a:xfrm>
          <a:prstGeom prst="rect">
            <a:avLst/>
          </a:prstGeom>
        </p:spPr>
      </p:pic>
      <p:sp>
        <p:nvSpPr>
          <p:cNvPr id="3" name="Text 0"/>
          <p:cNvSpPr/>
          <p:nvPr/>
        </p:nvSpPr>
        <p:spPr>
          <a:xfrm>
            <a:off x="428625" y="428625"/>
            <a:ext cx="8286750" cy="385763"/>
          </a:xfrm>
          <a:prstGeom prst="rect">
            <a:avLst/>
          </a:prstGeom>
          <a:noFill/>
          <a:ln/>
        </p:spPr>
        <p:txBody>
          <a:bodyPr wrap="none" lIns="0" tIns="0" rIns="0" bIns="0" rtlCol="0" anchor="ctr">
            <a:spAutoFit/>
          </a:bodyPr>
          <a:lstStyle/>
          <a:p>
            <a:pPr indent="0" marL="0">
              <a:buNone/>
            </a:pPr>
            <a:r>
              <a:rPr lang="en-US" sz="2025" dirty="0">
                <a:solidFill>
                  <a:srgbClr val="000000"/>
                </a:solidFill>
                <a:latin typeface="Noto Sans" pitchFamily="34" charset="0"/>
                <a:ea typeface="Noto Sans" pitchFamily="34" charset="-122"/>
                <a:cs typeface="Noto Sans" pitchFamily="34" charset="-120"/>
              </a:rPr>
              <a:t>Tổng Quan Giá Gói Sinh</a:t>
            </a:r>
            <a:endParaRPr lang="en-US" sz="2025" dirty="0"/>
          </a:p>
        </p:txBody>
      </p:sp>
      <p:sp>
        <p:nvSpPr>
          <p:cNvPr id="4" name="Text 1"/>
          <p:cNvSpPr/>
          <p:nvPr/>
        </p:nvSpPr>
        <p:spPr>
          <a:xfrm>
            <a:off x="428625" y="1100138"/>
            <a:ext cx="8286750"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Bảng dưới đây so sánh chi phí các gói sinh giữa ba bệnh viện (đơn vị: triệu VNĐ) </a:t>
            </a:r>
            <a:endParaRPr lang="en-US" sz="1046" dirty="0"/>
          </a:p>
        </p:txBody>
      </p:sp>
      <p:sp>
        <p:nvSpPr>
          <p:cNvPr id="5" name="Shape 2"/>
          <p:cNvSpPr/>
          <p:nvPr/>
        </p:nvSpPr>
        <p:spPr>
          <a:xfrm>
            <a:off x="428625" y="1500188"/>
            <a:ext cx="8286750" cy="403622"/>
          </a:xfrm>
          <a:prstGeom prst="rect">
            <a:avLst/>
          </a:prstGeom>
          <a:solidFill>
            <a:srgbClr val="F3F4F6"/>
          </a:solidFill>
          <a:ln/>
        </p:spPr>
      </p:sp>
      <p:sp>
        <p:nvSpPr>
          <p:cNvPr id="6" name="Text 3"/>
          <p:cNvSpPr/>
          <p:nvPr/>
        </p:nvSpPr>
        <p:spPr>
          <a:xfrm>
            <a:off x="428625" y="1500188"/>
            <a:ext cx="2071688" cy="403622"/>
          </a:xfrm>
          <a:prstGeom prst="rect">
            <a:avLst/>
          </a:prstGeom>
          <a:noFill/>
          <a:ln/>
        </p:spPr>
        <p:txBody>
          <a:bodyPr wrap="square" lIns="170053" tIns="136017" rIns="170053" bIns="136017" rtlCol="0" anchor="ctr">
            <a:spAutoFit/>
          </a:bodyPr>
          <a:lstStyle/>
          <a:p>
            <a:pPr algn="l" indent="0" marL="0">
              <a:buNone/>
            </a:pPr>
            <a:r>
              <a:rPr lang="en-US" sz="837" b="1" dirty="0">
                <a:solidFill>
                  <a:srgbClr val="000000"/>
                </a:solidFill>
                <a:latin typeface="Noto Sans" pitchFamily="34" charset="0"/>
                <a:ea typeface="Noto Sans" pitchFamily="34" charset="-122"/>
                <a:cs typeface="Noto Sans" pitchFamily="34" charset="-120"/>
              </a:rPr>
              <a:t>Loại Dịch Vụ</a:t>
            </a:r>
            <a:endParaRPr lang="en-US" sz="837" dirty="0"/>
          </a:p>
        </p:txBody>
      </p:sp>
      <p:sp>
        <p:nvSpPr>
          <p:cNvPr id="7" name="Text 4"/>
          <p:cNvSpPr/>
          <p:nvPr/>
        </p:nvSpPr>
        <p:spPr>
          <a:xfrm>
            <a:off x="2500313" y="1500188"/>
            <a:ext cx="2071688" cy="403622"/>
          </a:xfrm>
          <a:prstGeom prst="rect">
            <a:avLst/>
          </a:prstGeom>
          <a:noFill/>
          <a:ln/>
        </p:spPr>
        <p:txBody>
          <a:bodyPr wrap="square" lIns="170053" tIns="136017" rIns="170053" bIns="136017" rtlCol="0" anchor="ctr">
            <a:spAutoFit/>
          </a:bodyPr>
          <a:lstStyle/>
          <a:p>
            <a:pPr algn="l" indent="0" marL="0">
              <a:buNone/>
            </a:pPr>
            <a:r>
              <a:rPr lang="en-US" sz="837" b="1" dirty="0">
                <a:solidFill>
                  <a:srgbClr val="000000"/>
                </a:solidFill>
                <a:latin typeface="Noto Sans" pitchFamily="34" charset="0"/>
                <a:ea typeface="Noto Sans" pitchFamily="34" charset="-122"/>
                <a:cs typeface="Noto Sans" pitchFamily="34" charset="-120"/>
              </a:rPr>
              <a:t>BV Hạnh Phúc</a:t>
            </a:r>
            <a:endParaRPr lang="en-US" sz="837" dirty="0"/>
          </a:p>
        </p:txBody>
      </p:sp>
      <p:sp>
        <p:nvSpPr>
          <p:cNvPr id="8" name="Text 5"/>
          <p:cNvSpPr/>
          <p:nvPr/>
        </p:nvSpPr>
        <p:spPr>
          <a:xfrm>
            <a:off x="4572000" y="1500188"/>
            <a:ext cx="2071688" cy="403622"/>
          </a:xfrm>
          <a:prstGeom prst="rect">
            <a:avLst/>
          </a:prstGeom>
          <a:noFill/>
          <a:ln/>
        </p:spPr>
        <p:txBody>
          <a:bodyPr wrap="square" lIns="170053" tIns="136017" rIns="170053" bIns="136017" rtlCol="0" anchor="ctr">
            <a:spAutoFit/>
          </a:bodyPr>
          <a:lstStyle/>
          <a:p>
            <a:pPr algn="l" indent="0" marL="0">
              <a:buNone/>
            </a:pPr>
            <a:r>
              <a:rPr lang="en-US" sz="837" b="1" dirty="0">
                <a:solidFill>
                  <a:srgbClr val="000000"/>
                </a:solidFill>
                <a:latin typeface="Noto Sans" pitchFamily="34" charset="0"/>
                <a:ea typeface="Noto Sans" pitchFamily="34" charset="-122"/>
                <a:cs typeface="Noto Sans" pitchFamily="34" charset="-120"/>
              </a:rPr>
              <a:t>Hoàn Mỹ Sài Gòn</a:t>
            </a:r>
            <a:endParaRPr lang="en-US" sz="837" dirty="0"/>
          </a:p>
        </p:txBody>
      </p:sp>
      <p:sp>
        <p:nvSpPr>
          <p:cNvPr id="9" name="Text 6"/>
          <p:cNvSpPr/>
          <p:nvPr/>
        </p:nvSpPr>
        <p:spPr>
          <a:xfrm>
            <a:off x="6643688" y="1500188"/>
            <a:ext cx="2071688" cy="403622"/>
          </a:xfrm>
          <a:prstGeom prst="rect">
            <a:avLst/>
          </a:prstGeom>
          <a:noFill/>
          <a:ln/>
        </p:spPr>
        <p:txBody>
          <a:bodyPr wrap="square" lIns="170053" tIns="136017" rIns="170053" bIns="136017" rtlCol="0" anchor="ctr">
            <a:spAutoFit/>
          </a:bodyPr>
          <a:lstStyle/>
          <a:p>
            <a:pPr algn="l" indent="0" marL="0">
              <a:buNone/>
            </a:pPr>
            <a:r>
              <a:rPr lang="en-US" sz="837" b="1" dirty="0">
                <a:solidFill>
                  <a:srgbClr val="000000"/>
                </a:solidFill>
                <a:latin typeface="Noto Sans" pitchFamily="34" charset="0"/>
                <a:ea typeface="Noto Sans" pitchFamily="34" charset="-122"/>
                <a:cs typeface="Noto Sans" pitchFamily="34" charset="-120"/>
              </a:rPr>
              <a:t>Hoàn Mỹ Thủ Đức</a:t>
            </a:r>
            <a:endParaRPr lang="en-US" sz="837" dirty="0"/>
          </a:p>
        </p:txBody>
      </p:sp>
      <p:sp>
        <p:nvSpPr>
          <p:cNvPr id="10" name="Text 7"/>
          <p:cNvSpPr/>
          <p:nvPr/>
        </p:nvSpPr>
        <p:spPr>
          <a:xfrm>
            <a:off x="428625" y="1903809"/>
            <a:ext cx="2071688" cy="407194"/>
          </a:xfrm>
          <a:prstGeom prst="rect">
            <a:avLst/>
          </a:prstGeom>
          <a:noFill/>
          <a:ln/>
        </p:spPr>
        <p:txBody>
          <a:bodyPr wrap="square" lIns="170053" tIns="136017" rIns="170053" bIns="136017" rtlCol="0" anchor="ctr">
            <a:spAutoFit/>
          </a:bodyPr>
          <a:lstStyle/>
          <a:p>
            <a:pPr algn="l" indent="0" marL="0">
              <a:buNone/>
            </a:pPr>
            <a:r>
              <a:rPr lang="en-US" sz="837" dirty="0">
                <a:solidFill>
                  <a:srgbClr val="000000"/>
                </a:solidFill>
                <a:latin typeface="Noto Sans" pitchFamily="34" charset="0"/>
                <a:ea typeface="Noto Sans" pitchFamily="34" charset="-122"/>
                <a:cs typeface="Noto Sans" pitchFamily="34" charset="-120"/>
              </a:rPr>
              <a:t>Gói Sinh Thường</a:t>
            </a:r>
            <a:endParaRPr lang="en-US" sz="837" dirty="0"/>
          </a:p>
        </p:txBody>
      </p:sp>
      <p:sp>
        <p:nvSpPr>
          <p:cNvPr id="11" name="Text 8"/>
          <p:cNvSpPr/>
          <p:nvPr/>
        </p:nvSpPr>
        <p:spPr>
          <a:xfrm>
            <a:off x="2500313" y="1903809"/>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29.9</a:t>
            </a:r>
            <a:endParaRPr lang="en-US" sz="837" dirty="0"/>
          </a:p>
        </p:txBody>
      </p:sp>
      <p:sp>
        <p:nvSpPr>
          <p:cNvPr id="12" name="Text 9"/>
          <p:cNvSpPr/>
          <p:nvPr/>
        </p:nvSpPr>
        <p:spPr>
          <a:xfrm>
            <a:off x="4572000" y="1903809"/>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19.0</a:t>
            </a:r>
            <a:endParaRPr lang="en-US" sz="837" dirty="0"/>
          </a:p>
        </p:txBody>
      </p:sp>
      <p:sp>
        <p:nvSpPr>
          <p:cNvPr id="13" name="Text 10"/>
          <p:cNvSpPr/>
          <p:nvPr/>
        </p:nvSpPr>
        <p:spPr>
          <a:xfrm>
            <a:off x="6643688" y="1903809"/>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30.1</a:t>
            </a:r>
            <a:endParaRPr lang="en-US" sz="837" dirty="0"/>
          </a:p>
        </p:txBody>
      </p:sp>
      <p:sp>
        <p:nvSpPr>
          <p:cNvPr id="14" name="Shape 11"/>
          <p:cNvSpPr/>
          <p:nvPr/>
        </p:nvSpPr>
        <p:spPr>
          <a:xfrm>
            <a:off x="428625" y="2311003"/>
            <a:ext cx="8286750" cy="407194"/>
          </a:xfrm>
          <a:prstGeom prst="rect">
            <a:avLst/>
          </a:prstGeom>
          <a:solidFill>
            <a:srgbClr val="F9FAFB"/>
          </a:solidFill>
          <a:ln/>
        </p:spPr>
      </p:sp>
      <p:sp>
        <p:nvSpPr>
          <p:cNvPr id="15" name="Text 12"/>
          <p:cNvSpPr/>
          <p:nvPr/>
        </p:nvSpPr>
        <p:spPr>
          <a:xfrm>
            <a:off x="428625" y="2311003"/>
            <a:ext cx="2071688" cy="407194"/>
          </a:xfrm>
          <a:prstGeom prst="rect">
            <a:avLst/>
          </a:prstGeom>
          <a:noFill/>
          <a:ln/>
        </p:spPr>
        <p:txBody>
          <a:bodyPr wrap="square" lIns="170053" tIns="136017" rIns="170053" bIns="136017" rtlCol="0" anchor="ctr">
            <a:spAutoFit/>
          </a:bodyPr>
          <a:lstStyle/>
          <a:p>
            <a:pPr algn="l" indent="0" marL="0">
              <a:buNone/>
            </a:pPr>
            <a:r>
              <a:rPr lang="en-US" sz="837" dirty="0">
                <a:solidFill>
                  <a:srgbClr val="000000"/>
                </a:solidFill>
                <a:latin typeface="Noto Sans" pitchFamily="34" charset="0"/>
                <a:ea typeface="Noto Sans" pitchFamily="34" charset="-122"/>
                <a:cs typeface="Noto Sans" pitchFamily="34" charset="-120"/>
              </a:rPr>
              <a:t>Gói Sinh Mổ Lần 1</a:t>
            </a:r>
            <a:endParaRPr lang="en-US" sz="837" dirty="0"/>
          </a:p>
        </p:txBody>
      </p:sp>
      <p:sp>
        <p:nvSpPr>
          <p:cNvPr id="16" name="Text 13"/>
          <p:cNvSpPr/>
          <p:nvPr/>
        </p:nvSpPr>
        <p:spPr>
          <a:xfrm>
            <a:off x="2500313" y="2311003"/>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39.9</a:t>
            </a:r>
            <a:endParaRPr lang="en-US" sz="837" dirty="0"/>
          </a:p>
        </p:txBody>
      </p:sp>
      <p:sp>
        <p:nvSpPr>
          <p:cNvPr id="17" name="Text 14"/>
          <p:cNvSpPr/>
          <p:nvPr/>
        </p:nvSpPr>
        <p:spPr>
          <a:xfrm>
            <a:off x="4572000" y="2311003"/>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23.0</a:t>
            </a:r>
            <a:endParaRPr lang="en-US" sz="837" dirty="0"/>
          </a:p>
        </p:txBody>
      </p:sp>
      <p:sp>
        <p:nvSpPr>
          <p:cNvPr id="18" name="Text 15"/>
          <p:cNvSpPr/>
          <p:nvPr/>
        </p:nvSpPr>
        <p:spPr>
          <a:xfrm>
            <a:off x="6643688" y="2311003"/>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40.0</a:t>
            </a:r>
            <a:endParaRPr lang="en-US" sz="837" dirty="0"/>
          </a:p>
        </p:txBody>
      </p:sp>
      <p:sp>
        <p:nvSpPr>
          <p:cNvPr id="19" name="Text 16"/>
          <p:cNvSpPr/>
          <p:nvPr/>
        </p:nvSpPr>
        <p:spPr>
          <a:xfrm>
            <a:off x="428625" y="2718197"/>
            <a:ext cx="2071688" cy="407194"/>
          </a:xfrm>
          <a:prstGeom prst="rect">
            <a:avLst/>
          </a:prstGeom>
          <a:noFill/>
          <a:ln/>
        </p:spPr>
        <p:txBody>
          <a:bodyPr wrap="square" lIns="170053" tIns="136017" rIns="170053" bIns="136017" rtlCol="0" anchor="ctr">
            <a:spAutoFit/>
          </a:bodyPr>
          <a:lstStyle/>
          <a:p>
            <a:pPr algn="l" indent="0" marL="0">
              <a:buNone/>
            </a:pPr>
            <a:r>
              <a:rPr lang="en-US" sz="837" dirty="0">
                <a:solidFill>
                  <a:srgbClr val="000000"/>
                </a:solidFill>
                <a:latin typeface="Noto Sans" pitchFamily="34" charset="0"/>
                <a:ea typeface="Noto Sans" pitchFamily="34" charset="-122"/>
                <a:cs typeface="Noto Sans" pitchFamily="34" charset="-120"/>
              </a:rPr>
              <a:t>Gói Sinh Mổ Lần 2</a:t>
            </a:r>
            <a:endParaRPr lang="en-US" sz="837" dirty="0"/>
          </a:p>
        </p:txBody>
      </p:sp>
      <p:sp>
        <p:nvSpPr>
          <p:cNvPr id="20" name="Text 17"/>
          <p:cNvSpPr/>
          <p:nvPr/>
        </p:nvSpPr>
        <p:spPr>
          <a:xfrm>
            <a:off x="2500313" y="2718197"/>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44.0</a:t>
            </a:r>
            <a:endParaRPr lang="en-US" sz="837" dirty="0"/>
          </a:p>
        </p:txBody>
      </p:sp>
      <p:sp>
        <p:nvSpPr>
          <p:cNvPr id="21" name="Text 18"/>
          <p:cNvSpPr/>
          <p:nvPr/>
        </p:nvSpPr>
        <p:spPr>
          <a:xfrm>
            <a:off x="4572000" y="2718197"/>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25.0</a:t>
            </a:r>
            <a:endParaRPr lang="en-US" sz="837" dirty="0"/>
          </a:p>
        </p:txBody>
      </p:sp>
      <p:sp>
        <p:nvSpPr>
          <p:cNvPr id="22" name="Text 19"/>
          <p:cNvSpPr/>
          <p:nvPr/>
        </p:nvSpPr>
        <p:spPr>
          <a:xfrm>
            <a:off x="6643688" y="2718197"/>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41.1</a:t>
            </a:r>
            <a:endParaRPr lang="en-US" sz="837" dirty="0"/>
          </a:p>
        </p:txBody>
      </p:sp>
      <p:sp>
        <p:nvSpPr>
          <p:cNvPr id="23" name="Shape 20"/>
          <p:cNvSpPr/>
          <p:nvPr/>
        </p:nvSpPr>
        <p:spPr>
          <a:xfrm>
            <a:off x="428625" y="3125391"/>
            <a:ext cx="8286750" cy="407194"/>
          </a:xfrm>
          <a:prstGeom prst="rect">
            <a:avLst/>
          </a:prstGeom>
          <a:solidFill>
            <a:srgbClr val="F9FAFB"/>
          </a:solidFill>
          <a:ln/>
        </p:spPr>
      </p:sp>
      <p:sp>
        <p:nvSpPr>
          <p:cNvPr id="24" name="Text 21"/>
          <p:cNvSpPr/>
          <p:nvPr/>
        </p:nvSpPr>
        <p:spPr>
          <a:xfrm>
            <a:off x="428625" y="3125391"/>
            <a:ext cx="2071688" cy="407194"/>
          </a:xfrm>
          <a:prstGeom prst="rect">
            <a:avLst/>
          </a:prstGeom>
          <a:noFill/>
          <a:ln/>
        </p:spPr>
        <p:txBody>
          <a:bodyPr wrap="square" lIns="170053" tIns="136017" rIns="170053" bIns="136017" rtlCol="0" anchor="ctr">
            <a:spAutoFit/>
          </a:bodyPr>
          <a:lstStyle/>
          <a:p>
            <a:pPr algn="l" indent="0" marL="0">
              <a:buNone/>
            </a:pPr>
            <a:r>
              <a:rPr lang="en-US" sz="837" dirty="0">
                <a:solidFill>
                  <a:srgbClr val="000000"/>
                </a:solidFill>
                <a:latin typeface="Noto Sans" pitchFamily="34" charset="0"/>
                <a:ea typeface="Noto Sans" pitchFamily="34" charset="-122"/>
                <a:cs typeface="Noto Sans" pitchFamily="34" charset="-120"/>
              </a:rPr>
              <a:t>Gói Sinh Mổ Lần 3</a:t>
            </a:r>
            <a:endParaRPr lang="en-US" sz="837" dirty="0"/>
          </a:p>
        </p:txBody>
      </p:sp>
      <p:sp>
        <p:nvSpPr>
          <p:cNvPr id="25" name="Text 22"/>
          <p:cNvSpPr/>
          <p:nvPr/>
        </p:nvSpPr>
        <p:spPr>
          <a:xfrm>
            <a:off x="2500313" y="3125391"/>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47.6</a:t>
            </a:r>
            <a:endParaRPr lang="en-US" sz="837" dirty="0"/>
          </a:p>
        </p:txBody>
      </p:sp>
      <p:sp>
        <p:nvSpPr>
          <p:cNvPr id="26" name="Text 23"/>
          <p:cNvSpPr/>
          <p:nvPr/>
        </p:nvSpPr>
        <p:spPr>
          <a:xfrm>
            <a:off x="4572000" y="3125391"/>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a:t>
            </a:r>
            <a:endParaRPr lang="en-US" sz="837" dirty="0"/>
          </a:p>
        </p:txBody>
      </p:sp>
      <p:sp>
        <p:nvSpPr>
          <p:cNvPr id="27" name="Text 24"/>
          <p:cNvSpPr/>
          <p:nvPr/>
        </p:nvSpPr>
        <p:spPr>
          <a:xfrm>
            <a:off x="6643688" y="3125391"/>
            <a:ext cx="2071688" cy="407194"/>
          </a:xfrm>
          <a:prstGeom prst="rect">
            <a:avLst/>
          </a:prstGeom>
          <a:noFill/>
          <a:ln/>
        </p:spPr>
        <p:txBody>
          <a:bodyPr wrap="square" lIns="170053" tIns="136017" rIns="170053" bIns="136017" rtlCol="0" anchor="ctr">
            <a:spAutoFit/>
          </a:bodyPr>
          <a:lstStyle/>
          <a:p>
            <a:pPr algn="r" indent="0" marL="0">
              <a:buNone/>
            </a:pPr>
            <a:r>
              <a:rPr lang="en-US" sz="837" dirty="0">
                <a:solidFill>
                  <a:srgbClr val="000000"/>
                </a:solidFill>
                <a:latin typeface="Noto Sans" pitchFamily="34" charset="0"/>
                <a:ea typeface="Noto Sans" pitchFamily="34" charset="-122"/>
                <a:cs typeface="Noto Sans" pitchFamily="34" charset="-120"/>
              </a:rPr>
              <a:t>-</a:t>
            </a:r>
            <a:endParaRPr lang="en-US" sz="837" dirty="0"/>
          </a:p>
        </p:txBody>
      </p:sp>
      <p:sp>
        <p:nvSpPr>
          <p:cNvPr id="28" name="Shape 25"/>
          <p:cNvSpPr/>
          <p:nvPr/>
        </p:nvSpPr>
        <p:spPr>
          <a:xfrm>
            <a:off x="428625" y="3879056"/>
            <a:ext cx="114300" cy="114300"/>
          </a:xfrm>
          <a:prstGeom prst="rect">
            <a:avLst/>
          </a:prstGeom>
          <a:solidFill>
            <a:srgbClr val="F3F4F6"/>
          </a:solidFill>
          <a:ln w="99">
            <a:solidFill>
              <a:srgbClr val="D1D5DB"/>
            </a:solidFill>
            <a:prstDash val="solid"/>
          </a:ln>
        </p:spPr>
      </p:sp>
      <p:sp>
        <p:nvSpPr>
          <p:cNvPr id="29" name="Text 26"/>
          <p:cNvSpPr/>
          <p:nvPr/>
        </p:nvSpPr>
        <p:spPr>
          <a:xfrm>
            <a:off x="628650" y="3821906"/>
            <a:ext cx="2397314"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Giá thấp nhất trong cùng loại dịch vụ</a:t>
            </a:r>
            <a:endParaRPr lang="en-US" sz="1046" dirty="0"/>
          </a:p>
        </p:txBody>
      </p:sp>
      <p:sp>
        <p:nvSpPr>
          <p:cNvPr id="30" name="Shape 27"/>
          <p:cNvSpPr/>
          <p:nvPr/>
        </p:nvSpPr>
        <p:spPr>
          <a:xfrm>
            <a:off x="428625" y="4193381"/>
            <a:ext cx="114300" cy="114300"/>
          </a:xfrm>
          <a:prstGeom prst="rect">
            <a:avLst/>
          </a:prstGeom>
          <a:solidFill>
            <a:srgbClr val="E5E7EB"/>
          </a:solidFill>
          <a:ln w="99">
            <a:solidFill>
              <a:srgbClr val="D1D5DB"/>
            </a:solidFill>
            <a:prstDash val="solid"/>
          </a:ln>
        </p:spPr>
      </p:sp>
      <p:sp>
        <p:nvSpPr>
          <p:cNvPr id="31" name="Text 28"/>
          <p:cNvSpPr/>
          <p:nvPr/>
        </p:nvSpPr>
        <p:spPr>
          <a:xfrm>
            <a:off x="628650" y="4136231"/>
            <a:ext cx="2330314"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Giá cao nhất trong cùng loại dịch vụ</a:t>
            </a:r>
            <a:endParaRPr lang="en-US" sz="1046" dirty="0"/>
          </a:p>
        </p:txBody>
      </p:sp>
      <p:sp>
        <p:nvSpPr>
          <p:cNvPr id="32" name="Text 29"/>
          <p:cNvSpPr/>
          <p:nvPr/>
        </p:nvSpPr>
        <p:spPr>
          <a:xfrm>
            <a:off x="428625" y="4514850"/>
            <a:ext cx="4344656" cy="155377"/>
          </a:xfrm>
          <a:prstGeom prst="rect">
            <a:avLst/>
          </a:prstGeom>
          <a:noFill/>
          <a:ln/>
        </p:spPr>
        <p:txBody>
          <a:bodyPr wrap="none" lIns="0" tIns="0" rIns="0" bIns="0" rtlCol="0" anchor="ctr">
            <a:spAutoFit/>
          </a:bodyPr>
          <a:lstStyle/>
          <a:p>
            <a:pPr indent="0" marL="0">
              <a:buNone/>
            </a:pPr>
            <a:r>
              <a:rPr lang="en-US" sz="837" i="1" dirty="0">
                <a:solidFill>
                  <a:srgbClr val="6B7280"/>
                </a:solidFill>
                <a:latin typeface="Noto Sans" pitchFamily="34" charset="0"/>
                <a:ea typeface="Noto Sans" pitchFamily="34" charset="-122"/>
                <a:cs typeface="Noto Sans" pitchFamily="34" charset="-120"/>
              </a:rPr>
              <a:t> * Dữ liệu được cập nhật từ bảng giá chính thức của các bệnh viện vào năm 2024-2025.</a:t>
            </a:r>
            <a:endParaRPr lang="en-US" sz="837" dirty="0"/>
          </a:p>
        </p:txBody>
      </p:sp>
      <p:sp>
        <p:nvSpPr>
          <p:cNvPr id="33" name="Text 30"/>
          <p:cNvSpPr/>
          <p:nvPr/>
        </p:nvSpPr>
        <p:spPr>
          <a:xfrm>
            <a:off x="428625" y="4686300"/>
            <a:ext cx="4267860" cy="155377"/>
          </a:xfrm>
          <a:prstGeom prst="rect">
            <a:avLst/>
          </a:prstGeom>
          <a:noFill/>
          <a:ln/>
        </p:spPr>
        <p:txBody>
          <a:bodyPr wrap="none" lIns="0" tIns="0" rIns="0" bIns="0" rtlCol="0" anchor="ctr">
            <a:spAutoFit/>
          </a:bodyPr>
          <a:lstStyle/>
          <a:p>
            <a:pPr indent="0" marL="0">
              <a:buNone/>
            </a:pPr>
            <a:r>
              <a:rPr lang="en-US" sz="837" i="1" dirty="0">
                <a:solidFill>
                  <a:srgbClr val="6B7280"/>
                </a:solidFill>
                <a:latin typeface="Noto Sans" pitchFamily="34" charset="0"/>
                <a:ea typeface="Noto Sans" pitchFamily="34" charset="-122"/>
                <a:cs typeface="Noto Sans" pitchFamily="34" charset="-120"/>
              </a:rPr>
              <a:t> * Dấu "-" nghĩa là bệnh viện không cung cấp gói dịch vụ này hoặc không có thông tin. </a:t>
            </a:r>
            <a:endParaRPr lang="en-US" sz="83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958013"/>
          </a:xfrm>
          <a:prstGeom prst="rect">
            <a:avLst/>
          </a:prstGeom>
        </p:spPr>
      </p:pic>
      <p:sp>
        <p:nvSpPr>
          <p:cNvPr id="3" name="Text 0"/>
          <p:cNvSpPr/>
          <p:nvPr/>
        </p:nvSpPr>
        <p:spPr>
          <a:xfrm>
            <a:off x="428625" y="428625"/>
            <a:ext cx="8286750" cy="385763"/>
          </a:xfrm>
          <a:prstGeom prst="rect">
            <a:avLst/>
          </a:prstGeom>
          <a:noFill/>
          <a:ln/>
        </p:spPr>
        <p:txBody>
          <a:bodyPr wrap="none" lIns="0" tIns="0" rIns="0" bIns="0" rtlCol="0" anchor="ctr">
            <a:spAutoFit/>
          </a:bodyPr>
          <a:lstStyle/>
          <a:p>
            <a:pPr indent="0" marL="0">
              <a:buNone/>
            </a:pPr>
            <a:r>
              <a:rPr lang="en-US" sz="2025" dirty="0">
                <a:solidFill>
                  <a:srgbClr val="000000"/>
                </a:solidFill>
                <a:latin typeface="Noto Sans" pitchFamily="34" charset="0"/>
                <a:ea typeface="Noto Sans" pitchFamily="34" charset="-122"/>
                <a:cs typeface="Noto Sans" pitchFamily="34" charset="-120"/>
              </a:rPr>
              <a:t>So Sánh Giá Theo Biểu Đồ Cột</a:t>
            </a:r>
            <a:endParaRPr lang="en-US" sz="2025" dirty="0"/>
          </a:p>
        </p:txBody>
      </p:sp>
      <p:sp>
        <p:nvSpPr>
          <p:cNvPr id="4" name="Text 1"/>
          <p:cNvSpPr/>
          <p:nvPr/>
        </p:nvSpPr>
        <p:spPr>
          <a:xfrm>
            <a:off x="428625" y="1100138"/>
            <a:ext cx="8286750"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Biểu đồ cột dưới đây so sánh chi phí các gói sinh giữa ba bệnh viện (đơn vị: triệu VNĐ) </a:t>
            </a:r>
            <a:endParaRPr lang="en-US" sz="1046" dirty="0"/>
          </a:p>
        </p:txBody>
      </p:sp>
      <p:pic>
        <p:nvPicPr>
          <p:cNvPr id="5" name="Image 1" descr="preencoded.png">    </p:cNvPr>
          <p:cNvPicPr>
            <a:picLocks noChangeAspect="1"/>
          </p:cNvPicPr>
          <p:nvPr/>
        </p:nvPicPr>
        <p:blipFill>
          <a:blip r:embed="rId2"/>
          <a:stretch>
            <a:fillRect/>
          </a:stretch>
        </p:blipFill>
        <p:spPr>
          <a:xfrm>
            <a:off x="428625" y="1543050"/>
            <a:ext cx="8286750" cy="2857500"/>
          </a:xfrm>
          <a:prstGeom prst="rect">
            <a:avLst/>
          </a:prstGeom>
        </p:spPr>
      </p:pic>
      <p:sp>
        <p:nvSpPr>
          <p:cNvPr id="6" name="Shape 2"/>
          <p:cNvSpPr/>
          <p:nvPr/>
        </p:nvSpPr>
        <p:spPr>
          <a:xfrm>
            <a:off x="428625" y="4672013"/>
            <a:ext cx="114300" cy="114300"/>
          </a:xfrm>
          <a:prstGeom prst="rect">
            <a:avLst/>
          </a:prstGeom>
          <a:solidFill>
            <a:srgbClr val="000000"/>
          </a:solidFill>
          <a:ln/>
        </p:spPr>
      </p:sp>
      <p:sp>
        <p:nvSpPr>
          <p:cNvPr id="7" name="Text 3"/>
          <p:cNvSpPr/>
          <p:nvPr/>
        </p:nvSpPr>
        <p:spPr>
          <a:xfrm>
            <a:off x="600075" y="4614863"/>
            <a:ext cx="920567"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BV Hạnh Phúc</a:t>
            </a:r>
            <a:endParaRPr lang="en-US" sz="1046" dirty="0"/>
          </a:p>
        </p:txBody>
      </p:sp>
      <p:sp>
        <p:nvSpPr>
          <p:cNvPr id="8" name="Shape 4"/>
          <p:cNvSpPr/>
          <p:nvPr/>
        </p:nvSpPr>
        <p:spPr>
          <a:xfrm>
            <a:off x="1663517" y="4672013"/>
            <a:ext cx="114300" cy="114300"/>
          </a:xfrm>
          <a:prstGeom prst="rect">
            <a:avLst/>
          </a:prstGeom>
          <a:solidFill>
            <a:srgbClr val="6B7280"/>
          </a:solidFill>
          <a:ln/>
        </p:spPr>
      </p:sp>
      <p:sp>
        <p:nvSpPr>
          <p:cNvPr id="9" name="Text 5"/>
          <p:cNvSpPr/>
          <p:nvPr/>
        </p:nvSpPr>
        <p:spPr>
          <a:xfrm>
            <a:off x="1834967" y="4614863"/>
            <a:ext cx="1113309"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Hoàn Mỹ Sài Gòn</a:t>
            </a:r>
            <a:endParaRPr lang="en-US" sz="1046" dirty="0"/>
          </a:p>
        </p:txBody>
      </p:sp>
      <p:sp>
        <p:nvSpPr>
          <p:cNvPr id="10" name="Shape 6"/>
          <p:cNvSpPr/>
          <p:nvPr/>
        </p:nvSpPr>
        <p:spPr>
          <a:xfrm>
            <a:off x="3091151" y="4672013"/>
            <a:ext cx="114300" cy="114300"/>
          </a:xfrm>
          <a:prstGeom prst="rect">
            <a:avLst/>
          </a:prstGeom>
          <a:solidFill>
            <a:srgbClr val="D1D5DB"/>
          </a:solidFill>
          <a:ln/>
        </p:spPr>
      </p:sp>
      <p:sp>
        <p:nvSpPr>
          <p:cNvPr id="11" name="Text 7"/>
          <p:cNvSpPr/>
          <p:nvPr/>
        </p:nvSpPr>
        <p:spPr>
          <a:xfrm>
            <a:off x="3262601" y="4614863"/>
            <a:ext cx="1157455"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Hoàn Mỹ Thủ Đức</a:t>
            </a:r>
            <a:endParaRPr lang="en-US" sz="1046" dirty="0"/>
          </a:p>
        </p:txBody>
      </p:sp>
      <p:sp>
        <p:nvSpPr>
          <p:cNvPr id="12" name="Text 8"/>
          <p:cNvSpPr/>
          <p:nvPr/>
        </p:nvSpPr>
        <p:spPr>
          <a:xfrm>
            <a:off x="428625" y="5145286"/>
            <a:ext cx="645672" cy="194667"/>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Nhận xét:</a:t>
            </a:r>
            <a:endParaRPr lang="en-US" sz="1046" dirty="0"/>
          </a:p>
        </p:txBody>
      </p:sp>
      <p:sp>
        <p:nvSpPr>
          <p:cNvPr id="13" name="Text 9"/>
          <p:cNvSpPr/>
          <p:nvPr/>
        </p:nvSpPr>
        <p:spPr>
          <a:xfrm>
            <a:off x="571500" y="5414963"/>
            <a:ext cx="8143875"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Hoàn Mỹ Sài Gòn có mức giá thấp nhất ở tất cả các loại dịch vụ</a:t>
            </a:r>
            <a:endParaRPr lang="en-US" sz="1046" dirty="0"/>
          </a:p>
        </p:txBody>
      </p:sp>
      <p:sp>
        <p:nvSpPr>
          <p:cNvPr id="14" name="Text 10"/>
          <p:cNvSpPr/>
          <p:nvPr/>
        </p:nvSpPr>
        <p:spPr>
          <a:xfrm>
            <a:off x="571500" y="5700713"/>
            <a:ext cx="8143875"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Hoàn Mỹ Thủ Đức có mức giá cao nhất cho gói sinh thường</a:t>
            </a:r>
            <a:endParaRPr lang="en-US" sz="1046" dirty="0"/>
          </a:p>
        </p:txBody>
      </p:sp>
      <p:sp>
        <p:nvSpPr>
          <p:cNvPr id="15" name="Text 11"/>
          <p:cNvSpPr/>
          <p:nvPr/>
        </p:nvSpPr>
        <p:spPr>
          <a:xfrm>
            <a:off x="571500" y="5986463"/>
            <a:ext cx="8143875"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BV Hạnh Phúc là bệnh viện duy nhất cung cấp gói sinh mổ lần 3</a:t>
            </a:r>
            <a:endParaRPr lang="en-US" sz="1046" dirty="0"/>
          </a:p>
        </p:txBody>
      </p:sp>
      <p:sp>
        <p:nvSpPr>
          <p:cNvPr id="16" name="Text 12"/>
          <p:cNvSpPr/>
          <p:nvPr/>
        </p:nvSpPr>
        <p:spPr>
          <a:xfrm>
            <a:off x="428625" y="6357938"/>
            <a:ext cx="8286750" cy="171450"/>
          </a:xfrm>
          <a:prstGeom prst="rect">
            <a:avLst/>
          </a:prstGeom>
          <a:noFill/>
          <a:ln/>
        </p:spPr>
        <p:txBody>
          <a:bodyPr wrap="none" lIns="0" tIns="0" rIns="0" bIns="0" rtlCol="0" anchor="ctr">
            <a:spAutoFit/>
          </a:bodyPr>
          <a:lstStyle/>
          <a:p>
            <a:pPr indent="0" marL="0">
              <a:buNone/>
            </a:pPr>
            <a:r>
              <a:rPr lang="en-US" sz="837" i="1" dirty="0">
                <a:solidFill>
                  <a:srgbClr val="6B7280"/>
                </a:solidFill>
                <a:latin typeface="Noto Sans" pitchFamily="34" charset="0"/>
                <a:ea typeface="Noto Sans" pitchFamily="34" charset="-122"/>
                <a:cs typeface="Noto Sans" pitchFamily="34" charset="-120"/>
              </a:rPr>
              <a:t> * Dữ liệu được cập nhật từ bảng giá chính thức của các bệnh viện vào năm 2024-2025. </a:t>
            </a:r>
            <a:endParaRPr lang="en-US" sz="83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529388"/>
          </a:xfrm>
          <a:prstGeom prst="rect">
            <a:avLst/>
          </a:prstGeom>
        </p:spPr>
      </p:pic>
      <p:sp>
        <p:nvSpPr>
          <p:cNvPr id="3" name="Text 0"/>
          <p:cNvSpPr/>
          <p:nvPr/>
        </p:nvSpPr>
        <p:spPr>
          <a:xfrm>
            <a:off x="428625" y="428625"/>
            <a:ext cx="8286750" cy="385763"/>
          </a:xfrm>
          <a:prstGeom prst="rect">
            <a:avLst/>
          </a:prstGeom>
          <a:noFill/>
          <a:ln/>
        </p:spPr>
        <p:txBody>
          <a:bodyPr wrap="none" lIns="0" tIns="0" rIns="0" bIns="0" rtlCol="0" anchor="ctr">
            <a:spAutoFit/>
          </a:bodyPr>
          <a:lstStyle/>
          <a:p>
            <a:pPr indent="0" marL="0">
              <a:buNone/>
            </a:pPr>
            <a:r>
              <a:rPr lang="en-US" sz="2025" dirty="0">
                <a:solidFill>
                  <a:srgbClr val="000000"/>
                </a:solidFill>
                <a:latin typeface="Noto Sans" pitchFamily="34" charset="0"/>
                <a:ea typeface="Noto Sans" pitchFamily="34" charset="-122"/>
                <a:cs typeface="Noto Sans" pitchFamily="34" charset="-120"/>
              </a:rPr>
              <a:t>Xu Hướng Giá Theo Loại Dịch Vụ</a:t>
            </a:r>
            <a:endParaRPr lang="en-US" sz="2025" dirty="0"/>
          </a:p>
        </p:txBody>
      </p:sp>
      <p:sp>
        <p:nvSpPr>
          <p:cNvPr id="4" name="Text 1"/>
          <p:cNvSpPr/>
          <p:nvPr/>
        </p:nvSpPr>
        <p:spPr>
          <a:xfrm>
            <a:off x="428625" y="1100138"/>
            <a:ext cx="8286750"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Biểu đồ đường thể hiện xu hướng tăng giá theo các loại dịch vụ tại mỗi bệnh viện </a:t>
            </a:r>
            <a:endParaRPr lang="en-US" sz="1046" dirty="0"/>
          </a:p>
        </p:txBody>
      </p:sp>
      <p:sp>
        <p:nvSpPr>
          <p:cNvPr id="5" name="Shape 2"/>
          <p:cNvSpPr/>
          <p:nvPr/>
        </p:nvSpPr>
        <p:spPr>
          <a:xfrm>
            <a:off x="428625" y="1500188"/>
            <a:ext cx="8286750" cy="3143250"/>
          </a:xfrm>
          <a:prstGeom prst="rect">
            <a:avLst/>
          </a:prstGeom>
          <a:solidFill>
            <a:srgbClr val="FFFFFF"/>
          </a:solidFill>
          <a:ln/>
        </p:spPr>
      </p:sp>
      <p:pic>
        <p:nvPicPr>
          <p:cNvPr id="6" name="Image 1" descr="preencoded.png">    </p:cNvPr>
          <p:cNvPicPr>
            <a:picLocks noChangeAspect="1"/>
          </p:cNvPicPr>
          <p:nvPr/>
        </p:nvPicPr>
        <p:blipFill>
          <a:blip r:embed="rId2"/>
          <a:stretch>
            <a:fillRect/>
          </a:stretch>
        </p:blipFill>
        <p:spPr>
          <a:xfrm>
            <a:off x="571500" y="1643063"/>
            <a:ext cx="8001000" cy="2857500"/>
          </a:xfrm>
          <a:prstGeom prst="rect">
            <a:avLst/>
          </a:prstGeom>
        </p:spPr>
      </p:pic>
      <p:sp>
        <p:nvSpPr>
          <p:cNvPr id="7" name="Shape 3"/>
          <p:cNvSpPr/>
          <p:nvPr/>
        </p:nvSpPr>
        <p:spPr>
          <a:xfrm>
            <a:off x="2504833" y="4929188"/>
            <a:ext cx="114300" cy="114300"/>
          </a:xfrm>
          <a:prstGeom prst="rect">
            <a:avLst/>
          </a:prstGeom>
          <a:solidFill>
            <a:srgbClr val="000000"/>
          </a:solidFill>
          <a:ln/>
        </p:spPr>
      </p:sp>
      <p:sp>
        <p:nvSpPr>
          <p:cNvPr id="8" name="Text 4"/>
          <p:cNvSpPr/>
          <p:nvPr/>
        </p:nvSpPr>
        <p:spPr>
          <a:xfrm>
            <a:off x="2676283" y="4872038"/>
            <a:ext cx="920567"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BV Hạnh Phúc</a:t>
            </a:r>
            <a:endParaRPr lang="en-US" sz="1046" dirty="0"/>
          </a:p>
        </p:txBody>
      </p:sp>
      <p:sp>
        <p:nvSpPr>
          <p:cNvPr id="9" name="Shape 5"/>
          <p:cNvSpPr/>
          <p:nvPr/>
        </p:nvSpPr>
        <p:spPr>
          <a:xfrm>
            <a:off x="3739725" y="4929188"/>
            <a:ext cx="114300" cy="114300"/>
          </a:xfrm>
          <a:prstGeom prst="rect">
            <a:avLst/>
          </a:prstGeom>
          <a:solidFill>
            <a:srgbClr val="6B7280"/>
          </a:solidFill>
          <a:ln/>
        </p:spPr>
      </p:sp>
      <p:sp>
        <p:nvSpPr>
          <p:cNvPr id="10" name="Text 6"/>
          <p:cNvSpPr/>
          <p:nvPr/>
        </p:nvSpPr>
        <p:spPr>
          <a:xfrm>
            <a:off x="3911175" y="4872038"/>
            <a:ext cx="1113309"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Hoàn Mỹ Sài Gòn</a:t>
            </a:r>
            <a:endParaRPr lang="en-US" sz="1046" dirty="0"/>
          </a:p>
        </p:txBody>
      </p:sp>
      <p:sp>
        <p:nvSpPr>
          <p:cNvPr id="11" name="Shape 7"/>
          <p:cNvSpPr/>
          <p:nvPr/>
        </p:nvSpPr>
        <p:spPr>
          <a:xfrm>
            <a:off x="5167359" y="4929188"/>
            <a:ext cx="114300" cy="114300"/>
          </a:xfrm>
          <a:prstGeom prst="rect">
            <a:avLst/>
          </a:prstGeom>
          <a:solidFill>
            <a:srgbClr val="D1D5DB"/>
          </a:solidFill>
          <a:ln/>
        </p:spPr>
      </p:sp>
      <p:sp>
        <p:nvSpPr>
          <p:cNvPr id="12" name="Text 8"/>
          <p:cNvSpPr/>
          <p:nvPr/>
        </p:nvSpPr>
        <p:spPr>
          <a:xfrm>
            <a:off x="5338809" y="4872038"/>
            <a:ext cx="1157455"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Hoàn Mỹ Thủ Đức</a:t>
            </a:r>
            <a:endParaRPr lang="en-US" sz="1046" dirty="0"/>
          </a:p>
        </p:txBody>
      </p:sp>
      <p:pic>
        <p:nvPicPr>
          <p:cNvPr id="13" name="Image 2" descr="preencoded.png">    </p:cNvPr>
          <p:cNvPicPr>
            <a:picLocks noChangeAspect="1"/>
          </p:cNvPicPr>
          <p:nvPr/>
        </p:nvPicPr>
        <p:blipFill>
          <a:blip r:embed="rId3"/>
          <a:stretch>
            <a:fillRect/>
          </a:stretch>
        </p:blipFill>
        <p:spPr>
          <a:xfrm>
            <a:off x="428625" y="5372100"/>
            <a:ext cx="160734" cy="142875"/>
          </a:xfrm>
          <a:prstGeom prst="rect">
            <a:avLst/>
          </a:prstGeom>
        </p:spPr>
      </p:pic>
      <p:sp>
        <p:nvSpPr>
          <p:cNvPr id="14" name="Text 9"/>
          <p:cNvSpPr/>
          <p:nvPr/>
        </p:nvSpPr>
        <p:spPr>
          <a:xfrm>
            <a:off x="683679" y="5345311"/>
            <a:ext cx="645672" cy="194667"/>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Nhận xét:</a:t>
            </a:r>
            <a:endParaRPr lang="en-US" sz="1046" dirty="0"/>
          </a:p>
        </p:txBody>
      </p:sp>
      <p:sp>
        <p:nvSpPr>
          <p:cNvPr id="15" name="Text 10"/>
          <p:cNvSpPr/>
          <p:nvPr/>
        </p:nvSpPr>
        <p:spPr>
          <a:xfrm>
            <a:off x="1329351" y="5345311"/>
            <a:ext cx="7281072" cy="194667"/>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Giá các gói sinh có xu hướng tăng dần theo mức độ phức tạp của dịch vụ. Hoàn Mỹ Sài Gòn duy trì mức giá thấp </a:t>
            </a:r>
            <a:endParaRPr lang="en-US" sz="1046" dirty="0"/>
          </a:p>
        </p:txBody>
      </p:sp>
      <p:sp>
        <p:nvSpPr>
          <p:cNvPr id="16" name="Text 11"/>
          <p:cNvSpPr/>
          <p:nvPr/>
        </p:nvSpPr>
        <p:spPr>
          <a:xfrm>
            <a:off x="428625" y="5573911"/>
            <a:ext cx="1857542" cy="194667"/>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nhất ở tất cả các loại dịch vụ. </a:t>
            </a:r>
            <a:endParaRPr lang="en-US" sz="1046" dirty="0"/>
          </a:p>
        </p:txBody>
      </p:sp>
      <p:sp>
        <p:nvSpPr>
          <p:cNvPr id="17" name="Text 12"/>
          <p:cNvSpPr/>
          <p:nvPr/>
        </p:nvSpPr>
        <p:spPr>
          <a:xfrm>
            <a:off x="428625" y="5929313"/>
            <a:ext cx="8286750" cy="171450"/>
          </a:xfrm>
          <a:prstGeom prst="rect">
            <a:avLst/>
          </a:prstGeom>
          <a:noFill/>
          <a:ln/>
        </p:spPr>
        <p:txBody>
          <a:bodyPr wrap="none" lIns="0" tIns="0" rIns="0" bIns="0" rtlCol="0" anchor="ctr">
            <a:spAutoFit/>
          </a:bodyPr>
          <a:lstStyle/>
          <a:p>
            <a:pPr indent="0" marL="0">
              <a:buNone/>
            </a:pPr>
            <a:r>
              <a:rPr lang="en-US" sz="837" i="1" dirty="0">
                <a:solidFill>
                  <a:srgbClr val="6B7280"/>
                </a:solidFill>
                <a:latin typeface="Noto Sans" pitchFamily="34" charset="0"/>
                <a:ea typeface="Noto Sans" pitchFamily="34" charset="-122"/>
                <a:cs typeface="Noto Sans" pitchFamily="34" charset="-120"/>
              </a:rPr>
              <a:t> * Đơn vị: Triệu VNĐ </a:t>
            </a:r>
            <a:endParaRPr lang="en-US" sz="83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957888"/>
          </a:xfrm>
          <a:prstGeom prst="rect">
            <a:avLst/>
          </a:prstGeom>
        </p:spPr>
      </p:pic>
      <p:sp>
        <p:nvSpPr>
          <p:cNvPr id="3" name="Text 0"/>
          <p:cNvSpPr/>
          <p:nvPr/>
        </p:nvSpPr>
        <p:spPr>
          <a:xfrm>
            <a:off x="428625" y="428625"/>
            <a:ext cx="8286750" cy="385763"/>
          </a:xfrm>
          <a:prstGeom prst="rect">
            <a:avLst/>
          </a:prstGeom>
          <a:noFill/>
          <a:ln/>
        </p:spPr>
        <p:txBody>
          <a:bodyPr wrap="none" lIns="0" tIns="0" rIns="0" bIns="0" rtlCol="0" anchor="ctr">
            <a:spAutoFit/>
          </a:bodyPr>
          <a:lstStyle/>
          <a:p>
            <a:pPr indent="0" marL="0">
              <a:buNone/>
            </a:pPr>
            <a:r>
              <a:rPr lang="en-US" sz="2025" dirty="0">
                <a:solidFill>
                  <a:srgbClr val="000000"/>
                </a:solidFill>
                <a:latin typeface="Noto Sans" pitchFamily="34" charset="0"/>
                <a:ea typeface="Noto Sans" pitchFamily="34" charset="-122"/>
                <a:cs typeface="Noto Sans" pitchFamily="34" charset="-120"/>
              </a:rPr>
              <a:t>Phân Tích Chênh Lệch Giá</a:t>
            </a:r>
            <a:endParaRPr lang="en-US" sz="2025" dirty="0"/>
          </a:p>
        </p:txBody>
      </p:sp>
      <p:sp>
        <p:nvSpPr>
          <p:cNvPr id="4" name="Text 1"/>
          <p:cNvSpPr/>
          <p:nvPr/>
        </p:nvSpPr>
        <p:spPr>
          <a:xfrm>
            <a:off x="428625" y="1100138"/>
            <a:ext cx="8286750" cy="457200"/>
          </a:xfrm>
          <a:prstGeom prst="rect">
            <a:avLst/>
          </a:prstGeom>
          <a:noFill/>
          <a:ln/>
        </p:spPr>
        <p:txBody>
          <a:bodyPr wrap="squar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Chênh lệch giá giữa các bệnh viện cho cùng một loại dịch vụ có thể lên đến hơn 17 triệu đồng. Biểu đồ dưới đây thể hiện mức chênh lệch giữa giá cao nhất và thấp nhất cho mỗi loại dịch vụ. </a:t>
            </a:r>
            <a:endParaRPr lang="en-US" sz="1046" dirty="0"/>
          </a:p>
        </p:txBody>
      </p:sp>
      <p:pic>
        <p:nvPicPr>
          <p:cNvPr id="5" name="Image 1" descr="preencoded.png">    </p:cNvPr>
          <p:cNvPicPr>
            <a:picLocks noChangeAspect="1"/>
          </p:cNvPicPr>
          <p:nvPr/>
        </p:nvPicPr>
        <p:blipFill>
          <a:blip r:embed="rId2"/>
          <a:stretch>
            <a:fillRect/>
          </a:stretch>
        </p:blipFill>
        <p:spPr>
          <a:xfrm>
            <a:off x="428625" y="1728788"/>
            <a:ext cx="8286750" cy="2500313"/>
          </a:xfrm>
          <a:prstGeom prst="rect">
            <a:avLst/>
          </a:prstGeom>
        </p:spPr>
      </p:pic>
      <p:sp>
        <p:nvSpPr>
          <p:cNvPr id="6" name="Shape 2"/>
          <p:cNvSpPr/>
          <p:nvPr/>
        </p:nvSpPr>
        <p:spPr>
          <a:xfrm>
            <a:off x="428625" y="4443413"/>
            <a:ext cx="8286750" cy="600075"/>
          </a:xfrm>
          <a:prstGeom prst="rect">
            <a:avLst/>
          </a:prstGeom>
          <a:solidFill>
            <a:srgbClr val="F9FAFB"/>
          </a:solidFill>
          <a:ln/>
        </p:spPr>
      </p:sp>
      <p:sp>
        <p:nvSpPr>
          <p:cNvPr id="7" name="Shape 3"/>
          <p:cNvSpPr/>
          <p:nvPr/>
        </p:nvSpPr>
        <p:spPr>
          <a:xfrm>
            <a:off x="428625" y="4443413"/>
            <a:ext cx="21431" cy="600075"/>
          </a:xfrm>
          <a:prstGeom prst="rect">
            <a:avLst/>
          </a:prstGeom>
          <a:solidFill>
            <a:srgbClr val="6B7280"/>
          </a:solidFill>
          <a:ln/>
        </p:spPr>
      </p:sp>
      <p:sp>
        <p:nvSpPr>
          <p:cNvPr id="8" name="Text 4"/>
          <p:cNvSpPr/>
          <p:nvPr/>
        </p:nvSpPr>
        <p:spPr>
          <a:xfrm>
            <a:off x="535781" y="4559498"/>
            <a:ext cx="581099" cy="175022"/>
          </a:xfrm>
          <a:prstGeom prst="rect">
            <a:avLst/>
          </a:prstGeom>
          <a:noFill/>
          <a:ln/>
        </p:spPr>
        <p:txBody>
          <a:bodyPr wrap="none" lIns="0" tIns="0" rIns="0" bIns="0" rtlCol="0" anchor="ctr">
            <a:spAutoFit/>
          </a:bodyPr>
          <a:lstStyle/>
          <a:p>
            <a:pPr indent="0" marL="0">
              <a:buNone/>
            </a:pPr>
            <a:r>
              <a:rPr lang="en-US" sz="942" dirty="0">
                <a:solidFill>
                  <a:srgbClr val="333333"/>
                </a:solidFill>
                <a:latin typeface="Noto Sans" pitchFamily="34" charset="0"/>
                <a:ea typeface="Noto Sans" pitchFamily="34" charset="-122"/>
                <a:cs typeface="Noto Sans" pitchFamily="34" charset="-120"/>
              </a:rPr>
              <a:t>Nhận xét:</a:t>
            </a:r>
            <a:endParaRPr lang="en-US" sz="942" dirty="0"/>
          </a:p>
        </p:txBody>
      </p:sp>
      <p:sp>
        <p:nvSpPr>
          <p:cNvPr id="9" name="Text 5"/>
          <p:cNvSpPr/>
          <p:nvPr/>
        </p:nvSpPr>
        <p:spPr>
          <a:xfrm>
            <a:off x="1116881" y="4559498"/>
            <a:ext cx="7449480" cy="175022"/>
          </a:xfrm>
          <a:prstGeom prst="rect">
            <a:avLst/>
          </a:prstGeom>
          <a:noFill/>
          <a:ln/>
        </p:spPr>
        <p:txBody>
          <a:bodyPr wrap="none" lIns="0" tIns="0" rIns="0" bIns="0" rtlCol="0" anchor="ctr">
            <a:spAutoFit/>
          </a:bodyPr>
          <a:lstStyle/>
          <a:p>
            <a:pPr indent="0" marL="0">
              <a:buNone/>
            </a:pPr>
            <a:r>
              <a:rPr lang="en-US" sz="942" dirty="0">
                <a:solidFill>
                  <a:srgbClr val="333333"/>
                </a:solidFill>
                <a:latin typeface="Noto Sans" pitchFamily="34" charset="0"/>
                <a:ea typeface="Noto Sans" pitchFamily="34" charset="-122"/>
                <a:cs typeface="Noto Sans" pitchFamily="34" charset="-120"/>
              </a:rPr>
              <a:t> Gói Sinh Mổ Lần 2 có mức chênh lệch giá lớn nhất (19 triệu đồng), trong khi Gói Sinh Thường có mức chênh lệch thấp hơn (11.1 </a:t>
            </a:r>
            <a:endParaRPr lang="en-US" sz="942" dirty="0"/>
          </a:p>
        </p:txBody>
      </p:sp>
      <p:sp>
        <p:nvSpPr>
          <p:cNvPr id="10" name="Text 6"/>
          <p:cNvSpPr/>
          <p:nvPr/>
        </p:nvSpPr>
        <p:spPr>
          <a:xfrm>
            <a:off x="535781" y="4752380"/>
            <a:ext cx="7995838" cy="175022"/>
          </a:xfrm>
          <a:prstGeom prst="rect">
            <a:avLst/>
          </a:prstGeom>
          <a:noFill/>
          <a:ln/>
        </p:spPr>
        <p:txBody>
          <a:bodyPr wrap="none" lIns="0" tIns="0" rIns="0" bIns="0" rtlCol="0" anchor="ctr">
            <a:spAutoFit/>
          </a:bodyPr>
          <a:lstStyle/>
          <a:p>
            <a:pPr indent="0" marL="0">
              <a:buNone/>
            </a:pPr>
            <a:r>
              <a:rPr lang="en-US" sz="942" dirty="0">
                <a:solidFill>
                  <a:srgbClr val="333333"/>
                </a:solidFill>
                <a:latin typeface="Noto Sans" pitchFamily="34" charset="0"/>
                <a:ea typeface="Noto Sans" pitchFamily="34" charset="-122"/>
                <a:cs typeface="Noto Sans" pitchFamily="34" charset="-120"/>
              </a:rPr>
              <a:t>triệu đồng). Điều này cho thấy sự khác biệt đáng kể về chiến lược định giá giữa các bệnh viện, đặc biệt là đối với các dịch vụ phức tạp hơn.</a:t>
            </a:r>
            <a:endParaRPr lang="en-US" sz="942" dirty="0"/>
          </a:p>
        </p:txBody>
      </p:sp>
      <p:sp>
        <p:nvSpPr>
          <p:cNvPr id="11" name="Text 7"/>
          <p:cNvSpPr/>
          <p:nvPr/>
        </p:nvSpPr>
        <p:spPr>
          <a:xfrm>
            <a:off x="428625" y="5193506"/>
            <a:ext cx="3544919" cy="155377"/>
          </a:xfrm>
          <a:prstGeom prst="rect">
            <a:avLst/>
          </a:prstGeom>
          <a:noFill/>
          <a:ln/>
        </p:spPr>
        <p:txBody>
          <a:bodyPr wrap="none" lIns="0" tIns="0" rIns="0" bIns="0" rtlCol="0" anchor="ctr">
            <a:spAutoFit/>
          </a:bodyPr>
          <a:lstStyle/>
          <a:p>
            <a:pPr indent="0" marL="0">
              <a:buNone/>
            </a:pPr>
            <a:r>
              <a:rPr lang="en-US" sz="837" i="1" dirty="0">
                <a:solidFill>
                  <a:srgbClr val="6B7280"/>
                </a:solidFill>
                <a:latin typeface="Noto Sans" pitchFamily="34" charset="0"/>
                <a:ea typeface="Noto Sans" pitchFamily="34" charset="-122"/>
                <a:cs typeface="Noto Sans" pitchFamily="34" charset="-120"/>
              </a:rPr>
              <a:t> * Chênh lệch giá = Giá cao nhất - Giá thấp nhất trong cùng loại dịch vụ</a:t>
            </a:r>
            <a:endParaRPr lang="en-US" sz="837" dirty="0"/>
          </a:p>
        </p:txBody>
      </p:sp>
      <p:sp>
        <p:nvSpPr>
          <p:cNvPr id="12" name="Text 8"/>
          <p:cNvSpPr/>
          <p:nvPr/>
        </p:nvSpPr>
        <p:spPr>
          <a:xfrm>
            <a:off x="428625" y="5364956"/>
            <a:ext cx="4666069" cy="155377"/>
          </a:xfrm>
          <a:prstGeom prst="rect">
            <a:avLst/>
          </a:prstGeom>
          <a:noFill/>
          <a:ln/>
        </p:spPr>
        <p:txBody>
          <a:bodyPr wrap="none" lIns="0" tIns="0" rIns="0" bIns="0" rtlCol="0" anchor="ctr">
            <a:spAutoFit/>
          </a:bodyPr>
          <a:lstStyle/>
          <a:p>
            <a:pPr indent="0" marL="0">
              <a:buNone/>
            </a:pPr>
            <a:r>
              <a:rPr lang="en-US" sz="837" i="1" dirty="0">
                <a:solidFill>
                  <a:srgbClr val="6B7280"/>
                </a:solidFill>
                <a:latin typeface="Noto Sans" pitchFamily="34" charset="0"/>
                <a:ea typeface="Noto Sans" pitchFamily="34" charset="-122"/>
                <a:cs typeface="Noto Sans" pitchFamily="34" charset="-120"/>
              </a:rPr>
              <a:t> * Gói Sinh Mổ Lần 3 không được đưa vào so sánh do chỉ có một bệnh viện cung cấp thông tin </a:t>
            </a:r>
            <a:endParaRPr lang="en-US" sz="83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7986713"/>
          </a:xfrm>
          <a:prstGeom prst="rect">
            <a:avLst/>
          </a:prstGeom>
        </p:spPr>
      </p:pic>
      <p:sp>
        <p:nvSpPr>
          <p:cNvPr id="3" name="Text 0"/>
          <p:cNvSpPr/>
          <p:nvPr/>
        </p:nvSpPr>
        <p:spPr>
          <a:xfrm>
            <a:off x="428625" y="428625"/>
            <a:ext cx="8286750" cy="385763"/>
          </a:xfrm>
          <a:prstGeom prst="rect">
            <a:avLst/>
          </a:prstGeom>
          <a:noFill/>
          <a:ln/>
        </p:spPr>
        <p:txBody>
          <a:bodyPr wrap="none" lIns="0" tIns="0" rIns="0" bIns="0" rtlCol="0" anchor="ctr">
            <a:spAutoFit/>
          </a:bodyPr>
          <a:lstStyle/>
          <a:p>
            <a:pPr indent="0" marL="0">
              <a:buNone/>
            </a:pPr>
            <a:r>
              <a:rPr lang="en-US" sz="2025" dirty="0">
                <a:solidFill>
                  <a:srgbClr val="000000"/>
                </a:solidFill>
                <a:latin typeface="Noto Sans" pitchFamily="34" charset="0"/>
                <a:ea typeface="Noto Sans" pitchFamily="34" charset="-122"/>
                <a:cs typeface="Noto Sans" pitchFamily="34" charset="-120"/>
              </a:rPr>
              <a:t>Bệnh Viện Có Giá Cạnh Tranh Nhất</a:t>
            </a:r>
            <a:endParaRPr lang="en-US" sz="2025" dirty="0"/>
          </a:p>
        </p:txBody>
      </p:sp>
      <p:sp>
        <p:nvSpPr>
          <p:cNvPr id="4" name="Text 1"/>
          <p:cNvSpPr/>
          <p:nvPr/>
        </p:nvSpPr>
        <p:spPr>
          <a:xfrm>
            <a:off x="428625" y="1100138"/>
            <a:ext cx="8286750"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Dựa trên phân tích giá các gói sinh, Bệnh viện Hoàn Mỹ Sài Gòn nổi bật với mức giá cạnh tranh nhất trên thị trường. </a:t>
            </a:r>
            <a:endParaRPr lang="en-US" sz="1046" dirty="0"/>
          </a:p>
        </p:txBody>
      </p:sp>
      <p:sp>
        <p:nvSpPr>
          <p:cNvPr id="5" name="Shape 2"/>
          <p:cNvSpPr/>
          <p:nvPr/>
        </p:nvSpPr>
        <p:spPr>
          <a:xfrm>
            <a:off x="428625" y="1557338"/>
            <a:ext cx="8286750" cy="842963"/>
          </a:xfrm>
          <a:prstGeom prst="rect">
            <a:avLst/>
          </a:prstGeom>
          <a:solidFill>
            <a:srgbClr val="F9FAFB"/>
          </a:solidFill>
          <a:ln/>
        </p:spPr>
      </p:sp>
      <p:sp>
        <p:nvSpPr>
          <p:cNvPr id="6" name="Shape 3"/>
          <p:cNvSpPr/>
          <p:nvPr/>
        </p:nvSpPr>
        <p:spPr>
          <a:xfrm>
            <a:off x="428625" y="1557338"/>
            <a:ext cx="28575" cy="842963"/>
          </a:xfrm>
          <a:prstGeom prst="rect">
            <a:avLst/>
          </a:prstGeom>
          <a:solidFill>
            <a:srgbClr val="6B7280"/>
          </a:solidFill>
          <a:ln/>
        </p:spPr>
      </p:sp>
      <p:pic>
        <p:nvPicPr>
          <p:cNvPr id="7" name="Image 1" descr="preencoded.png">    </p:cNvPr>
          <p:cNvPicPr>
            <a:picLocks noChangeAspect="1"/>
          </p:cNvPicPr>
          <p:nvPr/>
        </p:nvPicPr>
        <p:blipFill>
          <a:blip r:embed="rId2"/>
          <a:stretch>
            <a:fillRect/>
          </a:stretch>
        </p:blipFill>
        <p:spPr>
          <a:xfrm>
            <a:off x="571500" y="1743075"/>
            <a:ext cx="192881" cy="171450"/>
          </a:xfrm>
          <a:prstGeom prst="rect">
            <a:avLst/>
          </a:prstGeom>
        </p:spPr>
      </p:pic>
      <p:sp>
        <p:nvSpPr>
          <p:cNvPr id="8" name="Text 4"/>
          <p:cNvSpPr/>
          <p:nvPr/>
        </p:nvSpPr>
        <p:spPr>
          <a:xfrm>
            <a:off x="821531" y="1710928"/>
            <a:ext cx="1380530" cy="233958"/>
          </a:xfrm>
          <a:prstGeom prst="rect">
            <a:avLst/>
          </a:prstGeom>
          <a:noFill/>
          <a:ln/>
        </p:spPr>
        <p:txBody>
          <a:bodyPr wrap="none" lIns="0" tIns="0" rIns="0" bIns="0" rtlCol="0" anchor="ctr">
            <a:spAutoFit/>
          </a:bodyPr>
          <a:lstStyle/>
          <a:p>
            <a:pPr indent="0" marL="0">
              <a:buNone/>
            </a:pPr>
            <a:r>
              <a:rPr lang="en-US" sz="1350" dirty="0">
                <a:solidFill>
                  <a:srgbClr val="000000"/>
                </a:solidFill>
                <a:latin typeface="Noto Sans" pitchFamily="34" charset="0"/>
                <a:ea typeface="Noto Sans" pitchFamily="34" charset="-122"/>
                <a:cs typeface="Noto Sans" pitchFamily="34" charset="-120"/>
              </a:rPr>
              <a:t> Hoàn Mỹ Sài Gòn </a:t>
            </a:r>
            <a:endParaRPr lang="en-US" sz="1350" dirty="0"/>
          </a:p>
        </p:txBody>
      </p:sp>
      <p:sp>
        <p:nvSpPr>
          <p:cNvPr id="9" name="Text 5"/>
          <p:cNvSpPr/>
          <p:nvPr/>
        </p:nvSpPr>
        <p:spPr>
          <a:xfrm>
            <a:off x="571500" y="2028825"/>
            <a:ext cx="8001000" cy="228600"/>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Cung cấp mức giá thấp nhất cho tất cả các loại dịch vụ sinh, với mức chênh lệch đáng kể so với hai bệnh viện còn lại. </a:t>
            </a:r>
            <a:endParaRPr lang="en-US" sz="1046" dirty="0"/>
          </a:p>
        </p:txBody>
      </p:sp>
      <p:pic>
        <p:nvPicPr>
          <p:cNvPr id="10" name="Image 2" descr="preencoded.png">    </p:cNvPr>
          <p:cNvPicPr>
            <a:picLocks noChangeAspect="1"/>
          </p:cNvPicPr>
          <p:nvPr/>
        </p:nvPicPr>
        <p:blipFill>
          <a:blip r:embed="rId3"/>
          <a:stretch>
            <a:fillRect/>
          </a:stretch>
        </p:blipFill>
        <p:spPr>
          <a:xfrm>
            <a:off x="428625" y="2657475"/>
            <a:ext cx="142875" cy="142875"/>
          </a:xfrm>
          <a:prstGeom prst="rect">
            <a:avLst/>
          </a:prstGeom>
        </p:spPr>
      </p:pic>
      <p:sp>
        <p:nvSpPr>
          <p:cNvPr id="11" name="Text 6"/>
          <p:cNvSpPr/>
          <p:nvPr/>
        </p:nvSpPr>
        <p:spPr>
          <a:xfrm>
            <a:off x="628650" y="2630686"/>
            <a:ext cx="1461762" cy="194667"/>
          </a:xfrm>
          <a:prstGeom prst="rect">
            <a:avLst/>
          </a:prstGeom>
          <a:noFill/>
          <a:ln/>
        </p:spPr>
        <p:txBody>
          <a:bodyPr wrap="none" lIns="0" tIns="0" rIns="0" bIns="0" rtlCol="0" anchor="ctr">
            <a:spAutoFit/>
          </a:bodyPr>
          <a:lstStyle/>
          <a:p>
            <a:pPr indent="0" marL="0">
              <a:buNone/>
            </a:pPr>
            <a:r>
              <a:rPr lang="en-US" sz="1046" dirty="0">
                <a:solidFill>
                  <a:srgbClr val="111827"/>
                </a:solidFill>
                <a:latin typeface="Noto Sans" pitchFamily="34" charset="0"/>
                <a:ea typeface="Noto Sans" pitchFamily="34" charset="-122"/>
                <a:cs typeface="Noto Sans" pitchFamily="34" charset="-120"/>
              </a:rPr>
              <a:t> Chi tiết giá cạnh tranh </a:t>
            </a:r>
            <a:endParaRPr lang="en-US" sz="1046" dirty="0"/>
          </a:p>
        </p:txBody>
      </p:sp>
      <p:sp>
        <p:nvSpPr>
          <p:cNvPr id="12" name="Text 7"/>
          <p:cNvSpPr/>
          <p:nvPr/>
        </p:nvSpPr>
        <p:spPr>
          <a:xfrm>
            <a:off x="714375" y="2987873"/>
            <a:ext cx="1154441" cy="194667"/>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 Gói Sinh Thường: </a:t>
            </a:r>
            <a:endParaRPr lang="en-US" sz="1046" dirty="0"/>
          </a:p>
        </p:txBody>
      </p:sp>
      <p:sp>
        <p:nvSpPr>
          <p:cNvPr id="13" name="Shape 8"/>
          <p:cNvSpPr/>
          <p:nvPr/>
        </p:nvSpPr>
        <p:spPr>
          <a:xfrm>
            <a:off x="1925966" y="2943225"/>
            <a:ext cx="920260" cy="285750"/>
          </a:xfrm>
          <a:prstGeom prst="rect">
            <a:avLst/>
          </a:prstGeom>
          <a:solidFill>
            <a:srgbClr val="F3F4F6"/>
          </a:solidFill>
          <a:ln/>
        </p:spPr>
      </p:sp>
      <p:sp>
        <p:nvSpPr>
          <p:cNvPr id="14" name="Text 9"/>
          <p:cNvSpPr/>
          <p:nvPr/>
        </p:nvSpPr>
        <p:spPr>
          <a:xfrm>
            <a:off x="1925966" y="2943225"/>
            <a:ext cx="920260" cy="285750"/>
          </a:xfrm>
          <a:prstGeom prst="rect">
            <a:avLst/>
          </a:prstGeom>
          <a:noFill/>
          <a:ln/>
        </p:spPr>
        <p:txBody>
          <a:bodyPr wrap="none" lIns="102108" tIns="34036" rIns="102108" bIns="34036"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19.0M VNĐ</a:t>
            </a:r>
            <a:endParaRPr lang="en-US" sz="1046" dirty="0"/>
          </a:p>
        </p:txBody>
      </p:sp>
      <p:sp>
        <p:nvSpPr>
          <p:cNvPr id="15" name="Text 10"/>
          <p:cNvSpPr/>
          <p:nvPr/>
        </p:nvSpPr>
        <p:spPr>
          <a:xfrm>
            <a:off x="2940546" y="2987873"/>
            <a:ext cx="2262587" cy="194667"/>
          </a:xfrm>
          <a:prstGeom prst="rect">
            <a:avLst/>
          </a:prstGeom>
          <a:noFill/>
          <a:ln/>
        </p:spPr>
        <p:txBody>
          <a:bodyPr wrap="none" lIns="0" tIns="0" rIns="0" bIns="0" rtlCol="0" anchor="ctr">
            <a:spAutoFit/>
          </a:bodyPr>
          <a:lstStyle/>
          <a:p>
            <a:pPr algn="l" indent="0" marL="0">
              <a:buNone/>
            </a:pPr>
            <a:r>
              <a:rPr lang="en-US" sz="1046" dirty="0">
                <a:solidFill>
                  <a:srgbClr val="6B7280"/>
                </a:solidFill>
                <a:latin typeface="Noto Sans" pitchFamily="34" charset="0"/>
                <a:ea typeface="Noto Sans" pitchFamily="34" charset="-122"/>
                <a:cs typeface="Noto Sans" pitchFamily="34" charset="-120"/>
              </a:rPr>
              <a:t>(Tiết kiệm 10.9M so với Hạnh Phúc)</a:t>
            </a:r>
            <a:endParaRPr lang="en-US" sz="1046" dirty="0"/>
          </a:p>
        </p:txBody>
      </p:sp>
      <p:sp>
        <p:nvSpPr>
          <p:cNvPr id="16" name="Text 11"/>
          <p:cNvSpPr/>
          <p:nvPr/>
        </p:nvSpPr>
        <p:spPr>
          <a:xfrm>
            <a:off x="714375" y="3387923"/>
            <a:ext cx="1249040" cy="194667"/>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 Gói Sinh Mổ Lần 1: </a:t>
            </a:r>
            <a:endParaRPr lang="en-US" sz="1046" dirty="0"/>
          </a:p>
        </p:txBody>
      </p:sp>
      <p:sp>
        <p:nvSpPr>
          <p:cNvPr id="17" name="Shape 12"/>
          <p:cNvSpPr/>
          <p:nvPr/>
        </p:nvSpPr>
        <p:spPr>
          <a:xfrm>
            <a:off x="2020565" y="3343275"/>
            <a:ext cx="920260" cy="285750"/>
          </a:xfrm>
          <a:prstGeom prst="rect">
            <a:avLst/>
          </a:prstGeom>
          <a:solidFill>
            <a:srgbClr val="F3F4F6"/>
          </a:solidFill>
          <a:ln/>
        </p:spPr>
      </p:sp>
      <p:sp>
        <p:nvSpPr>
          <p:cNvPr id="18" name="Text 13"/>
          <p:cNvSpPr/>
          <p:nvPr/>
        </p:nvSpPr>
        <p:spPr>
          <a:xfrm>
            <a:off x="2020565" y="3343275"/>
            <a:ext cx="920260" cy="285750"/>
          </a:xfrm>
          <a:prstGeom prst="rect">
            <a:avLst/>
          </a:prstGeom>
          <a:noFill/>
          <a:ln/>
        </p:spPr>
        <p:txBody>
          <a:bodyPr wrap="none" lIns="102108" tIns="34036" rIns="102108" bIns="34036"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23.0M VNĐ</a:t>
            </a:r>
            <a:endParaRPr lang="en-US" sz="1046" dirty="0"/>
          </a:p>
        </p:txBody>
      </p:sp>
      <p:sp>
        <p:nvSpPr>
          <p:cNvPr id="19" name="Text 14"/>
          <p:cNvSpPr/>
          <p:nvPr/>
        </p:nvSpPr>
        <p:spPr>
          <a:xfrm>
            <a:off x="3035145" y="3387923"/>
            <a:ext cx="2262587" cy="194667"/>
          </a:xfrm>
          <a:prstGeom prst="rect">
            <a:avLst/>
          </a:prstGeom>
          <a:noFill/>
          <a:ln/>
        </p:spPr>
        <p:txBody>
          <a:bodyPr wrap="none" lIns="0" tIns="0" rIns="0" bIns="0" rtlCol="0" anchor="ctr">
            <a:spAutoFit/>
          </a:bodyPr>
          <a:lstStyle/>
          <a:p>
            <a:pPr algn="l" indent="0" marL="0">
              <a:buNone/>
            </a:pPr>
            <a:r>
              <a:rPr lang="en-US" sz="1046" dirty="0">
                <a:solidFill>
                  <a:srgbClr val="6B7280"/>
                </a:solidFill>
                <a:latin typeface="Noto Sans" pitchFamily="34" charset="0"/>
                <a:ea typeface="Noto Sans" pitchFamily="34" charset="-122"/>
                <a:cs typeface="Noto Sans" pitchFamily="34" charset="-120"/>
              </a:rPr>
              <a:t>(Tiết kiệm 16.9M so với Hạnh Phúc)</a:t>
            </a:r>
            <a:endParaRPr lang="en-US" sz="1046" dirty="0"/>
          </a:p>
        </p:txBody>
      </p:sp>
      <p:sp>
        <p:nvSpPr>
          <p:cNvPr id="20" name="Text 15"/>
          <p:cNvSpPr/>
          <p:nvPr/>
        </p:nvSpPr>
        <p:spPr>
          <a:xfrm>
            <a:off x="714375" y="3787973"/>
            <a:ext cx="1249040" cy="194667"/>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 Gói Sinh Mổ Lần 2: </a:t>
            </a:r>
            <a:endParaRPr lang="en-US" sz="1046" dirty="0"/>
          </a:p>
        </p:txBody>
      </p:sp>
      <p:sp>
        <p:nvSpPr>
          <p:cNvPr id="21" name="Shape 16"/>
          <p:cNvSpPr/>
          <p:nvPr/>
        </p:nvSpPr>
        <p:spPr>
          <a:xfrm>
            <a:off x="2020565" y="3743325"/>
            <a:ext cx="920260" cy="285750"/>
          </a:xfrm>
          <a:prstGeom prst="rect">
            <a:avLst/>
          </a:prstGeom>
          <a:solidFill>
            <a:srgbClr val="F3F4F6"/>
          </a:solidFill>
          <a:ln/>
        </p:spPr>
      </p:sp>
      <p:sp>
        <p:nvSpPr>
          <p:cNvPr id="22" name="Text 17"/>
          <p:cNvSpPr/>
          <p:nvPr/>
        </p:nvSpPr>
        <p:spPr>
          <a:xfrm>
            <a:off x="2020565" y="3743325"/>
            <a:ext cx="920260" cy="285750"/>
          </a:xfrm>
          <a:prstGeom prst="rect">
            <a:avLst/>
          </a:prstGeom>
          <a:noFill/>
          <a:ln/>
        </p:spPr>
        <p:txBody>
          <a:bodyPr wrap="none" lIns="102108" tIns="34036" rIns="102108" bIns="34036"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25.0M VNĐ</a:t>
            </a:r>
            <a:endParaRPr lang="en-US" sz="1046" dirty="0"/>
          </a:p>
        </p:txBody>
      </p:sp>
      <p:sp>
        <p:nvSpPr>
          <p:cNvPr id="23" name="Text 18"/>
          <p:cNvSpPr/>
          <p:nvPr/>
        </p:nvSpPr>
        <p:spPr>
          <a:xfrm>
            <a:off x="3035145" y="3787973"/>
            <a:ext cx="2710076" cy="194667"/>
          </a:xfrm>
          <a:prstGeom prst="rect">
            <a:avLst/>
          </a:prstGeom>
          <a:noFill/>
          <a:ln/>
        </p:spPr>
        <p:txBody>
          <a:bodyPr wrap="none" lIns="0" tIns="0" rIns="0" bIns="0" rtlCol="0" anchor="ctr">
            <a:spAutoFit/>
          </a:bodyPr>
          <a:lstStyle/>
          <a:p>
            <a:pPr algn="l" indent="0" marL="0">
              <a:buNone/>
            </a:pPr>
            <a:r>
              <a:rPr lang="en-US" sz="1046" dirty="0">
                <a:solidFill>
                  <a:srgbClr val="6B7280"/>
                </a:solidFill>
                <a:latin typeface="Noto Sans" pitchFamily="34" charset="0"/>
                <a:ea typeface="Noto Sans" pitchFamily="34" charset="-122"/>
                <a:cs typeface="Noto Sans" pitchFamily="34" charset="-120"/>
              </a:rPr>
              <a:t>(Tiết kiệm 16.1M so với Hoàn Mỹ Thủ Đức)</a:t>
            </a:r>
            <a:endParaRPr lang="en-US" sz="1046" dirty="0"/>
          </a:p>
        </p:txBody>
      </p:sp>
      <p:pic>
        <p:nvPicPr>
          <p:cNvPr id="24" name="Image 3" descr="preencoded.png">    </p:cNvPr>
          <p:cNvPicPr>
            <a:picLocks noChangeAspect="1"/>
          </p:cNvPicPr>
          <p:nvPr/>
        </p:nvPicPr>
        <p:blipFill>
          <a:blip r:embed="rId4"/>
          <a:stretch>
            <a:fillRect/>
          </a:stretch>
        </p:blipFill>
        <p:spPr>
          <a:xfrm>
            <a:off x="428625" y="4457700"/>
            <a:ext cx="107156" cy="142875"/>
          </a:xfrm>
          <a:prstGeom prst="rect">
            <a:avLst/>
          </a:prstGeom>
        </p:spPr>
      </p:pic>
      <p:sp>
        <p:nvSpPr>
          <p:cNvPr id="25" name="Text 19"/>
          <p:cNvSpPr/>
          <p:nvPr/>
        </p:nvSpPr>
        <p:spPr>
          <a:xfrm>
            <a:off x="592931" y="4430911"/>
            <a:ext cx="621953" cy="194667"/>
          </a:xfrm>
          <a:prstGeom prst="rect">
            <a:avLst/>
          </a:prstGeom>
          <a:noFill/>
          <a:ln/>
        </p:spPr>
        <p:txBody>
          <a:bodyPr wrap="none" lIns="0" tIns="0" rIns="0" bIns="0" rtlCol="0" anchor="ctr">
            <a:spAutoFit/>
          </a:bodyPr>
          <a:lstStyle/>
          <a:p>
            <a:pPr indent="0" marL="0">
              <a:buNone/>
            </a:pPr>
            <a:r>
              <a:rPr lang="en-US" sz="1046" dirty="0">
                <a:solidFill>
                  <a:srgbClr val="111827"/>
                </a:solidFill>
                <a:latin typeface="Noto Sans" pitchFamily="34" charset="0"/>
                <a:ea typeface="Noto Sans" pitchFamily="34" charset="-122"/>
                <a:cs typeface="Noto Sans" pitchFamily="34" charset="-120"/>
              </a:rPr>
              <a:t> Nhận xét </a:t>
            </a:r>
            <a:endParaRPr lang="en-US" sz="1046" dirty="0"/>
          </a:p>
        </p:txBody>
      </p:sp>
      <p:sp>
        <p:nvSpPr>
          <p:cNvPr id="26" name="Text 20"/>
          <p:cNvSpPr/>
          <p:nvPr/>
        </p:nvSpPr>
        <p:spPr>
          <a:xfrm>
            <a:off x="428625" y="4743450"/>
            <a:ext cx="8286750" cy="457200"/>
          </a:xfrm>
          <a:prstGeom prst="rect">
            <a:avLst/>
          </a:prstGeom>
          <a:noFill/>
          <a:ln/>
        </p:spPr>
        <p:txBody>
          <a:bodyPr wrap="squar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Mức giá của Hoàn Mỹ Sài Gòn thấp hơn đáng kể so với hai bệnh viện còn lại, với mức chênh lệch từ 36-42% cho các dịch vụ sinh mổ. Đây là lựa chọn tối ưu cho những gia đình có ngân sách hạn chế.</a:t>
            </a:r>
            <a:endParaRPr lang="en-US" sz="1046" dirty="0"/>
          </a:p>
        </p:txBody>
      </p:sp>
      <p:pic>
        <p:nvPicPr>
          <p:cNvPr id="27" name="Image 4" descr="preencoded.png">    </p:cNvPr>
          <p:cNvPicPr>
            <a:picLocks noChangeAspect="1"/>
          </p:cNvPicPr>
          <p:nvPr/>
        </p:nvPicPr>
        <p:blipFill>
          <a:blip r:embed="rId5"/>
          <a:stretch>
            <a:fillRect/>
          </a:stretch>
        </p:blipFill>
        <p:spPr>
          <a:xfrm>
            <a:off x="428625" y="5414963"/>
            <a:ext cx="8286750" cy="21431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536531"/>
          </a:xfrm>
          <a:prstGeom prst="rect">
            <a:avLst/>
          </a:prstGeom>
        </p:spPr>
      </p:pic>
      <p:sp>
        <p:nvSpPr>
          <p:cNvPr id="3" name="Text 0"/>
          <p:cNvSpPr/>
          <p:nvPr/>
        </p:nvSpPr>
        <p:spPr>
          <a:xfrm>
            <a:off x="428625" y="428625"/>
            <a:ext cx="8286750" cy="385763"/>
          </a:xfrm>
          <a:prstGeom prst="rect">
            <a:avLst/>
          </a:prstGeom>
          <a:noFill/>
          <a:ln/>
        </p:spPr>
        <p:txBody>
          <a:bodyPr wrap="none" lIns="0" tIns="0" rIns="0" bIns="0" rtlCol="0" anchor="ctr">
            <a:spAutoFit/>
          </a:bodyPr>
          <a:lstStyle/>
          <a:p>
            <a:pPr indent="0" marL="0">
              <a:buNone/>
            </a:pPr>
            <a:r>
              <a:rPr lang="en-US" sz="2025" dirty="0">
                <a:solidFill>
                  <a:srgbClr val="000000"/>
                </a:solidFill>
                <a:latin typeface="Noto Sans" pitchFamily="34" charset="0"/>
                <a:ea typeface="Noto Sans" pitchFamily="34" charset="-122"/>
                <a:cs typeface="Noto Sans" pitchFamily="34" charset="-120"/>
              </a:rPr>
              <a:t>Kết Luận &amp; Đề Xuất</a:t>
            </a:r>
            <a:endParaRPr lang="en-US" sz="2025" dirty="0"/>
          </a:p>
        </p:txBody>
      </p:sp>
      <p:sp>
        <p:nvSpPr>
          <p:cNvPr id="4" name="Shape 1"/>
          <p:cNvSpPr/>
          <p:nvPr/>
        </p:nvSpPr>
        <p:spPr>
          <a:xfrm>
            <a:off x="428625" y="1100138"/>
            <a:ext cx="357188" cy="357188"/>
          </a:xfrm>
          <a:prstGeom prst="ellipse">
            <a:avLst/>
          </a:prstGeom>
          <a:solidFill>
            <a:srgbClr val="F3F4F6"/>
          </a:solidFill>
          <a:ln/>
        </p:spPr>
      </p:sp>
      <p:pic>
        <p:nvPicPr>
          <p:cNvPr id="5" name="Image 1" descr="preencoded.png">    </p:cNvPr>
          <p:cNvPicPr>
            <a:picLocks noChangeAspect="1"/>
          </p:cNvPicPr>
          <p:nvPr/>
        </p:nvPicPr>
        <p:blipFill>
          <a:blip r:embed="rId2"/>
          <a:stretch>
            <a:fillRect/>
          </a:stretch>
        </p:blipFill>
        <p:spPr>
          <a:xfrm>
            <a:off x="553641" y="1207294"/>
            <a:ext cx="107156" cy="142875"/>
          </a:xfrm>
          <a:prstGeom prst="rect">
            <a:avLst/>
          </a:prstGeom>
        </p:spPr>
      </p:pic>
      <p:sp>
        <p:nvSpPr>
          <p:cNvPr id="6" name="Text 2"/>
          <p:cNvSpPr/>
          <p:nvPr/>
        </p:nvSpPr>
        <p:spPr>
          <a:xfrm>
            <a:off x="928688" y="1314450"/>
            <a:ext cx="7265640" cy="257175"/>
          </a:xfrm>
          <a:prstGeom prst="rect">
            <a:avLst/>
          </a:prstGeom>
          <a:noFill/>
          <a:ln/>
        </p:spPr>
        <p:txBody>
          <a:bodyPr wrap="none" lIns="0" tIns="0" rIns="0" bIns="0" rtlCol="0" anchor="ctr">
            <a:spAutoFit/>
          </a:bodyPr>
          <a:lstStyle/>
          <a:p>
            <a:pPr indent="0" marL="0">
              <a:buNone/>
            </a:pPr>
            <a:r>
              <a:rPr lang="en-US" sz="1350" dirty="0">
                <a:solidFill>
                  <a:srgbClr val="000000"/>
                </a:solidFill>
                <a:latin typeface="Noto Sans" pitchFamily="34" charset="0"/>
                <a:ea typeface="Noto Sans" pitchFamily="34" charset="-122"/>
                <a:cs typeface="Noto Sans" pitchFamily="34" charset="-120"/>
              </a:rPr>
              <a:t>Phát hiện chính</a:t>
            </a:r>
            <a:endParaRPr lang="en-US" sz="1350" dirty="0"/>
          </a:p>
        </p:txBody>
      </p:sp>
      <p:sp>
        <p:nvSpPr>
          <p:cNvPr id="7" name="Text 3"/>
          <p:cNvSpPr/>
          <p:nvPr/>
        </p:nvSpPr>
        <p:spPr>
          <a:xfrm>
            <a:off x="1235869" y="1714500"/>
            <a:ext cx="6958459"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Hoàn Mỹ Sài Gòn có mức giá thấp nhất cho tất cả các dịch vụ, thấp hơn đáng kể so với hai bệnh viện còn lại.</a:t>
            </a:r>
            <a:endParaRPr lang="en-US" sz="1046" dirty="0"/>
          </a:p>
        </p:txBody>
      </p:sp>
      <p:sp>
        <p:nvSpPr>
          <p:cNvPr id="8" name="Text 4"/>
          <p:cNvSpPr/>
          <p:nvPr/>
        </p:nvSpPr>
        <p:spPr>
          <a:xfrm>
            <a:off x="1235869" y="2028825"/>
            <a:ext cx="6958459"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Chênh lệch giá lớn nhất lên đến 17 triệu VNĐ cho dịch vụ sinh mổ lần 1.</a:t>
            </a:r>
            <a:endParaRPr lang="en-US" sz="1046" dirty="0"/>
          </a:p>
        </p:txBody>
      </p:sp>
      <p:sp>
        <p:nvSpPr>
          <p:cNvPr id="9" name="Text 5"/>
          <p:cNvSpPr/>
          <p:nvPr/>
        </p:nvSpPr>
        <p:spPr>
          <a:xfrm>
            <a:off x="1235869" y="2343150"/>
            <a:ext cx="6958459"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Hoàn Mỹ Thủ Đức và Bệnh viện Hạnh Phúc có mức giá tương đương nhau.</a:t>
            </a:r>
            <a:endParaRPr lang="en-US" sz="1046" dirty="0"/>
          </a:p>
        </p:txBody>
      </p:sp>
      <p:sp>
        <p:nvSpPr>
          <p:cNvPr id="10" name="Text 6"/>
          <p:cNvSpPr/>
          <p:nvPr/>
        </p:nvSpPr>
        <p:spPr>
          <a:xfrm>
            <a:off x="1235869" y="2657475"/>
            <a:ext cx="6958459"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Chỉ Bệnh viện Hạnh Phúc cung cấp gói sinh mổ lần 3.</a:t>
            </a:r>
            <a:endParaRPr lang="en-US" sz="1046" dirty="0"/>
          </a:p>
        </p:txBody>
      </p:sp>
      <p:sp>
        <p:nvSpPr>
          <p:cNvPr id="11" name="Shape 7"/>
          <p:cNvSpPr/>
          <p:nvPr/>
        </p:nvSpPr>
        <p:spPr>
          <a:xfrm>
            <a:off x="428625" y="3257550"/>
            <a:ext cx="357188" cy="357188"/>
          </a:xfrm>
          <a:prstGeom prst="ellipse">
            <a:avLst/>
          </a:prstGeom>
          <a:solidFill>
            <a:srgbClr val="F3F4F6"/>
          </a:solidFill>
          <a:ln/>
        </p:spPr>
      </p:sp>
      <p:pic>
        <p:nvPicPr>
          <p:cNvPr id="12" name="Image 2" descr="preencoded.png">    </p:cNvPr>
          <p:cNvPicPr>
            <a:picLocks noChangeAspect="1"/>
          </p:cNvPicPr>
          <p:nvPr/>
        </p:nvPicPr>
        <p:blipFill>
          <a:blip r:embed="rId3"/>
          <a:stretch>
            <a:fillRect/>
          </a:stretch>
        </p:blipFill>
        <p:spPr>
          <a:xfrm>
            <a:off x="553641" y="3364706"/>
            <a:ext cx="107156" cy="142875"/>
          </a:xfrm>
          <a:prstGeom prst="rect">
            <a:avLst/>
          </a:prstGeom>
        </p:spPr>
      </p:pic>
      <p:sp>
        <p:nvSpPr>
          <p:cNvPr id="13" name="Text 8"/>
          <p:cNvSpPr/>
          <p:nvPr/>
        </p:nvSpPr>
        <p:spPr>
          <a:xfrm>
            <a:off x="928688" y="3471863"/>
            <a:ext cx="5950186" cy="257175"/>
          </a:xfrm>
          <a:prstGeom prst="rect">
            <a:avLst/>
          </a:prstGeom>
          <a:noFill/>
          <a:ln/>
        </p:spPr>
        <p:txBody>
          <a:bodyPr wrap="none" lIns="0" tIns="0" rIns="0" bIns="0" rtlCol="0" anchor="ctr">
            <a:spAutoFit/>
          </a:bodyPr>
          <a:lstStyle/>
          <a:p>
            <a:pPr indent="0" marL="0">
              <a:buNone/>
            </a:pPr>
            <a:r>
              <a:rPr lang="en-US" sz="1350" dirty="0">
                <a:solidFill>
                  <a:srgbClr val="000000"/>
                </a:solidFill>
                <a:latin typeface="Noto Sans" pitchFamily="34" charset="0"/>
                <a:ea typeface="Noto Sans" pitchFamily="34" charset="-122"/>
                <a:cs typeface="Noto Sans" pitchFamily="34" charset="-120"/>
              </a:rPr>
              <a:t>Đề xuất</a:t>
            </a:r>
            <a:endParaRPr lang="en-US" sz="1350" dirty="0"/>
          </a:p>
        </p:txBody>
      </p:sp>
      <p:sp>
        <p:nvSpPr>
          <p:cNvPr id="14" name="Text 9"/>
          <p:cNvSpPr/>
          <p:nvPr/>
        </p:nvSpPr>
        <p:spPr>
          <a:xfrm>
            <a:off x="1235869" y="3871913"/>
            <a:ext cx="5643004"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Nếu chi phí là yếu tố quan trọng nhất, Hoàn Mỹ Sài Gòn là lựa chọn tối ưu.</a:t>
            </a:r>
            <a:endParaRPr lang="en-US" sz="1046" dirty="0"/>
          </a:p>
        </p:txBody>
      </p:sp>
      <p:sp>
        <p:nvSpPr>
          <p:cNvPr id="15" name="Text 10"/>
          <p:cNvSpPr/>
          <p:nvPr/>
        </p:nvSpPr>
        <p:spPr>
          <a:xfrm>
            <a:off x="1235869" y="4186238"/>
            <a:ext cx="5643004"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Nếu cần dịch vụ sinh mổ lần 3, Bệnh viện Hạnh Phúc là lựa chọn duy nhất.</a:t>
            </a:r>
            <a:endParaRPr lang="en-US" sz="1046" dirty="0"/>
          </a:p>
        </p:txBody>
      </p:sp>
      <p:sp>
        <p:nvSpPr>
          <p:cNvPr id="16" name="Text 11"/>
          <p:cNvSpPr/>
          <p:nvPr/>
        </p:nvSpPr>
        <p:spPr>
          <a:xfrm>
            <a:off x="1235869" y="4500563"/>
            <a:ext cx="5643004"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Nên xem xét thêm các yếu tố khác như chất lượng dịch vụ, vị trí địa lý và dịch vụ đi kèm.</a:t>
            </a:r>
            <a:endParaRPr lang="en-US" sz="1046" dirty="0"/>
          </a:p>
        </p:txBody>
      </p:sp>
      <p:sp>
        <p:nvSpPr>
          <p:cNvPr id="17" name="Text 12"/>
          <p:cNvSpPr/>
          <p:nvPr/>
        </p:nvSpPr>
        <p:spPr>
          <a:xfrm>
            <a:off x="1235869" y="4814888"/>
            <a:ext cx="5643004" cy="228600"/>
          </a:xfrm>
          <a:prstGeom prst="rect">
            <a:avLst/>
          </a:prstGeom>
          <a:noFill/>
          <a:ln/>
        </p:spPr>
        <p:txBody>
          <a:bodyPr wrap="none" lIns="0" tIns="0" rIns="0" bIns="0" rtlCol="0" anchor="ctr">
            <a:spAutoFit/>
          </a:bodyPr>
          <a:lstStyle/>
          <a:p>
            <a:pPr algn="l" indent="0" marL="0">
              <a:buNone/>
            </a:pPr>
            <a:r>
              <a:rPr lang="en-US" sz="1046" dirty="0">
                <a:solidFill>
                  <a:srgbClr val="333333"/>
                </a:solidFill>
                <a:latin typeface="Noto Sans" pitchFamily="34" charset="0"/>
                <a:ea typeface="Noto Sans" pitchFamily="34" charset="-122"/>
                <a:cs typeface="Noto Sans" pitchFamily="34" charset="-120"/>
              </a:rPr>
              <a:t>Tham khảo chi tiết gói dịch vụ để hiểu rõ những gì được bao gồm trong mỗi gói.</a:t>
            </a:r>
            <a:endParaRPr lang="en-US" sz="1046" dirty="0"/>
          </a:p>
        </p:txBody>
      </p:sp>
      <p:pic>
        <p:nvPicPr>
          <p:cNvPr id="18" name="Image 3" descr="preencoded.png">    </p:cNvPr>
          <p:cNvPicPr>
            <a:picLocks noChangeAspect="1"/>
          </p:cNvPicPr>
          <p:nvPr/>
        </p:nvPicPr>
        <p:blipFill>
          <a:blip r:embed="rId4"/>
          <a:stretch>
            <a:fillRect/>
          </a:stretch>
        </p:blipFill>
        <p:spPr>
          <a:xfrm>
            <a:off x="428625" y="5693569"/>
            <a:ext cx="142875" cy="142875"/>
          </a:xfrm>
          <a:prstGeom prst="rect">
            <a:avLst/>
          </a:prstGeom>
        </p:spPr>
      </p:pic>
      <p:sp>
        <p:nvSpPr>
          <p:cNvPr id="19" name="Text 13"/>
          <p:cNvSpPr/>
          <p:nvPr/>
        </p:nvSpPr>
        <p:spPr>
          <a:xfrm>
            <a:off x="628650" y="5666780"/>
            <a:ext cx="7945441" cy="194667"/>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 Giá có thể thay đổi theo thời gian và chính sách của từng bệnh viện. Vui lòng liên hệ trực tiếp với bệnh viện để có thông tin </a:t>
            </a:r>
            <a:endParaRPr lang="en-US" sz="1046" dirty="0"/>
          </a:p>
        </p:txBody>
      </p:sp>
      <p:sp>
        <p:nvSpPr>
          <p:cNvPr id="20" name="Text 14"/>
          <p:cNvSpPr/>
          <p:nvPr/>
        </p:nvSpPr>
        <p:spPr>
          <a:xfrm>
            <a:off x="428625" y="5895380"/>
            <a:ext cx="930278" cy="194667"/>
          </a:xfrm>
          <a:prstGeom prst="rect">
            <a:avLst/>
          </a:prstGeom>
          <a:noFill/>
          <a:ln/>
        </p:spPr>
        <p:txBody>
          <a:bodyPr wrap="none" lIns="0" tIns="0" rIns="0" bIns="0" rtlCol="0" anchor="ctr">
            <a:spAutoFit/>
          </a:bodyPr>
          <a:lstStyle/>
          <a:p>
            <a:pPr indent="0" marL="0">
              <a:buNone/>
            </a:pPr>
            <a:r>
              <a:rPr lang="en-US" sz="1046" dirty="0">
                <a:solidFill>
                  <a:srgbClr val="333333"/>
                </a:solidFill>
                <a:latin typeface="Noto Sans" pitchFamily="34" charset="0"/>
                <a:ea typeface="Noto Sans" pitchFamily="34" charset="-122"/>
                <a:cs typeface="Noto Sans" pitchFamily="34" charset="-120"/>
              </a:rPr>
              <a:t>cập nhật nhất. </a:t>
            </a:r>
            <a:endParaRPr lang="en-US" sz="104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2025-07-08T09:21:10Z</dcterms:created>
  <dcterms:modified xsi:type="dcterms:W3CDTF">2025-07-08T09:21:10Z</dcterms:modified>
</cp:coreProperties>
</file>