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1102984"/>
            <a:ext cx="7429500" cy="5657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050" spc="-1" kern="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 Sánh Giá Gói Sinh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857250" y="1954513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Phân tích chi phí giữa ba bệnh viện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857250" y="2911776"/>
            <a:ext cx="428625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6" name="Text 3"/>
          <p:cNvSpPr/>
          <p:nvPr/>
        </p:nvSpPr>
        <p:spPr>
          <a:xfrm>
            <a:off x="857250" y="3783313"/>
            <a:ext cx="7429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Tháng 7, 2025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351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Giới Thiệu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671638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971675"/>
            <a:ext cx="7429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Mục đích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857250" y="2371725"/>
            <a:ext cx="594360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Phân tích này nhằm giúp người dùng hiểu rõ sự khác biệt về chi phí gói sinh giữa 3 bệnh viện, từ đó có thể đưa ra quyết định phù hợp. 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857250" y="3348968"/>
            <a:ext cx="7429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Bệnh viện so sánh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857250" y="3768663"/>
            <a:ext cx="166563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Bệnh viện Hạnh Phúc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57250" y="4042972"/>
            <a:ext cx="214965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Bệnh viện Hoàn Mỹ Sài Gòn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857250" y="4317281"/>
            <a:ext cx="22026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Bệnh viện Hoàn Mỹ Thủ Đức 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857250" y="5000569"/>
            <a:ext cx="7429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Phương pháp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857250" y="5400619"/>
            <a:ext cx="594360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Dữ liệu được thu thập từ bảng giá chính thức của các bệnh viện năm 2024-2025. 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078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Tổng Quan Giá Gói Sinh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671638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971675"/>
            <a:ext cx="7429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Bảng dưới đây so sánh chi phí các gói sinh giữa ba bệnh viện (đơn vị: triệu VNĐ)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857250" y="2486025"/>
            <a:ext cx="2476481" cy="403622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Loại Dịch Vụ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3333731" y="2486025"/>
            <a:ext cx="1650988" cy="403622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BV Hạnh Phúc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4984719" y="2486025"/>
            <a:ext cx="1650988" cy="403622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Sài Gòn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6635707" y="2486025"/>
            <a:ext cx="1651043" cy="403622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Thủ Đức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857250" y="2889647"/>
            <a:ext cx="2476481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Gói Sinh Thường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3333731" y="2889647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29.9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4984719" y="2889647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19.0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6635707" y="2889647"/>
            <a:ext cx="1651043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30.1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857250" y="3296841"/>
            <a:ext cx="2476481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Gói Sinh Mổ Lần 1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3333731" y="3296841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39.9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4984719" y="3296841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23.0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635707" y="3296841"/>
            <a:ext cx="1651043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40.0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857250" y="3704034"/>
            <a:ext cx="2476481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Gói Sinh Mổ Lần 2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3333731" y="3704034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44.0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4984719" y="3704034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25.0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6635707" y="3704034"/>
            <a:ext cx="1651043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41.1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857250" y="4111228"/>
            <a:ext cx="2476481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Gói Sinh Mổ Lần 3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3333731" y="4111228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47.6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4984719" y="4111228"/>
            <a:ext cx="1650988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6635707" y="4111228"/>
            <a:ext cx="1651043" cy="407194"/>
          </a:xfrm>
          <a:prstGeom prst="rect">
            <a:avLst/>
          </a:prstGeom>
          <a:noFill/>
          <a:ln/>
        </p:spPr>
        <p:txBody>
          <a:bodyPr wrap="square" lIns="0" tIns="136017" rIns="0" bIns="136017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857250" y="4814888"/>
            <a:ext cx="43446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Dữ liệu được cập nhật từ bảng giá chính thức của các bệnh viện vào năm 2024-2025.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857250" y="4986338"/>
            <a:ext cx="42678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Dấu "-" nghĩa là bệnh viện không cung cấp gói dịch vụ này hoặc không có thông tin. 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15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 Sánh Giá Theo Biểu Đồ Cột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671638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971675"/>
            <a:ext cx="7429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Biểu đồ cột dưới đây so sánh chi phí các gói sinh giữa ba bệnh viện (đơn vị: triệu VNĐ) 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86025"/>
            <a:ext cx="7429500" cy="285750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857250" y="5686425"/>
            <a:ext cx="114300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8" name="Text 4"/>
          <p:cNvSpPr/>
          <p:nvPr/>
        </p:nvSpPr>
        <p:spPr>
          <a:xfrm>
            <a:off x="1028700" y="5629275"/>
            <a:ext cx="92056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BV Hạnh Phúc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2193299" y="5686425"/>
            <a:ext cx="114300" cy="114300"/>
          </a:xfrm>
          <a:prstGeom prst="rect">
            <a:avLst/>
          </a:prstGeom>
          <a:solidFill>
            <a:srgbClr val="4C4C4C"/>
          </a:solidFill>
          <a:ln/>
        </p:spPr>
      </p:sp>
      <p:sp>
        <p:nvSpPr>
          <p:cNvPr id="10" name="Text 6"/>
          <p:cNvSpPr/>
          <p:nvPr/>
        </p:nvSpPr>
        <p:spPr>
          <a:xfrm>
            <a:off x="2364749" y="5629275"/>
            <a:ext cx="111330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Sài Gòn</a:t>
            </a:r>
            <a:endParaRPr lang="en-US" sz="1046" dirty="0"/>
          </a:p>
        </p:txBody>
      </p:sp>
      <p:sp>
        <p:nvSpPr>
          <p:cNvPr id="11" name="Shape 7"/>
          <p:cNvSpPr/>
          <p:nvPr/>
        </p:nvSpPr>
        <p:spPr>
          <a:xfrm>
            <a:off x="3722089" y="5686425"/>
            <a:ext cx="114300" cy="114300"/>
          </a:xfrm>
          <a:prstGeom prst="rect">
            <a:avLst/>
          </a:prstGeom>
          <a:solidFill>
            <a:srgbClr val="CCCCCC"/>
          </a:solidFill>
          <a:ln/>
        </p:spPr>
      </p:sp>
      <p:sp>
        <p:nvSpPr>
          <p:cNvPr id="12" name="Text 8"/>
          <p:cNvSpPr/>
          <p:nvPr/>
        </p:nvSpPr>
        <p:spPr>
          <a:xfrm>
            <a:off x="3893539" y="5629275"/>
            <a:ext cx="115745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Thủ Đức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1723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Xu Hướng Giá Theo Loại Dịch Vụ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671638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971675"/>
            <a:ext cx="7429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Biểu đồ đường thể hiện xu hướng tăng giá theo các loại dịch vụ tại mỗi bệnh viện 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86025"/>
            <a:ext cx="7429500" cy="285750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857250" y="5686425"/>
            <a:ext cx="114300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8" name="Text 4"/>
          <p:cNvSpPr/>
          <p:nvPr/>
        </p:nvSpPr>
        <p:spPr>
          <a:xfrm>
            <a:off x="1028700" y="5629275"/>
            <a:ext cx="92056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BV Hạnh Phúc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2193299" y="5686425"/>
            <a:ext cx="114300" cy="114300"/>
          </a:xfrm>
          <a:prstGeom prst="rect">
            <a:avLst/>
          </a:prstGeom>
          <a:solidFill>
            <a:srgbClr val="4C4C4C"/>
          </a:solidFill>
          <a:ln/>
        </p:spPr>
      </p:sp>
      <p:sp>
        <p:nvSpPr>
          <p:cNvPr id="10" name="Text 6"/>
          <p:cNvSpPr/>
          <p:nvPr/>
        </p:nvSpPr>
        <p:spPr>
          <a:xfrm>
            <a:off x="2364749" y="5629275"/>
            <a:ext cx="111330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Sài Gòn</a:t>
            </a:r>
            <a:endParaRPr lang="en-US" sz="1046" dirty="0"/>
          </a:p>
        </p:txBody>
      </p:sp>
      <p:sp>
        <p:nvSpPr>
          <p:cNvPr id="11" name="Shape 7"/>
          <p:cNvSpPr/>
          <p:nvPr/>
        </p:nvSpPr>
        <p:spPr>
          <a:xfrm>
            <a:off x="3722089" y="5686425"/>
            <a:ext cx="114300" cy="114300"/>
          </a:xfrm>
          <a:prstGeom prst="rect">
            <a:avLst/>
          </a:prstGeom>
          <a:solidFill>
            <a:srgbClr val="CCCCCC"/>
          </a:solidFill>
          <a:ln/>
        </p:spPr>
      </p:sp>
      <p:sp>
        <p:nvSpPr>
          <p:cNvPr id="12" name="Text 8"/>
          <p:cNvSpPr/>
          <p:nvPr/>
        </p:nvSpPr>
        <p:spPr>
          <a:xfrm>
            <a:off x="3893539" y="5629275"/>
            <a:ext cx="115745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Thủ Đức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857250" y="6143625"/>
            <a:ext cx="7429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Đơn vị: Triệu VNĐ 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43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Phân Tích Chênh Lệch Giá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671638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971675"/>
            <a:ext cx="7429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Chênh lệch giá giữa các bệnh viện cho cùng một loại dịch vụ có thể lên đến hơn 17 triệu đồng 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86025"/>
            <a:ext cx="7429500" cy="25003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14413" y="5414963"/>
            <a:ext cx="72723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Gói Sinh Mổ Lần 2 có mức chênh lệch giá lớn nhất (19 triệu đồng), trong khi Gói Sinh Thường có mức chênh lệch thấp hơn (11.1 triệu đồng).</a:t>
            </a:r>
            <a:endParaRPr lang="en-US" sz="10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Bệnh Viện Có Giá Cạnh Tranh Nhất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528763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757363"/>
            <a:ext cx="7429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Bệnh viện Hoàn Mỹ Sài Gòn nổi bật với mức giá cạnh tranh nhất trên thị trường.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1014413" y="2128838"/>
            <a:ext cx="72723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Sài Gòn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014413" y="2502098"/>
            <a:ext cx="11544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Gói Sinh Thường: 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226004" y="2457450"/>
            <a:ext cx="584504" cy="28575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9" name="Text 6"/>
          <p:cNvSpPr/>
          <p:nvPr/>
        </p:nvSpPr>
        <p:spPr>
          <a:xfrm>
            <a:off x="2226004" y="2457450"/>
            <a:ext cx="584504" cy="28575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19.0M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476606" y="2502098"/>
            <a:ext cx="124904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Gói Sinh Mổ Lần 1: </a:t>
            </a:r>
            <a:endParaRPr lang="en-US" sz="1046" dirty="0"/>
          </a:p>
        </p:txBody>
      </p:sp>
      <p:sp>
        <p:nvSpPr>
          <p:cNvPr id="11" name="Shape 8"/>
          <p:cNvSpPr/>
          <p:nvPr/>
        </p:nvSpPr>
        <p:spPr>
          <a:xfrm>
            <a:off x="4782796" y="2457450"/>
            <a:ext cx="584504" cy="28575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12" name="Text 9"/>
          <p:cNvSpPr/>
          <p:nvPr/>
        </p:nvSpPr>
        <p:spPr>
          <a:xfrm>
            <a:off x="4782796" y="2457450"/>
            <a:ext cx="584504" cy="28575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23.0M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5938828" y="2502098"/>
            <a:ext cx="124904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Gói Sinh Mổ Lần 2: 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7245018" y="2457450"/>
            <a:ext cx="584504" cy="28575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15" name="Text 12"/>
          <p:cNvSpPr/>
          <p:nvPr/>
        </p:nvSpPr>
        <p:spPr>
          <a:xfrm>
            <a:off x="7245018" y="2457450"/>
            <a:ext cx="584504" cy="28575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25.0M</a:t>
            </a:r>
            <a:endParaRPr lang="en-US" sz="1046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957513"/>
            <a:ext cx="7429500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7250" y="857250"/>
            <a:ext cx="7429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Kết Luận &amp; Đề Xuất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57250" y="1671638"/>
            <a:ext cx="285750" cy="14288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857250" y="1971675"/>
            <a:ext cx="7429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Phát hiện chính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014413" y="2371725"/>
            <a:ext cx="72723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Hoàn Mỹ Sài Gòn có mức giá thấp nhất cho tất cả các dịch vụ.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014413" y="2707481"/>
            <a:ext cx="72723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Chênh lệch giá lớn nhất lên đến 17 triệu VNĐ cho dịch vụ sinh mổ lần 1.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014413" y="3043238"/>
            <a:ext cx="72723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Chỉ Bệnh viện Hạnh Phúc cung cấp gói sinh mổ lần 3.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857250" y="3557588"/>
            <a:ext cx="7429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Đề xuất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1014413" y="3957638"/>
            <a:ext cx="72723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Nếu chi phí là yếu tố quan trọng nhất, Hoàn Mỹ Sài Gòn là lựa chọn tối ưu.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1014413" y="4293394"/>
            <a:ext cx="72723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Nếu cần dịch vụ sinh mổ lần 3, Bệnh viện Hạnh Phúc là lựa chọn duy nhất.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1014413" y="4629150"/>
            <a:ext cx="72723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Nên xem xét thêm các yếu tố khác như chất lượng dịch vụ và vị trí địa lý.</a:t>
            </a:r>
            <a:endParaRPr lang="en-US" sz="104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2025-07-08T09:26:54Z</dcterms:created>
  <dcterms:modified xsi:type="dcterms:W3CDTF">2025-07-08T09:26:54Z</dcterms:modified>
</cp:coreProperties>
</file>