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13" r:id="rId9"/>
    <p:sldId id="314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285115"/>
            <a:ext cx="9144000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240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066800"/>
                </a:moveTo>
                <a:lnTo>
                  <a:pt x="9144000" y="1066800"/>
                </a:lnTo>
                <a:lnTo>
                  <a:pt x="91440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0A6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543800" y="228650"/>
            <a:ext cx="1524000" cy="803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896736"/>
            <a:ext cx="2133600" cy="961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240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066800"/>
                </a:moveTo>
                <a:lnTo>
                  <a:pt x="9144000" y="1066800"/>
                </a:lnTo>
                <a:lnTo>
                  <a:pt x="91440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85115"/>
            <a:ext cx="9144000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8642" y="1806955"/>
            <a:ext cx="8006715" cy="395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28101" y="6472316"/>
            <a:ext cx="20447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568642" y="1806955"/>
            <a:ext cx="8006715" cy="1400960"/>
          </a:xfrm>
          <a:prstGeom prst="rect">
            <a:avLst/>
          </a:prstGeom>
        </p:spPr>
        <p:txBody>
          <a:bodyPr vert="horz" wrap="square" lIns="0" tIns="422211" rIns="0" bIns="0" rtlCol="0">
            <a:spAutoFit/>
          </a:bodyPr>
          <a:lstStyle/>
          <a:p>
            <a:pPr marL="13970" marR="5080" algn="ctr">
              <a:lnSpc>
                <a:spcPts val="3829"/>
              </a:lnSpc>
              <a:spcBef>
                <a:spcPts val="260"/>
              </a:spcBef>
            </a:pPr>
            <a:r>
              <a:rPr lang="en-US" sz="3200" dirty="0"/>
              <a:t>Transfer from recognition to correspondence search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4825" y="4095756"/>
            <a:ext cx="4863464" cy="107997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 indent="457200">
              <a:lnSpc>
                <a:spcPct val="121700"/>
              </a:lnSpc>
              <a:spcBef>
                <a:spcPts val="30"/>
              </a:spcBef>
            </a:pPr>
            <a:r>
              <a:rPr sz="1800" spc="-210" dirty="0">
                <a:latin typeface="Arial"/>
                <a:cs typeface="Arial"/>
              </a:rPr>
              <a:t>SV</a:t>
            </a:r>
            <a:r>
              <a:rPr lang="en-US" sz="1800" spc="-210" dirty="0">
                <a:latin typeface="Arial"/>
                <a:cs typeface="Arial"/>
              </a:rPr>
              <a:t> </a:t>
            </a:r>
            <a:r>
              <a:rPr sz="1800" spc="-210" dirty="0">
                <a:latin typeface="Arial"/>
                <a:cs typeface="Arial"/>
              </a:rPr>
              <a:t>: </a:t>
            </a:r>
            <a:r>
              <a:rPr lang="en-US" sz="1800" spc="-210" dirty="0">
                <a:latin typeface="Arial"/>
                <a:cs typeface="Arial"/>
              </a:rPr>
              <a:t>   </a:t>
            </a:r>
            <a:r>
              <a:rPr lang="en-US" sz="1800" spc="-210" dirty="0" err="1">
                <a:latin typeface="Arial"/>
                <a:cs typeface="Arial"/>
              </a:rPr>
              <a:t>Nguyễn</a:t>
            </a:r>
            <a:r>
              <a:rPr lang="en-US" sz="1800" spc="-210" dirty="0">
                <a:latin typeface="Arial"/>
                <a:cs typeface="Arial"/>
              </a:rPr>
              <a:t> </a:t>
            </a:r>
            <a:r>
              <a:rPr lang="en-US" sz="1800" spc="-210" dirty="0" err="1">
                <a:latin typeface="Arial"/>
                <a:cs typeface="Arial"/>
              </a:rPr>
              <a:t>Đình</a:t>
            </a:r>
            <a:r>
              <a:rPr lang="en-US" sz="1800" spc="-210" dirty="0">
                <a:latin typeface="Arial"/>
                <a:cs typeface="Arial"/>
              </a:rPr>
              <a:t> </a:t>
            </a:r>
            <a:r>
              <a:rPr lang="en-US" sz="1800" spc="-210" dirty="0" err="1">
                <a:latin typeface="Arial"/>
                <a:cs typeface="Arial"/>
              </a:rPr>
              <a:t>Quyền</a:t>
            </a:r>
            <a:r>
              <a:rPr lang="en-US" sz="1800" spc="-210" dirty="0">
                <a:latin typeface="Arial"/>
                <a:cs typeface="Arial"/>
              </a:rPr>
              <a:t>	15110115</a:t>
            </a:r>
          </a:p>
          <a:p>
            <a:pPr marL="12700" marR="5080" indent="457200">
              <a:lnSpc>
                <a:spcPct val="121700"/>
              </a:lnSpc>
              <a:spcBef>
                <a:spcPts val="30"/>
              </a:spcBef>
            </a:pPr>
            <a:r>
              <a:rPr lang="en-US" spc="-210" dirty="0">
                <a:latin typeface="Arial"/>
                <a:cs typeface="Arial"/>
              </a:rPr>
              <a:t>	 </a:t>
            </a:r>
            <a:r>
              <a:rPr lang="en-US" spc="-210" dirty="0" err="1">
                <a:latin typeface="Arial"/>
                <a:cs typeface="Arial"/>
              </a:rPr>
              <a:t>Nguyễn</a:t>
            </a:r>
            <a:r>
              <a:rPr lang="en-US" spc="-210" dirty="0">
                <a:latin typeface="Arial"/>
                <a:cs typeface="Arial"/>
              </a:rPr>
              <a:t> T </a:t>
            </a:r>
            <a:r>
              <a:rPr lang="en-US" spc="-210" dirty="0" err="1">
                <a:latin typeface="Arial"/>
                <a:cs typeface="Arial"/>
              </a:rPr>
              <a:t>hiện</a:t>
            </a:r>
            <a:r>
              <a:rPr lang="en-US" spc="-210" dirty="0">
                <a:latin typeface="Arial"/>
                <a:cs typeface="Arial"/>
              </a:rPr>
              <a:t> </a:t>
            </a:r>
            <a:r>
              <a:rPr lang="en-US" spc="-210" dirty="0" err="1">
                <a:latin typeface="Arial"/>
                <a:cs typeface="Arial"/>
              </a:rPr>
              <a:t>Phú</a:t>
            </a:r>
            <a:r>
              <a:rPr lang="en-US" spc="-210" dirty="0">
                <a:latin typeface="Arial"/>
                <a:cs typeface="Arial"/>
              </a:rPr>
              <a:t> c 	15110100</a:t>
            </a:r>
            <a:endParaRPr lang="en-US" spc="-95" dirty="0">
              <a:latin typeface="Arial"/>
              <a:cs typeface="Arial"/>
            </a:endParaRPr>
          </a:p>
          <a:p>
            <a:pPr marL="12700" marR="5080" indent="457200">
              <a:lnSpc>
                <a:spcPct val="121700"/>
              </a:lnSpc>
              <a:spcBef>
                <a:spcPts val="30"/>
              </a:spcBef>
            </a:pPr>
            <a:r>
              <a:rPr sz="1800" spc="-165" dirty="0">
                <a:latin typeface="Arial"/>
                <a:cs typeface="Arial"/>
              </a:rPr>
              <a:t>GVHD:</a:t>
            </a:r>
            <a:r>
              <a:rPr lang="en-US" sz="1800" spc="-165" dirty="0">
                <a:latin typeface="Arial"/>
                <a:cs typeface="Arial"/>
              </a:rPr>
              <a:t> </a:t>
            </a:r>
            <a:r>
              <a:rPr lang="en-US" sz="1800" spc="-165" dirty="0" err="1">
                <a:latin typeface="Arial"/>
                <a:cs typeface="Arial"/>
              </a:rPr>
              <a:t>Nguyễn</a:t>
            </a:r>
            <a:r>
              <a:rPr lang="en-US" spc="-165" dirty="0">
                <a:latin typeface="Arial"/>
                <a:cs typeface="Arial"/>
              </a:rPr>
              <a:t> </a:t>
            </a:r>
            <a:r>
              <a:rPr lang="en-US" spc="-165" dirty="0" err="1">
                <a:latin typeface="Arial"/>
                <a:cs typeface="Arial"/>
              </a:rPr>
              <a:t>Thiên</a:t>
            </a:r>
            <a:r>
              <a:rPr lang="en-US" spc="-165" dirty="0">
                <a:latin typeface="Arial"/>
                <a:cs typeface="Arial"/>
              </a:rPr>
              <a:t> </a:t>
            </a:r>
            <a:r>
              <a:rPr lang="en-US" spc="-165" dirty="0" err="1">
                <a:latin typeface="Arial"/>
                <a:cs typeface="Arial"/>
              </a:rPr>
              <a:t>Bảo</a:t>
            </a:r>
            <a:r>
              <a:rPr sz="1800" spc="-16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2694" y="342328"/>
            <a:ext cx="6665595" cy="8782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23645" marR="5080" indent="-1210945">
              <a:lnSpc>
                <a:spcPct val="102400"/>
              </a:lnSpc>
              <a:spcBef>
                <a:spcPts val="45"/>
              </a:spcBef>
            </a:pPr>
            <a:r>
              <a:rPr sz="2750" spc="-200" dirty="0">
                <a:solidFill>
                  <a:srgbClr val="000000"/>
                </a:solidFill>
              </a:rPr>
              <a:t>Trường </a:t>
            </a:r>
            <a:r>
              <a:rPr sz="2750" spc="-260" dirty="0">
                <a:solidFill>
                  <a:srgbClr val="000000"/>
                </a:solidFill>
              </a:rPr>
              <a:t>ĐH </a:t>
            </a:r>
            <a:r>
              <a:rPr sz="2750" spc="-370" dirty="0">
                <a:solidFill>
                  <a:srgbClr val="000000"/>
                </a:solidFill>
              </a:rPr>
              <a:t>Sư </a:t>
            </a:r>
            <a:r>
              <a:rPr sz="2750" spc="-195" dirty="0">
                <a:solidFill>
                  <a:srgbClr val="000000"/>
                </a:solidFill>
              </a:rPr>
              <a:t>Phạm </a:t>
            </a:r>
            <a:r>
              <a:rPr sz="2750" spc="-340" dirty="0">
                <a:solidFill>
                  <a:srgbClr val="000000"/>
                </a:solidFill>
              </a:rPr>
              <a:t>Kỹ </a:t>
            </a:r>
            <a:r>
              <a:rPr sz="2750" spc="-114" dirty="0">
                <a:solidFill>
                  <a:srgbClr val="000000"/>
                </a:solidFill>
              </a:rPr>
              <a:t>Thuật </a:t>
            </a:r>
            <a:r>
              <a:rPr sz="2750" spc="-220" dirty="0">
                <a:solidFill>
                  <a:srgbClr val="000000"/>
                </a:solidFill>
              </a:rPr>
              <a:t>Tp. </a:t>
            </a:r>
            <a:r>
              <a:rPr sz="2750" spc="-170" dirty="0">
                <a:solidFill>
                  <a:srgbClr val="000000"/>
                </a:solidFill>
              </a:rPr>
              <a:t>Hồ </a:t>
            </a:r>
            <a:r>
              <a:rPr sz="2750" spc="-245" dirty="0" err="1">
                <a:solidFill>
                  <a:srgbClr val="000000"/>
                </a:solidFill>
              </a:rPr>
              <a:t>Chí</a:t>
            </a:r>
            <a:r>
              <a:rPr sz="2750" spc="-245" dirty="0">
                <a:solidFill>
                  <a:srgbClr val="000000"/>
                </a:solidFill>
              </a:rPr>
              <a:t> </a:t>
            </a:r>
            <a:r>
              <a:rPr sz="2750" spc="-20" dirty="0">
                <a:solidFill>
                  <a:srgbClr val="000000"/>
                </a:solidFill>
              </a:rPr>
              <a:t>Minh</a:t>
            </a:r>
            <a:r>
              <a:rPr lang="vi-VN" sz="2750" spc="-20" dirty="0">
                <a:solidFill>
                  <a:srgbClr val="000000"/>
                </a:solidFill>
              </a:rPr>
              <a:t>  </a:t>
            </a:r>
            <a:r>
              <a:rPr lang="vi-VN" sz="2750" spc="-190" dirty="0">
                <a:solidFill>
                  <a:srgbClr val="000000"/>
                </a:solidFill>
              </a:rPr>
              <a:t>Khoa </a:t>
            </a:r>
            <a:r>
              <a:rPr lang="vi-VN" sz="2750" spc="-170" dirty="0">
                <a:solidFill>
                  <a:srgbClr val="000000"/>
                </a:solidFill>
              </a:rPr>
              <a:t>Đào </a:t>
            </a:r>
            <a:r>
              <a:rPr lang="vi-VN" sz="2750" spc="-40" dirty="0">
                <a:solidFill>
                  <a:srgbClr val="000000"/>
                </a:solidFill>
              </a:rPr>
              <a:t>tạo </a:t>
            </a:r>
            <a:r>
              <a:rPr lang="vi-VN" sz="2750" spc="-155" dirty="0">
                <a:solidFill>
                  <a:srgbClr val="000000"/>
                </a:solidFill>
              </a:rPr>
              <a:t>Chất lượng</a:t>
            </a:r>
            <a:r>
              <a:rPr lang="vi-VN" sz="2750" spc="229" dirty="0">
                <a:solidFill>
                  <a:srgbClr val="000000"/>
                </a:solidFill>
              </a:rPr>
              <a:t> </a:t>
            </a:r>
            <a:r>
              <a:rPr lang="vi-VN" sz="2750" spc="-145" dirty="0">
                <a:solidFill>
                  <a:srgbClr val="000000"/>
                </a:solidFill>
              </a:rPr>
              <a:t>cao</a:t>
            </a:r>
            <a:endParaRPr sz="2750"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381000"/>
                </a:moveTo>
                <a:lnTo>
                  <a:pt x="9144000" y="381000"/>
                </a:lnTo>
                <a:lnTo>
                  <a:pt x="914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0A63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30"/>
              </a:spcBef>
            </a:pPr>
            <a:r>
              <a:rPr spc="-140" dirty="0" err="1"/>
              <a:t>Nội</a:t>
            </a:r>
            <a:r>
              <a:rPr spc="-225" dirty="0"/>
              <a:t> </a:t>
            </a:r>
            <a:r>
              <a:rPr spc="-185" dirty="0"/>
              <a:t>dung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0A6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3800" y="228650"/>
            <a:ext cx="1524000" cy="803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545" y="1946538"/>
            <a:ext cx="248602" cy="286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545" y="2832363"/>
            <a:ext cx="248602" cy="286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545" y="3657252"/>
            <a:ext cx="248602" cy="286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9792" y="1788160"/>
            <a:ext cx="3463608" cy="30825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350" spc="-180" dirty="0">
                <a:latin typeface="Arial"/>
                <a:cs typeface="Arial"/>
              </a:rPr>
              <a:t>Task</a:t>
            </a:r>
            <a:endParaRPr sz="3350" dirty="0">
              <a:latin typeface="Arial"/>
              <a:cs typeface="Arial"/>
            </a:endParaRPr>
          </a:p>
          <a:p>
            <a:pPr marL="12700" marR="81915">
              <a:lnSpc>
                <a:spcPct val="172800"/>
              </a:lnSpc>
              <a:spcBef>
                <a:spcPts val="35"/>
              </a:spcBef>
            </a:pPr>
            <a:r>
              <a:rPr lang="en-US" sz="3350" spc="-135" dirty="0">
                <a:latin typeface="Arial"/>
                <a:cs typeface="Arial"/>
              </a:rPr>
              <a:t>Method</a:t>
            </a:r>
          </a:p>
          <a:p>
            <a:pPr marL="12700" marR="81915">
              <a:lnSpc>
                <a:spcPct val="172800"/>
              </a:lnSpc>
              <a:spcBef>
                <a:spcPts val="35"/>
              </a:spcBef>
            </a:pPr>
            <a:r>
              <a:rPr lang="en-US" sz="3350" spc="-180" dirty="0">
                <a:latin typeface="Arial"/>
                <a:cs typeface="Arial"/>
              </a:rPr>
              <a:t>Results</a:t>
            </a:r>
          </a:p>
          <a:p>
            <a:pPr marL="12700" marR="81915">
              <a:lnSpc>
                <a:spcPct val="172800"/>
              </a:lnSpc>
              <a:spcBef>
                <a:spcPts val="35"/>
              </a:spcBef>
            </a:pPr>
            <a:r>
              <a:rPr lang="en-US" sz="3350" dirty="0">
                <a:latin typeface="Arial"/>
                <a:cs typeface="Arial"/>
              </a:rPr>
              <a:t>Future work</a:t>
            </a:r>
            <a:endParaRPr sz="33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</a:t>
            </a:fld>
            <a:endParaRPr spc="-60"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3C3A4C8-BB43-4655-AF4A-592FC3E6EBF3}"/>
              </a:ext>
            </a:extLst>
          </p:cNvPr>
          <p:cNvSpPr/>
          <p:nvPr/>
        </p:nvSpPr>
        <p:spPr>
          <a:xfrm>
            <a:off x="555545" y="4482142"/>
            <a:ext cx="248602" cy="286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30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30"/>
              </a:spcBef>
            </a:pPr>
            <a:r>
              <a:rPr lang="en-US" spc="-140" dirty="0"/>
              <a:t>Task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0A6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3800" y="228650"/>
            <a:ext cx="1524000" cy="803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545" y="1946538"/>
            <a:ext cx="248602" cy="286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8277" y="3072869"/>
            <a:ext cx="248602" cy="286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734" y="3810000"/>
            <a:ext cx="248602" cy="286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9792" y="1788160"/>
            <a:ext cx="8188008" cy="32238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00" dirty="0">
                <a:latin typeface="Arial"/>
                <a:cs typeface="Arial"/>
              </a:rPr>
              <a:t>Low-level per-part correspondences between objects</a:t>
            </a:r>
          </a:p>
          <a:p>
            <a:pPr marL="12700" marR="81915">
              <a:lnSpc>
                <a:spcPct val="172800"/>
              </a:lnSpc>
              <a:spcBef>
                <a:spcPts val="35"/>
              </a:spcBef>
            </a:pPr>
            <a:r>
              <a:rPr lang="en-US" sz="3000" spc="-180" dirty="0">
                <a:latin typeface="Arial"/>
                <a:cs typeface="Arial"/>
              </a:rPr>
              <a:t>Highly ambiguous matching problem</a:t>
            </a:r>
          </a:p>
          <a:p>
            <a:pPr marL="12700" marR="81915">
              <a:lnSpc>
                <a:spcPct val="172800"/>
              </a:lnSpc>
              <a:spcBef>
                <a:spcPts val="35"/>
              </a:spcBef>
            </a:pPr>
            <a:r>
              <a:rPr lang="en-US" sz="3000" spc="-180" dirty="0">
                <a:latin typeface="Arial"/>
                <a:cs typeface="Arial"/>
              </a:rPr>
              <a:t>Examples: matching sound millisecond timestamps, image pixels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235395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30"/>
              </a:spcBef>
            </a:pPr>
            <a:r>
              <a:rPr lang="en-US" spc="-140" dirty="0"/>
              <a:t>Task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0A63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43800" y="228650"/>
            <a:ext cx="1524000" cy="803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1200" b="0" i="0" u="none" strike="noStrike" kern="1200" cap="none" spc="-6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1B59FA-AE4A-4CF8-AFF9-813894187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4184"/>
            <a:ext cx="9144000" cy="353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5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30"/>
              </a:spcBef>
            </a:pPr>
            <a:r>
              <a:rPr lang="en-US" spc="-140" dirty="0"/>
              <a:t>Method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0A63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43800" y="228650"/>
            <a:ext cx="1524000" cy="803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5545" y="1946538"/>
            <a:ext cx="248602" cy="286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8277" y="3072869"/>
            <a:ext cx="248602" cy="286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8277" y="4648200"/>
            <a:ext cx="248602" cy="286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9792" y="1788160"/>
            <a:ext cx="8188008" cy="32238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solidFill>
                  <a:prstClr val="black"/>
                </a:solidFill>
                <a:latin typeface="Arial"/>
                <a:cs typeface="Arial"/>
              </a:rPr>
              <a:t>Neural paths are “matching” if activations are similar at all levels of CNN </a:t>
            </a:r>
            <a:r>
              <a:rPr lang="en-US" sz="3000" dirty="0" err="1">
                <a:solidFill>
                  <a:prstClr val="black"/>
                </a:solidFill>
                <a:latin typeface="Arial"/>
                <a:cs typeface="Arial"/>
              </a:rPr>
              <a:t>hierachy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81915" lvl="0" indent="0" algn="l" defTabSz="914400" rtl="0" eaLnBrk="1" fontAlgn="auto" latinLnBrk="0" hangingPunct="1">
              <a:lnSpc>
                <a:spcPct val="1728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spc="-180" dirty="0">
                <a:solidFill>
                  <a:prstClr val="black"/>
                </a:solidFill>
                <a:latin typeface="Arial"/>
                <a:cs typeface="Arial"/>
              </a:rPr>
              <a:t>Consider all the possible paths –exponential in number of </a:t>
            </a:r>
            <a:r>
              <a:rPr lang="en-US" sz="3000" spc="-180" dirty="0" err="1">
                <a:solidFill>
                  <a:prstClr val="black"/>
                </a:solidFill>
                <a:latin typeface="Arial"/>
                <a:cs typeface="Arial"/>
              </a:rPr>
              <a:t>leyers</a:t>
            </a:r>
            <a:endParaRPr lang="en-US" sz="3000" spc="-18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81915" lvl="0" indent="0" algn="l" defTabSz="914400" rtl="0" eaLnBrk="1" fontAlgn="auto" latinLnBrk="0" hangingPunct="1">
              <a:lnSpc>
                <a:spcPct val="1728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But we propose a linear – time algorithm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1200" b="0" i="0" u="none" strike="noStrike" kern="1200" cap="none" spc="-6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672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30"/>
              </a:spcBef>
            </a:pPr>
            <a:r>
              <a:rPr lang="en-US" spc="-140" dirty="0"/>
              <a:t>Method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0A63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43800" y="228650"/>
            <a:ext cx="1524000" cy="803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sz="1200" b="0" i="0" u="none" strike="noStrike" kern="1200" cap="none" spc="-6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2690-8766-4855-8D58-3169EAF61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5566"/>
            <a:ext cx="9144000" cy="366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3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30"/>
              </a:spcBef>
            </a:pPr>
            <a:r>
              <a:rPr lang="en-US" spc="-140" dirty="0"/>
              <a:t>Results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0A63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43800" y="228650"/>
            <a:ext cx="1524000" cy="803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996" y="1676400"/>
            <a:ext cx="8188008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-1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1200" b="0" i="0" u="none" strike="noStrike" kern="1200" cap="none" spc="-6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42CA92-7691-4A70-9489-0FAEC5DCB496}"/>
              </a:ext>
            </a:extLst>
          </p:cNvPr>
          <p:cNvSpPr/>
          <p:nvPr/>
        </p:nvSpPr>
        <p:spPr>
          <a:xfrm>
            <a:off x="2667000" y="1307068"/>
            <a:ext cx="3543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STEREO MATCHING ON KITTI’12/15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33C14D-4B55-4D03-81A4-D7BCCCE27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1722373"/>
            <a:ext cx="6486525" cy="1990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876112-28CA-4372-BBDE-9AF5D6675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977" y="3886200"/>
            <a:ext cx="65151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6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5115"/>
            <a:ext cx="914400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30"/>
              </a:spcBef>
            </a:pPr>
            <a:r>
              <a:rPr lang="en-US" spc="-185" dirty="0"/>
              <a:t>Results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0A63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43800" y="228650"/>
            <a:ext cx="1524000" cy="803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792" y="1917681"/>
            <a:ext cx="8188008" cy="42015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81915" lvl="0">
              <a:lnSpc>
                <a:spcPct val="172800"/>
              </a:lnSpc>
              <a:spcBef>
                <a:spcPts val="35"/>
              </a:spcBef>
            </a:pPr>
            <a:r>
              <a:rPr lang="en-U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</a:t>
            </a:r>
          </a:p>
          <a:p>
            <a:pPr marL="12700" marR="81915" lvl="0">
              <a:lnSpc>
                <a:spcPct val="172800"/>
              </a:lnSpc>
              <a:spcBef>
                <a:spcPts val="35"/>
              </a:spcBef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Searched</a:t>
            </a:r>
          </a:p>
          <a:p>
            <a:pPr marL="12700" marR="81915" lvl="0">
              <a:lnSpc>
                <a:spcPct val="172800"/>
              </a:lnSpc>
              <a:spcBef>
                <a:spcPts val="35"/>
              </a:spcBef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</a:p>
          <a:p>
            <a:pPr marL="12700" marR="81915" lvl="0">
              <a:lnSpc>
                <a:spcPct val="172800"/>
              </a:lnSpc>
              <a:spcBef>
                <a:spcPts val="35"/>
              </a:spcBef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81915" lvl="0">
              <a:lnSpc>
                <a:spcPct val="172800"/>
              </a:lnSpc>
              <a:spcBef>
                <a:spcPts val="35"/>
              </a:spcBef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81915" lvl="0">
              <a:lnSpc>
                <a:spcPct val="172800"/>
              </a:lnSpc>
              <a:spcBef>
                <a:spcPts val="35"/>
              </a:spcBef>
            </a:pPr>
            <a:r>
              <a:rPr lang="en-U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</a:t>
            </a:r>
          </a:p>
          <a:p>
            <a:pPr marL="12700" marR="81915" lvl="0">
              <a:lnSpc>
                <a:spcPct val="172800"/>
              </a:lnSpc>
              <a:spcBef>
                <a:spcPts val="35"/>
              </a:spcBef>
            </a:pPr>
            <a:r>
              <a:rPr lang="en-US" sz="2000" dirty="0">
                <a:solidFill>
                  <a:prstClr val="black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Searched</a:t>
            </a:r>
          </a:p>
          <a:p>
            <a:pPr marL="12700" marR="81915" lvl="0">
              <a:lnSpc>
                <a:spcPct val="172800"/>
              </a:lnSpc>
              <a:spcBef>
                <a:spcPts val="35"/>
              </a:spcBef>
            </a:pPr>
            <a:r>
              <a:rPr lang="en-US" sz="2000" dirty="0">
                <a:solidFill>
                  <a:prstClr val="black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200" b="0" i="0" u="none" strike="noStrike" kern="1200" cap="none" spc="-6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EC8D86-4E03-4644-B4C8-C8E965E2A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36454"/>
            <a:ext cx="7419975" cy="2295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79F674-7613-4CC7-B301-38F72DE35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0" y="4270081"/>
            <a:ext cx="74771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5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30"/>
              </a:spcBef>
            </a:pPr>
            <a:r>
              <a:rPr lang="en-US" spc="-140" dirty="0"/>
              <a:t>Future work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0A63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43800" y="228650"/>
            <a:ext cx="1524000" cy="803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5545" y="1946538"/>
            <a:ext cx="248602" cy="286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5545" y="2816665"/>
            <a:ext cx="248602" cy="286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5545" y="3962400"/>
            <a:ext cx="248602" cy="286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9792" y="1788160"/>
            <a:ext cx="8188008" cy="25755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lvl="0">
              <a:spcBef>
                <a:spcPts val="130"/>
              </a:spcBef>
            </a:pPr>
            <a:r>
              <a:rPr lang="en-US" sz="3000" dirty="0">
                <a:solidFill>
                  <a:prstClr val="black"/>
                </a:solidFill>
                <a:latin typeface="Arial"/>
                <a:cs typeface="Arial"/>
              </a:rPr>
              <a:t>Sound correspondences</a:t>
            </a:r>
          </a:p>
          <a:p>
            <a:pPr marL="12700" lvl="0">
              <a:spcBef>
                <a:spcPts val="130"/>
              </a:spcBef>
            </a:pPr>
            <a:endParaRPr lang="en-US" sz="3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>
              <a:spcBef>
                <a:spcPts val="130"/>
              </a:spcBef>
            </a:pPr>
            <a:r>
              <a:rPr lang="en-US" sz="3000" spc="-180" dirty="0">
                <a:solidFill>
                  <a:prstClr val="black"/>
                </a:solidFill>
                <a:latin typeface="Arial"/>
                <a:cs typeface="Arial"/>
              </a:rPr>
              <a:t>Text correspondences (a few papers used convnets for texts)</a:t>
            </a:r>
            <a:endParaRPr kumimoji="0" lang="en-US" sz="3000" b="0" i="0" u="none" strike="noStrike" kern="1200" cap="none" spc="-1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81915" lvl="0">
              <a:lnSpc>
                <a:spcPct val="172800"/>
              </a:lnSpc>
              <a:spcBef>
                <a:spcPts val="35"/>
              </a:spcBef>
            </a:pPr>
            <a:r>
              <a:rPr lang="en-US" sz="3000" spc="-180" dirty="0">
                <a:solidFill>
                  <a:prstClr val="black"/>
                </a:solidFill>
                <a:latin typeface="Arial"/>
                <a:cs typeface="Arial"/>
              </a:rPr>
              <a:t>Other correspondence tasks on grids</a:t>
            </a:r>
            <a:endParaRPr kumimoji="0" lang="en-US" sz="3000" b="0" i="0" u="none" strike="noStrike" kern="1200" cap="none" spc="-1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1200" b="0" i="0" u="none" strike="noStrike" kern="1200" cap="none" spc="-6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850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132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</vt:lpstr>
      <vt:lpstr>Office Theme</vt:lpstr>
      <vt:lpstr>Trường ĐH Sư Phạm Kỹ Thuật Tp. Hồ Chí Minh  Khoa Đào tạo Chất lượng cao</vt:lpstr>
      <vt:lpstr>Nội dung</vt:lpstr>
      <vt:lpstr>Task</vt:lpstr>
      <vt:lpstr>Task</vt:lpstr>
      <vt:lpstr>Method</vt:lpstr>
      <vt:lpstr>Method</vt:lpstr>
      <vt:lpstr>Results</vt:lpstr>
      <vt:lpstr>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luffy</dc:creator>
  <cp:lastModifiedBy>Quyen</cp:lastModifiedBy>
  <cp:revision>17</cp:revision>
  <dcterms:created xsi:type="dcterms:W3CDTF">2018-10-27T00:19:23Z</dcterms:created>
  <dcterms:modified xsi:type="dcterms:W3CDTF">2018-11-26T04:37:00Z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2013-01-17T00:00:00Z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2018-10-27T00:00:00Z</vt:filetime>
  </property>
</Properties>
</file>