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9"/>
  </p:notesMasterIdLst>
  <p:sldIdLst>
    <p:sldId id="256" r:id="rId2"/>
    <p:sldId id="367" r:id="rId3"/>
    <p:sldId id="368" r:id="rId4"/>
    <p:sldId id="366" r:id="rId5"/>
    <p:sldId id="370" r:id="rId6"/>
    <p:sldId id="257" r:id="rId7"/>
    <p:sldId id="258" r:id="rId8"/>
    <p:sldId id="341" r:id="rId9"/>
    <p:sldId id="342" r:id="rId10"/>
    <p:sldId id="343" r:id="rId11"/>
    <p:sldId id="344" r:id="rId12"/>
    <p:sldId id="346" r:id="rId13"/>
    <p:sldId id="351" r:id="rId14"/>
    <p:sldId id="347" r:id="rId15"/>
    <p:sldId id="349" r:id="rId16"/>
    <p:sldId id="348" r:id="rId17"/>
    <p:sldId id="350" r:id="rId18"/>
    <p:sldId id="353" r:id="rId19"/>
    <p:sldId id="354" r:id="rId20"/>
    <p:sldId id="355" r:id="rId21"/>
    <p:sldId id="361" r:id="rId22"/>
    <p:sldId id="363" r:id="rId23"/>
    <p:sldId id="364" r:id="rId24"/>
    <p:sldId id="365" r:id="rId25"/>
    <p:sldId id="362" r:id="rId26"/>
    <p:sldId id="369" r:id="rId27"/>
    <p:sldId id="340" r:id="rId2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94660"/>
  </p:normalViewPr>
  <p:slideViewPr>
    <p:cSldViewPr>
      <p:cViewPr varScale="1">
        <p:scale>
          <a:sx n="68" d="100"/>
          <a:sy n="68" d="100"/>
        </p:scale>
        <p:origin x="136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EEEBBF3-B52A-4A6F-AA33-FC434E2DCF02}" type="datetimeFigureOut">
              <a:rPr lang="en-US" smtClean="0"/>
              <a:t>12/20/2018</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764E0DA-EFCB-4FD4-B36C-898B41B24329}" type="slidenum">
              <a:rPr lang="en-US" smtClean="0"/>
              <a:t>‹#›</a:t>
            </a:fld>
            <a:endParaRPr lang="en-US"/>
          </a:p>
        </p:txBody>
      </p:sp>
    </p:spTree>
    <p:extLst>
      <p:ext uri="{BB962C8B-B14F-4D97-AF65-F5344CB8AC3E}">
        <p14:creationId xmlns:p14="http://schemas.microsoft.com/office/powerpoint/2010/main" val="339752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7</a:t>
            </a:fld>
            <a:endParaRPr lang="en-US"/>
          </a:p>
        </p:txBody>
      </p:sp>
    </p:spTree>
    <p:extLst>
      <p:ext uri="{BB962C8B-B14F-4D97-AF65-F5344CB8AC3E}">
        <p14:creationId xmlns:p14="http://schemas.microsoft.com/office/powerpoint/2010/main" val="3834860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16</a:t>
            </a:fld>
            <a:endParaRPr lang="en-US"/>
          </a:p>
        </p:txBody>
      </p:sp>
    </p:spTree>
    <p:extLst>
      <p:ext uri="{BB962C8B-B14F-4D97-AF65-F5344CB8AC3E}">
        <p14:creationId xmlns:p14="http://schemas.microsoft.com/office/powerpoint/2010/main" val="2704711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17</a:t>
            </a:fld>
            <a:endParaRPr lang="en-US"/>
          </a:p>
        </p:txBody>
      </p:sp>
    </p:spTree>
    <p:extLst>
      <p:ext uri="{BB962C8B-B14F-4D97-AF65-F5344CB8AC3E}">
        <p14:creationId xmlns:p14="http://schemas.microsoft.com/office/powerpoint/2010/main" val="524933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18</a:t>
            </a:fld>
            <a:endParaRPr lang="en-US"/>
          </a:p>
        </p:txBody>
      </p:sp>
    </p:spTree>
    <p:extLst>
      <p:ext uri="{BB962C8B-B14F-4D97-AF65-F5344CB8AC3E}">
        <p14:creationId xmlns:p14="http://schemas.microsoft.com/office/powerpoint/2010/main" val="4159986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19</a:t>
            </a:fld>
            <a:endParaRPr lang="en-US"/>
          </a:p>
        </p:txBody>
      </p:sp>
    </p:spTree>
    <p:extLst>
      <p:ext uri="{BB962C8B-B14F-4D97-AF65-F5344CB8AC3E}">
        <p14:creationId xmlns:p14="http://schemas.microsoft.com/office/powerpoint/2010/main" val="353178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20</a:t>
            </a:fld>
            <a:endParaRPr lang="en-US"/>
          </a:p>
        </p:txBody>
      </p:sp>
    </p:spTree>
    <p:extLst>
      <p:ext uri="{BB962C8B-B14F-4D97-AF65-F5344CB8AC3E}">
        <p14:creationId xmlns:p14="http://schemas.microsoft.com/office/powerpoint/2010/main" val="3676997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21</a:t>
            </a:fld>
            <a:endParaRPr lang="en-US"/>
          </a:p>
        </p:txBody>
      </p:sp>
    </p:spTree>
    <p:extLst>
      <p:ext uri="{BB962C8B-B14F-4D97-AF65-F5344CB8AC3E}">
        <p14:creationId xmlns:p14="http://schemas.microsoft.com/office/powerpoint/2010/main" val="3234401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22</a:t>
            </a:fld>
            <a:endParaRPr lang="en-US"/>
          </a:p>
        </p:txBody>
      </p:sp>
    </p:spTree>
    <p:extLst>
      <p:ext uri="{BB962C8B-B14F-4D97-AF65-F5344CB8AC3E}">
        <p14:creationId xmlns:p14="http://schemas.microsoft.com/office/powerpoint/2010/main" val="2696224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23</a:t>
            </a:fld>
            <a:endParaRPr lang="en-US"/>
          </a:p>
        </p:txBody>
      </p:sp>
    </p:spTree>
    <p:extLst>
      <p:ext uri="{BB962C8B-B14F-4D97-AF65-F5344CB8AC3E}">
        <p14:creationId xmlns:p14="http://schemas.microsoft.com/office/powerpoint/2010/main" val="29567201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24</a:t>
            </a:fld>
            <a:endParaRPr lang="en-US"/>
          </a:p>
        </p:txBody>
      </p:sp>
    </p:spTree>
    <p:extLst>
      <p:ext uri="{BB962C8B-B14F-4D97-AF65-F5344CB8AC3E}">
        <p14:creationId xmlns:p14="http://schemas.microsoft.com/office/powerpoint/2010/main" val="998484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25</a:t>
            </a:fld>
            <a:endParaRPr lang="en-US"/>
          </a:p>
        </p:txBody>
      </p:sp>
    </p:spTree>
    <p:extLst>
      <p:ext uri="{BB962C8B-B14F-4D97-AF65-F5344CB8AC3E}">
        <p14:creationId xmlns:p14="http://schemas.microsoft.com/office/powerpoint/2010/main" val="284580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8</a:t>
            </a:fld>
            <a:endParaRPr lang="en-US"/>
          </a:p>
        </p:txBody>
      </p:sp>
    </p:spTree>
    <p:extLst>
      <p:ext uri="{BB962C8B-B14F-4D97-AF65-F5344CB8AC3E}">
        <p14:creationId xmlns:p14="http://schemas.microsoft.com/office/powerpoint/2010/main" val="213741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26</a:t>
            </a:fld>
            <a:endParaRPr lang="en-US"/>
          </a:p>
        </p:txBody>
      </p:sp>
    </p:spTree>
    <p:extLst>
      <p:ext uri="{BB962C8B-B14F-4D97-AF65-F5344CB8AC3E}">
        <p14:creationId xmlns:p14="http://schemas.microsoft.com/office/powerpoint/2010/main" val="155779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9</a:t>
            </a:fld>
            <a:endParaRPr lang="en-US"/>
          </a:p>
        </p:txBody>
      </p:sp>
    </p:spTree>
    <p:extLst>
      <p:ext uri="{BB962C8B-B14F-4D97-AF65-F5344CB8AC3E}">
        <p14:creationId xmlns:p14="http://schemas.microsoft.com/office/powerpoint/2010/main" val="79658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10</a:t>
            </a:fld>
            <a:endParaRPr lang="en-US"/>
          </a:p>
        </p:txBody>
      </p:sp>
    </p:spTree>
    <p:extLst>
      <p:ext uri="{BB962C8B-B14F-4D97-AF65-F5344CB8AC3E}">
        <p14:creationId xmlns:p14="http://schemas.microsoft.com/office/powerpoint/2010/main" val="150183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11</a:t>
            </a:fld>
            <a:endParaRPr lang="en-US"/>
          </a:p>
        </p:txBody>
      </p:sp>
    </p:spTree>
    <p:extLst>
      <p:ext uri="{BB962C8B-B14F-4D97-AF65-F5344CB8AC3E}">
        <p14:creationId xmlns:p14="http://schemas.microsoft.com/office/powerpoint/2010/main" val="13055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12</a:t>
            </a:fld>
            <a:endParaRPr lang="en-US"/>
          </a:p>
        </p:txBody>
      </p:sp>
    </p:spTree>
    <p:extLst>
      <p:ext uri="{BB962C8B-B14F-4D97-AF65-F5344CB8AC3E}">
        <p14:creationId xmlns:p14="http://schemas.microsoft.com/office/powerpoint/2010/main" val="3493398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13</a:t>
            </a:fld>
            <a:endParaRPr lang="en-US"/>
          </a:p>
        </p:txBody>
      </p:sp>
    </p:spTree>
    <p:extLst>
      <p:ext uri="{BB962C8B-B14F-4D97-AF65-F5344CB8AC3E}">
        <p14:creationId xmlns:p14="http://schemas.microsoft.com/office/powerpoint/2010/main" val="3361974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14</a:t>
            </a:fld>
            <a:endParaRPr lang="en-US"/>
          </a:p>
        </p:txBody>
      </p:sp>
    </p:spTree>
    <p:extLst>
      <p:ext uri="{BB962C8B-B14F-4D97-AF65-F5344CB8AC3E}">
        <p14:creationId xmlns:p14="http://schemas.microsoft.com/office/powerpoint/2010/main" val="983682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64E0DA-EFCB-4FD4-B36C-898B41B24329}" type="slidenum">
              <a:rPr lang="en-US" smtClean="0"/>
              <a:t>15</a:t>
            </a:fld>
            <a:endParaRPr lang="en-US"/>
          </a:p>
        </p:txBody>
      </p:sp>
    </p:spTree>
    <p:extLst>
      <p:ext uri="{BB962C8B-B14F-4D97-AF65-F5344CB8AC3E}">
        <p14:creationId xmlns:p14="http://schemas.microsoft.com/office/powerpoint/2010/main" val="288070275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1828800"/>
            <a:ext cx="8534400" cy="46482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8883650" y="0"/>
            <a:ext cx="107950" cy="144780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8077200" y="152400"/>
            <a:ext cx="1066800" cy="152400"/>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228600" y="4114800"/>
            <a:ext cx="152400" cy="2743200"/>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0" y="6477000"/>
            <a:ext cx="1905000" cy="152400"/>
          </a:xfrm>
          <a:prstGeom prst="rect">
            <a:avLst/>
          </a:prstGeom>
          <a:blipFill>
            <a:blip r:embed="rId6" cstate="print"/>
            <a:stretch>
              <a:fillRect/>
            </a:stretch>
          </a:blipFill>
        </p:spPr>
        <p:txBody>
          <a:bodyPr wrap="square" lIns="0" tIns="0" rIns="0" bIns="0" rtlCol="0"/>
          <a:lstStyle/>
          <a:p>
            <a:endParaRPr/>
          </a:p>
        </p:txBody>
      </p:sp>
      <p:sp>
        <p:nvSpPr>
          <p:cNvPr id="21" name="bk object 21"/>
          <p:cNvSpPr/>
          <p:nvPr/>
        </p:nvSpPr>
        <p:spPr>
          <a:xfrm>
            <a:off x="1447800" y="1524000"/>
            <a:ext cx="7239000" cy="228600"/>
          </a:xfrm>
          <a:prstGeom prst="rect">
            <a:avLst/>
          </a:prstGeom>
          <a:blipFill>
            <a:blip r:embed="rId7" cstate="print"/>
            <a:stretch>
              <a:fillRect/>
            </a:stretch>
          </a:blipFill>
        </p:spPr>
        <p:txBody>
          <a:bodyPr wrap="square" lIns="0" tIns="0" rIns="0" bIns="0" rtlCol="0"/>
          <a:lstStyle/>
          <a:p>
            <a:endParaRPr/>
          </a:p>
        </p:txBody>
      </p:sp>
      <p:sp>
        <p:nvSpPr>
          <p:cNvPr id="22" name="bk object 22"/>
          <p:cNvSpPr/>
          <p:nvPr/>
        </p:nvSpPr>
        <p:spPr>
          <a:xfrm>
            <a:off x="0" y="533400"/>
            <a:ext cx="1676400" cy="1459229"/>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744220" y="375920"/>
            <a:ext cx="7655559" cy="1000760"/>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6717EBD-B8C8-4D42-8551-984B9B8D7F53}" type="datetime1">
              <a:rPr lang="en-US" smtClean="0"/>
              <a:t>12/20/2018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hlink"/>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10D4E4B-B2C4-42F4-993D-E813ABE35E48}" type="datetime1">
              <a:rPr lang="en-US" smtClean="0"/>
              <a:t>12/20/2018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063B339-4D2D-4F3A-907C-B0F05C1252DB}" type="datetime1">
              <a:rPr lang="en-US" smtClean="0"/>
              <a:t>12/20/2018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1828800"/>
            <a:ext cx="8534400" cy="46482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8883650" y="0"/>
            <a:ext cx="107950" cy="144780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8077200" y="152400"/>
            <a:ext cx="1066800" cy="152400"/>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228600" y="4114800"/>
            <a:ext cx="152400" cy="2743200"/>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0" y="6477000"/>
            <a:ext cx="1905000" cy="152400"/>
          </a:xfrm>
          <a:prstGeom prst="rect">
            <a:avLst/>
          </a:prstGeom>
          <a:blipFill>
            <a:blip r:embed="rId6" cstate="print"/>
            <a:stretch>
              <a:fillRect/>
            </a:stretch>
          </a:blipFill>
        </p:spPr>
        <p:txBody>
          <a:bodyPr wrap="square" lIns="0" tIns="0" rIns="0" bIns="0" rtlCol="0"/>
          <a:lstStyle/>
          <a:p>
            <a:endParaRPr/>
          </a:p>
        </p:txBody>
      </p:sp>
      <p:sp>
        <p:nvSpPr>
          <p:cNvPr id="21" name="bk object 21"/>
          <p:cNvSpPr/>
          <p:nvPr/>
        </p:nvSpPr>
        <p:spPr>
          <a:xfrm>
            <a:off x="1447800" y="1524000"/>
            <a:ext cx="7239000" cy="228600"/>
          </a:xfrm>
          <a:prstGeom prst="rect">
            <a:avLst/>
          </a:prstGeom>
          <a:blipFill>
            <a:blip r:embed="rId7" cstate="print"/>
            <a:stretch>
              <a:fillRect/>
            </a:stretch>
          </a:blipFill>
        </p:spPr>
        <p:txBody>
          <a:bodyPr wrap="square" lIns="0" tIns="0" rIns="0" bIns="0" rtlCol="0"/>
          <a:lstStyle/>
          <a:p>
            <a:endParaRPr/>
          </a:p>
        </p:txBody>
      </p:sp>
      <p:sp>
        <p:nvSpPr>
          <p:cNvPr id="22" name="bk object 22"/>
          <p:cNvSpPr/>
          <p:nvPr/>
        </p:nvSpPr>
        <p:spPr>
          <a:xfrm>
            <a:off x="0" y="533400"/>
            <a:ext cx="1676400" cy="1459229"/>
          </a:xfrm>
          <a:prstGeom prst="rect">
            <a:avLst/>
          </a:prstGeom>
          <a:blipFill>
            <a:blip r:embed="rId8" cstate="print"/>
            <a:stretch>
              <a:fillRect/>
            </a:stretch>
          </a:blipFill>
        </p:spPr>
        <p:txBody>
          <a:bodyPr wrap="square" lIns="0" tIns="0" rIns="0" bIns="0" rtlCol="0"/>
          <a:lstStyle/>
          <a:p>
            <a:endParaRPr/>
          </a:p>
        </p:txBody>
      </p:sp>
      <p:sp>
        <p:nvSpPr>
          <p:cNvPr id="23" name="bk object 23"/>
          <p:cNvSpPr/>
          <p:nvPr/>
        </p:nvSpPr>
        <p:spPr>
          <a:xfrm>
            <a:off x="533400" y="2057400"/>
            <a:ext cx="8610600" cy="4343400"/>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FE83262-0B7B-4ED4-A514-015C2AD4CA7A}" type="datetime1">
              <a:rPr lang="en-US" smtClean="0"/>
              <a:t>12/20/2018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1828800"/>
            <a:ext cx="8534400" cy="46482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8883650" y="0"/>
            <a:ext cx="107950" cy="144780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8077200" y="152400"/>
            <a:ext cx="1066800" cy="152400"/>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228600" y="4114800"/>
            <a:ext cx="152400" cy="2743200"/>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0" y="6477000"/>
            <a:ext cx="1905000" cy="152400"/>
          </a:xfrm>
          <a:prstGeom prst="rect">
            <a:avLst/>
          </a:prstGeom>
          <a:blipFill>
            <a:blip r:embed="rId6" cstate="print"/>
            <a:stretch>
              <a:fillRect/>
            </a:stretch>
          </a:blipFill>
        </p:spPr>
        <p:txBody>
          <a:bodyPr wrap="square" lIns="0" tIns="0" rIns="0" bIns="0" rtlCol="0"/>
          <a:lstStyle/>
          <a:p>
            <a:endParaRPr/>
          </a:p>
        </p:txBody>
      </p:sp>
      <p:sp>
        <p:nvSpPr>
          <p:cNvPr id="21" name="bk object 21"/>
          <p:cNvSpPr/>
          <p:nvPr/>
        </p:nvSpPr>
        <p:spPr>
          <a:xfrm>
            <a:off x="1447800" y="1524000"/>
            <a:ext cx="7239000" cy="228600"/>
          </a:xfrm>
          <a:prstGeom prst="rect">
            <a:avLst/>
          </a:prstGeom>
          <a:blipFill>
            <a:blip r:embed="rId7" cstate="print"/>
            <a:stretch>
              <a:fillRect/>
            </a:stretch>
          </a:blipFill>
        </p:spPr>
        <p:txBody>
          <a:bodyPr wrap="square" lIns="0" tIns="0" rIns="0" bIns="0" rtlCol="0"/>
          <a:lstStyle/>
          <a:p>
            <a:endParaRPr/>
          </a:p>
        </p:txBody>
      </p:sp>
      <p:sp>
        <p:nvSpPr>
          <p:cNvPr id="22" name="bk object 22"/>
          <p:cNvSpPr/>
          <p:nvPr/>
        </p:nvSpPr>
        <p:spPr>
          <a:xfrm>
            <a:off x="0" y="533400"/>
            <a:ext cx="1676400" cy="1459229"/>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5C014E03-9345-485A-8CE7-2F5F14FB4667}" type="datetime1">
              <a:rPr lang="en-US" smtClean="0"/>
              <a:t>12/20/2018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7200" y="1828800"/>
            <a:ext cx="8534400" cy="4648200"/>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8883650" y="0"/>
            <a:ext cx="107950" cy="1447800"/>
          </a:xfrm>
          <a:prstGeom prst="rect">
            <a:avLst/>
          </a:prstGeom>
          <a:blipFill>
            <a:blip r:embed="rId8" cstate="print"/>
            <a:stretch>
              <a:fillRect/>
            </a:stretch>
          </a:blipFill>
        </p:spPr>
        <p:txBody>
          <a:bodyPr wrap="square" lIns="0" tIns="0" rIns="0" bIns="0" rtlCol="0"/>
          <a:lstStyle/>
          <a:p>
            <a:endParaRPr/>
          </a:p>
        </p:txBody>
      </p:sp>
      <p:sp>
        <p:nvSpPr>
          <p:cNvPr id="18" name="bk object 18"/>
          <p:cNvSpPr/>
          <p:nvPr/>
        </p:nvSpPr>
        <p:spPr>
          <a:xfrm>
            <a:off x="8077200" y="152400"/>
            <a:ext cx="1066800" cy="152400"/>
          </a:xfrm>
          <a:prstGeom prst="rect">
            <a:avLst/>
          </a:prstGeom>
          <a:blipFill>
            <a:blip r:embed="rId9" cstate="print"/>
            <a:stretch>
              <a:fillRect/>
            </a:stretch>
          </a:blipFill>
        </p:spPr>
        <p:txBody>
          <a:bodyPr wrap="square" lIns="0" tIns="0" rIns="0" bIns="0" rtlCol="0"/>
          <a:lstStyle/>
          <a:p>
            <a:endParaRPr/>
          </a:p>
        </p:txBody>
      </p:sp>
      <p:sp>
        <p:nvSpPr>
          <p:cNvPr id="19" name="bk object 19"/>
          <p:cNvSpPr/>
          <p:nvPr/>
        </p:nvSpPr>
        <p:spPr>
          <a:xfrm>
            <a:off x="228600" y="4114800"/>
            <a:ext cx="152400" cy="2743200"/>
          </a:xfrm>
          <a:prstGeom prst="rect">
            <a:avLst/>
          </a:prstGeom>
          <a:blipFill>
            <a:blip r:embed="rId10" cstate="print"/>
            <a:stretch>
              <a:fillRect/>
            </a:stretch>
          </a:blipFill>
        </p:spPr>
        <p:txBody>
          <a:bodyPr wrap="square" lIns="0" tIns="0" rIns="0" bIns="0" rtlCol="0"/>
          <a:lstStyle/>
          <a:p>
            <a:endParaRPr/>
          </a:p>
        </p:txBody>
      </p:sp>
      <p:sp>
        <p:nvSpPr>
          <p:cNvPr id="20" name="bk object 20"/>
          <p:cNvSpPr/>
          <p:nvPr/>
        </p:nvSpPr>
        <p:spPr>
          <a:xfrm>
            <a:off x="0" y="6477000"/>
            <a:ext cx="1905000" cy="152400"/>
          </a:xfrm>
          <a:prstGeom prst="rect">
            <a:avLst/>
          </a:prstGeom>
          <a:blipFill>
            <a:blip r:embed="rId11" cstate="print"/>
            <a:stretch>
              <a:fillRect/>
            </a:stretch>
          </a:blipFill>
        </p:spPr>
        <p:txBody>
          <a:bodyPr wrap="square" lIns="0" tIns="0" rIns="0" bIns="0" rtlCol="0"/>
          <a:lstStyle/>
          <a:p>
            <a:endParaRPr/>
          </a:p>
        </p:txBody>
      </p:sp>
      <p:sp>
        <p:nvSpPr>
          <p:cNvPr id="2" name="Holder 2"/>
          <p:cNvSpPr>
            <a:spLocks noGrp="1"/>
          </p:cNvSpPr>
          <p:nvPr>
            <p:ph type="title"/>
          </p:nvPr>
        </p:nvSpPr>
        <p:spPr>
          <a:xfrm>
            <a:off x="838200" y="339090"/>
            <a:ext cx="7467599" cy="1122680"/>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3" name="Holder 3"/>
          <p:cNvSpPr>
            <a:spLocks noGrp="1"/>
          </p:cNvSpPr>
          <p:nvPr>
            <p:ph type="body" idx="1"/>
          </p:nvPr>
        </p:nvSpPr>
        <p:spPr>
          <a:xfrm>
            <a:off x="-34924" y="1785620"/>
            <a:ext cx="9213849" cy="2219960"/>
          </a:xfrm>
          <a:prstGeom prst="rect">
            <a:avLst/>
          </a:prstGeom>
        </p:spPr>
        <p:txBody>
          <a:bodyPr wrap="square" lIns="0" tIns="0" rIns="0" bIns="0">
            <a:spAutoFit/>
          </a:bodyPr>
          <a:lstStyle>
            <a:lvl1pPr>
              <a:defRPr sz="2400" b="0" i="0">
                <a:solidFill>
                  <a:schemeClr val="hlink"/>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0FDC4C64-7DC9-46A1-947D-E80340BE268B}" type="datetime1">
              <a:rPr lang="en-US" smtClean="0"/>
              <a:t>12/20/2018</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1828800"/>
            <a:ext cx="8534400" cy="4648200"/>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8883650" y="0"/>
            <a:ext cx="107950" cy="14478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077200" y="152400"/>
            <a:ext cx="1066800" cy="152400"/>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228600" y="4114800"/>
            <a:ext cx="152400" cy="2743200"/>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0" y="6477000"/>
            <a:ext cx="1905000" cy="152400"/>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1219200" y="1676400"/>
            <a:ext cx="7239000" cy="228600"/>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0" y="533400"/>
            <a:ext cx="1676400" cy="1459229"/>
          </a:xfrm>
          <a:prstGeom prst="rect">
            <a:avLst/>
          </a:prstGeom>
          <a:blipFill>
            <a:blip r:embed="rId8" cstate="print"/>
            <a:stretch>
              <a:fillRect/>
            </a:stretch>
          </a:blipFill>
        </p:spPr>
        <p:txBody>
          <a:bodyPr wrap="square" lIns="0" tIns="0" rIns="0" bIns="0" rtlCol="0"/>
          <a:lstStyle/>
          <a:p>
            <a:endParaRPr/>
          </a:p>
        </p:txBody>
      </p:sp>
      <p:sp>
        <p:nvSpPr>
          <p:cNvPr id="9" name="object 9"/>
          <p:cNvSpPr txBox="1"/>
          <p:nvPr/>
        </p:nvSpPr>
        <p:spPr>
          <a:xfrm>
            <a:off x="2482850" y="339090"/>
            <a:ext cx="5554981" cy="874598"/>
          </a:xfrm>
          <a:prstGeom prst="rect">
            <a:avLst/>
          </a:prstGeom>
        </p:spPr>
        <p:txBody>
          <a:bodyPr vert="horz" wrap="square" lIns="0" tIns="12700" rIns="0" bIns="0" rtlCol="0">
            <a:spAutoFit/>
          </a:bodyPr>
          <a:lstStyle/>
          <a:p>
            <a:pPr marL="12700" marR="5080" indent="154940">
              <a:lnSpc>
                <a:spcPct val="100000"/>
              </a:lnSpc>
              <a:spcBef>
                <a:spcPts val="100"/>
              </a:spcBef>
            </a:pPr>
            <a:r>
              <a:rPr lang="en-US" sz="2800" b="1" spc="-5" dirty="0" err="1">
                <a:latin typeface="Times New Roman"/>
                <a:cs typeface="Times New Roman"/>
              </a:rPr>
              <a:t>Tìm</a:t>
            </a:r>
            <a:r>
              <a:rPr lang="en-US" sz="2800" b="1" spc="-5" dirty="0">
                <a:latin typeface="Times New Roman"/>
                <a:cs typeface="Times New Roman"/>
              </a:rPr>
              <a:t> </a:t>
            </a:r>
            <a:r>
              <a:rPr lang="en-US" sz="2800" b="1" spc="-5" dirty="0" err="1">
                <a:latin typeface="Times New Roman"/>
                <a:cs typeface="Times New Roman"/>
              </a:rPr>
              <a:t>hiểu</a:t>
            </a:r>
            <a:r>
              <a:rPr lang="en-US" sz="2800" b="1" spc="-5" dirty="0">
                <a:latin typeface="Times New Roman"/>
                <a:cs typeface="Times New Roman"/>
              </a:rPr>
              <a:t> </a:t>
            </a:r>
            <a:r>
              <a:rPr lang="en-US" sz="2800" b="1" dirty="0" err="1">
                <a:latin typeface="Times New Roman"/>
                <a:cs typeface="Times New Roman"/>
              </a:rPr>
              <a:t>về</a:t>
            </a:r>
            <a:r>
              <a:rPr lang="en-US" sz="2800" b="1" dirty="0">
                <a:latin typeface="Times New Roman"/>
                <a:cs typeface="Times New Roman"/>
              </a:rPr>
              <a:t> </a:t>
            </a:r>
            <a:r>
              <a:rPr lang="en-US" sz="2800" b="1" spc="-5" dirty="0" err="1">
                <a:latin typeface="Times New Roman"/>
                <a:cs typeface="Times New Roman"/>
              </a:rPr>
              <a:t>xử</a:t>
            </a:r>
            <a:r>
              <a:rPr lang="en-US" sz="2800" b="1" spc="-5" dirty="0">
                <a:latin typeface="Times New Roman"/>
                <a:cs typeface="Times New Roman"/>
              </a:rPr>
              <a:t> </a:t>
            </a:r>
            <a:r>
              <a:rPr lang="en-US" sz="2800" b="1" spc="-5" dirty="0" err="1">
                <a:latin typeface="Times New Roman"/>
                <a:cs typeface="Times New Roman"/>
              </a:rPr>
              <a:t>lý</a:t>
            </a:r>
            <a:r>
              <a:rPr lang="en-US" sz="2800" b="1" spc="-5" dirty="0">
                <a:latin typeface="Times New Roman"/>
                <a:cs typeface="Times New Roman"/>
              </a:rPr>
              <a:t> </a:t>
            </a:r>
            <a:r>
              <a:rPr lang="en-US" sz="2800" b="1" spc="-5" dirty="0" err="1">
                <a:latin typeface="Times New Roman"/>
                <a:cs typeface="Times New Roman"/>
              </a:rPr>
              <a:t>ngôn</a:t>
            </a:r>
            <a:r>
              <a:rPr lang="en-US" sz="2800" b="1" spc="-5" dirty="0">
                <a:latin typeface="Times New Roman"/>
                <a:cs typeface="Times New Roman"/>
              </a:rPr>
              <a:t> </a:t>
            </a:r>
            <a:r>
              <a:rPr lang="en-US" sz="2800" b="1" spc="-5" dirty="0" err="1">
                <a:latin typeface="Times New Roman"/>
                <a:cs typeface="Times New Roman"/>
              </a:rPr>
              <a:t>ngữ</a:t>
            </a:r>
            <a:r>
              <a:rPr lang="en-US" sz="2800" b="1" spc="-5" dirty="0">
                <a:latin typeface="Times New Roman"/>
                <a:cs typeface="Times New Roman"/>
              </a:rPr>
              <a:t> </a:t>
            </a:r>
            <a:r>
              <a:rPr lang="en-US" sz="2800" b="1" spc="-5" dirty="0" err="1">
                <a:latin typeface="Times New Roman"/>
                <a:cs typeface="Times New Roman"/>
              </a:rPr>
              <a:t>tự</a:t>
            </a:r>
            <a:r>
              <a:rPr lang="en-US" sz="2800" b="1" spc="-5" dirty="0">
                <a:latin typeface="Times New Roman"/>
                <a:cs typeface="Times New Roman"/>
              </a:rPr>
              <a:t> </a:t>
            </a:r>
            <a:r>
              <a:rPr lang="en-US" sz="2800" b="1" spc="-5" dirty="0" err="1">
                <a:latin typeface="Times New Roman"/>
                <a:cs typeface="Times New Roman"/>
              </a:rPr>
              <a:t>nhiên</a:t>
            </a:r>
            <a:r>
              <a:rPr lang="en-US" sz="2800" b="1" spc="-5" dirty="0">
                <a:latin typeface="Times New Roman"/>
                <a:cs typeface="Times New Roman"/>
              </a:rPr>
              <a:t> </a:t>
            </a:r>
            <a:r>
              <a:rPr lang="en-US" sz="2800" b="1" spc="-5" dirty="0" err="1">
                <a:latin typeface="Times New Roman"/>
                <a:cs typeface="Times New Roman"/>
              </a:rPr>
              <a:t>và</a:t>
            </a:r>
            <a:r>
              <a:rPr lang="en-US" sz="2800" b="1" spc="-5" dirty="0">
                <a:latin typeface="Times New Roman"/>
                <a:cs typeface="Times New Roman"/>
              </a:rPr>
              <a:t> </a:t>
            </a:r>
            <a:r>
              <a:rPr lang="en-US" sz="2800" b="1" spc="-5" dirty="0" err="1">
                <a:latin typeface="Times New Roman"/>
                <a:cs typeface="Times New Roman"/>
              </a:rPr>
              <a:t>bài</a:t>
            </a:r>
            <a:r>
              <a:rPr lang="en-US" sz="2800" b="1" spc="-5" dirty="0">
                <a:latin typeface="Times New Roman"/>
                <a:cs typeface="Times New Roman"/>
              </a:rPr>
              <a:t> </a:t>
            </a:r>
            <a:r>
              <a:rPr lang="en-US" sz="2800" b="1" spc="-5" dirty="0" err="1">
                <a:latin typeface="Times New Roman"/>
                <a:cs typeface="Times New Roman"/>
              </a:rPr>
              <a:t>toán</a:t>
            </a:r>
            <a:r>
              <a:rPr lang="en-US" sz="2800" b="1" spc="-5" dirty="0">
                <a:latin typeface="Times New Roman"/>
                <a:cs typeface="Times New Roman"/>
              </a:rPr>
              <a:t> </a:t>
            </a:r>
            <a:r>
              <a:rPr lang="en-US" sz="2800" b="1" spc="-5" dirty="0" err="1">
                <a:latin typeface="Times New Roman"/>
                <a:cs typeface="Times New Roman"/>
              </a:rPr>
              <a:t>phân</a:t>
            </a:r>
            <a:r>
              <a:rPr lang="en-US" sz="2800" b="1" spc="-5" dirty="0">
                <a:latin typeface="Times New Roman"/>
                <a:cs typeface="Times New Roman"/>
              </a:rPr>
              <a:t> </a:t>
            </a:r>
            <a:r>
              <a:rPr lang="en-US" sz="2800" b="1" spc="-5" dirty="0" err="1">
                <a:latin typeface="Times New Roman"/>
                <a:cs typeface="Times New Roman"/>
              </a:rPr>
              <a:t>tích</a:t>
            </a:r>
            <a:r>
              <a:rPr lang="en-US" sz="2800" b="1" spc="-5" dirty="0">
                <a:latin typeface="Times New Roman"/>
                <a:cs typeface="Times New Roman"/>
              </a:rPr>
              <a:t> </a:t>
            </a:r>
            <a:r>
              <a:rPr lang="en-US" sz="2800" b="1" spc="-5" dirty="0" err="1">
                <a:latin typeface="Times New Roman"/>
                <a:cs typeface="Times New Roman"/>
              </a:rPr>
              <a:t>cảm</a:t>
            </a:r>
            <a:r>
              <a:rPr lang="en-US" sz="2800" b="1" spc="-5" dirty="0">
                <a:latin typeface="Times New Roman"/>
                <a:cs typeface="Times New Roman"/>
              </a:rPr>
              <a:t> </a:t>
            </a:r>
            <a:r>
              <a:rPr lang="en-US" sz="2800" b="1" spc="-5" dirty="0" err="1">
                <a:latin typeface="Times New Roman"/>
                <a:cs typeface="Times New Roman"/>
              </a:rPr>
              <a:t>xúc</a:t>
            </a:r>
            <a:endParaRPr sz="2800" dirty="0">
              <a:latin typeface="Times New Roman"/>
              <a:cs typeface="Times New Roman"/>
            </a:endParaRPr>
          </a:p>
        </p:txBody>
      </p:sp>
      <p:sp>
        <p:nvSpPr>
          <p:cNvPr id="10" name="object 10"/>
          <p:cNvSpPr txBox="1">
            <a:spLocks noGrp="1"/>
          </p:cNvSpPr>
          <p:nvPr>
            <p:ph type="title"/>
          </p:nvPr>
        </p:nvSpPr>
        <p:spPr>
          <a:xfrm>
            <a:off x="1106169" y="262890"/>
            <a:ext cx="1294130" cy="513080"/>
          </a:xfrm>
          <a:prstGeom prst="rect">
            <a:avLst/>
          </a:prstGeom>
        </p:spPr>
        <p:txBody>
          <a:bodyPr vert="horz" wrap="square" lIns="0" tIns="12700" rIns="0" bIns="0" rtlCol="0">
            <a:spAutoFit/>
          </a:bodyPr>
          <a:lstStyle/>
          <a:p>
            <a:pPr marL="12700">
              <a:lnSpc>
                <a:spcPct val="100000"/>
              </a:lnSpc>
              <a:spcBef>
                <a:spcPts val="100"/>
              </a:spcBef>
            </a:pPr>
            <a:r>
              <a:rPr u="heavy" dirty="0">
                <a:solidFill>
                  <a:srgbClr val="0000FF"/>
                </a:solidFill>
                <a:uFill>
                  <a:solidFill>
                    <a:srgbClr val="0000FF"/>
                  </a:solidFill>
                </a:uFill>
                <a:latin typeface="Times New Roman"/>
                <a:cs typeface="Times New Roman"/>
              </a:rPr>
              <a:t>Đề tài</a:t>
            </a:r>
            <a:r>
              <a:rPr u="heavy" spc="-70" dirty="0">
                <a:solidFill>
                  <a:srgbClr val="0000FF"/>
                </a:solidFill>
                <a:uFill>
                  <a:solidFill>
                    <a:srgbClr val="0000FF"/>
                  </a:solidFill>
                </a:uFill>
                <a:latin typeface="Times New Roman"/>
                <a:cs typeface="Times New Roman"/>
              </a:rPr>
              <a:t> </a:t>
            </a:r>
            <a:r>
              <a:rPr u="heavy" dirty="0">
                <a:solidFill>
                  <a:srgbClr val="0000FF"/>
                </a:solidFill>
                <a:uFill>
                  <a:solidFill>
                    <a:srgbClr val="0000FF"/>
                  </a:solidFill>
                </a:uFill>
                <a:latin typeface="Times New Roman"/>
                <a:cs typeface="Times New Roman"/>
              </a:rPr>
              <a:t>:</a:t>
            </a:r>
          </a:p>
        </p:txBody>
      </p:sp>
      <p:sp>
        <p:nvSpPr>
          <p:cNvPr id="11" name="object 11"/>
          <p:cNvSpPr txBox="1"/>
          <p:nvPr/>
        </p:nvSpPr>
        <p:spPr>
          <a:xfrm>
            <a:off x="4192270" y="2366010"/>
            <a:ext cx="4617085" cy="2428870"/>
          </a:xfrm>
          <a:prstGeom prst="rect">
            <a:avLst/>
          </a:prstGeom>
        </p:spPr>
        <p:txBody>
          <a:bodyPr vert="horz" wrap="square" lIns="0" tIns="195580" rIns="0" bIns="0" rtlCol="0">
            <a:spAutoFit/>
          </a:bodyPr>
          <a:lstStyle/>
          <a:p>
            <a:pPr marL="12700">
              <a:lnSpc>
                <a:spcPct val="100000"/>
              </a:lnSpc>
              <a:spcBef>
                <a:spcPts val="1540"/>
              </a:spcBef>
            </a:pPr>
            <a:r>
              <a:rPr sz="2400" b="1" spc="-5" dirty="0">
                <a:solidFill>
                  <a:srgbClr val="0000FF"/>
                </a:solidFill>
                <a:latin typeface="Times New Roman"/>
                <a:cs typeface="Times New Roman"/>
              </a:rPr>
              <a:t>GV Hướng</a:t>
            </a:r>
            <a:r>
              <a:rPr sz="2400" b="1" spc="-20" dirty="0">
                <a:solidFill>
                  <a:srgbClr val="0000FF"/>
                </a:solidFill>
                <a:latin typeface="Times New Roman"/>
                <a:cs typeface="Times New Roman"/>
              </a:rPr>
              <a:t> </a:t>
            </a:r>
            <a:r>
              <a:rPr sz="2400" b="1" spc="-5" dirty="0">
                <a:solidFill>
                  <a:srgbClr val="0000FF"/>
                </a:solidFill>
                <a:latin typeface="Times New Roman"/>
                <a:cs typeface="Times New Roman"/>
              </a:rPr>
              <a:t>Dẫn:</a:t>
            </a:r>
            <a:endParaRPr sz="2400" dirty="0">
              <a:latin typeface="Times New Roman"/>
              <a:cs typeface="Times New Roman"/>
            </a:endParaRPr>
          </a:p>
          <a:p>
            <a:pPr marL="1460500">
              <a:lnSpc>
                <a:spcPct val="100000"/>
              </a:lnSpc>
              <a:spcBef>
                <a:spcPts val="1440"/>
              </a:spcBef>
            </a:pPr>
            <a:r>
              <a:rPr lang="en-US" sz="2400" spc="-5" dirty="0" err="1">
                <a:latin typeface="Arial"/>
                <a:cs typeface="Arial"/>
              </a:rPr>
              <a:t>Trần</a:t>
            </a:r>
            <a:r>
              <a:rPr lang="en-US" sz="2400" spc="-5" dirty="0">
                <a:latin typeface="Arial"/>
                <a:cs typeface="Arial"/>
              </a:rPr>
              <a:t> Lê Minh Sang</a:t>
            </a:r>
            <a:endParaRPr sz="2400" dirty="0">
              <a:latin typeface="Arial"/>
              <a:cs typeface="Arial"/>
            </a:endParaRPr>
          </a:p>
          <a:p>
            <a:pPr marL="12700">
              <a:lnSpc>
                <a:spcPct val="100000"/>
              </a:lnSpc>
              <a:spcBef>
                <a:spcPts val="840"/>
              </a:spcBef>
            </a:pPr>
            <a:r>
              <a:rPr sz="2400" b="1" spc="-5" dirty="0">
                <a:solidFill>
                  <a:srgbClr val="0000FF"/>
                </a:solidFill>
                <a:latin typeface="Times New Roman"/>
                <a:cs typeface="Times New Roman"/>
              </a:rPr>
              <a:t>Nhóm </a:t>
            </a:r>
            <a:r>
              <a:rPr sz="2400" b="1" dirty="0">
                <a:solidFill>
                  <a:srgbClr val="0000FF"/>
                </a:solidFill>
                <a:latin typeface="Times New Roman"/>
                <a:cs typeface="Times New Roman"/>
              </a:rPr>
              <a:t>thực</a:t>
            </a:r>
            <a:r>
              <a:rPr sz="2400" b="1" spc="-35" dirty="0">
                <a:solidFill>
                  <a:srgbClr val="0000FF"/>
                </a:solidFill>
                <a:latin typeface="Times New Roman"/>
                <a:cs typeface="Times New Roman"/>
              </a:rPr>
              <a:t> </a:t>
            </a:r>
            <a:r>
              <a:rPr sz="2400" b="1" spc="-5" dirty="0" err="1">
                <a:solidFill>
                  <a:srgbClr val="0000FF"/>
                </a:solidFill>
                <a:latin typeface="Times New Roman"/>
                <a:cs typeface="Times New Roman"/>
              </a:rPr>
              <a:t>hiện</a:t>
            </a:r>
            <a:r>
              <a:rPr sz="2400" b="1" spc="-5" dirty="0">
                <a:solidFill>
                  <a:srgbClr val="0000FF"/>
                </a:solidFill>
                <a:latin typeface="Times New Roman"/>
                <a:cs typeface="Times New Roman"/>
              </a:rPr>
              <a:t>:</a:t>
            </a:r>
            <a:endParaRPr lang="en-US" sz="2400" dirty="0">
              <a:latin typeface="Times New Roman"/>
              <a:cs typeface="Times New Roman"/>
            </a:endParaRPr>
          </a:p>
          <a:p>
            <a:pPr marL="1461135" marR="5080">
              <a:lnSpc>
                <a:spcPct val="100000"/>
              </a:lnSpc>
              <a:spcBef>
                <a:spcPts val="840"/>
              </a:spcBef>
            </a:pPr>
            <a:r>
              <a:rPr lang="en-US" sz="2400" b="1" dirty="0">
                <a:latin typeface="Times New Roman"/>
                <a:cs typeface="Times New Roman"/>
              </a:rPr>
              <a:t>1</a:t>
            </a:r>
            <a:r>
              <a:rPr lang="en-US" sz="2400" dirty="0">
                <a:latin typeface="Times New Roman"/>
                <a:cs typeface="Times New Roman"/>
              </a:rPr>
              <a:t>.Nguyễn </a:t>
            </a:r>
            <a:r>
              <a:rPr lang="en-US" sz="2400" spc="-10" dirty="0" err="1">
                <a:latin typeface="Times New Roman"/>
                <a:cs typeface="Times New Roman"/>
              </a:rPr>
              <a:t>Đình</a:t>
            </a:r>
            <a:r>
              <a:rPr lang="en-US" sz="2400" spc="-85" dirty="0">
                <a:latin typeface="Times New Roman"/>
                <a:cs typeface="Times New Roman"/>
              </a:rPr>
              <a:t> </a:t>
            </a:r>
            <a:r>
              <a:rPr lang="en-US" sz="2400" spc="-5" dirty="0" err="1">
                <a:latin typeface="Times New Roman"/>
                <a:cs typeface="Times New Roman"/>
              </a:rPr>
              <a:t>Quyền</a:t>
            </a:r>
            <a:r>
              <a:rPr lang="en-US" sz="2400" spc="-5" dirty="0">
                <a:latin typeface="Times New Roman"/>
                <a:cs typeface="Times New Roman"/>
              </a:rPr>
              <a:t>  </a:t>
            </a:r>
            <a:r>
              <a:rPr lang="en-US" sz="2400" b="1" dirty="0">
                <a:latin typeface="Times New Roman"/>
                <a:cs typeface="Times New Roman"/>
              </a:rPr>
              <a:t>2</a:t>
            </a:r>
            <a:r>
              <a:rPr lang="en-US" sz="2400" dirty="0">
                <a:latin typeface="Times New Roman"/>
                <a:cs typeface="Times New Roman"/>
              </a:rPr>
              <a:t>.Đặng </a:t>
            </a:r>
            <a:r>
              <a:rPr lang="en-US" sz="2400" dirty="0" err="1">
                <a:latin typeface="Times New Roman"/>
                <a:cs typeface="Times New Roman"/>
              </a:rPr>
              <a:t>Công</a:t>
            </a:r>
            <a:r>
              <a:rPr lang="en-US" sz="2400" dirty="0">
                <a:latin typeface="Times New Roman"/>
                <a:cs typeface="Times New Roman"/>
              </a:rPr>
              <a:t> </a:t>
            </a:r>
            <a:r>
              <a:rPr lang="en-US" sz="2400" dirty="0" err="1">
                <a:latin typeface="Times New Roman"/>
                <a:cs typeface="Times New Roman"/>
              </a:rPr>
              <a:t>Đạt</a:t>
            </a:r>
            <a:endParaRPr lang="en-US" sz="2400" dirty="0">
              <a:latin typeface="Times New Roman"/>
              <a:cs typeface="Times New Roman"/>
            </a:endParaRPr>
          </a:p>
        </p:txBody>
      </p:sp>
      <p:sp>
        <p:nvSpPr>
          <p:cNvPr id="12" name="Slide Number Placeholder 11">
            <a:extLst>
              <a:ext uri="{FF2B5EF4-FFF2-40B4-BE49-F238E27FC236}">
                <a16:creationId xmlns:a16="http://schemas.microsoft.com/office/drawing/2014/main" id="{17E42233-1851-47D0-8067-A4E7F6C60CED}"/>
              </a:ext>
            </a:extLst>
          </p:cNvPr>
          <p:cNvSpPr>
            <a:spLocks noGrp="1"/>
          </p:cNvSpPr>
          <p:nvPr>
            <p:ph type="sldNum" sz="quarter" idx="7"/>
          </p:nvPr>
        </p:nvSpPr>
        <p:spPr/>
        <p:txBody>
          <a:bodyPr/>
          <a:lstStyle/>
          <a:p>
            <a:fld id="{B6F15528-21DE-4FAA-801E-634DDDAF4B2B}"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566822"/>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1.2.1 </a:t>
            </a:r>
            <a:r>
              <a:rPr lang="en-US" sz="3600" spc="-5" dirty="0" err="1">
                <a:solidFill>
                  <a:srgbClr val="0000FF"/>
                </a:solidFill>
                <a:latin typeface="Times New Roman"/>
                <a:cs typeface="Times New Roman"/>
              </a:rPr>
              <a:t>Trí</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tuệ</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nhân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tạo</a:t>
            </a:r>
            <a:endParaRPr sz="3600" dirty="0">
              <a:solidFill>
                <a:srgbClr val="0000FF"/>
              </a:solidFill>
              <a:latin typeface="Times New Roman"/>
              <a:cs typeface="Times New Roman"/>
            </a:endParaRPr>
          </a:p>
        </p:txBody>
      </p:sp>
      <p:sp>
        <p:nvSpPr>
          <p:cNvPr id="5" name="Slide Number Placeholder 4">
            <a:extLst>
              <a:ext uri="{FF2B5EF4-FFF2-40B4-BE49-F238E27FC236}">
                <a16:creationId xmlns:a16="http://schemas.microsoft.com/office/drawing/2014/main" id="{B8CEC11D-EAA8-4E3D-8009-C8E1476511AA}"/>
              </a:ext>
            </a:extLst>
          </p:cNvPr>
          <p:cNvSpPr>
            <a:spLocks noGrp="1"/>
          </p:cNvSpPr>
          <p:nvPr>
            <p:ph type="sldNum" sz="quarter" idx="7"/>
          </p:nvPr>
        </p:nvSpPr>
        <p:spPr/>
        <p:txBody>
          <a:bodyPr/>
          <a:lstStyle/>
          <a:p>
            <a:fld id="{B6F15528-21DE-4FAA-801E-634DDDAF4B2B}" type="slidenum">
              <a:rPr lang="en-US" smtClean="0"/>
              <a:t>10</a:t>
            </a:fld>
            <a:endParaRPr lang="en-US"/>
          </a:p>
        </p:txBody>
      </p:sp>
      <p:sp>
        <p:nvSpPr>
          <p:cNvPr id="6" name="object 5">
            <a:extLst>
              <a:ext uri="{FF2B5EF4-FFF2-40B4-BE49-F238E27FC236}">
                <a16:creationId xmlns:a16="http://schemas.microsoft.com/office/drawing/2014/main" id="{4E5012C6-C787-4407-8966-7AF3724B5130}"/>
              </a:ext>
            </a:extLst>
          </p:cNvPr>
          <p:cNvSpPr txBox="1"/>
          <p:nvPr/>
        </p:nvSpPr>
        <p:spPr>
          <a:xfrm>
            <a:off x="991869" y="1597977"/>
            <a:ext cx="7923531" cy="4235134"/>
          </a:xfrm>
          <a:prstGeom prst="rect">
            <a:avLst/>
          </a:prstGeom>
        </p:spPr>
        <p:txBody>
          <a:bodyPr vert="horz" wrap="square" lIns="0" tIns="201295" rIns="0" bIns="0" rtlCol="0">
            <a:spAutoFit/>
          </a:bodyPr>
          <a:lstStyle/>
          <a:p>
            <a:pPr marL="622300" lvl="1" indent="-457200">
              <a:lnSpc>
                <a:spcPct val="100000"/>
              </a:lnSpc>
              <a:spcBef>
                <a:spcPts val="1190"/>
              </a:spcBef>
              <a:buFontTx/>
              <a:buChar char="-"/>
              <a:tabLst>
                <a:tab pos="1223010" algn="l"/>
              </a:tabLst>
            </a:pPr>
            <a:r>
              <a:rPr lang="vi-VN" sz="2800" dirty="0">
                <a:latin typeface="Times New Roman"/>
                <a:cs typeface="Times New Roman"/>
              </a:rPr>
              <a:t>Trí tuệ nhân tạo hay trí thông minh nhân tạo (tiếng Anh: artificial intelligence hay machine intelligence, thường được viết tắt là AI) là trí tuệ được biểu diễn bởi bất cứ một hệ thống nhân tạo nào.</a:t>
            </a:r>
            <a:endParaRPr lang="en-US" sz="2800" dirty="0">
              <a:latin typeface="Times New Roman"/>
              <a:cs typeface="Times New Roman"/>
            </a:endParaRPr>
          </a:p>
          <a:p>
            <a:pPr marL="622300" lvl="1" indent="-457200">
              <a:lnSpc>
                <a:spcPct val="100000"/>
              </a:lnSpc>
              <a:spcBef>
                <a:spcPts val="1190"/>
              </a:spcBef>
              <a:buFontTx/>
              <a:buChar char="-"/>
              <a:tabLst>
                <a:tab pos="1223010" algn="l"/>
              </a:tabLst>
            </a:pPr>
            <a:r>
              <a:rPr lang="vi-VN" sz="2800" dirty="0">
                <a:latin typeface="Times New Roman"/>
                <a:cs typeface="Times New Roman"/>
              </a:rPr>
              <a:t>Thuật ngữ này thường dùng để nói đến các máy tính có mục đích không nhất định và ngành khoa học nghiên cứu về các lý thuyết và ứng dụng của trí tuệ nhân tạo.</a:t>
            </a:r>
            <a:endParaRPr sz="2800" dirty="0">
              <a:latin typeface="Times New Roman"/>
              <a:cs typeface="Times New Roman"/>
            </a:endParaRPr>
          </a:p>
        </p:txBody>
      </p:sp>
    </p:spTree>
    <p:extLst>
      <p:ext uri="{BB962C8B-B14F-4D97-AF65-F5344CB8AC3E}">
        <p14:creationId xmlns:p14="http://schemas.microsoft.com/office/powerpoint/2010/main" val="1659419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1120820"/>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1.2.2 </a:t>
            </a:r>
            <a:r>
              <a:rPr lang="en-US" sz="3600" spc="-5" dirty="0" err="1">
                <a:solidFill>
                  <a:srgbClr val="0000FF"/>
                </a:solidFill>
                <a:latin typeface="Times New Roman"/>
                <a:cs typeface="Times New Roman"/>
              </a:rPr>
              <a:t>Lợi</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ích</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của</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xử</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lý</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ngôn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ngữ</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tự</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nhiên</a:t>
            </a:r>
            <a:endParaRPr sz="3600" dirty="0">
              <a:solidFill>
                <a:srgbClr val="0000FF"/>
              </a:solidFill>
              <a:latin typeface="Times New Roman"/>
              <a:cs typeface="Times New Roman"/>
            </a:endParaRPr>
          </a:p>
        </p:txBody>
      </p:sp>
      <p:sp>
        <p:nvSpPr>
          <p:cNvPr id="5" name="Slide Number Placeholder 4">
            <a:extLst>
              <a:ext uri="{FF2B5EF4-FFF2-40B4-BE49-F238E27FC236}">
                <a16:creationId xmlns:a16="http://schemas.microsoft.com/office/drawing/2014/main" id="{4AB4CC7C-8E18-499B-9732-B1F6697D24C7}"/>
              </a:ext>
            </a:extLst>
          </p:cNvPr>
          <p:cNvSpPr>
            <a:spLocks noGrp="1"/>
          </p:cNvSpPr>
          <p:nvPr>
            <p:ph type="sldNum" sz="quarter" idx="7"/>
          </p:nvPr>
        </p:nvSpPr>
        <p:spPr/>
        <p:txBody>
          <a:bodyPr/>
          <a:lstStyle/>
          <a:p>
            <a:fld id="{B6F15528-21DE-4FAA-801E-634DDDAF4B2B}" type="slidenum">
              <a:rPr lang="en-US" smtClean="0"/>
              <a:t>11</a:t>
            </a:fld>
            <a:endParaRPr lang="en-US"/>
          </a:p>
        </p:txBody>
      </p:sp>
      <p:sp>
        <p:nvSpPr>
          <p:cNvPr id="6" name="object 5">
            <a:extLst>
              <a:ext uri="{FF2B5EF4-FFF2-40B4-BE49-F238E27FC236}">
                <a16:creationId xmlns:a16="http://schemas.microsoft.com/office/drawing/2014/main" id="{9437F3F0-69EB-43DC-A3D2-5EEB8A2D5789}"/>
              </a:ext>
            </a:extLst>
          </p:cNvPr>
          <p:cNvSpPr txBox="1"/>
          <p:nvPr/>
        </p:nvSpPr>
        <p:spPr>
          <a:xfrm>
            <a:off x="991869" y="1597977"/>
            <a:ext cx="7923531" cy="3804247"/>
          </a:xfrm>
          <a:prstGeom prst="rect">
            <a:avLst/>
          </a:prstGeom>
        </p:spPr>
        <p:txBody>
          <a:bodyPr vert="horz" wrap="square" lIns="0" tIns="201295" rIns="0" bIns="0" rtlCol="0">
            <a:spAutoFit/>
          </a:bodyPr>
          <a:lstStyle/>
          <a:p>
            <a:pPr marL="622300" lvl="1" indent="-457200">
              <a:lnSpc>
                <a:spcPct val="100000"/>
              </a:lnSpc>
              <a:spcBef>
                <a:spcPts val="1190"/>
              </a:spcBef>
              <a:buFontTx/>
              <a:buChar char="-"/>
              <a:tabLst>
                <a:tab pos="1223010" algn="l"/>
              </a:tabLst>
            </a:pPr>
            <a:r>
              <a:rPr lang="vi-VN" sz="2800" dirty="0">
                <a:latin typeface="Times New Roman"/>
                <a:cs typeface="Times New Roman"/>
              </a:rPr>
              <a:t>Có nhiều công ty thu thập tất cả các dữ liệu này để hiểu người dùng và niềm đam mê của họ và đưa những báo cáo này cho các công ty để điều chỉnh kế hoạch của họ.</a:t>
            </a:r>
            <a:endParaRPr lang="en-US" sz="2800" dirty="0">
              <a:latin typeface="Times New Roman"/>
              <a:cs typeface="Times New Roman"/>
            </a:endParaRPr>
          </a:p>
          <a:p>
            <a:pPr marL="622300" lvl="1" indent="-457200">
              <a:lnSpc>
                <a:spcPct val="100000"/>
              </a:lnSpc>
              <a:spcBef>
                <a:spcPts val="1190"/>
              </a:spcBef>
              <a:buFontTx/>
              <a:buChar char="-"/>
              <a:tabLst>
                <a:tab pos="1223010" algn="l"/>
              </a:tabLst>
            </a:pPr>
            <a:r>
              <a:rPr lang="vi-VN" sz="2800" dirty="0">
                <a:latin typeface="Times New Roman"/>
                <a:cs typeface="Times New Roman"/>
              </a:rPr>
              <a:t>Những dữ liệu này có thể cho thấy rằng người dân Brazil hài lòng với sản phẩm A có thể là một bộ phim hay bất cứ thứ gì, trong khi người dân Hoa Kỳ hài lòng về sản phẩm B.</a:t>
            </a:r>
            <a:endParaRPr sz="2800" dirty="0">
              <a:latin typeface="Times New Roman"/>
              <a:cs typeface="Times New Roman"/>
            </a:endParaRPr>
          </a:p>
        </p:txBody>
      </p:sp>
    </p:spTree>
    <p:extLst>
      <p:ext uri="{BB962C8B-B14F-4D97-AF65-F5344CB8AC3E}">
        <p14:creationId xmlns:p14="http://schemas.microsoft.com/office/powerpoint/2010/main" val="3913389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566822"/>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1.2.3 </a:t>
            </a:r>
            <a:r>
              <a:rPr lang="en-US" sz="3600" spc="-5" dirty="0" err="1">
                <a:solidFill>
                  <a:srgbClr val="0000FF"/>
                </a:solidFill>
                <a:latin typeface="Times New Roman"/>
                <a:cs typeface="Times New Roman"/>
              </a:rPr>
              <a:t>Các</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bài</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toán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và</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ứng</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dụng</a:t>
            </a:r>
            <a:endParaRPr sz="3600" dirty="0">
              <a:solidFill>
                <a:srgbClr val="0000FF"/>
              </a:solidFill>
              <a:latin typeface="Times New Roman"/>
              <a:cs typeface="Times New Roman"/>
            </a:endParaRPr>
          </a:p>
        </p:txBody>
      </p:sp>
      <p:sp>
        <p:nvSpPr>
          <p:cNvPr id="5" name="Slide Number Placeholder 4">
            <a:extLst>
              <a:ext uri="{FF2B5EF4-FFF2-40B4-BE49-F238E27FC236}">
                <a16:creationId xmlns:a16="http://schemas.microsoft.com/office/drawing/2014/main" id="{A5766AAA-46DB-4342-9842-1F06CF23A225}"/>
              </a:ext>
            </a:extLst>
          </p:cNvPr>
          <p:cNvSpPr>
            <a:spLocks noGrp="1"/>
          </p:cNvSpPr>
          <p:nvPr>
            <p:ph type="sldNum" sz="quarter" idx="7"/>
          </p:nvPr>
        </p:nvSpPr>
        <p:spPr/>
        <p:txBody>
          <a:bodyPr/>
          <a:lstStyle/>
          <a:p>
            <a:fld id="{B6F15528-21DE-4FAA-801E-634DDDAF4B2B}" type="slidenum">
              <a:rPr lang="en-US" smtClean="0"/>
              <a:t>12</a:t>
            </a:fld>
            <a:endParaRPr lang="en-US"/>
          </a:p>
        </p:txBody>
      </p:sp>
      <p:sp>
        <p:nvSpPr>
          <p:cNvPr id="6" name="object 5">
            <a:extLst>
              <a:ext uri="{FF2B5EF4-FFF2-40B4-BE49-F238E27FC236}">
                <a16:creationId xmlns:a16="http://schemas.microsoft.com/office/drawing/2014/main" id="{F7097D9E-3F9B-40A4-9D39-C28428B00738}"/>
              </a:ext>
            </a:extLst>
          </p:cNvPr>
          <p:cNvSpPr txBox="1"/>
          <p:nvPr/>
        </p:nvSpPr>
        <p:spPr>
          <a:xfrm>
            <a:off x="1752600" y="1811572"/>
            <a:ext cx="7146505" cy="4450577"/>
          </a:xfrm>
          <a:prstGeom prst="rect">
            <a:avLst/>
          </a:prstGeom>
        </p:spPr>
        <p:txBody>
          <a:bodyPr vert="horz" wrap="square" lIns="0" tIns="201295" rIns="0" bIns="0" rtlCol="0">
            <a:spAutoFit/>
          </a:bodyPr>
          <a:lstStyle/>
          <a:p>
            <a:pPr marL="12700">
              <a:lnSpc>
                <a:spcPct val="100000"/>
              </a:lnSpc>
              <a:spcBef>
                <a:spcPts val="1585"/>
              </a:spcBef>
            </a:pPr>
            <a:r>
              <a:rPr lang="en-US" sz="2800" dirty="0" err="1">
                <a:latin typeface="Times New Roman"/>
                <a:cs typeface="Times New Roman"/>
              </a:rPr>
              <a:t>Nhận</a:t>
            </a:r>
            <a:r>
              <a:rPr lang="en-US" sz="2800" dirty="0">
                <a:latin typeface="Times New Roman"/>
                <a:cs typeface="Times New Roman"/>
              </a:rPr>
              <a:t> </a:t>
            </a:r>
            <a:r>
              <a:rPr lang="en-US" sz="2800" dirty="0" err="1">
                <a:latin typeface="Times New Roman"/>
                <a:cs typeface="Times New Roman"/>
              </a:rPr>
              <a:t>dạng</a:t>
            </a:r>
            <a:r>
              <a:rPr lang="en-US" sz="2800" dirty="0">
                <a:latin typeface="Times New Roman"/>
                <a:cs typeface="Times New Roman"/>
              </a:rPr>
              <a:t> </a:t>
            </a:r>
            <a:r>
              <a:rPr lang="en-US" sz="2800" dirty="0" err="1">
                <a:latin typeface="Times New Roman"/>
                <a:cs typeface="Times New Roman"/>
              </a:rPr>
              <a:t>chữ</a:t>
            </a:r>
            <a:r>
              <a:rPr lang="en-US" sz="2800" dirty="0">
                <a:latin typeface="Times New Roman"/>
                <a:cs typeface="Times New Roman"/>
              </a:rPr>
              <a:t> </a:t>
            </a:r>
            <a:r>
              <a:rPr lang="en-US" sz="2800" dirty="0" err="1">
                <a:latin typeface="Times New Roman"/>
                <a:cs typeface="Times New Roman"/>
              </a:rPr>
              <a:t>viết</a:t>
            </a:r>
            <a:endParaRPr lang="en-US" sz="2800" dirty="0">
              <a:latin typeface="Times New Roman"/>
              <a:cs typeface="Times New Roman"/>
            </a:endParaRPr>
          </a:p>
          <a:p>
            <a:pPr marL="12700">
              <a:lnSpc>
                <a:spcPct val="100000"/>
              </a:lnSpc>
              <a:spcBef>
                <a:spcPts val="1585"/>
              </a:spcBef>
            </a:pPr>
            <a:r>
              <a:rPr lang="en-US" sz="2800" dirty="0" err="1">
                <a:latin typeface="Times New Roman"/>
                <a:cs typeface="Times New Roman"/>
              </a:rPr>
              <a:t>Nhận</a:t>
            </a:r>
            <a:r>
              <a:rPr lang="en-US" sz="2800" dirty="0">
                <a:latin typeface="Times New Roman"/>
                <a:cs typeface="Times New Roman"/>
              </a:rPr>
              <a:t> </a:t>
            </a:r>
            <a:r>
              <a:rPr lang="en-US" sz="2800" dirty="0" err="1">
                <a:latin typeface="Times New Roman"/>
                <a:cs typeface="Times New Roman"/>
              </a:rPr>
              <a:t>dạng</a:t>
            </a:r>
            <a:r>
              <a:rPr lang="en-US" sz="2800" dirty="0">
                <a:latin typeface="Times New Roman"/>
                <a:cs typeface="Times New Roman"/>
              </a:rPr>
              <a:t> </a:t>
            </a:r>
            <a:r>
              <a:rPr lang="en-US" sz="2800" dirty="0" err="1">
                <a:latin typeface="Times New Roman"/>
                <a:cs typeface="Times New Roman"/>
              </a:rPr>
              <a:t>tiếng</a:t>
            </a:r>
            <a:r>
              <a:rPr lang="en-US" sz="2800" dirty="0">
                <a:latin typeface="Times New Roman"/>
                <a:cs typeface="Times New Roman"/>
              </a:rPr>
              <a:t> </a:t>
            </a:r>
            <a:r>
              <a:rPr lang="en-US" sz="2800" dirty="0" err="1">
                <a:latin typeface="Times New Roman"/>
                <a:cs typeface="Times New Roman"/>
              </a:rPr>
              <a:t>nói</a:t>
            </a:r>
            <a:endParaRPr lang="en-US" sz="2800" dirty="0">
              <a:latin typeface="Times New Roman"/>
              <a:cs typeface="Times New Roman"/>
            </a:endParaRPr>
          </a:p>
          <a:p>
            <a:pPr marL="12700">
              <a:lnSpc>
                <a:spcPct val="100000"/>
              </a:lnSpc>
              <a:spcBef>
                <a:spcPts val="1585"/>
              </a:spcBef>
            </a:pPr>
            <a:r>
              <a:rPr lang="en-US" sz="2800" dirty="0" err="1">
                <a:latin typeface="Times New Roman"/>
                <a:cs typeface="Times New Roman"/>
              </a:rPr>
              <a:t>Tổng</a:t>
            </a:r>
            <a:r>
              <a:rPr lang="en-US" sz="2800" dirty="0">
                <a:latin typeface="Times New Roman"/>
                <a:cs typeface="Times New Roman"/>
              </a:rPr>
              <a:t> </a:t>
            </a:r>
            <a:r>
              <a:rPr lang="en-US" sz="2800" dirty="0" err="1">
                <a:latin typeface="Times New Roman"/>
                <a:cs typeface="Times New Roman"/>
              </a:rPr>
              <a:t>hợp</a:t>
            </a:r>
            <a:r>
              <a:rPr lang="en-US" sz="2800" dirty="0">
                <a:latin typeface="Times New Roman"/>
                <a:cs typeface="Times New Roman"/>
              </a:rPr>
              <a:t> </a:t>
            </a:r>
            <a:r>
              <a:rPr lang="en-US" sz="2800" dirty="0" err="1">
                <a:latin typeface="Times New Roman"/>
                <a:cs typeface="Times New Roman"/>
              </a:rPr>
              <a:t>tiếng</a:t>
            </a:r>
            <a:r>
              <a:rPr lang="en-US" sz="2800" dirty="0">
                <a:latin typeface="Times New Roman"/>
                <a:cs typeface="Times New Roman"/>
              </a:rPr>
              <a:t> </a:t>
            </a:r>
            <a:r>
              <a:rPr lang="en-US" sz="2800" dirty="0" err="1">
                <a:latin typeface="Times New Roman"/>
                <a:cs typeface="Times New Roman"/>
              </a:rPr>
              <a:t>nói</a:t>
            </a:r>
            <a:endParaRPr lang="en-US" sz="2800" dirty="0">
              <a:latin typeface="Times New Roman"/>
              <a:cs typeface="Times New Roman"/>
            </a:endParaRPr>
          </a:p>
          <a:p>
            <a:pPr marL="12700">
              <a:lnSpc>
                <a:spcPct val="100000"/>
              </a:lnSpc>
              <a:spcBef>
                <a:spcPts val="1585"/>
              </a:spcBef>
            </a:pPr>
            <a:r>
              <a:rPr lang="en-US" sz="2800" dirty="0" err="1">
                <a:latin typeface="Times New Roman"/>
                <a:cs typeface="Times New Roman"/>
              </a:rPr>
              <a:t>Dịch</a:t>
            </a:r>
            <a:r>
              <a:rPr lang="en-US" sz="2800" dirty="0">
                <a:latin typeface="Times New Roman"/>
                <a:cs typeface="Times New Roman"/>
              </a:rPr>
              <a:t> </a:t>
            </a:r>
            <a:r>
              <a:rPr lang="en-US" sz="2800" dirty="0" err="1">
                <a:latin typeface="Times New Roman"/>
                <a:cs typeface="Times New Roman"/>
              </a:rPr>
              <a:t>tự</a:t>
            </a:r>
            <a:r>
              <a:rPr lang="en-US" sz="2800" dirty="0">
                <a:latin typeface="Times New Roman"/>
                <a:cs typeface="Times New Roman"/>
              </a:rPr>
              <a:t> </a:t>
            </a:r>
            <a:r>
              <a:rPr lang="en-US" sz="2800" dirty="0" err="1">
                <a:latin typeface="Times New Roman"/>
                <a:cs typeface="Times New Roman"/>
              </a:rPr>
              <a:t>động</a:t>
            </a:r>
            <a:endParaRPr lang="en-US" sz="2800" dirty="0">
              <a:latin typeface="Times New Roman"/>
              <a:cs typeface="Times New Roman"/>
            </a:endParaRPr>
          </a:p>
          <a:p>
            <a:pPr marL="12700">
              <a:lnSpc>
                <a:spcPct val="100000"/>
              </a:lnSpc>
              <a:spcBef>
                <a:spcPts val="1585"/>
              </a:spcBef>
            </a:pPr>
            <a:r>
              <a:rPr lang="en-US" sz="2800" dirty="0" err="1">
                <a:latin typeface="Times New Roman"/>
                <a:cs typeface="Times New Roman"/>
              </a:rPr>
              <a:t>Tìm</a:t>
            </a:r>
            <a:r>
              <a:rPr lang="en-US" sz="2800" dirty="0">
                <a:latin typeface="Times New Roman"/>
                <a:cs typeface="Times New Roman"/>
              </a:rPr>
              <a:t> </a:t>
            </a:r>
            <a:r>
              <a:rPr lang="en-US" sz="2800" dirty="0" err="1">
                <a:latin typeface="Times New Roman"/>
                <a:cs typeface="Times New Roman"/>
              </a:rPr>
              <a:t>kiếm</a:t>
            </a:r>
            <a:r>
              <a:rPr lang="en-US" sz="2800" dirty="0">
                <a:latin typeface="Times New Roman"/>
                <a:cs typeface="Times New Roman"/>
              </a:rPr>
              <a:t> </a:t>
            </a:r>
            <a:r>
              <a:rPr lang="en-US" sz="2800" dirty="0" err="1">
                <a:latin typeface="Times New Roman"/>
                <a:cs typeface="Times New Roman"/>
              </a:rPr>
              <a:t>thông</a:t>
            </a:r>
            <a:r>
              <a:rPr lang="en-US" sz="2800" dirty="0">
                <a:latin typeface="Times New Roman"/>
                <a:cs typeface="Times New Roman"/>
              </a:rPr>
              <a:t> tin </a:t>
            </a:r>
          </a:p>
          <a:p>
            <a:pPr marL="12700">
              <a:lnSpc>
                <a:spcPct val="100000"/>
              </a:lnSpc>
              <a:spcBef>
                <a:spcPts val="1585"/>
              </a:spcBef>
            </a:pPr>
            <a:r>
              <a:rPr lang="en-US" sz="2800" dirty="0" err="1">
                <a:latin typeface="Times New Roman"/>
                <a:cs typeface="Times New Roman"/>
              </a:rPr>
              <a:t>Tóm</a:t>
            </a:r>
            <a:r>
              <a:rPr lang="en-US" sz="2800" dirty="0">
                <a:latin typeface="Times New Roman"/>
                <a:cs typeface="Times New Roman"/>
              </a:rPr>
              <a:t> </a:t>
            </a:r>
            <a:r>
              <a:rPr lang="en-US" sz="2800" dirty="0" err="1">
                <a:latin typeface="Times New Roman"/>
                <a:cs typeface="Times New Roman"/>
              </a:rPr>
              <a:t>tắt</a:t>
            </a:r>
            <a:r>
              <a:rPr lang="en-US" sz="2800" dirty="0">
                <a:latin typeface="Times New Roman"/>
                <a:cs typeface="Times New Roman"/>
              </a:rPr>
              <a:t> </a:t>
            </a:r>
            <a:r>
              <a:rPr lang="en-US" sz="2800" dirty="0" err="1">
                <a:latin typeface="Times New Roman"/>
                <a:cs typeface="Times New Roman"/>
              </a:rPr>
              <a:t>văn</a:t>
            </a:r>
            <a:r>
              <a:rPr lang="en-US" sz="2800" dirty="0">
                <a:latin typeface="Times New Roman"/>
                <a:cs typeface="Times New Roman"/>
              </a:rPr>
              <a:t> </a:t>
            </a:r>
            <a:r>
              <a:rPr lang="en-US" sz="2800" dirty="0" err="1">
                <a:latin typeface="Times New Roman"/>
                <a:cs typeface="Times New Roman"/>
              </a:rPr>
              <a:t>bản</a:t>
            </a:r>
            <a:endParaRPr lang="en-US" sz="2800" dirty="0">
              <a:latin typeface="Times New Roman"/>
              <a:cs typeface="Times New Roman"/>
            </a:endParaRPr>
          </a:p>
          <a:p>
            <a:pPr marL="12700">
              <a:lnSpc>
                <a:spcPct val="100000"/>
              </a:lnSpc>
              <a:spcBef>
                <a:spcPts val="1585"/>
              </a:spcBef>
            </a:pPr>
            <a:r>
              <a:rPr lang="en-US" sz="2800" dirty="0" err="1">
                <a:latin typeface="Times New Roman"/>
                <a:cs typeface="Times New Roman"/>
              </a:rPr>
              <a:t>Khai</a:t>
            </a:r>
            <a:r>
              <a:rPr lang="en-US" sz="2800" dirty="0">
                <a:latin typeface="Times New Roman"/>
                <a:cs typeface="Times New Roman"/>
              </a:rPr>
              <a:t> </a:t>
            </a:r>
            <a:r>
              <a:rPr lang="en-US" sz="2800" dirty="0" err="1">
                <a:latin typeface="Times New Roman"/>
                <a:cs typeface="Times New Roman"/>
              </a:rPr>
              <a:t>phá</a:t>
            </a:r>
            <a:r>
              <a:rPr lang="en-US" sz="2800" dirty="0">
                <a:latin typeface="Times New Roman"/>
                <a:cs typeface="Times New Roman"/>
              </a:rPr>
              <a:t> </a:t>
            </a:r>
            <a:r>
              <a:rPr lang="en-US" sz="2800" dirty="0" err="1">
                <a:latin typeface="Times New Roman"/>
                <a:cs typeface="Times New Roman"/>
              </a:rPr>
              <a:t>dữ</a:t>
            </a:r>
            <a:r>
              <a:rPr lang="en-US" sz="2800" dirty="0">
                <a:latin typeface="Times New Roman"/>
                <a:cs typeface="Times New Roman"/>
              </a:rPr>
              <a:t> </a:t>
            </a:r>
            <a:r>
              <a:rPr lang="en-US" sz="2800" dirty="0" err="1">
                <a:latin typeface="Times New Roman"/>
                <a:cs typeface="Times New Roman"/>
              </a:rPr>
              <a:t>liệu</a:t>
            </a:r>
            <a:endParaRPr sz="2800" dirty="0">
              <a:latin typeface="Times New Roman"/>
              <a:cs typeface="Times New Roman"/>
            </a:endParaRPr>
          </a:p>
        </p:txBody>
      </p:sp>
      <p:sp>
        <p:nvSpPr>
          <p:cNvPr id="7" name="object 5">
            <a:extLst>
              <a:ext uri="{FF2B5EF4-FFF2-40B4-BE49-F238E27FC236}">
                <a16:creationId xmlns:a16="http://schemas.microsoft.com/office/drawing/2014/main" id="{5BDA8F48-A74F-4FA6-BB8F-6344AE438E46}"/>
              </a:ext>
            </a:extLst>
          </p:cNvPr>
          <p:cNvSpPr/>
          <p:nvPr/>
        </p:nvSpPr>
        <p:spPr>
          <a:xfrm>
            <a:off x="1202751" y="2074163"/>
            <a:ext cx="248602" cy="286214"/>
          </a:xfrm>
          <a:prstGeom prst="rect">
            <a:avLst/>
          </a:prstGeom>
          <a:blipFill>
            <a:blip r:embed="rId5" cstate="print"/>
            <a:stretch>
              <a:fillRect/>
            </a:stretch>
          </a:blipFill>
        </p:spPr>
        <p:txBody>
          <a:bodyPr wrap="square" lIns="0" tIns="0" rIns="0" bIns="0" rtlCol="0"/>
          <a:lstStyle/>
          <a:p>
            <a:endParaRPr dirty="0"/>
          </a:p>
        </p:txBody>
      </p:sp>
      <p:sp>
        <p:nvSpPr>
          <p:cNvPr id="8" name="object 6">
            <a:extLst>
              <a:ext uri="{FF2B5EF4-FFF2-40B4-BE49-F238E27FC236}">
                <a16:creationId xmlns:a16="http://schemas.microsoft.com/office/drawing/2014/main" id="{0ADA66BE-80FB-449B-A356-8755242E9051}"/>
              </a:ext>
            </a:extLst>
          </p:cNvPr>
          <p:cNvSpPr/>
          <p:nvPr/>
        </p:nvSpPr>
        <p:spPr>
          <a:xfrm>
            <a:off x="1229367" y="2697215"/>
            <a:ext cx="248602" cy="286214"/>
          </a:xfrm>
          <a:prstGeom prst="rect">
            <a:avLst/>
          </a:prstGeom>
          <a:blipFill>
            <a:blip r:embed="rId5" cstate="print"/>
            <a:stretch>
              <a:fillRect/>
            </a:stretch>
          </a:blipFill>
        </p:spPr>
        <p:txBody>
          <a:bodyPr wrap="square" lIns="0" tIns="0" rIns="0" bIns="0" rtlCol="0"/>
          <a:lstStyle/>
          <a:p>
            <a:endParaRPr dirty="0"/>
          </a:p>
        </p:txBody>
      </p:sp>
      <p:sp>
        <p:nvSpPr>
          <p:cNvPr id="9" name="object 7">
            <a:extLst>
              <a:ext uri="{FF2B5EF4-FFF2-40B4-BE49-F238E27FC236}">
                <a16:creationId xmlns:a16="http://schemas.microsoft.com/office/drawing/2014/main" id="{643DF165-6352-409F-A60D-8CFF4D5CCA55}"/>
              </a:ext>
            </a:extLst>
          </p:cNvPr>
          <p:cNvSpPr/>
          <p:nvPr/>
        </p:nvSpPr>
        <p:spPr>
          <a:xfrm>
            <a:off x="1219200" y="3259308"/>
            <a:ext cx="248602" cy="286214"/>
          </a:xfrm>
          <a:prstGeom prst="rect">
            <a:avLst/>
          </a:prstGeom>
          <a:blipFill>
            <a:blip r:embed="rId5" cstate="print"/>
            <a:stretch>
              <a:fillRect/>
            </a:stretch>
          </a:blipFill>
        </p:spPr>
        <p:txBody>
          <a:bodyPr wrap="square" lIns="0" tIns="0" rIns="0" bIns="0" rtlCol="0"/>
          <a:lstStyle/>
          <a:p>
            <a:endParaRPr/>
          </a:p>
        </p:txBody>
      </p:sp>
      <p:sp>
        <p:nvSpPr>
          <p:cNvPr id="10" name="object 7">
            <a:extLst>
              <a:ext uri="{FF2B5EF4-FFF2-40B4-BE49-F238E27FC236}">
                <a16:creationId xmlns:a16="http://schemas.microsoft.com/office/drawing/2014/main" id="{FD251825-C511-46AB-AD20-4BE462B6EC96}"/>
              </a:ext>
            </a:extLst>
          </p:cNvPr>
          <p:cNvSpPr/>
          <p:nvPr/>
        </p:nvSpPr>
        <p:spPr>
          <a:xfrm>
            <a:off x="1229367" y="3915654"/>
            <a:ext cx="248602" cy="286214"/>
          </a:xfrm>
          <a:prstGeom prst="rect">
            <a:avLst/>
          </a:prstGeom>
          <a:blipFill>
            <a:blip r:embed="rId5" cstate="print"/>
            <a:stretch>
              <a:fillRect/>
            </a:stretch>
          </a:blipFill>
        </p:spPr>
        <p:txBody>
          <a:bodyPr wrap="square" lIns="0" tIns="0" rIns="0" bIns="0" rtlCol="0"/>
          <a:lstStyle/>
          <a:p>
            <a:endParaRPr/>
          </a:p>
        </p:txBody>
      </p:sp>
      <p:sp>
        <p:nvSpPr>
          <p:cNvPr id="11" name="object 7">
            <a:extLst>
              <a:ext uri="{FF2B5EF4-FFF2-40B4-BE49-F238E27FC236}">
                <a16:creationId xmlns:a16="http://schemas.microsoft.com/office/drawing/2014/main" id="{AD46B602-149E-4B8A-8743-D1B4BB40A151}"/>
              </a:ext>
            </a:extLst>
          </p:cNvPr>
          <p:cNvSpPr/>
          <p:nvPr/>
        </p:nvSpPr>
        <p:spPr>
          <a:xfrm>
            <a:off x="1219200" y="4572000"/>
            <a:ext cx="248602" cy="286214"/>
          </a:xfrm>
          <a:prstGeom prst="rect">
            <a:avLst/>
          </a:prstGeom>
          <a:blipFill>
            <a:blip r:embed="rId5" cstate="print"/>
            <a:stretch>
              <a:fillRect/>
            </a:stretch>
          </a:blipFill>
        </p:spPr>
        <p:txBody>
          <a:bodyPr wrap="square" lIns="0" tIns="0" rIns="0" bIns="0" rtlCol="0"/>
          <a:lstStyle/>
          <a:p>
            <a:endParaRPr/>
          </a:p>
        </p:txBody>
      </p:sp>
      <p:sp>
        <p:nvSpPr>
          <p:cNvPr id="12" name="object 7">
            <a:extLst>
              <a:ext uri="{FF2B5EF4-FFF2-40B4-BE49-F238E27FC236}">
                <a16:creationId xmlns:a16="http://schemas.microsoft.com/office/drawing/2014/main" id="{93F00BFB-3678-4405-A71C-07D3917659AC}"/>
              </a:ext>
            </a:extLst>
          </p:cNvPr>
          <p:cNvSpPr/>
          <p:nvPr/>
        </p:nvSpPr>
        <p:spPr>
          <a:xfrm>
            <a:off x="1219200" y="5228346"/>
            <a:ext cx="248602" cy="286214"/>
          </a:xfrm>
          <a:prstGeom prst="rect">
            <a:avLst/>
          </a:prstGeom>
          <a:blipFill>
            <a:blip r:embed="rId5" cstate="print"/>
            <a:stretch>
              <a:fillRect/>
            </a:stretch>
          </a:blipFill>
        </p:spPr>
        <p:txBody>
          <a:bodyPr wrap="square" lIns="0" tIns="0" rIns="0" bIns="0" rtlCol="0"/>
          <a:lstStyle/>
          <a:p>
            <a:endParaRPr/>
          </a:p>
        </p:txBody>
      </p:sp>
      <p:sp>
        <p:nvSpPr>
          <p:cNvPr id="13" name="object 7">
            <a:extLst>
              <a:ext uri="{FF2B5EF4-FFF2-40B4-BE49-F238E27FC236}">
                <a16:creationId xmlns:a16="http://schemas.microsoft.com/office/drawing/2014/main" id="{2787382D-62D9-4F65-9981-6F876347FB1A}"/>
              </a:ext>
            </a:extLst>
          </p:cNvPr>
          <p:cNvSpPr/>
          <p:nvPr/>
        </p:nvSpPr>
        <p:spPr>
          <a:xfrm>
            <a:off x="1244295" y="5884692"/>
            <a:ext cx="248602" cy="286214"/>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12760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1120820"/>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1.3 Ý </a:t>
            </a:r>
            <a:r>
              <a:rPr lang="en-US" sz="3600" spc="-5" dirty="0" err="1">
                <a:solidFill>
                  <a:srgbClr val="0000FF"/>
                </a:solidFill>
                <a:latin typeface="Times New Roman"/>
                <a:cs typeface="Times New Roman"/>
              </a:rPr>
              <a:t>nghĩa</a:t>
            </a:r>
            <a:r>
              <a:rPr lang="en-US" sz="3600" spc="-5" dirty="0">
                <a:solidFill>
                  <a:srgbClr val="0000FF"/>
                </a:solidFill>
                <a:latin typeface="Times New Roman"/>
                <a:cs typeface="Times New Roman"/>
              </a:rPr>
              <a:t> khoa </a:t>
            </a:r>
            <a:r>
              <a:rPr lang="en-US" sz="3600" spc="-5" dirty="0" err="1">
                <a:solidFill>
                  <a:srgbClr val="0000FF"/>
                </a:solidFill>
                <a:latin typeface="Times New Roman"/>
                <a:cs typeface="Times New Roman"/>
              </a:rPr>
              <a:t>học</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và</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thực</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tiễn</a:t>
            </a:r>
            <a:endParaRPr sz="3600" dirty="0">
              <a:solidFill>
                <a:srgbClr val="0000FF"/>
              </a:solidFill>
              <a:latin typeface="Times New Roman"/>
              <a:cs typeface="Times New Roman"/>
            </a:endParaRPr>
          </a:p>
        </p:txBody>
      </p:sp>
      <p:sp>
        <p:nvSpPr>
          <p:cNvPr id="5" name="Slide Number Placeholder 4">
            <a:extLst>
              <a:ext uri="{FF2B5EF4-FFF2-40B4-BE49-F238E27FC236}">
                <a16:creationId xmlns:a16="http://schemas.microsoft.com/office/drawing/2014/main" id="{1F65481A-FCC3-404E-8994-522EC2B642B7}"/>
              </a:ext>
            </a:extLst>
          </p:cNvPr>
          <p:cNvSpPr>
            <a:spLocks noGrp="1"/>
          </p:cNvSpPr>
          <p:nvPr>
            <p:ph type="sldNum" sz="quarter" idx="7"/>
          </p:nvPr>
        </p:nvSpPr>
        <p:spPr/>
        <p:txBody>
          <a:bodyPr/>
          <a:lstStyle/>
          <a:p>
            <a:fld id="{B6F15528-21DE-4FAA-801E-634DDDAF4B2B}" type="slidenum">
              <a:rPr lang="en-US" smtClean="0"/>
              <a:t>13</a:t>
            </a:fld>
            <a:endParaRPr lang="en-US"/>
          </a:p>
        </p:txBody>
      </p:sp>
      <p:sp>
        <p:nvSpPr>
          <p:cNvPr id="6" name="object 5">
            <a:extLst>
              <a:ext uri="{FF2B5EF4-FFF2-40B4-BE49-F238E27FC236}">
                <a16:creationId xmlns:a16="http://schemas.microsoft.com/office/drawing/2014/main" id="{190B57DC-BA40-482C-BE86-498DA66594B3}"/>
              </a:ext>
            </a:extLst>
          </p:cNvPr>
          <p:cNvSpPr txBox="1"/>
          <p:nvPr/>
        </p:nvSpPr>
        <p:spPr>
          <a:xfrm>
            <a:off x="991869" y="1597977"/>
            <a:ext cx="7923531" cy="3958135"/>
          </a:xfrm>
          <a:prstGeom prst="rect">
            <a:avLst/>
          </a:prstGeom>
        </p:spPr>
        <p:txBody>
          <a:bodyPr vert="horz" wrap="square" lIns="0" tIns="201295" rIns="0" bIns="0" rtlCol="0">
            <a:spAutoFit/>
          </a:bodyPr>
          <a:lstStyle/>
          <a:p>
            <a:pPr marL="622300" lvl="1" indent="-457200">
              <a:lnSpc>
                <a:spcPct val="100000"/>
              </a:lnSpc>
              <a:spcBef>
                <a:spcPts val="1190"/>
              </a:spcBef>
              <a:buFontTx/>
              <a:buChar char="-"/>
              <a:tabLst>
                <a:tab pos="1223010" algn="l"/>
              </a:tabLst>
            </a:pPr>
            <a:r>
              <a:rPr lang="vi-VN" sz="2800" dirty="0">
                <a:latin typeface="Times New Roman"/>
                <a:cs typeface="Times New Roman"/>
              </a:rPr>
              <a:t>Chúng ta tương tác với công nghệ mỗi ngày trong cuộc sống, nhưng con người và máy tính giao tiếp theo những cách khác nhau cơ bản. </a:t>
            </a:r>
            <a:endParaRPr lang="en-US" sz="2800" dirty="0">
              <a:latin typeface="Times New Roman"/>
              <a:cs typeface="Times New Roman"/>
            </a:endParaRPr>
          </a:p>
          <a:p>
            <a:pPr marL="622300" lvl="1" indent="-457200">
              <a:lnSpc>
                <a:spcPct val="100000"/>
              </a:lnSpc>
              <a:spcBef>
                <a:spcPts val="1190"/>
              </a:spcBef>
              <a:buFontTx/>
              <a:buChar char="-"/>
              <a:tabLst>
                <a:tab pos="1223010" algn="l"/>
              </a:tabLst>
            </a:pPr>
            <a:r>
              <a:rPr lang="en-US" sz="2800" dirty="0" err="1">
                <a:latin typeface="Times New Roman"/>
                <a:cs typeface="Times New Roman"/>
              </a:rPr>
              <a:t>Trong</a:t>
            </a:r>
            <a:r>
              <a:rPr lang="en-US" sz="2800" dirty="0">
                <a:latin typeface="Times New Roman"/>
                <a:cs typeface="Times New Roman"/>
              </a:rPr>
              <a:t> </a:t>
            </a:r>
            <a:r>
              <a:rPr lang="en-US" sz="2800" dirty="0" err="1">
                <a:latin typeface="Times New Roman"/>
                <a:cs typeface="Times New Roman"/>
              </a:rPr>
              <a:t>khi</a:t>
            </a:r>
            <a:r>
              <a:rPr lang="en-US" sz="2800" dirty="0">
                <a:latin typeface="Times New Roman"/>
                <a:cs typeface="Times New Roman"/>
              </a:rPr>
              <a:t> </a:t>
            </a:r>
            <a:r>
              <a:rPr lang="en-US" sz="2800" dirty="0" err="1">
                <a:latin typeface="Times New Roman"/>
                <a:cs typeface="Times New Roman"/>
              </a:rPr>
              <a:t>chúng</a:t>
            </a:r>
            <a:r>
              <a:rPr lang="en-US" sz="2800" dirty="0">
                <a:latin typeface="Times New Roman"/>
                <a:cs typeface="Times New Roman"/>
              </a:rPr>
              <a:t> ta </a:t>
            </a:r>
            <a:r>
              <a:rPr lang="en-US" sz="2800" dirty="0" err="1">
                <a:latin typeface="Times New Roman"/>
                <a:cs typeface="Times New Roman"/>
              </a:rPr>
              <a:t>kể</a:t>
            </a:r>
            <a:r>
              <a:rPr lang="en-US" sz="2800" dirty="0">
                <a:latin typeface="Times New Roman"/>
                <a:cs typeface="Times New Roman"/>
              </a:rPr>
              <a:t> </a:t>
            </a:r>
            <a:r>
              <a:rPr lang="en-US" sz="2800" dirty="0" err="1">
                <a:latin typeface="Times New Roman"/>
                <a:cs typeface="Times New Roman"/>
              </a:rPr>
              <a:t>chuyện</a:t>
            </a:r>
            <a:r>
              <a:rPr lang="en-US" sz="2800" dirty="0">
                <a:latin typeface="Times New Roman"/>
                <a:cs typeface="Times New Roman"/>
              </a:rPr>
              <a:t>, </a:t>
            </a:r>
            <a:r>
              <a:rPr lang="en-US" sz="2800" dirty="0" err="1">
                <a:latin typeface="Times New Roman"/>
                <a:cs typeface="Times New Roman"/>
              </a:rPr>
              <a:t>ghi</a:t>
            </a:r>
            <a:r>
              <a:rPr lang="en-US" sz="2800" dirty="0">
                <a:latin typeface="Times New Roman"/>
                <a:cs typeface="Times New Roman"/>
              </a:rPr>
              <a:t> </a:t>
            </a:r>
            <a:r>
              <a:rPr lang="en-US" sz="2800" dirty="0" err="1">
                <a:latin typeface="Times New Roman"/>
                <a:cs typeface="Times New Roman"/>
              </a:rPr>
              <a:t>chú</a:t>
            </a:r>
            <a:r>
              <a:rPr lang="en-US" sz="2800" dirty="0">
                <a:latin typeface="Times New Roman"/>
                <a:cs typeface="Times New Roman"/>
              </a:rPr>
              <a:t> </a:t>
            </a:r>
            <a:r>
              <a:rPr lang="en-US" sz="2800" dirty="0" err="1">
                <a:latin typeface="Times New Roman"/>
                <a:cs typeface="Times New Roman"/>
              </a:rPr>
              <a:t>và</a:t>
            </a:r>
            <a:r>
              <a:rPr lang="en-US" sz="2800" dirty="0">
                <a:latin typeface="Times New Roman"/>
                <a:cs typeface="Times New Roman"/>
              </a:rPr>
              <a:t> </a:t>
            </a:r>
            <a:r>
              <a:rPr lang="en-US" sz="2800" dirty="0" err="1">
                <a:latin typeface="Times New Roman"/>
                <a:cs typeface="Times New Roman"/>
              </a:rPr>
              <a:t>chuyển</a:t>
            </a:r>
            <a:r>
              <a:rPr lang="en-US" sz="2800" dirty="0">
                <a:latin typeface="Times New Roman"/>
                <a:cs typeface="Times New Roman"/>
              </a:rPr>
              <a:t> </a:t>
            </a:r>
            <a:r>
              <a:rPr lang="en-US" sz="2800" dirty="0" err="1">
                <a:latin typeface="Times New Roman"/>
                <a:cs typeface="Times New Roman"/>
              </a:rPr>
              <a:t>tiếp</a:t>
            </a:r>
            <a:r>
              <a:rPr lang="en-US" sz="2800" dirty="0">
                <a:latin typeface="Times New Roman"/>
                <a:cs typeface="Times New Roman"/>
              </a:rPr>
              <a:t> </a:t>
            </a:r>
            <a:r>
              <a:rPr lang="en-US" sz="2800" dirty="0" err="1">
                <a:latin typeface="Times New Roman"/>
                <a:cs typeface="Times New Roman"/>
              </a:rPr>
              <a:t>thông</a:t>
            </a:r>
            <a:r>
              <a:rPr lang="en-US" sz="2800" dirty="0">
                <a:latin typeface="Times New Roman"/>
                <a:cs typeface="Times New Roman"/>
              </a:rPr>
              <a:t> tin qua </a:t>
            </a:r>
            <a:r>
              <a:rPr lang="en-US" sz="2800" dirty="0" err="1">
                <a:latin typeface="Times New Roman"/>
                <a:cs typeface="Times New Roman"/>
              </a:rPr>
              <a:t>lời</a:t>
            </a:r>
            <a:r>
              <a:rPr lang="en-US" sz="2800" dirty="0">
                <a:latin typeface="Times New Roman"/>
                <a:cs typeface="Times New Roman"/>
              </a:rPr>
              <a:t> </a:t>
            </a:r>
            <a:r>
              <a:rPr lang="en-US" sz="2800" dirty="0" err="1">
                <a:latin typeface="Times New Roman"/>
                <a:cs typeface="Times New Roman"/>
              </a:rPr>
              <a:t>kể</a:t>
            </a:r>
            <a:r>
              <a:rPr lang="en-US" sz="2800" dirty="0">
                <a:latin typeface="Times New Roman"/>
                <a:cs typeface="Times New Roman"/>
              </a:rPr>
              <a:t>, </a:t>
            </a:r>
            <a:r>
              <a:rPr lang="en-US" sz="2800" dirty="0" err="1">
                <a:latin typeface="Times New Roman"/>
                <a:cs typeface="Times New Roman"/>
              </a:rPr>
              <a:t>máy</a:t>
            </a:r>
            <a:r>
              <a:rPr lang="en-US" sz="2800" dirty="0">
                <a:latin typeface="Times New Roman"/>
                <a:cs typeface="Times New Roman"/>
              </a:rPr>
              <a:t> </a:t>
            </a:r>
            <a:r>
              <a:rPr lang="en-US" sz="2800" dirty="0" err="1">
                <a:latin typeface="Times New Roman"/>
                <a:cs typeface="Times New Roman"/>
              </a:rPr>
              <a:t>tính</a:t>
            </a:r>
            <a:r>
              <a:rPr lang="en-US" sz="2800" dirty="0">
                <a:latin typeface="Times New Roman"/>
                <a:cs typeface="Times New Roman"/>
              </a:rPr>
              <a:t> </a:t>
            </a:r>
            <a:r>
              <a:rPr lang="en-US" sz="2800" dirty="0" err="1">
                <a:latin typeface="Times New Roman"/>
                <a:cs typeface="Times New Roman"/>
              </a:rPr>
              <a:t>dựa</a:t>
            </a:r>
            <a:r>
              <a:rPr lang="en-US" sz="2800" dirty="0">
                <a:latin typeface="Times New Roman"/>
                <a:cs typeface="Times New Roman"/>
              </a:rPr>
              <a:t> </a:t>
            </a:r>
            <a:r>
              <a:rPr lang="en-US" sz="2800" dirty="0" err="1">
                <a:latin typeface="Times New Roman"/>
                <a:cs typeface="Times New Roman"/>
              </a:rPr>
              <a:t>vào</a:t>
            </a:r>
            <a:r>
              <a:rPr lang="en-US" sz="2800" dirty="0">
                <a:latin typeface="Times New Roman"/>
                <a:cs typeface="Times New Roman"/>
              </a:rPr>
              <a:t> </a:t>
            </a:r>
            <a:r>
              <a:rPr lang="en-US" sz="2800" dirty="0" err="1">
                <a:latin typeface="Times New Roman"/>
                <a:cs typeface="Times New Roman"/>
              </a:rPr>
              <a:t>dữ</a:t>
            </a:r>
            <a:r>
              <a:rPr lang="en-US" sz="2800" dirty="0">
                <a:latin typeface="Times New Roman"/>
                <a:cs typeface="Times New Roman"/>
              </a:rPr>
              <a:t> </a:t>
            </a:r>
            <a:r>
              <a:rPr lang="en-US" sz="2800" dirty="0" err="1">
                <a:latin typeface="Times New Roman"/>
                <a:cs typeface="Times New Roman"/>
              </a:rPr>
              <a:t>liệu</a:t>
            </a:r>
            <a:r>
              <a:rPr lang="en-US" sz="2800" dirty="0">
                <a:latin typeface="Times New Roman"/>
                <a:cs typeface="Times New Roman"/>
              </a:rPr>
              <a:t> </a:t>
            </a:r>
            <a:r>
              <a:rPr lang="en-US" sz="2800" dirty="0" err="1">
                <a:latin typeface="Times New Roman"/>
                <a:cs typeface="Times New Roman"/>
              </a:rPr>
              <a:t>và</a:t>
            </a:r>
            <a:r>
              <a:rPr lang="en-US" sz="2800" dirty="0">
                <a:latin typeface="Times New Roman"/>
                <a:cs typeface="Times New Roman"/>
              </a:rPr>
              <a:t> </a:t>
            </a:r>
            <a:r>
              <a:rPr lang="en-US" sz="2800" dirty="0" err="1">
                <a:latin typeface="Times New Roman"/>
                <a:cs typeface="Times New Roman"/>
              </a:rPr>
              <a:t>lệnh</a:t>
            </a:r>
            <a:r>
              <a:rPr lang="en-US" sz="2800" dirty="0">
                <a:latin typeface="Times New Roman"/>
                <a:cs typeface="Times New Roman"/>
              </a:rPr>
              <a:t> </a:t>
            </a:r>
            <a:r>
              <a:rPr lang="en-US" sz="2800" dirty="0" err="1">
                <a:latin typeface="Times New Roman"/>
                <a:cs typeface="Times New Roman"/>
              </a:rPr>
              <a:t>khách</a:t>
            </a:r>
            <a:r>
              <a:rPr lang="en-US" sz="2800" dirty="0">
                <a:latin typeface="Times New Roman"/>
                <a:cs typeface="Times New Roman"/>
              </a:rPr>
              <a:t> </a:t>
            </a:r>
            <a:r>
              <a:rPr lang="en-US" sz="2800" dirty="0" err="1">
                <a:latin typeface="Times New Roman"/>
                <a:cs typeface="Times New Roman"/>
              </a:rPr>
              <a:t>quan</a:t>
            </a:r>
            <a:endParaRPr lang="en-US" sz="2800" dirty="0">
              <a:latin typeface="Times New Roman"/>
              <a:cs typeface="Times New Roman"/>
            </a:endParaRPr>
          </a:p>
          <a:p>
            <a:pPr marL="622300" lvl="1" indent="-457200">
              <a:lnSpc>
                <a:spcPct val="100000"/>
              </a:lnSpc>
              <a:spcBef>
                <a:spcPts val="1190"/>
              </a:spcBef>
              <a:buFontTx/>
              <a:buChar char="-"/>
              <a:tabLst>
                <a:tab pos="1223010" algn="l"/>
              </a:tabLst>
            </a:pPr>
            <a:r>
              <a:rPr lang="en-US" sz="2800" dirty="0" err="1">
                <a:latin typeface="Times New Roman"/>
                <a:cs typeface="Times New Roman"/>
              </a:rPr>
              <a:t>Xử</a:t>
            </a:r>
            <a:r>
              <a:rPr lang="en-US" sz="2800" dirty="0">
                <a:latin typeface="Times New Roman"/>
                <a:cs typeface="Times New Roman"/>
              </a:rPr>
              <a:t> </a:t>
            </a:r>
            <a:r>
              <a:rPr lang="en-US" sz="2800" dirty="0" err="1">
                <a:latin typeface="Times New Roman"/>
                <a:cs typeface="Times New Roman"/>
              </a:rPr>
              <a:t>lý</a:t>
            </a:r>
            <a:r>
              <a:rPr lang="en-US" sz="2800" dirty="0">
                <a:latin typeface="Times New Roman"/>
                <a:cs typeface="Times New Roman"/>
              </a:rPr>
              <a:t> </a:t>
            </a:r>
            <a:r>
              <a:rPr lang="en-US" sz="2800" dirty="0" err="1">
                <a:latin typeface="Times New Roman"/>
                <a:cs typeface="Times New Roman"/>
              </a:rPr>
              <a:t>ngôn</a:t>
            </a:r>
            <a:r>
              <a:rPr lang="en-US" sz="2800" dirty="0">
                <a:latin typeface="Times New Roman"/>
                <a:cs typeface="Times New Roman"/>
              </a:rPr>
              <a:t> </a:t>
            </a:r>
            <a:r>
              <a:rPr lang="en-US" sz="2800" dirty="0" err="1">
                <a:latin typeface="Times New Roman"/>
                <a:cs typeface="Times New Roman"/>
              </a:rPr>
              <a:t>ngữ</a:t>
            </a:r>
            <a:r>
              <a:rPr lang="en-US" sz="2800" dirty="0">
                <a:latin typeface="Times New Roman"/>
                <a:cs typeface="Times New Roman"/>
              </a:rPr>
              <a:t> </a:t>
            </a:r>
            <a:r>
              <a:rPr lang="en-US" sz="2800" dirty="0" err="1">
                <a:latin typeface="Times New Roman"/>
                <a:cs typeface="Times New Roman"/>
              </a:rPr>
              <a:t>tự</a:t>
            </a:r>
            <a:r>
              <a:rPr lang="en-US" sz="2800" dirty="0">
                <a:latin typeface="Times New Roman"/>
                <a:cs typeface="Times New Roman"/>
              </a:rPr>
              <a:t> </a:t>
            </a:r>
            <a:r>
              <a:rPr lang="en-US" sz="2800" dirty="0" err="1">
                <a:latin typeface="Times New Roman"/>
                <a:cs typeface="Times New Roman"/>
              </a:rPr>
              <a:t>nhiên</a:t>
            </a:r>
            <a:r>
              <a:rPr lang="en-US" sz="2800" dirty="0">
                <a:latin typeface="Times New Roman"/>
                <a:cs typeface="Times New Roman"/>
              </a:rPr>
              <a:t> </a:t>
            </a:r>
            <a:r>
              <a:rPr lang="en-US" sz="2800" dirty="0" err="1">
                <a:latin typeface="Times New Roman"/>
                <a:cs typeface="Times New Roman"/>
              </a:rPr>
              <a:t>sẽ</a:t>
            </a:r>
            <a:r>
              <a:rPr lang="en-US" sz="2800" dirty="0">
                <a:latin typeface="Times New Roman"/>
                <a:cs typeface="Times New Roman"/>
              </a:rPr>
              <a:t> </a:t>
            </a:r>
            <a:r>
              <a:rPr lang="en-US" sz="2800" dirty="0" err="1">
                <a:latin typeface="Times New Roman"/>
                <a:cs typeface="Times New Roman"/>
              </a:rPr>
              <a:t>giúp</a:t>
            </a:r>
            <a:r>
              <a:rPr lang="en-US" sz="2800" dirty="0">
                <a:latin typeface="Times New Roman"/>
                <a:cs typeface="Times New Roman"/>
              </a:rPr>
              <a:t> </a:t>
            </a:r>
            <a:r>
              <a:rPr lang="en-US" sz="2800" dirty="0" err="1">
                <a:latin typeface="Times New Roman"/>
                <a:cs typeface="Times New Roman"/>
              </a:rPr>
              <a:t>thu</a:t>
            </a:r>
            <a:r>
              <a:rPr lang="en-US" sz="2800" dirty="0">
                <a:latin typeface="Times New Roman"/>
                <a:cs typeface="Times New Roman"/>
              </a:rPr>
              <a:t> </a:t>
            </a:r>
            <a:r>
              <a:rPr lang="en-US" sz="2800" dirty="0" err="1">
                <a:latin typeface="Times New Roman"/>
                <a:cs typeface="Times New Roman"/>
              </a:rPr>
              <a:t>hẹp</a:t>
            </a:r>
            <a:r>
              <a:rPr lang="en-US" sz="2800" dirty="0">
                <a:latin typeface="Times New Roman"/>
                <a:cs typeface="Times New Roman"/>
              </a:rPr>
              <a:t> </a:t>
            </a:r>
            <a:r>
              <a:rPr lang="en-US" sz="2800" dirty="0" err="1">
                <a:latin typeface="Times New Roman"/>
                <a:cs typeface="Times New Roman"/>
              </a:rPr>
              <a:t>khoảng</a:t>
            </a:r>
            <a:r>
              <a:rPr lang="en-US" sz="2800" dirty="0">
                <a:latin typeface="Times New Roman"/>
                <a:cs typeface="Times New Roman"/>
              </a:rPr>
              <a:t> </a:t>
            </a:r>
            <a:r>
              <a:rPr lang="en-US" sz="2800" dirty="0" err="1">
                <a:latin typeface="Times New Roman"/>
                <a:cs typeface="Times New Roman"/>
              </a:rPr>
              <a:t>cách</a:t>
            </a:r>
            <a:r>
              <a:rPr lang="en-US" sz="2800" dirty="0">
                <a:latin typeface="Times New Roman"/>
                <a:cs typeface="Times New Roman"/>
              </a:rPr>
              <a:t> </a:t>
            </a:r>
            <a:r>
              <a:rPr lang="en-US" sz="2800" dirty="0" err="1">
                <a:latin typeface="Times New Roman"/>
                <a:cs typeface="Times New Roman"/>
              </a:rPr>
              <a:t>này</a:t>
            </a:r>
            <a:r>
              <a:rPr lang="en-US" sz="2800" dirty="0">
                <a:latin typeface="Times New Roman"/>
                <a:cs typeface="Times New Roman"/>
              </a:rPr>
              <a:t>.</a:t>
            </a:r>
            <a:endParaRPr sz="2800" dirty="0">
              <a:latin typeface="Times New Roman"/>
              <a:cs typeface="Times New Roman"/>
            </a:endParaRPr>
          </a:p>
        </p:txBody>
      </p:sp>
    </p:spTree>
    <p:extLst>
      <p:ext uri="{BB962C8B-B14F-4D97-AF65-F5344CB8AC3E}">
        <p14:creationId xmlns:p14="http://schemas.microsoft.com/office/powerpoint/2010/main" val="191120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566822"/>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II.	</a:t>
            </a:r>
            <a:r>
              <a:rPr lang="en-US" sz="3600" spc="-5" dirty="0" err="1">
                <a:solidFill>
                  <a:srgbClr val="0000FF"/>
                </a:solidFill>
                <a:latin typeface="Times New Roman"/>
                <a:cs typeface="Times New Roman"/>
              </a:rPr>
              <a:t>Tìm</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hiểu</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th</a:t>
            </a:r>
            <a:r>
              <a:rPr lang="vi-VN" sz="3600" spc="-5" dirty="0">
                <a:solidFill>
                  <a:srgbClr val="0000FF"/>
                </a:solidFill>
                <a:latin typeface="Times New Roman"/>
                <a:cs typeface="Times New Roman"/>
              </a:rPr>
              <a:t>ư</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viện</a:t>
            </a:r>
            <a:r>
              <a:rPr lang="en-US" sz="3600" spc="-5" dirty="0">
                <a:solidFill>
                  <a:srgbClr val="0000FF"/>
                </a:solidFill>
                <a:latin typeface="Times New Roman"/>
                <a:cs typeface="Times New Roman"/>
              </a:rPr>
              <a:t> NLTK</a:t>
            </a:r>
            <a:endParaRPr sz="3600" dirty="0">
              <a:solidFill>
                <a:srgbClr val="0000FF"/>
              </a:solidFill>
              <a:latin typeface="Times New Roman"/>
              <a:cs typeface="Times New Roman"/>
            </a:endParaRPr>
          </a:p>
        </p:txBody>
      </p:sp>
      <p:sp>
        <p:nvSpPr>
          <p:cNvPr id="6" name="object 5">
            <a:extLst>
              <a:ext uri="{FF2B5EF4-FFF2-40B4-BE49-F238E27FC236}">
                <a16:creationId xmlns:a16="http://schemas.microsoft.com/office/drawing/2014/main" id="{A67049BD-2408-4A2A-ADB7-3F761DE0276E}"/>
              </a:ext>
            </a:extLst>
          </p:cNvPr>
          <p:cNvSpPr txBox="1"/>
          <p:nvPr/>
        </p:nvSpPr>
        <p:spPr>
          <a:xfrm>
            <a:off x="991869" y="1597977"/>
            <a:ext cx="6186805" cy="2173031"/>
          </a:xfrm>
          <a:prstGeom prst="rect">
            <a:avLst/>
          </a:prstGeom>
        </p:spPr>
        <p:txBody>
          <a:bodyPr vert="horz" wrap="square" lIns="0" tIns="201295" rIns="0" bIns="0" rtlCol="0">
            <a:spAutoFit/>
          </a:bodyPr>
          <a:lstStyle/>
          <a:p>
            <a:pPr marL="165100" lvl="1" indent="342900">
              <a:lnSpc>
                <a:spcPct val="100000"/>
              </a:lnSpc>
              <a:spcBef>
                <a:spcPts val="1190"/>
              </a:spcBef>
              <a:buAutoNum type="arabicPeriod"/>
              <a:tabLst>
                <a:tab pos="1223010" algn="l"/>
              </a:tabLst>
            </a:pPr>
            <a:r>
              <a:rPr lang="en-US" sz="3200" dirty="0" err="1">
                <a:latin typeface="Times New Roman"/>
                <a:cs typeface="Times New Roman"/>
              </a:rPr>
              <a:t>Một</a:t>
            </a:r>
            <a:r>
              <a:rPr lang="en-US" sz="3200" dirty="0">
                <a:latin typeface="Times New Roman"/>
                <a:cs typeface="Times New Roman"/>
              </a:rPr>
              <a:t> </a:t>
            </a:r>
            <a:r>
              <a:rPr lang="en-US" sz="3200" dirty="0" err="1">
                <a:latin typeface="Times New Roman"/>
                <a:cs typeface="Times New Roman"/>
              </a:rPr>
              <a:t>số</a:t>
            </a:r>
            <a:r>
              <a:rPr lang="en-US" sz="3200" dirty="0">
                <a:latin typeface="Times New Roman"/>
                <a:cs typeface="Times New Roman"/>
              </a:rPr>
              <a:t> </a:t>
            </a:r>
            <a:r>
              <a:rPr lang="en-US" sz="3200" dirty="0" err="1">
                <a:latin typeface="Times New Roman"/>
                <a:cs typeface="Times New Roman"/>
              </a:rPr>
              <a:t>th</a:t>
            </a:r>
            <a:r>
              <a:rPr lang="vi-VN" sz="3200" dirty="0">
                <a:latin typeface="Times New Roman"/>
                <a:cs typeface="Times New Roman"/>
              </a:rPr>
              <a:t>ư</a:t>
            </a:r>
            <a:r>
              <a:rPr lang="en-US" sz="3200" dirty="0">
                <a:latin typeface="Times New Roman"/>
                <a:cs typeface="Times New Roman"/>
              </a:rPr>
              <a:t> </a:t>
            </a:r>
            <a:r>
              <a:rPr lang="en-US" sz="3200" dirty="0" err="1">
                <a:latin typeface="Times New Roman"/>
                <a:cs typeface="Times New Roman"/>
              </a:rPr>
              <a:t>viện</a:t>
            </a:r>
            <a:r>
              <a:rPr lang="en-US" sz="3200" dirty="0">
                <a:latin typeface="Times New Roman"/>
                <a:cs typeface="Times New Roman"/>
              </a:rPr>
              <a:t> </a:t>
            </a:r>
            <a:r>
              <a:rPr lang="en-US" sz="3200" dirty="0" err="1">
                <a:latin typeface="Times New Roman"/>
                <a:cs typeface="Times New Roman"/>
              </a:rPr>
              <a:t>dùng</a:t>
            </a:r>
            <a:r>
              <a:rPr lang="en-US" sz="3200" dirty="0">
                <a:latin typeface="Times New Roman"/>
                <a:cs typeface="Times New Roman"/>
              </a:rPr>
              <a:t> </a:t>
            </a:r>
            <a:r>
              <a:rPr lang="en-US" sz="3200" dirty="0" err="1">
                <a:latin typeface="Times New Roman"/>
                <a:cs typeface="Times New Roman"/>
              </a:rPr>
              <a:t>trong</a:t>
            </a:r>
            <a:r>
              <a:rPr lang="en-US" sz="3200" dirty="0">
                <a:latin typeface="Times New Roman"/>
                <a:cs typeface="Times New Roman"/>
              </a:rPr>
              <a:t> NLP</a:t>
            </a:r>
            <a:endParaRPr sz="3200" dirty="0">
              <a:latin typeface="Times New Roman"/>
              <a:cs typeface="Times New Roman"/>
            </a:endParaRPr>
          </a:p>
          <a:p>
            <a:pPr marL="165100" lvl="1" indent="342900">
              <a:lnSpc>
                <a:spcPct val="100000"/>
              </a:lnSpc>
              <a:buAutoNum type="arabicPeriod"/>
              <a:tabLst>
                <a:tab pos="1223010" algn="l"/>
              </a:tabLst>
            </a:pPr>
            <a:r>
              <a:rPr lang="en-US" sz="3200" dirty="0" err="1">
                <a:latin typeface="Times New Roman"/>
                <a:cs typeface="Times New Roman"/>
              </a:rPr>
              <a:t>Giới</a:t>
            </a:r>
            <a:r>
              <a:rPr lang="en-US" sz="3200" dirty="0">
                <a:latin typeface="Times New Roman"/>
                <a:cs typeface="Times New Roman"/>
              </a:rPr>
              <a:t> </a:t>
            </a:r>
            <a:r>
              <a:rPr lang="en-US" sz="3200" dirty="0" err="1">
                <a:latin typeface="Times New Roman"/>
                <a:cs typeface="Times New Roman"/>
              </a:rPr>
              <a:t>thiệu</a:t>
            </a:r>
            <a:r>
              <a:rPr lang="en-US" sz="3200" dirty="0">
                <a:latin typeface="Times New Roman"/>
                <a:cs typeface="Times New Roman"/>
              </a:rPr>
              <a:t> NLTK</a:t>
            </a:r>
            <a:endParaRPr sz="3200" dirty="0">
              <a:latin typeface="Times New Roman"/>
              <a:cs typeface="Times New Roman"/>
            </a:endParaRPr>
          </a:p>
          <a:p>
            <a:pPr marL="165100" marR="426720" lvl="1" indent="342900">
              <a:lnSpc>
                <a:spcPct val="100000"/>
              </a:lnSpc>
              <a:buAutoNum type="arabicPeriod"/>
              <a:tabLst>
                <a:tab pos="1223010" algn="l"/>
              </a:tabLst>
            </a:pPr>
            <a:r>
              <a:rPr lang="en-US" sz="3200" dirty="0" err="1">
                <a:latin typeface="Times New Roman"/>
                <a:cs typeface="Times New Roman"/>
              </a:rPr>
              <a:t>Một</a:t>
            </a:r>
            <a:r>
              <a:rPr lang="en-US" sz="3200" dirty="0">
                <a:latin typeface="Times New Roman"/>
                <a:cs typeface="Times New Roman"/>
              </a:rPr>
              <a:t> </a:t>
            </a:r>
            <a:r>
              <a:rPr lang="en-US" sz="3200" dirty="0" err="1">
                <a:latin typeface="Times New Roman"/>
                <a:cs typeface="Times New Roman"/>
              </a:rPr>
              <a:t>số</a:t>
            </a:r>
            <a:r>
              <a:rPr lang="en-US" sz="3200" dirty="0">
                <a:latin typeface="Times New Roman"/>
                <a:cs typeface="Times New Roman"/>
              </a:rPr>
              <a:t> </a:t>
            </a:r>
            <a:r>
              <a:rPr lang="en-US" sz="3200" dirty="0" err="1">
                <a:latin typeface="Times New Roman"/>
                <a:cs typeface="Times New Roman"/>
              </a:rPr>
              <a:t>hàm</a:t>
            </a:r>
            <a:r>
              <a:rPr lang="en-US" sz="3200" dirty="0">
                <a:latin typeface="Times New Roman"/>
                <a:cs typeface="Times New Roman"/>
              </a:rPr>
              <a:t> </a:t>
            </a:r>
            <a:r>
              <a:rPr lang="en-US" sz="3200" dirty="0" err="1">
                <a:latin typeface="Times New Roman"/>
                <a:cs typeface="Times New Roman"/>
              </a:rPr>
              <a:t>phổ</a:t>
            </a:r>
            <a:r>
              <a:rPr lang="en-US" sz="3200" dirty="0">
                <a:latin typeface="Times New Roman"/>
                <a:cs typeface="Times New Roman"/>
              </a:rPr>
              <a:t> </a:t>
            </a:r>
            <a:r>
              <a:rPr lang="en-US" sz="3200" dirty="0" err="1">
                <a:latin typeface="Times New Roman"/>
                <a:cs typeface="Times New Roman"/>
              </a:rPr>
              <a:t>biến</a:t>
            </a:r>
            <a:r>
              <a:rPr lang="en-US" sz="3200" dirty="0">
                <a:latin typeface="Times New Roman"/>
                <a:cs typeface="Times New Roman"/>
              </a:rPr>
              <a:t> </a:t>
            </a:r>
            <a:r>
              <a:rPr lang="en-US" sz="3200" dirty="0" err="1">
                <a:latin typeface="Times New Roman"/>
                <a:cs typeface="Times New Roman"/>
              </a:rPr>
              <a:t>dùng</a:t>
            </a:r>
            <a:r>
              <a:rPr lang="en-US" sz="3200" dirty="0">
                <a:latin typeface="Times New Roman"/>
                <a:cs typeface="Times New Roman"/>
              </a:rPr>
              <a:t> </a:t>
            </a:r>
            <a:r>
              <a:rPr lang="en-US" sz="3200" dirty="0" err="1">
                <a:latin typeface="Times New Roman"/>
                <a:cs typeface="Times New Roman"/>
              </a:rPr>
              <a:t>trong</a:t>
            </a:r>
            <a:r>
              <a:rPr lang="en-US" sz="3200" dirty="0">
                <a:latin typeface="Times New Roman"/>
                <a:cs typeface="Times New Roman"/>
              </a:rPr>
              <a:t> NLTK</a:t>
            </a:r>
          </a:p>
        </p:txBody>
      </p:sp>
      <p:sp>
        <p:nvSpPr>
          <p:cNvPr id="5" name="Slide Number Placeholder 4">
            <a:extLst>
              <a:ext uri="{FF2B5EF4-FFF2-40B4-BE49-F238E27FC236}">
                <a16:creationId xmlns:a16="http://schemas.microsoft.com/office/drawing/2014/main" id="{9D43C2B0-70EE-42FD-8A8B-615EF57620F0}"/>
              </a:ext>
            </a:extLst>
          </p:cNvPr>
          <p:cNvSpPr>
            <a:spLocks noGrp="1"/>
          </p:cNvSpPr>
          <p:nvPr>
            <p:ph type="sldNum" sz="quarter" idx="7"/>
          </p:nvPr>
        </p:nvSpPr>
        <p:spPr/>
        <p:txBody>
          <a:bodyPr/>
          <a:lstStyle/>
          <a:p>
            <a:fld id="{B6F15528-21DE-4FAA-801E-634DDDAF4B2B}" type="slidenum">
              <a:rPr lang="en-US" smtClean="0"/>
              <a:t>14</a:t>
            </a:fld>
            <a:endParaRPr lang="en-US"/>
          </a:p>
        </p:txBody>
      </p:sp>
    </p:spTree>
    <p:extLst>
      <p:ext uri="{BB962C8B-B14F-4D97-AF65-F5344CB8AC3E}">
        <p14:creationId xmlns:p14="http://schemas.microsoft.com/office/powerpoint/2010/main" val="1830166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1120820"/>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2.1 </a:t>
            </a:r>
            <a:r>
              <a:rPr lang="en-US" sz="3600" spc="-5" dirty="0" err="1">
                <a:solidFill>
                  <a:srgbClr val="0000FF"/>
                </a:solidFill>
                <a:latin typeface="Times New Roman"/>
                <a:cs typeface="Times New Roman"/>
              </a:rPr>
              <a:t>Một</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số</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th</a:t>
            </a:r>
            <a:r>
              <a:rPr lang="vi-VN" sz="3600" spc="-5" dirty="0">
                <a:solidFill>
                  <a:srgbClr val="0000FF"/>
                </a:solidFill>
                <a:latin typeface="Times New Roman"/>
                <a:cs typeface="Times New Roman"/>
              </a:rPr>
              <a:t>ư</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viện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dùng</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trong</a:t>
            </a:r>
            <a:r>
              <a:rPr lang="en-US" sz="3600" spc="-5" dirty="0">
                <a:solidFill>
                  <a:srgbClr val="0000FF"/>
                </a:solidFill>
                <a:latin typeface="Times New Roman"/>
                <a:cs typeface="Times New Roman"/>
              </a:rPr>
              <a:t> NLP</a:t>
            </a:r>
            <a:endParaRPr sz="3600" dirty="0">
              <a:solidFill>
                <a:srgbClr val="0000FF"/>
              </a:solidFill>
              <a:latin typeface="Times New Roman"/>
              <a:cs typeface="Times New Roman"/>
            </a:endParaRPr>
          </a:p>
        </p:txBody>
      </p:sp>
      <p:sp>
        <p:nvSpPr>
          <p:cNvPr id="5" name="Slide Number Placeholder 4">
            <a:extLst>
              <a:ext uri="{FF2B5EF4-FFF2-40B4-BE49-F238E27FC236}">
                <a16:creationId xmlns:a16="http://schemas.microsoft.com/office/drawing/2014/main" id="{EFC11F5E-3CB5-4A2C-B3EA-D642517451C5}"/>
              </a:ext>
            </a:extLst>
          </p:cNvPr>
          <p:cNvSpPr>
            <a:spLocks noGrp="1"/>
          </p:cNvSpPr>
          <p:nvPr>
            <p:ph type="sldNum" sz="quarter" idx="7"/>
          </p:nvPr>
        </p:nvSpPr>
        <p:spPr/>
        <p:txBody>
          <a:bodyPr/>
          <a:lstStyle/>
          <a:p>
            <a:fld id="{B6F15528-21DE-4FAA-801E-634DDDAF4B2B}" type="slidenum">
              <a:rPr lang="en-US" smtClean="0"/>
              <a:t>15</a:t>
            </a:fld>
            <a:endParaRPr lang="en-US"/>
          </a:p>
        </p:txBody>
      </p:sp>
      <p:sp>
        <p:nvSpPr>
          <p:cNvPr id="6" name="object 5">
            <a:extLst>
              <a:ext uri="{FF2B5EF4-FFF2-40B4-BE49-F238E27FC236}">
                <a16:creationId xmlns:a16="http://schemas.microsoft.com/office/drawing/2014/main" id="{86DDC865-FFF0-4781-8A1C-6278A5AC9A5B}"/>
              </a:ext>
            </a:extLst>
          </p:cNvPr>
          <p:cNvSpPr txBox="1"/>
          <p:nvPr/>
        </p:nvSpPr>
        <p:spPr>
          <a:xfrm>
            <a:off x="1752600" y="1811572"/>
            <a:ext cx="7146505" cy="2542363"/>
          </a:xfrm>
          <a:prstGeom prst="rect">
            <a:avLst/>
          </a:prstGeom>
        </p:spPr>
        <p:txBody>
          <a:bodyPr vert="horz" wrap="square" lIns="0" tIns="201295" rIns="0" bIns="0" rtlCol="0">
            <a:spAutoFit/>
          </a:bodyPr>
          <a:lstStyle/>
          <a:p>
            <a:pPr marL="12700">
              <a:lnSpc>
                <a:spcPct val="100000"/>
              </a:lnSpc>
              <a:spcBef>
                <a:spcPts val="1585"/>
              </a:spcBef>
            </a:pPr>
            <a:r>
              <a:rPr lang="en-US" sz="2800" dirty="0">
                <a:latin typeface="Times New Roman"/>
                <a:cs typeface="Times New Roman"/>
              </a:rPr>
              <a:t>Natural Language Toolkit</a:t>
            </a:r>
          </a:p>
          <a:p>
            <a:pPr marL="12700">
              <a:lnSpc>
                <a:spcPct val="100000"/>
              </a:lnSpc>
              <a:spcBef>
                <a:spcPts val="1585"/>
              </a:spcBef>
            </a:pPr>
            <a:r>
              <a:rPr lang="en-US" sz="2800" dirty="0">
                <a:latin typeface="Times New Roman"/>
                <a:cs typeface="Times New Roman"/>
              </a:rPr>
              <a:t> Apache </a:t>
            </a:r>
            <a:r>
              <a:rPr lang="en-US" sz="2800" dirty="0" err="1">
                <a:latin typeface="Times New Roman"/>
                <a:cs typeface="Times New Roman"/>
              </a:rPr>
              <a:t>OpenNLP</a:t>
            </a:r>
            <a:endParaRPr lang="en-US" sz="2800" dirty="0">
              <a:latin typeface="Times New Roman"/>
              <a:cs typeface="Times New Roman"/>
            </a:endParaRPr>
          </a:p>
          <a:p>
            <a:pPr marL="12700">
              <a:lnSpc>
                <a:spcPct val="100000"/>
              </a:lnSpc>
              <a:spcBef>
                <a:spcPts val="1585"/>
              </a:spcBef>
            </a:pPr>
            <a:r>
              <a:rPr lang="en-US" sz="2800" dirty="0">
                <a:latin typeface="Times New Roman"/>
                <a:cs typeface="Times New Roman"/>
              </a:rPr>
              <a:t>Stanford NLP suite</a:t>
            </a:r>
          </a:p>
          <a:p>
            <a:pPr marL="12700">
              <a:lnSpc>
                <a:spcPct val="100000"/>
              </a:lnSpc>
              <a:spcBef>
                <a:spcPts val="1585"/>
              </a:spcBef>
            </a:pPr>
            <a:r>
              <a:rPr lang="en-US" sz="2800" dirty="0">
                <a:latin typeface="Times New Roman"/>
                <a:cs typeface="Times New Roman"/>
              </a:rPr>
              <a:t>Gate NLP library</a:t>
            </a:r>
          </a:p>
        </p:txBody>
      </p:sp>
      <p:sp>
        <p:nvSpPr>
          <p:cNvPr id="7" name="object 5">
            <a:extLst>
              <a:ext uri="{FF2B5EF4-FFF2-40B4-BE49-F238E27FC236}">
                <a16:creationId xmlns:a16="http://schemas.microsoft.com/office/drawing/2014/main" id="{63E7B267-E382-43F7-BA12-D487EEB98E49}"/>
              </a:ext>
            </a:extLst>
          </p:cNvPr>
          <p:cNvSpPr/>
          <p:nvPr/>
        </p:nvSpPr>
        <p:spPr>
          <a:xfrm>
            <a:off x="1202751" y="2074163"/>
            <a:ext cx="248602" cy="286214"/>
          </a:xfrm>
          <a:prstGeom prst="rect">
            <a:avLst/>
          </a:prstGeom>
          <a:blipFill>
            <a:blip r:embed="rId5" cstate="print"/>
            <a:stretch>
              <a:fillRect/>
            </a:stretch>
          </a:blipFill>
        </p:spPr>
        <p:txBody>
          <a:bodyPr wrap="square" lIns="0" tIns="0" rIns="0" bIns="0" rtlCol="0"/>
          <a:lstStyle/>
          <a:p>
            <a:endParaRPr dirty="0"/>
          </a:p>
        </p:txBody>
      </p:sp>
      <p:sp>
        <p:nvSpPr>
          <p:cNvPr id="8" name="object 6">
            <a:extLst>
              <a:ext uri="{FF2B5EF4-FFF2-40B4-BE49-F238E27FC236}">
                <a16:creationId xmlns:a16="http://schemas.microsoft.com/office/drawing/2014/main" id="{20ACA652-7AE2-4A15-B5E4-F87BC7632F63}"/>
              </a:ext>
            </a:extLst>
          </p:cNvPr>
          <p:cNvSpPr/>
          <p:nvPr/>
        </p:nvSpPr>
        <p:spPr>
          <a:xfrm>
            <a:off x="1229367" y="2697215"/>
            <a:ext cx="248602" cy="286214"/>
          </a:xfrm>
          <a:prstGeom prst="rect">
            <a:avLst/>
          </a:prstGeom>
          <a:blipFill>
            <a:blip r:embed="rId5" cstate="print"/>
            <a:stretch>
              <a:fillRect/>
            </a:stretch>
          </a:blipFill>
        </p:spPr>
        <p:txBody>
          <a:bodyPr wrap="square" lIns="0" tIns="0" rIns="0" bIns="0" rtlCol="0"/>
          <a:lstStyle/>
          <a:p>
            <a:endParaRPr dirty="0"/>
          </a:p>
        </p:txBody>
      </p:sp>
      <p:sp>
        <p:nvSpPr>
          <p:cNvPr id="9" name="object 7">
            <a:extLst>
              <a:ext uri="{FF2B5EF4-FFF2-40B4-BE49-F238E27FC236}">
                <a16:creationId xmlns:a16="http://schemas.microsoft.com/office/drawing/2014/main" id="{D86EF265-92A0-4BBE-9F83-8AE73C6B3A94}"/>
              </a:ext>
            </a:extLst>
          </p:cNvPr>
          <p:cNvSpPr/>
          <p:nvPr/>
        </p:nvSpPr>
        <p:spPr>
          <a:xfrm>
            <a:off x="1219200" y="3259308"/>
            <a:ext cx="248602" cy="286214"/>
          </a:xfrm>
          <a:prstGeom prst="rect">
            <a:avLst/>
          </a:prstGeom>
          <a:blipFill>
            <a:blip r:embed="rId5" cstate="print"/>
            <a:stretch>
              <a:fillRect/>
            </a:stretch>
          </a:blipFill>
        </p:spPr>
        <p:txBody>
          <a:bodyPr wrap="square" lIns="0" tIns="0" rIns="0" bIns="0" rtlCol="0"/>
          <a:lstStyle/>
          <a:p>
            <a:endParaRPr/>
          </a:p>
        </p:txBody>
      </p:sp>
      <p:sp>
        <p:nvSpPr>
          <p:cNvPr id="10" name="object 7">
            <a:extLst>
              <a:ext uri="{FF2B5EF4-FFF2-40B4-BE49-F238E27FC236}">
                <a16:creationId xmlns:a16="http://schemas.microsoft.com/office/drawing/2014/main" id="{51167B4F-DB98-4E5B-99AC-CC93A9B2D62F}"/>
              </a:ext>
            </a:extLst>
          </p:cNvPr>
          <p:cNvSpPr/>
          <p:nvPr/>
        </p:nvSpPr>
        <p:spPr>
          <a:xfrm>
            <a:off x="1229367" y="3915654"/>
            <a:ext cx="248602" cy="286214"/>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69597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566822"/>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2.2 </a:t>
            </a:r>
            <a:r>
              <a:rPr lang="en-US" sz="3600" spc="-5" dirty="0" err="1">
                <a:solidFill>
                  <a:srgbClr val="0000FF"/>
                </a:solidFill>
                <a:latin typeface="Times New Roman"/>
                <a:cs typeface="Times New Roman"/>
              </a:rPr>
              <a:t>Giới</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thiệu</a:t>
            </a:r>
            <a:r>
              <a:rPr lang="en-US" sz="3600" spc="-5" dirty="0">
                <a:solidFill>
                  <a:srgbClr val="0000FF"/>
                </a:solidFill>
                <a:latin typeface="Times New Roman"/>
                <a:cs typeface="Times New Roman"/>
              </a:rPr>
              <a:t> NLTK</a:t>
            </a:r>
            <a:endParaRPr sz="3600" dirty="0">
              <a:solidFill>
                <a:srgbClr val="0000FF"/>
              </a:solidFill>
              <a:latin typeface="Times New Roman"/>
              <a:cs typeface="Times New Roman"/>
            </a:endParaRPr>
          </a:p>
        </p:txBody>
      </p:sp>
      <p:sp>
        <p:nvSpPr>
          <p:cNvPr id="5" name="Slide Number Placeholder 4">
            <a:extLst>
              <a:ext uri="{FF2B5EF4-FFF2-40B4-BE49-F238E27FC236}">
                <a16:creationId xmlns:a16="http://schemas.microsoft.com/office/drawing/2014/main" id="{81881AC7-9DFB-4060-8424-628B49A1503C}"/>
              </a:ext>
            </a:extLst>
          </p:cNvPr>
          <p:cNvSpPr>
            <a:spLocks noGrp="1"/>
          </p:cNvSpPr>
          <p:nvPr>
            <p:ph type="sldNum" sz="quarter" idx="7"/>
          </p:nvPr>
        </p:nvSpPr>
        <p:spPr/>
        <p:txBody>
          <a:bodyPr/>
          <a:lstStyle/>
          <a:p>
            <a:fld id="{B6F15528-21DE-4FAA-801E-634DDDAF4B2B}" type="slidenum">
              <a:rPr lang="en-US" smtClean="0"/>
              <a:t>16</a:t>
            </a:fld>
            <a:endParaRPr lang="en-US"/>
          </a:p>
        </p:txBody>
      </p:sp>
      <p:sp>
        <p:nvSpPr>
          <p:cNvPr id="6" name="object 5">
            <a:extLst>
              <a:ext uri="{FF2B5EF4-FFF2-40B4-BE49-F238E27FC236}">
                <a16:creationId xmlns:a16="http://schemas.microsoft.com/office/drawing/2014/main" id="{958B596B-1F40-415F-BF5B-0A5CD711EB11}"/>
              </a:ext>
            </a:extLst>
          </p:cNvPr>
          <p:cNvSpPr txBox="1"/>
          <p:nvPr/>
        </p:nvSpPr>
        <p:spPr>
          <a:xfrm>
            <a:off x="991869" y="1597977"/>
            <a:ext cx="7923531" cy="4389022"/>
          </a:xfrm>
          <a:prstGeom prst="rect">
            <a:avLst/>
          </a:prstGeom>
        </p:spPr>
        <p:txBody>
          <a:bodyPr vert="horz" wrap="square" lIns="0" tIns="201295" rIns="0" bIns="0" rtlCol="0">
            <a:spAutoFit/>
          </a:bodyPr>
          <a:lstStyle/>
          <a:p>
            <a:pPr marL="622300" lvl="1" indent="-457200">
              <a:lnSpc>
                <a:spcPct val="100000"/>
              </a:lnSpc>
              <a:spcBef>
                <a:spcPts val="1190"/>
              </a:spcBef>
              <a:buFontTx/>
              <a:buChar char="-"/>
              <a:tabLst>
                <a:tab pos="1223010" algn="l"/>
              </a:tabLst>
            </a:pPr>
            <a:r>
              <a:rPr lang="vi-VN" sz="2800" dirty="0">
                <a:latin typeface="Times New Roman"/>
                <a:cs typeface="Times New Roman"/>
              </a:rPr>
              <a:t>NLTK hay Natural Language Toolkit - Bộ công cụ ngôn ngữ tự nhiên, là một thư viện được viết bằng Python hỗ trợ xử lý ngôn ngữ tự nhiên. </a:t>
            </a:r>
            <a:endParaRPr lang="en-US" sz="2800" dirty="0">
              <a:latin typeface="Times New Roman"/>
              <a:cs typeface="Times New Roman"/>
            </a:endParaRPr>
          </a:p>
          <a:p>
            <a:pPr marL="622300" lvl="1" indent="-457200">
              <a:lnSpc>
                <a:spcPct val="100000"/>
              </a:lnSpc>
              <a:spcBef>
                <a:spcPts val="1190"/>
              </a:spcBef>
              <a:buFontTx/>
              <a:buChar char="-"/>
              <a:tabLst>
                <a:tab pos="1223010" algn="l"/>
              </a:tabLst>
            </a:pPr>
            <a:r>
              <a:rPr lang="vi-VN" sz="2800" dirty="0">
                <a:latin typeface="Times New Roman"/>
                <a:cs typeface="Times New Roman"/>
              </a:rPr>
              <a:t>Bằng cách cung cấp các cơ chế và kỹ thuật xử lý ngôn ngữ phổ biến, nó giúp cho việc xử lý ngôn ngữ tự nhiên trở lên dễ dàng và nhanh chóng hơn.</a:t>
            </a:r>
            <a:endParaRPr lang="en-US" sz="2800" dirty="0">
              <a:latin typeface="Times New Roman"/>
              <a:cs typeface="Times New Roman"/>
            </a:endParaRPr>
          </a:p>
          <a:p>
            <a:pPr marL="622300" lvl="1" indent="-457200">
              <a:lnSpc>
                <a:spcPct val="100000"/>
              </a:lnSpc>
              <a:spcBef>
                <a:spcPts val="1190"/>
              </a:spcBef>
              <a:buFontTx/>
              <a:buChar char="-"/>
              <a:tabLst>
                <a:tab pos="1223010" algn="l"/>
              </a:tabLst>
            </a:pPr>
            <a:r>
              <a:rPr lang="vi-VN" sz="2800" dirty="0">
                <a:latin typeface="Times New Roman"/>
                <a:cs typeface="Times New Roman"/>
              </a:rPr>
              <a:t>NLTK cung cấp các xử lý như classification, tokenization, stemming, tagging, parsing, và semantic reasoning...</a:t>
            </a:r>
            <a:endParaRPr sz="2800" dirty="0">
              <a:latin typeface="Times New Roman"/>
              <a:cs typeface="Times New Roman"/>
            </a:endParaRPr>
          </a:p>
        </p:txBody>
      </p:sp>
    </p:spTree>
    <p:extLst>
      <p:ext uri="{BB962C8B-B14F-4D97-AF65-F5344CB8AC3E}">
        <p14:creationId xmlns:p14="http://schemas.microsoft.com/office/powerpoint/2010/main" val="396731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1120820"/>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2.3 </a:t>
            </a:r>
            <a:r>
              <a:rPr lang="en-US" sz="3600" spc="-5" dirty="0" err="1">
                <a:solidFill>
                  <a:srgbClr val="0000FF"/>
                </a:solidFill>
                <a:latin typeface="Times New Roman"/>
                <a:cs typeface="Times New Roman"/>
              </a:rPr>
              <a:t>Một</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số</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hàm</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phổ</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biến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dùng</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trong</a:t>
            </a:r>
            <a:r>
              <a:rPr lang="en-US" sz="3600" spc="-5" dirty="0">
                <a:solidFill>
                  <a:srgbClr val="0000FF"/>
                </a:solidFill>
                <a:latin typeface="Times New Roman"/>
                <a:cs typeface="Times New Roman"/>
              </a:rPr>
              <a:t> NLTK</a:t>
            </a:r>
            <a:endParaRPr sz="3600" dirty="0">
              <a:solidFill>
                <a:srgbClr val="0000FF"/>
              </a:solidFill>
              <a:latin typeface="Times New Roman"/>
              <a:cs typeface="Times New Roman"/>
            </a:endParaRPr>
          </a:p>
        </p:txBody>
      </p:sp>
      <p:sp>
        <p:nvSpPr>
          <p:cNvPr id="5" name="Slide Number Placeholder 4">
            <a:extLst>
              <a:ext uri="{FF2B5EF4-FFF2-40B4-BE49-F238E27FC236}">
                <a16:creationId xmlns:a16="http://schemas.microsoft.com/office/drawing/2014/main" id="{5B6E1496-75AD-4255-86F5-43CB00D32B81}"/>
              </a:ext>
            </a:extLst>
          </p:cNvPr>
          <p:cNvSpPr>
            <a:spLocks noGrp="1"/>
          </p:cNvSpPr>
          <p:nvPr>
            <p:ph type="sldNum" sz="quarter" idx="7"/>
          </p:nvPr>
        </p:nvSpPr>
        <p:spPr/>
        <p:txBody>
          <a:bodyPr/>
          <a:lstStyle/>
          <a:p>
            <a:fld id="{B6F15528-21DE-4FAA-801E-634DDDAF4B2B}" type="slidenum">
              <a:rPr lang="en-US" smtClean="0"/>
              <a:t>17</a:t>
            </a:fld>
            <a:endParaRPr lang="en-US"/>
          </a:p>
        </p:txBody>
      </p:sp>
      <p:sp>
        <p:nvSpPr>
          <p:cNvPr id="6" name="object 5">
            <a:extLst>
              <a:ext uri="{FF2B5EF4-FFF2-40B4-BE49-F238E27FC236}">
                <a16:creationId xmlns:a16="http://schemas.microsoft.com/office/drawing/2014/main" id="{D590B0F4-E5B1-4698-8590-6170828BAF5A}"/>
              </a:ext>
            </a:extLst>
          </p:cNvPr>
          <p:cNvSpPr txBox="1"/>
          <p:nvPr/>
        </p:nvSpPr>
        <p:spPr>
          <a:xfrm>
            <a:off x="1752600" y="1811572"/>
            <a:ext cx="7146505" cy="4717317"/>
          </a:xfrm>
          <a:prstGeom prst="rect">
            <a:avLst/>
          </a:prstGeom>
        </p:spPr>
        <p:txBody>
          <a:bodyPr vert="horz" wrap="square" lIns="0" tIns="201295" rIns="0" bIns="0" rtlCol="0">
            <a:spAutoFit/>
          </a:bodyPr>
          <a:lstStyle/>
          <a:p>
            <a:pPr marL="12700">
              <a:lnSpc>
                <a:spcPct val="100000"/>
              </a:lnSpc>
              <a:spcBef>
                <a:spcPts val="1585"/>
              </a:spcBef>
            </a:pPr>
            <a:r>
              <a:rPr lang="en-US" sz="2400" dirty="0">
                <a:latin typeface="Times New Roman"/>
                <a:cs typeface="Times New Roman"/>
              </a:rPr>
              <a:t>Tokenize Text Using Pure Python</a:t>
            </a:r>
          </a:p>
          <a:p>
            <a:pPr marL="12700">
              <a:lnSpc>
                <a:spcPct val="100000"/>
              </a:lnSpc>
              <a:spcBef>
                <a:spcPts val="1585"/>
              </a:spcBef>
            </a:pPr>
            <a:r>
              <a:rPr lang="en-US" sz="2400" dirty="0">
                <a:latin typeface="Times New Roman"/>
                <a:cs typeface="Times New Roman"/>
              </a:rPr>
              <a:t>Count Word Frequency </a:t>
            </a:r>
          </a:p>
          <a:p>
            <a:pPr marL="12700">
              <a:lnSpc>
                <a:spcPct val="100000"/>
              </a:lnSpc>
              <a:spcBef>
                <a:spcPts val="1585"/>
              </a:spcBef>
            </a:pPr>
            <a:r>
              <a:rPr lang="en-US" sz="2400" dirty="0">
                <a:latin typeface="Times New Roman"/>
                <a:cs typeface="Times New Roman"/>
              </a:rPr>
              <a:t>Remove Stop Words Using NLTK</a:t>
            </a:r>
          </a:p>
          <a:p>
            <a:pPr marL="12700">
              <a:lnSpc>
                <a:spcPct val="100000"/>
              </a:lnSpc>
              <a:spcBef>
                <a:spcPts val="1585"/>
              </a:spcBef>
            </a:pPr>
            <a:r>
              <a:rPr lang="en-US" sz="2400" dirty="0">
                <a:latin typeface="Times New Roman"/>
                <a:cs typeface="Times New Roman"/>
              </a:rPr>
              <a:t>Tokenize Text Using NLTK </a:t>
            </a:r>
          </a:p>
          <a:p>
            <a:pPr marL="12700">
              <a:lnSpc>
                <a:spcPct val="100000"/>
              </a:lnSpc>
              <a:spcBef>
                <a:spcPts val="1585"/>
              </a:spcBef>
            </a:pPr>
            <a:r>
              <a:rPr lang="en-US" sz="2400" dirty="0">
                <a:latin typeface="Times New Roman"/>
                <a:cs typeface="Times New Roman"/>
              </a:rPr>
              <a:t>Get Synonyms from WordNet</a:t>
            </a:r>
          </a:p>
          <a:p>
            <a:pPr marL="12700">
              <a:lnSpc>
                <a:spcPct val="100000"/>
              </a:lnSpc>
              <a:spcBef>
                <a:spcPts val="1585"/>
              </a:spcBef>
            </a:pPr>
            <a:r>
              <a:rPr lang="en-US" sz="2400" dirty="0">
                <a:latin typeface="Times New Roman"/>
                <a:cs typeface="Times New Roman"/>
              </a:rPr>
              <a:t>NLTK Word Stemming</a:t>
            </a:r>
          </a:p>
          <a:p>
            <a:pPr marL="12700">
              <a:lnSpc>
                <a:spcPct val="100000"/>
              </a:lnSpc>
              <a:spcBef>
                <a:spcPts val="1585"/>
              </a:spcBef>
            </a:pPr>
            <a:r>
              <a:rPr lang="en-US" sz="2400" dirty="0">
                <a:latin typeface="Times New Roman"/>
                <a:cs typeface="Times New Roman"/>
              </a:rPr>
              <a:t>Lemmatizing Words Using WordNet</a:t>
            </a:r>
          </a:p>
          <a:p>
            <a:pPr marL="12700">
              <a:lnSpc>
                <a:spcPct val="100000"/>
              </a:lnSpc>
              <a:spcBef>
                <a:spcPts val="1585"/>
              </a:spcBef>
            </a:pPr>
            <a:r>
              <a:rPr lang="en-US" sz="2400" dirty="0">
                <a:latin typeface="Times New Roman"/>
                <a:cs typeface="Times New Roman"/>
              </a:rPr>
              <a:t>Stemming and Lemmatization Difference</a:t>
            </a:r>
            <a:endParaRPr sz="2400" dirty="0">
              <a:latin typeface="Times New Roman"/>
              <a:cs typeface="Times New Roman"/>
            </a:endParaRPr>
          </a:p>
        </p:txBody>
      </p:sp>
      <p:sp>
        <p:nvSpPr>
          <p:cNvPr id="7" name="object 5">
            <a:extLst>
              <a:ext uri="{FF2B5EF4-FFF2-40B4-BE49-F238E27FC236}">
                <a16:creationId xmlns:a16="http://schemas.microsoft.com/office/drawing/2014/main" id="{6C0CC59B-A64C-4526-8C48-3CC130AD306A}"/>
              </a:ext>
            </a:extLst>
          </p:cNvPr>
          <p:cNvSpPr/>
          <p:nvPr/>
        </p:nvSpPr>
        <p:spPr>
          <a:xfrm>
            <a:off x="1202751" y="2074163"/>
            <a:ext cx="248602" cy="286214"/>
          </a:xfrm>
          <a:prstGeom prst="rect">
            <a:avLst/>
          </a:prstGeom>
          <a:blipFill>
            <a:blip r:embed="rId5" cstate="print"/>
            <a:stretch>
              <a:fillRect/>
            </a:stretch>
          </a:blipFill>
        </p:spPr>
        <p:txBody>
          <a:bodyPr wrap="square" lIns="0" tIns="0" rIns="0" bIns="0" rtlCol="0"/>
          <a:lstStyle/>
          <a:p>
            <a:endParaRPr dirty="0"/>
          </a:p>
        </p:txBody>
      </p:sp>
      <p:sp>
        <p:nvSpPr>
          <p:cNvPr id="8" name="object 6">
            <a:extLst>
              <a:ext uri="{FF2B5EF4-FFF2-40B4-BE49-F238E27FC236}">
                <a16:creationId xmlns:a16="http://schemas.microsoft.com/office/drawing/2014/main" id="{E0B07F96-6225-4BD6-B4D5-1D6845CDCA74}"/>
              </a:ext>
            </a:extLst>
          </p:cNvPr>
          <p:cNvSpPr/>
          <p:nvPr/>
        </p:nvSpPr>
        <p:spPr>
          <a:xfrm>
            <a:off x="1219200" y="2600093"/>
            <a:ext cx="248602" cy="286214"/>
          </a:xfrm>
          <a:prstGeom prst="rect">
            <a:avLst/>
          </a:prstGeom>
          <a:blipFill>
            <a:blip r:embed="rId5" cstate="print"/>
            <a:stretch>
              <a:fillRect/>
            </a:stretch>
          </a:blipFill>
        </p:spPr>
        <p:txBody>
          <a:bodyPr wrap="square" lIns="0" tIns="0" rIns="0" bIns="0" rtlCol="0"/>
          <a:lstStyle/>
          <a:p>
            <a:endParaRPr dirty="0"/>
          </a:p>
        </p:txBody>
      </p:sp>
      <p:sp>
        <p:nvSpPr>
          <p:cNvPr id="9" name="object 7">
            <a:extLst>
              <a:ext uri="{FF2B5EF4-FFF2-40B4-BE49-F238E27FC236}">
                <a16:creationId xmlns:a16="http://schemas.microsoft.com/office/drawing/2014/main" id="{51F7CD95-ABD6-41F2-A813-FA6B00BA5036}"/>
              </a:ext>
            </a:extLst>
          </p:cNvPr>
          <p:cNvSpPr/>
          <p:nvPr/>
        </p:nvSpPr>
        <p:spPr>
          <a:xfrm>
            <a:off x="1233763" y="3179974"/>
            <a:ext cx="248602" cy="286214"/>
          </a:xfrm>
          <a:prstGeom prst="rect">
            <a:avLst/>
          </a:prstGeom>
          <a:blipFill>
            <a:blip r:embed="rId5" cstate="print"/>
            <a:stretch>
              <a:fillRect/>
            </a:stretch>
          </a:blipFill>
        </p:spPr>
        <p:txBody>
          <a:bodyPr wrap="square" lIns="0" tIns="0" rIns="0" bIns="0" rtlCol="0"/>
          <a:lstStyle/>
          <a:p>
            <a:endParaRPr/>
          </a:p>
        </p:txBody>
      </p:sp>
      <p:sp>
        <p:nvSpPr>
          <p:cNvPr id="10" name="object 7">
            <a:extLst>
              <a:ext uri="{FF2B5EF4-FFF2-40B4-BE49-F238E27FC236}">
                <a16:creationId xmlns:a16="http://schemas.microsoft.com/office/drawing/2014/main" id="{0EFDB602-6FEF-48D0-8D9E-AC7FDE16492F}"/>
              </a:ext>
            </a:extLst>
          </p:cNvPr>
          <p:cNvSpPr/>
          <p:nvPr/>
        </p:nvSpPr>
        <p:spPr>
          <a:xfrm>
            <a:off x="1229074" y="3769678"/>
            <a:ext cx="248602" cy="286214"/>
          </a:xfrm>
          <a:prstGeom prst="rect">
            <a:avLst/>
          </a:prstGeom>
          <a:blipFill>
            <a:blip r:embed="rId5" cstate="print"/>
            <a:stretch>
              <a:fillRect/>
            </a:stretch>
          </a:blipFill>
        </p:spPr>
        <p:txBody>
          <a:bodyPr wrap="square" lIns="0" tIns="0" rIns="0" bIns="0" rtlCol="0"/>
          <a:lstStyle/>
          <a:p>
            <a:endParaRPr/>
          </a:p>
        </p:txBody>
      </p:sp>
      <p:sp>
        <p:nvSpPr>
          <p:cNvPr id="11" name="object 7">
            <a:extLst>
              <a:ext uri="{FF2B5EF4-FFF2-40B4-BE49-F238E27FC236}">
                <a16:creationId xmlns:a16="http://schemas.microsoft.com/office/drawing/2014/main" id="{AE1A2587-243F-4A90-858D-5C6DB30E0C64}"/>
              </a:ext>
            </a:extLst>
          </p:cNvPr>
          <p:cNvSpPr/>
          <p:nvPr/>
        </p:nvSpPr>
        <p:spPr>
          <a:xfrm>
            <a:off x="1237298" y="4362251"/>
            <a:ext cx="248602" cy="286214"/>
          </a:xfrm>
          <a:prstGeom prst="rect">
            <a:avLst/>
          </a:prstGeom>
          <a:blipFill>
            <a:blip r:embed="rId5" cstate="print"/>
            <a:stretch>
              <a:fillRect/>
            </a:stretch>
          </a:blipFill>
        </p:spPr>
        <p:txBody>
          <a:bodyPr wrap="square" lIns="0" tIns="0" rIns="0" bIns="0" rtlCol="0"/>
          <a:lstStyle/>
          <a:p>
            <a:endParaRPr/>
          </a:p>
        </p:txBody>
      </p:sp>
      <p:sp>
        <p:nvSpPr>
          <p:cNvPr id="12" name="object 7">
            <a:extLst>
              <a:ext uri="{FF2B5EF4-FFF2-40B4-BE49-F238E27FC236}">
                <a16:creationId xmlns:a16="http://schemas.microsoft.com/office/drawing/2014/main" id="{F679537A-9924-4E05-9F61-3FBFDDDD994D}"/>
              </a:ext>
            </a:extLst>
          </p:cNvPr>
          <p:cNvSpPr/>
          <p:nvPr/>
        </p:nvSpPr>
        <p:spPr>
          <a:xfrm>
            <a:off x="1244295" y="4951955"/>
            <a:ext cx="248602" cy="286214"/>
          </a:xfrm>
          <a:prstGeom prst="rect">
            <a:avLst/>
          </a:prstGeom>
          <a:blipFill>
            <a:blip r:embed="rId5" cstate="print"/>
            <a:stretch>
              <a:fillRect/>
            </a:stretch>
          </a:blipFill>
        </p:spPr>
        <p:txBody>
          <a:bodyPr wrap="square" lIns="0" tIns="0" rIns="0" bIns="0" rtlCol="0"/>
          <a:lstStyle/>
          <a:p>
            <a:endParaRPr/>
          </a:p>
        </p:txBody>
      </p:sp>
      <p:sp>
        <p:nvSpPr>
          <p:cNvPr id="13" name="object 7">
            <a:extLst>
              <a:ext uri="{FF2B5EF4-FFF2-40B4-BE49-F238E27FC236}">
                <a16:creationId xmlns:a16="http://schemas.microsoft.com/office/drawing/2014/main" id="{EEDDCB5B-F535-425E-B27B-486E4ADF63A4}"/>
              </a:ext>
            </a:extLst>
          </p:cNvPr>
          <p:cNvSpPr/>
          <p:nvPr/>
        </p:nvSpPr>
        <p:spPr>
          <a:xfrm>
            <a:off x="1251365" y="5492215"/>
            <a:ext cx="248602" cy="286214"/>
          </a:xfrm>
          <a:prstGeom prst="rect">
            <a:avLst/>
          </a:prstGeom>
          <a:blipFill>
            <a:blip r:embed="rId5" cstate="print"/>
            <a:stretch>
              <a:fillRect/>
            </a:stretch>
          </a:blipFill>
        </p:spPr>
        <p:txBody>
          <a:bodyPr wrap="square" lIns="0" tIns="0" rIns="0" bIns="0" rtlCol="0"/>
          <a:lstStyle/>
          <a:p>
            <a:endParaRPr/>
          </a:p>
        </p:txBody>
      </p:sp>
      <p:sp>
        <p:nvSpPr>
          <p:cNvPr id="16" name="object 7">
            <a:extLst>
              <a:ext uri="{FF2B5EF4-FFF2-40B4-BE49-F238E27FC236}">
                <a16:creationId xmlns:a16="http://schemas.microsoft.com/office/drawing/2014/main" id="{845442CB-1C77-45B3-9B02-823F78A51F6E}"/>
              </a:ext>
            </a:extLst>
          </p:cNvPr>
          <p:cNvSpPr/>
          <p:nvPr/>
        </p:nvSpPr>
        <p:spPr>
          <a:xfrm>
            <a:off x="1251365" y="6038386"/>
            <a:ext cx="248602" cy="286214"/>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8568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1120820"/>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III.	</a:t>
            </a:r>
            <a:r>
              <a:rPr lang="en-US" sz="3600" spc="-5" dirty="0" err="1">
                <a:solidFill>
                  <a:srgbClr val="0000FF"/>
                </a:solidFill>
                <a:latin typeface="Times New Roman"/>
                <a:cs typeface="Times New Roman"/>
              </a:rPr>
              <a:t>Các</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ph</a:t>
            </a:r>
            <a:r>
              <a:rPr lang="vi-VN" sz="3600" spc="-5" dirty="0">
                <a:solidFill>
                  <a:srgbClr val="0000FF"/>
                </a:solidFill>
                <a:latin typeface="Times New Roman"/>
                <a:cs typeface="Times New Roman"/>
              </a:rPr>
              <a:t>ư</a:t>
            </a:r>
            <a:r>
              <a:rPr lang="en-US" sz="3600" spc="-5" dirty="0" err="1">
                <a:solidFill>
                  <a:srgbClr val="0000FF"/>
                </a:solidFill>
                <a:latin typeface="Times New Roman"/>
                <a:cs typeface="Times New Roman"/>
              </a:rPr>
              <a:t>ơng</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pháp</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phân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lớp</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văn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bản</a:t>
            </a:r>
            <a:endParaRPr sz="3600" dirty="0">
              <a:solidFill>
                <a:srgbClr val="0000FF"/>
              </a:solidFill>
              <a:latin typeface="Times New Roman"/>
              <a:cs typeface="Times New Roman"/>
            </a:endParaRPr>
          </a:p>
        </p:txBody>
      </p:sp>
      <p:sp>
        <p:nvSpPr>
          <p:cNvPr id="6" name="object 5">
            <a:extLst>
              <a:ext uri="{FF2B5EF4-FFF2-40B4-BE49-F238E27FC236}">
                <a16:creationId xmlns:a16="http://schemas.microsoft.com/office/drawing/2014/main" id="{A67049BD-2408-4A2A-ADB7-3F761DE0276E}"/>
              </a:ext>
            </a:extLst>
          </p:cNvPr>
          <p:cNvSpPr txBox="1"/>
          <p:nvPr/>
        </p:nvSpPr>
        <p:spPr>
          <a:xfrm>
            <a:off x="991869" y="1597977"/>
            <a:ext cx="6186805" cy="1188146"/>
          </a:xfrm>
          <a:prstGeom prst="rect">
            <a:avLst/>
          </a:prstGeom>
        </p:spPr>
        <p:txBody>
          <a:bodyPr vert="horz" wrap="square" lIns="0" tIns="201295" rIns="0" bIns="0" rtlCol="0">
            <a:spAutoFit/>
          </a:bodyPr>
          <a:lstStyle/>
          <a:p>
            <a:pPr marL="165100" lvl="1" indent="342900">
              <a:lnSpc>
                <a:spcPct val="100000"/>
              </a:lnSpc>
              <a:spcBef>
                <a:spcPts val="1190"/>
              </a:spcBef>
              <a:buAutoNum type="arabicPeriod"/>
              <a:tabLst>
                <a:tab pos="1223010" algn="l"/>
              </a:tabLst>
            </a:pPr>
            <a:r>
              <a:rPr lang="en-US" sz="3200" dirty="0" err="1">
                <a:latin typeface="Times New Roman"/>
                <a:cs typeface="Times New Roman"/>
              </a:rPr>
              <a:t>Giới</a:t>
            </a:r>
            <a:r>
              <a:rPr lang="en-US" sz="3200" dirty="0">
                <a:latin typeface="Times New Roman"/>
                <a:cs typeface="Times New Roman"/>
              </a:rPr>
              <a:t> </a:t>
            </a:r>
            <a:r>
              <a:rPr lang="en-US" sz="3200" dirty="0" err="1">
                <a:latin typeface="Times New Roman"/>
                <a:cs typeface="Times New Roman"/>
              </a:rPr>
              <a:t>thiệu</a:t>
            </a:r>
            <a:r>
              <a:rPr lang="en-US" sz="3200" dirty="0">
                <a:latin typeface="Times New Roman"/>
                <a:cs typeface="Times New Roman"/>
              </a:rPr>
              <a:t> </a:t>
            </a:r>
            <a:r>
              <a:rPr lang="en-US" sz="3200" dirty="0" err="1">
                <a:latin typeface="Times New Roman"/>
                <a:cs typeface="Times New Roman"/>
              </a:rPr>
              <a:t>về</a:t>
            </a:r>
            <a:r>
              <a:rPr lang="en-US" sz="3200" dirty="0">
                <a:latin typeface="Times New Roman"/>
                <a:cs typeface="Times New Roman"/>
              </a:rPr>
              <a:t> </a:t>
            </a:r>
            <a:r>
              <a:rPr lang="en-US" sz="3200" dirty="0" err="1">
                <a:latin typeface="Times New Roman"/>
                <a:cs typeface="Times New Roman"/>
              </a:rPr>
              <a:t>bài</a:t>
            </a:r>
            <a:r>
              <a:rPr lang="en-US" sz="3200" dirty="0">
                <a:latin typeface="Times New Roman"/>
                <a:cs typeface="Times New Roman"/>
              </a:rPr>
              <a:t> </a:t>
            </a:r>
            <a:r>
              <a:rPr lang="en-US" sz="3200" dirty="0" err="1">
                <a:latin typeface="Times New Roman"/>
                <a:cs typeface="Times New Roman"/>
              </a:rPr>
              <a:t>toán</a:t>
            </a:r>
            <a:r>
              <a:rPr lang="en-US" sz="3200" dirty="0">
                <a:latin typeface="Times New Roman"/>
                <a:cs typeface="Times New Roman"/>
              </a:rPr>
              <a:t> </a:t>
            </a:r>
            <a:r>
              <a:rPr lang="en-US" sz="3200" dirty="0" err="1">
                <a:latin typeface="Times New Roman"/>
                <a:cs typeface="Times New Roman"/>
              </a:rPr>
              <a:t>phân</a:t>
            </a:r>
            <a:r>
              <a:rPr lang="en-US" sz="3200" dirty="0">
                <a:latin typeface="Times New Roman"/>
                <a:cs typeface="Times New Roman"/>
              </a:rPr>
              <a:t> </a:t>
            </a:r>
            <a:r>
              <a:rPr lang="en-US" sz="3200" dirty="0" err="1">
                <a:latin typeface="Times New Roman"/>
                <a:cs typeface="Times New Roman"/>
              </a:rPr>
              <a:t>lớp</a:t>
            </a:r>
            <a:endParaRPr sz="3200" dirty="0">
              <a:latin typeface="Times New Roman"/>
              <a:cs typeface="Times New Roman"/>
            </a:endParaRPr>
          </a:p>
          <a:p>
            <a:pPr marL="165100" lvl="1" indent="342900">
              <a:lnSpc>
                <a:spcPct val="100000"/>
              </a:lnSpc>
              <a:buAutoNum type="arabicPeriod"/>
              <a:tabLst>
                <a:tab pos="1223010" algn="l"/>
              </a:tabLst>
            </a:pPr>
            <a:r>
              <a:rPr lang="en-US" sz="3200" dirty="0" err="1">
                <a:latin typeface="Times New Roman"/>
                <a:cs typeface="Times New Roman"/>
              </a:rPr>
              <a:t>Các</a:t>
            </a:r>
            <a:r>
              <a:rPr lang="en-US" sz="3200" dirty="0">
                <a:latin typeface="Times New Roman"/>
                <a:cs typeface="Times New Roman"/>
              </a:rPr>
              <a:t> </a:t>
            </a:r>
            <a:r>
              <a:rPr lang="en-US" sz="3200" dirty="0" err="1">
                <a:latin typeface="Times New Roman"/>
                <a:cs typeface="Times New Roman"/>
              </a:rPr>
              <a:t>thuật</a:t>
            </a:r>
            <a:r>
              <a:rPr lang="en-US" sz="3200" dirty="0">
                <a:latin typeface="Times New Roman"/>
                <a:cs typeface="Times New Roman"/>
              </a:rPr>
              <a:t> </a:t>
            </a:r>
            <a:r>
              <a:rPr lang="en-US" sz="3200" dirty="0" err="1">
                <a:latin typeface="Times New Roman"/>
                <a:cs typeface="Times New Roman"/>
              </a:rPr>
              <a:t>toán</a:t>
            </a:r>
            <a:r>
              <a:rPr lang="en-US" sz="3200" dirty="0">
                <a:latin typeface="Times New Roman"/>
                <a:cs typeface="Times New Roman"/>
              </a:rPr>
              <a:t> </a:t>
            </a:r>
            <a:r>
              <a:rPr lang="en-US" sz="3200" dirty="0" err="1">
                <a:latin typeface="Times New Roman"/>
                <a:cs typeface="Times New Roman"/>
              </a:rPr>
              <a:t>phân</a:t>
            </a:r>
            <a:r>
              <a:rPr lang="en-US" sz="3200" dirty="0">
                <a:latin typeface="Times New Roman"/>
                <a:cs typeface="Times New Roman"/>
              </a:rPr>
              <a:t> </a:t>
            </a:r>
            <a:r>
              <a:rPr lang="en-US" sz="3200" dirty="0" err="1">
                <a:latin typeface="Times New Roman"/>
                <a:cs typeface="Times New Roman"/>
              </a:rPr>
              <a:t>lớp</a:t>
            </a:r>
            <a:endParaRPr sz="3200" dirty="0">
              <a:latin typeface="Times New Roman"/>
              <a:cs typeface="Times New Roman"/>
            </a:endParaRPr>
          </a:p>
        </p:txBody>
      </p:sp>
      <p:sp>
        <p:nvSpPr>
          <p:cNvPr id="5" name="Slide Number Placeholder 4">
            <a:extLst>
              <a:ext uri="{FF2B5EF4-FFF2-40B4-BE49-F238E27FC236}">
                <a16:creationId xmlns:a16="http://schemas.microsoft.com/office/drawing/2014/main" id="{D71B2ECD-1F06-414A-B188-167C657BBC7A}"/>
              </a:ext>
            </a:extLst>
          </p:cNvPr>
          <p:cNvSpPr>
            <a:spLocks noGrp="1"/>
          </p:cNvSpPr>
          <p:nvPr>
            <p:ph type="sldNum" sz="quarter" idx="7"/>
          </p:nvPr>
        </p:nvSpPr>
        <p:spPr/>
        <p:txBody>
          <a:bodyPr/>
          <a:lstStyle/>
          <a:p>
            <a:fld id="{B6F15528-21DE-4FAA-801E-634DDDAF4B2B}" type="slidenum">
              <a:rPr lang="en-US" smtClean="0"/>
              <a:t>18</a:t>
            </a:fld>
            <a:endParaRPr lang="en-US"/>
          </a:p>
        </p:txBody>
      </p:sp>
    </p:spTree>
    <p:extLst>
      <p:ext uri="{BB962C8B-B14F-4D97-AF65-F5344CB8AC3E}">
        <p14:creationId xmlns:p14="http://schemas.microsoft.com/office/powerpoint/2010/main" val="4257680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566822"/>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3.1 </a:t>
            </a:r>
            <a:r>
              <a:rPr lang="en-US" sz="3600" spc="-5" dirty="0" err="1">
                <a:solidFill>
                  <a:srgbClr val="0000FF"/>
                </a:solidFill>
                <a:latin typeface="Times New Roman"/>
                <a:cs typeface="Times New Roman"/>
              </a:rPr>
              <a:t>Giới</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thiệu</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bài</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toán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phân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lớp</a:t>
            </a:r>
            <a:endParaRPr sz="3600" dirty="0">
              <a:solidFill>
                <a:srgbClr val="0000FF"/>
              </a:solidFill>
              <a:latin typeface="Times New Roman"/>
              <a:cs typeface="Times New Roman"/>
            </a:endParaRPr>
          </a:p>
        </p:txBody>
      </p:sp>
      <p:sp>
        <p:nvSpPr>
          <p:cNvPr id="5" name="Slide Number Placeholder 4">
            <a:extLst>
              <a:ext uri="{FF2B5EF4-FFF2-40B4-BE49-F238E27FC236}">
                <a16:creationId xmlns:a16="http://schemas.microsoft.com/office/drawing/2014/main" id="{2A123896-104E-4466-BAF9-0DC7B4CF84D3}"/>
              </a:ext>
            </a:extLst>
          </p:cNvPr>
          <p:cNvSpPr>
            <a:spLocks noGrp="1"/>
          </p:cNvSpPr>
          <p:nvPr>
            <p:ph type="sldNum" sz="quarter" idx="7"/>
          </p:nvPr>
        </p:nvSpPr>
        <p:spPr/>
        <p:txBody>
          <a:bodyPr/>
          <a:lstStyle/>
          <a:p>
            <a:fld id="{B6F15528-21DE-4FAA-801E-634DDDAF4B2B}" type="slidenum">
              <a:rPr lang="en-US" smtClean="0"/>
              <a:t>19</a:t>
            </a:fld>
            <a:endParaRPr lang="en-US"/>
          </a:p>
        </p:txBody>
      </p:sp>
      <p:sp>
        <p:nvSpPr>
          <p:cNvPr id="6" name="object 5">
            <a:extLst>
              <a:ext uri="{FF2B5EF4-FFF2-40B4-BE49-F238E27FC236}">
                <a16:creationId xmlns:a16="http://schemas.microsoft.com/office/drawing/2014/main" id="{FCE5F8A4-A437-4EE9-BF4E-5107B48737C9}"/>
              </a:ext>
            </a:extLst>
          </p:cNvPr>
          <p:cNvSpPr txBox="1"/>
          <p:nvPr/>
        </p:nvSpPr>
        <p:spPr>
          <a:xfrm>
            <a:off x="991869" y="1597977"/>
            <a:ext cx="7923531" cy="4389022"/>
          </a:xfrm>
          <a:prstGeom prst="rect">
            <a:avLst/>
          </a:prstGeom>
        </p:spPr>
        <p:txBody>
          <a:bodyPr vert="horz" wrap="square" lIns="0" tIns="201295" rIns="0" bIns="0" rtlCol="0">
            <a:spAutoFit/>
          </a:bodyPr>
          <a:lstStyle/>
          <a:p>
            <a:pPr marL="622300" lvl="1" indent="-457200">
              <a:lnSpc>
                <a:spcPct val="100000"/>
              </a:lnSpc>
              <a:spcBef>
                <a:spcPts val="1190"/>
              </a:spcBef>
              <a:buFontTx/>
              <a:buChar char="-"/>
              <a:tabLst>
                <a:tab pos="1223010" algn="l"/>
              </a:tabLst>
            </a:pPr>
            <a:r>
              <a:rPr lang="vi-VN" sz="2800" dirty="0">
                <a:latin typeface="Times New Roman"/>
                <a:cs typeface="Times New Roman"/>
              </a:rPr>
              <a:t>Phân lớp văn bản tự động là một lĩnh vực được chú ý nhất trong những năm gần đây. </a:t>
            </a:r>
            <a:endParaRPr lang="en-US" sz="2800" dirty="0">
              <a:latin typeface="Times New Roman"/>
              <a:cs typeface="Times New Roman"/>
            </a:endParaRPr>
          </a:p>
          <a:p>
            <a:pPr marL="622300" lvl="1" indent="-457200">
              <a:lnSpc>
                <a:spcPct val="100000"/>
              </a:lnSpc>
              <a:spcBef>
                <a:spcPts val="1190"/>
              </a:spcBef>
              <a:buFontTx/>
              <a:buChar char="-"/>
              <a:tabLst>
                <a:tab pos="1223010" algn="l"/>
              </a:tabLst>
            </a:pPr>
            <a:r>
              <a:rPr lang="vi-VN" sz="2800" dirty="0">
                <a:latin typeface="Times New Roman"/>
                <a:cs typeface="Times New Roman"/>
              </a:rPr>
              <a:t>Để phân lớp người ta sử dụng nhiều cách tiếp cận khác nhau như dựa trên từ khóa, dựa trên ngữ nghĩa các từ có tần số xuất hiện cao, mô hình Maximum Entropy, </a:t>
            </a:r>
            <a:r>
              <a:rPr lang="en-US" sz="2800" dirty="0">
                <a:latin typeface="Times New Roman"/>
                <a:cs typeface="Times New Roman"/>
              </a:rPr>
              <a:t>…</a:t>
            </a:r>
          </a:p>
          <a:p>
            <a:pPr marL="622300" lvl="1" indent="-457200">
              <a:lnSpc>
                <a:spcPct val="100000"/>
              </a:lnSpc>
              <a:spcBef>
                <a:spcPts val="1190"/>
              </a:spcBef>
              <a:buFontTx/>
              <a:buChar char="-"/>
              <a:tabLst>
                <a:tab pos="1223010" algn="l"/>
              </a:tabLst>
            </a:pPr>
            <a:r>
              <a:rPr lang="en-US" sz="2800" dirty="0" err="1">
                <a:latin typeface="Times New Roman"/>
                <a:cs typeface="Times New Roman"/>
              </a:rPr>
              <a:t>Trong</a:t>
            </a:r>
            <a:r>
              <a:rPr lang="en-US" sz="2800" dirty="0">
                <a:latin typeface="Times New Roman"/>
                <a:cs typeface="Times New Roman"/>
              </a:rPr>
              <a:t> </a:t>
            </a:r>
            <a:r>
              <a:rPr lang="en-US" sz="2800" dirty="0" err="1">
                <a:latin typeface="Times New Roman"/>
                <a:cs typeface="Times New Roman"/>
              </a:rPr>
              <a:t>phân</a:t>
            </a:r>
            <a:r>
              <a:rPr lang="en-US" sz="2800" dirty="0">
                <a:latin typeface="Times New Roman"/>
                <a:cs typeface="Times New Roman"/>
              </a:rPr>
              <a:t> </a:t>
            </a:r>
            <a:r>
              <a:rPr lang="en-US" sz="2800" dirty="0" err="1">
                <a:latin typeface="Times New Roman"/>
                <a:cs typeface="Times New Roman"/>
              </a:rPr>
              <a:t>lớp</a:t>
            </a:r>
            <a:r>
              <a:rPr lang="en-US" sz="2800" dirty="0">
                <a:latin typeface="Times New Roman"/>
                <a:cs typeface="Times New Roman"/>
              </a:rPr>
              <a:t> </a:t>
            </a:r>
            <a:r>
              <a:rPr lang="en-US" sz="2800" dirty="0" err="1">
                <a:latin typeface="Times New Roman"/>
                <a:cs typeface="Times New Roman"/>
              </a:rPr>
              <a:t>văn</a:t>
            </a:r>
            <a:r>
              <a:rPr lang="en-US" sz="2800" dirty="0">
                <a:latin typeface="Times New Roman"/>
                <a:cs typeface="Times New Roman"/>
              </a:rPr>
              <a:t> </a:t>
            </a:r>
            <a:r>
              <a:rPr lang="en-US" sz="2800" dirty="0" err="1">
                <a:latin typeface="Times New Roman"/>
                <a:cs typeface="Times New Roman"/>
              </a:rPr>
              <a:t>bản</a:t>
            </a:r>
            <a:r>
              <a:rPr lang="en-US" sz="2800" dirty="0">
                <a:latin typeface="Times New Roman"/>
                <a:cs typeface="Times New Roman"/>
              </a:rPr>
              <a:t>, </a:t>
            </a:r>
            <a:r>
              <a:rPr lang="en-US" sz="2800" dirty="0" err="1">
                <a:latin typeface="Times New Roman"/>
                <a:cs typeface="Times New Roman"/>
              </a:rPr>
              <a:t>sự</a:t>
            </a:r>
            <a:r>
              <a:rPr lang="en-US" sz="2800" dirty="0">
                <a:latin typeface="Times New Roman"/>
                <a:cs typeface="Times New Roman"/>
              </a:rPr>
              <a:t> </a:t>
            </a:r>
            <a:r>
              <a:rPr lang="en-US" sz="2800" dirty="0" err="1">
                <a:latin typeface="Times New Roman"/>
                <a:cs typeface="Times New Roman"/>
              </a:rPr>
              <a:t>phụ</a:t>
            </a:r>
            <a:r>
              <a:rPr lang="en-US" sz="2800" dirty="0">
                <a:latin typeface="Times New Roman"/>
                <a:cs typeface="Times New Roman"/>
              </a:rPr>
              <a:t> </a:t>
            </a:r>
            <a:r>
              <a:rPr lang="en-US" sz="2800" dirty="0" err="1">
                <a:latin typeface="Times New Roman"/>
                <a:cs typeface="Times New Roman"/>
              </a:rPr>
              <a:t>thuộc</a:t>
            </a:r>
            <a:r>
              <a:rPr lang="en-US" sz="2800" dirty="0">
                <a:latin typeface="Times New Roman"/>
                <a:cs typeface="Times New Roman"/>
              </a:rPr>
              <a:t> </a:t>
            </a:r>
            <a:r>
              <a:rPr lang="en-US" sz="2800" dirty="0" err="1">
                <a:latin typeface="Times New Roman"/>
                <a:cs typeface="Times New Roman"/>
              </a:rPr>
              <a:t>của</a:t>
            </a:r>
            <a:r>
              <a:rPr lang="en-US" sz="2800" dirty="0">
                <a:latin typeface="Times New Roman"/>
                <a:cs typeface="Times New Roman"/>
              </a:rPr>
              <a:t> </a:t>
            </a:r>
            <a:r>
              <a:rPr lang="en-US" sz="2800" dirty="0" err="1">
                <a:latin typeface="Times New Roman"/>
                <a:cs typeface="Times New Roman"/>
              </a:rPr>
              <a:t>một</a:t>
            </a:r>
            <a:r>
              <a:rPr lang="en-US" sz="2800" dirty="0">
                <a:latin typeface="Times New Roman"/>
                <a:cs typeface="Times New Roman"/>
              </a:rPr>
              <a:t> </a:t>
            </a:r>
            <a:r>
              <a:rPr lang="en-US" sz="2800" dirty="0" err="1">
                <a:latin typeface="Times New Roman"/>
                <a:cs typeface="Times New Roman"/>
              </a:rPr>
              <a:t>văn</a:t>
            </a:r>
            <a:r>
              <a:rPr lang="en-US" sz="2800" dirty="0">
                <a:latin typeface="Times New Roman"/>
                <a:cs typeface="Times New Roman"/>
              </a:rPr>
              <a:t> </a:t>
            </a:r>
            <a:r>
              <a:rPr lang="en-US" sz="2800" dirty="0" err="1">
                <a:latin typeface="Times New Roman"/>
                <a:cs typeface="Times New Roman"/>
              </a:rPr>
              <a:t>bản</a:t>
            </a:r>
            <a:r>
              <a:rPr lang="en-US" sz="2800" dirty="0">
                <a:latin typeface="Times New Roman"/>
                <a:cs typeface="Times New Roman"/>
              </a:rPr>
              <a:t> </a:t>
            </a:r>
            <a:r>
              <a:rPr lang="en-US" sz="2800" dirty="0" err="1">
                <a:latin typeface="Times New Roman"/>
                <a:cs typeface="Times New Roman"/>
              </a:rPr>
              <a:t>vào</a:t>
            </a:r>
            <a:r>
              <a:rPr lang="en-US" sz="2800" dirty="0">
                <a:latin typeface="Times New Roman"/>
                <a:cs typeface="Times New Roman"/>
              </a:rPr>
              <a:t> </a:t>
            </a:r>
            <a:r>
              <a:rPr lang="en-US" sz="2800" dirty="0" err="1">
                <a:latin typeface="Times New Roman"/>
                <a:cs typeface="Times New Roman"/>
              </a:rPr>
              <a:t>một</a:t>
            </a:r>
            <a:r>
              <a:rPr lang="en-US" sz="2800" dirty="0">
                <a:latin typeface="Times New Roman"/>
                <a:cs typeface="Times New Roman"/>
              </a:rPr>
              <a:t> </a:t>
            </a:r>
            <a:r>
              <a:rPr lang="en-US" sz="2800" dirty="0" err="1">
                <a:latin typeface="Times New Roman"/>
                <a:cs typeface="Times New Roman"/>
              </a:rPr>
              <a:t>nhóm</a:t>
            </a:r>
            <a:r>
              <a:rPr lang="en-US" sz="2800" dirty="0">
                <a:latin typeface="Times New Roman"/>
                <a:cs typeface="Times New Roman"/>
              </a:rPr>
              <a:t> </a:t>
            </a:r>
            <a:r>
              <a:rPr lang="en-US" sz="2800" dirty="0" err="1">
                <a:latin typeface="Times New Roman"/>
                <a:cs typeface="Times New Roman"/>
              </a:rPr>
              <a:t>có</a:t>
            </a:r>
            <a:r>
              <a:rPr lang="en-US" sz="2800" dirty="0">
                <a:latin typeface="Times New Roman"/>
                <a:cs typeface="Times New Roman"/>
              </a:rPr>
              <a:t> </a:t>
            </a:r>
            <a:r>
              <a:rPr lang="en-US" sz="2800" dirty="0" err="1">
                <a:latin typeface="Times New Roman"/>
                <a:cs typeface="Times New Roman"/>
              </a:rPr>
              <a:t>thể</a:t>
            </a:r>
            <a:r>
              <a:rPr lang="en-US" sz="2800" dirty="0">
                <a:latin typeface="Times New Roman"/>
                <a:cs typeface="Times New Roman"/>
              </a:rPr>
              <a:t> </a:t>
            </a:r>
            <a:r>
              <a:rPr lang="en-US" sz="2800" dirty="0" err="1">
                <a:latin typeface="Times New Roman"/>
                <a:cs typeface="Times New Roman"/>
              </a:rPr>
              <a:t>là</a:t>
            </a:r>
            <a:r>
              <a:rPr lang="en-US" sz="2800" dirty="0">
                <a:latin typeface="Times New Roman"/>
                <a:cs typeface="Times New Roman"/>
              </a:rPr>
              <a:t> </a:t>
            </a:r>
            <a:r>
              <a:rPr lang="en-US" sz="2800" dirty="0" err="1">
                <a:latin typeface="Times New Roman"/>
                <a:cs typeface="Times New Roman"/>
              </a:rPr>
              <a:t>các</a:t>
            </a:r>
            <a:r>
              <a:rPr lang="en-US" sz="2800" dirty="0">
                <a:latin typeface="Times New Roman"/>
                <a:cs typeface="Times New Roman"/>
              </a:rPr>
              <a:t> </a:t>
            </a:r>
            <a:r>
              <a:rPr lang="en-US" sz="2800" dirty="0" err="1">
                <a:latin typeface="Times New Roman"/>
                <a:cs typeface="Times New Roman"/>
              </a:rPr>
              <a:t>giá</a:t>
            </a:r>
            <a:r>
              <a:rPr lang="en-US" sz="2800" dirty="0">
                <a:latin typeface="Times New Roman"/>
                <a:cs typeface="Times New Roman"/>
              </a:rPr>
              <a:t> </a:t>
            </a:r>
            <a:r>
              <a:rPr lang="en-US" sz="2800" dirty="0" err="1">
                <a:latin typeface="Times New Roman"/>
                <a:cs typeface="Times New Roman"/>
              </a:rPr>
              <a:t>trị</a:t>
            </a:r>
            <a:r>
              <a:rPr lang="en-US" sz="2800" dirty="0">
                <a:latin typeface="Times New Roman"/>
                <a:cs typeface="Times New Roman"/>
              </a:rPr>
              <a:t> </a:t>
            </a:r>
            <a:r>
              <a:rPr lang="en-US" sz="2800" dirty="0" err="1">
                <a:latin typeface="Times New Roman"/>
                <a:cs typeface="Times New Roman"/>
              </a:rPr>
              <a:t>rời</a:t>
            </a:r>
            <a:r>
              <a:rPr lang="en-US" sz="2800" dirty="0">
                <a:latin typeface="Times New Roman"/>
                <a:cs typeface="Times New Roman"/>
              </a:rPr>
              <a:t> </a:t>
            </a:r>
            <a:r>
              <a:rPr lang="en-US" sz="2800" dirty="0" err="1">
                <a:latin typeface="Times New Roman"/>
                <a:cs typeface="Times New Roman"/>
              </a:rPr>
              <a:t>rạc</a:t>
            </a:r>
            <a:r>
              <a:rPr lang="en-US" sz="2800" dirty="0">
                <a:latin typeface="Times New Roman"/>
                <a:cs typeface="Times New Roman"/>
              </a:rPr>
              <a:t> </a:t>
            </a:r>
            <a:r>
              <a:rPr lang="en-US" sz="2800" dirty="0" err="1">
                <a:latin typeface="Times New Roman"/>
                <a:cs typeface="Times New Roman"/>
              </a:rPr>
              <a:t>đúng</a:t>
            </a:r>
            <a:r>
              <a:rPr lang="en-US" sz="2800" dirty="0">
                <a:latin typeface="Times New Roman"/>
                <a:cs typeface="Times New Roman"/>
              </a:rPr>
              <a:t> </a:t>
            </a:r>
            <a:r>
              <a:rPr lang="en-US" sz="2800" dirty="0" err="1">
                <a:latin typeface="Times New Roman"/>
                <a:cs typeface="Times New Roman"/>
              </a:rPr>
              <a:t>và</a:t>
            </a:r>
            <a:r>
              <a:rPr lang="en-US" sz="2800" dirty="0">
                <a:latin typeface="Times New Roman"/>
                <a:cs typeface="Times New Roman"/>
              </a:rPr>
              <a:t> </a:t>
            </a:r>
            <a:r>
              <a:rPr lang="en-US" sz="2800" dirty="0" err="1">
                <a:latin typeface="Times New Roman"/>
                <a:cs typeface="Times New Roman"/>
              </a:rPr>
              <a:t>sai</a:t>
            </a:r>
            <a:r>
              <a:rPr lang="en-US" sz="2800" dirty="0">
                <a:latin typeface="Times New Roman"/>
                <a:cs typeface="Times New Roman"/>
              </a:rPr>
              <a:t> , </a:t>
            </a:r>
            <a:r>
              <a:rPr lang="en-US" sz="2800" dirty="0" err="1">
                <a:latin typeface="Times New Roman"/>
                <a:cs typeface="Times New Roman"/>
              </a:rPr>
              <a:t>hoặc</a:t>
            </a:r>
            <a:r>
              <a:rPr lang="en-US" sz="2800" dirty="0">
                <a:latin typeface="Times New Roman"/>
                <a:cs typeface="Times New Roman"/>
              </a:rPr>
              <a:t> </a:t>
            </a:r>
            <a:r>
              <a:rPr lang="en-US" sz="2800" dirty="0" err="1">
                <a:latin typeface="Times New Roman"/>
                <a:cs typeface="Times New Roman"/>
              </a:rPr>
              <a:t>các</a:t>
            </a:r>
            <a:r>
              <a:rPr lang="en-US" sz="2800" dirty="0">
                <a:latin typeface="Times New Roman"/>
                <a:cs typeface="Times New Roman"/>
              </a:rPr>
              <a:t> </a:t>
            </a:r>
            <a:r>
              <a:rPr lang="en-US" sz="2800" dirty="0" err="1">
                <a:latin typeface="Times New Roman"/>
                <a:cs typeface="Times New Roman"/>
              </a:rPr>
              <a:t>giá</a:t>
            </a:r>
            <a:r>
              <a:rPr lang="en-US" sz="2800" dirty="0">
                <a:latin typeface="Times New Roman"/>
                <a:cs typeface="Times New Roman"/>
              </a:rPr>
              <a:t> </a:t>
            </a:r>
            <a:r>
              <a:rPr lang="en-US" sz="2800" dirty="0" err="1">
                <a:latin typeface="Times New Roman"/>
                <a:cs typeface="Times New Roman"/>
              </a:rPr>
              <a:t>trị</a:t>
            </a:r>
            <a:r>
              <a:rPr lang="en-US" sz="2800" dirty="0">
                <a:latin typeface="Times New Roman"/>
                <a:cs typeface="Times New Roman"/>
              </a:rPr>
              <a:t> </a:t>
            </a:r>
            <a:r>
              <a:rPr lang="en-US" sz="2800" dirty="0" err="1">
                <a:latin typeface="Times New Roman"/>
                <a:cs typeface="Times New Roman"/>
              </a:rPr>
              <a:t>liên</a:t>
            </a:r>
            <a:r>
              <a:rPr lang="en-US" sz="2800" dirty="0">
                <a:latin typeface="Times New Roman"/>
                <a:cs typeface="Times New Roman"/>
              </a:rPr>
              <a:t> </a:t>
            </a:r>
            <a:r>
              <a:rPr lang="en-US" sz="2800" dirty="0" err="1">
                <a:latin typeface="Times New Roman"/>
                <a:cs typeface="Times New Roman"/>
              </a:rPr>
              <a:t>tục</a:t>
            </a:r>
            <a:r>
              <a:rPr lang="en-US" sz="2800" dirty="0">
                <a:latin typeface="Times New Roman"/>
                <a:cs typeface="Times New Roman"/>
              </a:rPr>
              <a:t>. </a:t>
            </a:r>
            <a:endParaRPr sz="2800" dirty="0">
              <a:latin typeface="Times New Roman"/>
              <a:cs typeface="Times New Roman"/>
            </a:endParaRPr>
          </a:p>
        </p:txBody>
      </p:sp>
    </p:spTree>
    <p:extLst>
      <p:ext uri="{BB962C8B-B14F-4D97-AF65-F5344CB8AC3E}">
        <p14:creationId xmlns:p14="http://schemas.microsoft.com/office/powerpoint/2010/main" val="397858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00200" y="491490"/>
            <a:ext cx="6934200" cy="689932"/>
          </a:xfrm>
          <a:prstGeom prst="rect">
            <a:avLst/>
          </a:prstGeom>
        </p:spPr>
        <p:txBody>
          <a:bodyPr vert="horz" wrap="square" lIns="0" tIns="12700" rIns="0" bIns="0" rtlCol="0">
            <a:spAutoFit/>
          </a:bodyPr>
          <a:lstStyle/>
          <a:p>
            <a:pPr marL="12700">
              <a:lnSpc>
                <a:spcPct val="100000"/>
              </a:lnSpc>
              <a:spcBef>
                <a:spcPts val="100"/>
              </a:spcBef>
            </a:pPr>
            <a:r>
              <a:rPr lang="en-US" sz="4400" b="1" spc="-5" dirty="0">
                <a:solidFill>
                  <a:srgbClr val="0000FF"/>
                </a:solidFill>
                <a:latin typeface="Times New Roman"/>
                <a:cs typeface="Times New Roman"/>
              </a:rPr>
              <a:t>Introduction and Motivation</a:t>
            </a:r>
            <a:endParaRPr sz="3200" dirty="0">
              <a:latin typeface="Times New Roman"/>
              <a:cs typeface="Times New Roman"/>
            </a:endParaRPr>
          </a:p>
        </p:txBody>
      </p:sp>
      <p:sp>
        <p:nvSpPr>
          <p:cNvPr id="10" name="object 5">
            <a:extLst>
              <a:ext uri="{FF2B5EF4-FFF2-40B4-BE49-F238E27FC236}">
                <a16:creationId xmlns:a16="http://schemas.microsoft.com/office/drawing/2014/main" id="{5751B524-F303-4942-8E81-1E41CBC146D7}"/>
              </a:ext>
            </a:extLst>
          </p:cNvPr>
          <p:cNvSpPr txBox="1"/>
          <p:nvPr/>
        </p:nvSpPr>
        <p:spPr>
          <a:xfrm>
            <a:off x="991869" y="1597977"/>
            <a:ext cx="7923531" cy="4358244"/>
          </a:xfrm>
          <a:prstGeom prst="rect">
            <a:avLst/>
          </a:prstGeom>
        </p:spPr>
        <p:txBody>
          <a:bodyPr vert="horz" wrap="square" lIns="0" tIns="201295" rIns="0" bIns="0" rtlCol="0">
            <a:spAutoFit/>
          </a:bodyPr>
          <a:lstStyle/>
          <a:p>
            <a:pPr marL="622300" lvl="1" indent="-457200">
              <a:lnSpc>
                <a:spcPct val="100000"/>
              </a:lnSpc>
              <a:spcBef>
                <a:spcPts val="1190"/>
              </a:spcBef>
              <a:buFontTx/>
              <a:buChar char="-"/>
              <a:tabLst>
                <a:tab pos="1223010" algn="l"/>
              </a:tabLst>
            </a:pPr>
            <a:r>
              <a:rPr lang="vi-VN" sz="2600" dirty="0">
                <a:latin typeface="Times New Roman"/>
                <a:cs typeface="Times New Roman"/>
              </a:rPr>
              <a:t>Ứng dụng Công nghệ thông tin sâu rộng trong mọi lĩnh vực chính trị, kinh tế, văn hóa, xã hội và giáo dục tạo nên sức mạnh và động lực để chuyển dịch cơ cấu, thúc đẩy tăng trưởng kinh tế</a:t>
            </a:r>
            <a:endParaRPr lang="en-US" sz="2600" dirty="0">
              <a:latin typeface="Times New Roman"/>
              <a:cs typeface="Times New Roman"/>
            </a:endParaRPr>
          </a:p>
          <a:p>
            <a:pPr marL="622300" lvl="1" indent="-457200">
              <a:lnSpc>
                <a:spcPct val="100000"/>
              </a:lnSpc>
              <a:spcBef>
                <a:spcPts val="1190"/>
              </a:spcBef>
              <a:buFontTx/>
              <a:buChar char="-"/>
              <a:tabLst>
                <a:tab pos="1223010" algn="l"/>
              </a:tabLst>
            </a:pPr>
            <a:r>
              <a:rPr lang="en-US" sz="2600" dirty="0" err="1">
                <a:latin typeface="Times New Roman"/>
                <a:cs typeface="Times New Roman"/>
              </a:rPr>
              <a:t>Đặc</a:t>
            </a:r>
            <a:r>
              <a:rPr lang="en-US" sz="2600" dirty="0">
                <a:latin typeface="Times New Roman"/>
                <a:cs typeface="Times New Roman"/>
              </a:rPr>
              <a:t> </a:t>
            </a:r>
            <a:r>
              <a:rPr lang="en-US" sz="2600" dirty="0" err="1">
                <a:latin typeface="Times New Roman"/>
                <a:cs typeface="Times New Roman"/>
              </a:rPr>
              <a:t>biệt</a:t>
            </a:r>
            <a:r>
              <a:rPr lang="en-US" sz="2600" dirty="0">
                <a:latin typeface="Times New Roman"/>
                <a:cs typeface="Times New Roman"/>
              </a:rPr>
              <a:t> </a:t>
            </a:r>
            <a:r>
              <a:rPr lang="en-US" sz="2600" dirty="0" err="1">
                <a:latin typeface="Times New Roman"/>
                <a:cs typeface="Times New Roman"/>
              </a:rPr>
              <a:t>trong</a:t>
            </a:r>
            <a:r>
              <a:rPr lang="en-US" sz="2600" dirty="0">
                <a:latin typeface="Times New Roman"/>
                <a:cs typeface="Times New Roman"/>
              </a:rPr>
              <a:t> </a:t>
            </a:r>
            <a:r>
              <a:rPr lang="en-US" sz="2600" dirty="0" err="1">
                <a:latin typeface="Times New Roman"/>
                <a:cs typeface="Times New Roman"/>
              </a:rPr>
              <a:t>những</a:t>
            </a:r>
            <a:r>
              <a:rPr lang="en-US" sz="2600" dirty="0">
                <a:latin typeface="Times New Roman"/>
                <a:cs typeface="Times New Roman"/>
              </a:rPr>
              <a:t> </a:t>
            </a:r>
            <a:r>
              <a:rPr lang="en-US" sz="2600" dirty="0" err="1">
                <a:latin typeface="Times New Roman"/>
                <a:cs typeface="Times New Roman"/>
              </a:rPr>
              <a:t>năm</a:t>
            </a:r>
            <a:r>
              <a:rPr lang="en-US" sz="2600" dirty="0">
                <a:latin typeface="Times New Roman"/>
                <a:cs typeface="Times New Roman"/>
              </a:rPr>
              <a:t> </a:t>
            </a:r>
            <a:r>
              <a:rPr lang="en-US" sz="2600" dirty="0" err="1">
                <a:latin typeface="Times New Roman"/>
                <a:cs typeface="Times New Roman"/>
              </a:rPr>
              <a:t>gần</a:t>
            </a:r>
            <a:r>
              <a:rPr lang="en-US" sz="2600" dirty="0">
                <a:latin typeface="Times New Roman"/>
                <a:cs typeface="Times New Roman"/>
              </a:rPr>
              <a:t> </a:t>
            </a:r>
            <a:r>
              <a:rPr lang="en-US" sz="2600" dirty="0" err="1">
                <a:latin typeface="Times New Roman"/>
                <a:cs typeface="Times New Roman"/>
              </a:rPr>
              <a:t>đây</a:t>
            </a:r>
            <a:r>
              <a:rPr lang="en-US" sz="2600" dirty="0">
                <a:latin typeface="Times New Roman"/>
                <a:cs typeface="Times New Roman"/>
              </a:rPr>
              <a:t> ở </a:t>
            </a:r>
            <a:r>
              <a:rPr lang="en-US" sz="2600" dirty="0" err="1">
                <a:latin typeface="Times New Roman"/>
                <a:cs typeface="Times New Roman"/>
              </a:rPr>
              <a:t>Việt</a:t>
            </a:r>
            <a:r>
              <a:rPr lang="en-US" sz="2600" dirty="0">
                <a:latin typeface="Times New Roman"/>
                <a:cs typeface="Times New Roman"/>
              </a:rPr>
              <a:t> Nam </a:t>
            </a:r>
            <a:r>
              <a:rPr lang="en-US" sz="2600" dirty="0" err="1">
                <a:latin typeface="Times New Roman"/>
                <a:cs typeface="Times New Roman"/>
              </a:rPr>
              <a:t>lĩnh</a:t>
            </a:r>
            <a:r>
              <a:rPr lang="en-US" sz="2600" dirty="0">
                <a:latin typeface="Times New Roman"/>
                <a:cs typeface="Times New Roman"/>
              </a:rPr>
              <a:t> </a:t>
            </a:r>
            <a:r>
              <a:rPr lang="en-US" sz="2600" dirty="0" err="1">
                <a:latin typeface="Times New Roman"/>
                <a:cs typeface="Times New Roman"/>
              </a:rPr>
              <a:t>vực</a:t>
            </a:r>
            <a:r>
              <a:rPr lang="en-US" sz="2600" dirty="0">
                <a:latin typeface="Times New Roman"/>
                <a:cs typeface="Times New Roman"/>
              </a:rPr>
              <a:t> </a:t>
            </a:r>
            <a:r>
              <a:rPr lang="en-US" sz="2600" dirty="0" err="1">
                <a:latin typeface="Times New Roman"/>
                <a:cs typeface="Times New Roman"/>
              </a:rPr>
              <a:t>nghiên</a:t>
            </a:r>
            <a:r>
              <a:rPr lang="en-US" sz="2600" dirty="0">
                <a:latin typeface="Times New Roman"/>
                <a:cs typeface="Times New Roman"/>
              </a:rPr>
              <a:t> </a:t>
            </a:r>
            <a:r>
              <a:rPr lang="en-US" sz="2600" dirty="0" err="1">
                <a:latin typeface="Times New Roman"/>
                <a:cs typeface="Times New Roman"/>
              </a:rPr>
              <a:t>cứu</a:t>
            </a:r>
            <a:r>
              <a:rPr lang="en-US" sz="2600" dirty="0">
                <a:latin typeface="Times New Roman"/>
                <a:cs typeface="Times New Roman"/>
              </a:rPr>
              <a:t> </a:t>
            </a:r>
            <a:r>
              <a:rPr lang="en-US" sz="2600" dirty="0" err="1">
                <a:latin typeface="Times New Roman"/>
                <a:cs typeface="Times New Roman"/>
              </a:rPr>
              <a:t>và</a:t>
            </a:r>
            <a:r>
              <a:rPr lang="en-US" sz="2600" dirty="0">
                <a:latin typeface="Times New Roman"/>
                <a:cs typeface="Times New Roman"/>
              </a:rPr>
              <a:t> </a:t>
            </a:r>
            <a:r>
              <a:rPr lang="en-US" sz="2600" dirty="0" err="1">
                <a:latin typeface="Times New Roman"/>
                <a:cs typeface="Times New Roman"/>
              </a:rPr>
              <a:t>ứng</a:t>
            </a:r>
            <a:r>
              <a:rPr lang="en-US" sz="2600" dirty="0">
                <a:latin typeface="Times New Roman"/>
                <a:cs typeface="Times New Roman"/>
              </a:rPr>
              <a:t> </a:t>
            </a:r>
            <a:r>
              <a:rPr lang="en-US" sz="2600" dirty="0" err="1">
                <a:latin typeface="Times New Roman"/>
                <a:cs typeface="Times New Roman"/>
              </a:rPr>
              <a:t>dụng</a:t>
            </a:r>
            <a:r>
              <a:rPr lang="en-US" sz="2600" dirty="0">
                <a:latin typeface="Times New Roman"/>
                <a:cs typeface="Times New Roman"/>
              </a:rPr>
              <a:t> </a:t>
            </a:r>
            <a:r>
              <a:rPr lang="en-US" sz="2600" dirty="0" err="1">
                <a:latin typeface="Times New Roman"/>
                <a:cs typeface="Times New Roman"/>
              </a:rPr>
              <a:t>Trí</a:t>
            </a:r>
            <a:r>
              <a:rPr lang="en-US" sz="2600" dirty="0">
                <a:latin typeface="Times New Roman"/>
                <a:cs typeface="Times New Roman"/>
              </a:rPr>
              <a:t> </a:t>
            </a:r>
            <a:r>
              <a:rPr lang="en-US" sz="2600" dirty="0" err="1">
                <a:latin typeface="Times New Roman"/>
                <a:cs typeface="Times New Roman"/>
              </a:rPr>
              <a:t>tuệ</a:t>
            </a:r>
            <a:r>
              <a:rPr lang="en-US" sz="2600" dirty="0">
                <a:latin typeface="Times New Roman"/>
                <a:cs typeface="Times New Roman"/>
              </a:rPr>
              <a:t> </a:t>
            </a:r>
            <a:r>
              <a:rPr lang="en-US" sz="2600" dirty="0" err="1">
                <a:latin typeface="Times New Roman"/>
                <a:cs typeface="Times New Roman"/>
              </a:rPr>
              <a:t>nhân</a:t>
            </a:r>
            <a:r>
              <a:rPr lang="en-US" sz="2600" dirty="0">
                <a:latin typeface="Times New Roman"/>
                <a:cs typeface="Times New Roman"/>
              </a:rPr>
              <a:t> </a:t>
            </a:r>
            <a:r>
              <a:rPr lang="en-US" sz="2600" dirty="0" err="1">
                <a:latin typeface="Times New Roman"/>
                <a:cs typeface="Times New Roman"/>
              </a:rPr>
              <a:t>tạo</a:t>
            </a:r>
            <a:r>
              <a:rPr lang="en-US" sz="2600" dirty="0">
                <a:latin typeface="Times New Roman"/>
                <a:cs typeface="Times New Roman"/>
              </a:rPr>
              <a:t>, machine learning, deep learning </a:t>
            </a:r>
            <a:r>
              <a:rPr lang="en-US" sz="2600" dirty="0" err="1">
                <a:latin typeface="Times New Roman"/>
                <a:cs typeface="Times New Roman"/>
              </a:rPr>
              <a:t>vào</a:t>
            </a:r>
            <a:r>
              <a:rPr lang="en-US" sz="2600" dirty="0">
                <a:latin typeface="Times New Roman"/>
                <a:cs typeface="Times New Roman"/>
              </a:rPr>
              <a:t> </a:t>
            </a:r>
            <a:r>
              <a:rPr lang="en-US" sz="2600" dirty="0" err="1">
                <a:latin typeface="Times New Roman"/>
                <a:cs typeface="Times New Roman"/>
              </a:rPr>
              <a:t>các</a:t>
            </a:r>
            <a:r>
              <a:rPr lang="en-US" sz="2600" dirty="0">
                <a:latin typeface="Times New Roman"/>
                <a:cs typeface="Times New Roman"/>
              </a:rPr>
              <a:t> </a:t>
            </a:r>
            <a:r>
              <a:rPr lang="en-US" sz="2600" dirty="0" err="1">
                <a:latin typeface="Times New Roman"/>
                <a:cs typeface="Times New Roman"/>
              </a:rPr>
              <a:t>lĩnh</a:t>
            </a:r>
            <a:r>
              <a:rPr lang="en-US" sz="2600" dirty="0">
                <a:latin typeface="Times New Roman"/>
                <a:cs typeface="Times New Roman"/>
              </a:rPr>
              <a:t> </a:t>
            </a:r>
            <a:r>
              <a:rPr lang="en-US" sz="2600" dirty="0" err="1">
                <a:latin typeface="Times New Roman"/>
                <a:cs typeface="Times New Roman"/>
              </a:rPr>
              <a:t>vực</a:t>
            </a:r>
            <a:r>
              <a:rPr lang="en-US" sz="2600" dirty="0">
                <a:latin typeface="Times New Roman"/>
                <a:cs typeface="Times New Roman"/>
              </a:rPr>
              <a:t> </a:t>
            </a:r>
            <a:r>
              <a:rPr lang="en-US" sz="2600" dirty="0" err="1">
                <a:latin typeface="Times New Roman"/>
                <a:cs typeface="Times New Roman"/>
              </a:rPr>
              <a:t>đời</a:t>
            </a:r>
            <a:r>
              <a:rPr lang="en-US" sz="2600" dirty="0">
                <a:latin typeface="Times New Roman"/>
                <a:cs typeface="Times New Roman"/>
              </a:rPr>
              <a:t> </a:t>
            </a:r>
            <a:r>
              <a:rPr lang="en-US" sz="2600" dirty="0" err="1">
                <a:latin typeface="Times New Roman"/>
                <a:cs typeface="Times New Roman"/>
              </a:rPr>
              <a:t>sống</a:t>
            </a:r>
            <a:r>
              <a:rPr lang="en-US" sz="2600" dirty="0">
                <a:latin typeface="Times New Roman"/>
                <a:cs typeface="Times New Roman"/>
              </a:rPr>
              <a:t>, </a:t>
            </a:r>
            <a:r>
              <a:rPr lang="en-US" sz="2600" dirty="0" err="1">
                <a:latin typeface="Times New Roman"/>
                <a:cs typeface="Times New Roman"/>
              </a:rPr>
              <a:t>chính</a:t>
            </a:r>
            <a:r>
              <a:rPr lang="en-US" sz="2600" dirty="0">
                <a:latin typeface="Times New Roman"/>
                <a:cs typeface="Times New Roman"/>
              </a:rPr>
              <a:t> </a:t>
            </a:r>
            <a:r>
              <a:rPr lang="en-US" sz="2600" dirty="0" err="1">
                <a:latin typeface="Times New Roman"/>
                <a:cs typeface="Times New Roman"/>
              </a:rPr>
              <a:t>trị</a:t>
            </a:r>
            <a:r>
              <a:rPr lang="en-US" sz="2600" dirty="0">
                <a:latin typeface="Times New Roman"/>
                <a:cs typeface="Times New Roman"/>
              </a:rPr>
              <a:t>, </a:t>
            </a:r>
            <a:r>
              <a:rPr lang="en-US" sz="2600" dirty="0" err="1">
                <a:latin typeface="Times New Roman"/>
                <a:cs typeface="Times New Roman"/>
              </a:rPr>
              <a:t>kinh</a:t>
            </a:r>
            <a:r>
              <a:rPr lang="en-US" sz="2600" dirty="0">
                <a:latin typeface="Times New Roman"/>
                <a:cs typeface="Times New Roman"/>
              </a:rPr>
              <a:t> </a:t>
            </a:r>
            <a:r>
              <a:rPr lang="en-US" sz="2600" dirty="0" err="1">
                <a:latin typeface="Times New Roman"/>
                <a:cs typeface="Times New Roman"/>
              </a:rPr>
              <a:t>tế</a:t>
            </a:r>
            <a:r>
              <a:rPr lang="en-US" sz="2600" dirty="0">
                <a:latin typeface="Times New Roman"/>
                <a:cs typeface="Times New Roman"/>
              </a:rPr>
              <a:t>, </a:t>
            </a:r>
            <a:r>
              <a:rPr lang="en-US" sz="2600" dirty="0" err="1">
                <a:latin typeface="Times New Roman"/>
                <a:cs typeface="Times New Roman"/>
              </a:rPr>
              <a:t>văn</a:t>
            </a:r>
            <a:r>
              <a:rPr lang="en-US" sz="2600" dirty="0">
                <a:latin typeface="Times New Roman"/>
                <a:cs typeface="Times New Roman"/>
              </a:rPr>
              <a:t> </a:t>
            </a:r>
            <a:r>
              <a:rPr lang="en-US" sz="2600" dirty="0" err="1">
                <a:latin typeface="Times New Roman"/>
                <a:cs typeface="Times New Roman"/>
              </a:rPr>
              <a:t>hóa</a:t>
            </a:r>
            <a:r>
              <a:rPr lang="en-US" sz="2600" dirty="0">
                <a:latin typeface="Times New Roman"/>
                <a:cs typeface="Times New Roman"/>
              </a:rPr>
              <a:t>, </a:t>
            </a:r>
            <a:r>
              <a:rPr lang="en-US" sz="2600" dirty="0" err="1">
                <a:latin typeface="Times New Roman"/>
                <a:cs typeface="Times New Roman"/>
              </a:rPr>
              <a:t>xã</a:t>
            </a:r>
            <a:r>
              <a:rPr lang="en-US" sz="2600" dirty="0">
                <a:latin typeface="Times New Roman"/>
                <a:cs typeface="Times New Roman"/>
              </a:rPr>
              <a:t> </a:t>
            </a:r>
            <a:r>
              <a:rPr lang="en-US" sz="2600" dirty="0" err="1">
                <a:latin typeface="Times New Roman"/>
                <a:cs typeface="Times New Roman"/>
              </a:rPr>
              <a:t>hội</a:t>
            </a:r>
            <a:r>
              <a:rPr lang="en-US" sz="2600" dirty="0">
                <a:latin typeface="Times New Roman"/>
                <a:cs typeface="Times New Roman"/>
              </a:rPr>
              <a:t> </a:t>
            </a:r>
            <a:r>
              <a:rPr lang="en-US" sz="2600" dirty="0" err="1">
                <a:latin typeface="Times New Roman"/>
                <a:cs typeface="Times New Roman"/>
              </a:rPr>
              <a:t>và</a:t>
            </a:r>
            <a:r>
              <a:rPr lang="en-US" sz="2600" dirty="0">
                <a:latin typeface="Times New Roman"/>
                <a:cs typeface="Times New Roman"/>
              </a:rPr>
              <a:t> </a:t>
            </a:r>
            <a:r>
              <a:rPr lang="en-US" sz="2600" dirty="0" err="1">
                <a:latin typeface="Times New Roman"/>
                <a:cs typeface="Times New Roman"/>
              </a:rPr>
              <a:t>giáo</a:t>
            </a:r>
            <a:r>
              <a:rPr lang="en-US" sz="2600" dirty="0">
                <a:latin typeface="Times New Roman"/>
                <a:cs typeface="Times New Roman"/>
              </a:rPr>
              <a:t> </a:t>
            </a:r>
            <a:r>
              <a:rPr lang="en-US" sz="2600" dirty="0" err="1">
                <a:latin typeface="Times New Roman"/>
                <a:cs typeface="Times New Roman"/>
              </a:rPr>
              <a:t>dục</a:t>
            </a:r>
            <a:r>
              <a:rPr lang="en-US" sz="2600" dirty="0">
                <a:latin typeface="Times New Roman"/>
                <a:cs typeface="Times New Roman"/>
              </a:rPr>
              <a:t> </a:t>
            </a:r>
            <a:r>
              <a:rPr lang="en-US" sz="2600" dirty="0" err="1">
                <a:latin typeface="Times New Roman"/>
                <a:cs typeface="Times New Roman"/>
              </a:rPr>
              <a:t>hiện</a:t>
            </a:r>
            <a:r>
              <a:rPr lang="en-US" sz="2600" dirty="0">
                <a:latin typeface="Times New Roman"/>
                <a:cs typeface="Times New Roman"/>
              </a:rPr>
              <a:t> </a:t>
            </a:r>
            <a:r>
              <a:rPr lang="en-US" sz="2600" dirty="0" err="1">
                <a:latin typeface="Times New Roman"/>
                <a:cs typeface="Times New Roman"/>
              </a:rPr>
              <a:t>tại</a:t>
            </a:r>
            <a:r>
              <a:rPr lang="en-US" sz="2600" dirty="0">
                <a:latin typeface="Times New Roman"/>
                <a:cs typeface="Times New Roman"/>
              </a:rPr>
              <a:t> </a:t>
            </a:r>
            <a:r>
              <a:rPr lang="en-US" sz="2600" dirty="0" err="1">
                <a:latin typeface="Times New Roman"/>
                <a:cs typeface="Times New Roman"/>
              </a:rPr>
              <a:t>đang</a:t>
            </a:r>
            <a:r>
              <a:rPr lang="en-US" sz="2600" dirty="0">
                <a:latin typeface="Times New Roman"/>
                <a:cs typeface="Times New Roman"/>
              </a:rPr>
              <a:t> </a:t>
            </a:r>
            <a:r>
              <a:rPr lang="en-US" sz="2600" dirty="0" err="1">
                <a:latin typeface="Times New Roman"/>
                <a:cs typeface="Times New Roman"/>
              </a:rPr>
              <a:t>phát</a:t>
            </a:r>
            <a:r>
              <a:rPr lang="en-US" sz="2600" dirty="0">
                <a:latin typeface="Times New Roman"/>
                <a:cs typeface="Times New Roman"/>
              </a:rPr>
              <a:t> </a:t>
            </a:r>
            <a:r>
              <a:rPr lang="en-US" sz="2600" dirty="0" err="1">
                <a:latin typeface="Times New Roman"/>
                <a:cs typeface="Times New Roman"/>
              </a:rPr>
              <a:t>triển</a:t>
            </a:r>
            <a:r>
              <a:rPr lang="en-US" sz="2600" dirty="0">
                <a:latin typeface="Times New Roman"/>
                <a:cs typeface="Times New Roman"/>
              </a:rPr>
              <a:t> </a:t>
            </a:r>
            <a:r>
              <a:rPr lang="en-US" sz="2600" dirty="0" err="1">
                <a:latin typeface="Times New Roman"/>
                <a:cs typeface="Times New Roman"/>
              </a:rPr>
              <a:t>bậc</a:t>
            </a:r>
            <a:r>
              <a:rPr lang="en-US" sz="2600" dirty="0">
                <a:latin typeface="Times New Roman"/>
                <a:cs typeface="Times New Roman"/>
              </a:rPr>
              <a:t> </a:t>
            </a:r>
            <a:r>
              <a:rPr lang="en-US" sz="2600" dirty="0" err="1">
                <a:latin typeface="Times New Roman"/>
                <a:cs typeface="Times New Roman"/>
              </a:rPr>
              <a:t>nhất</a:t>
            </a:r>
            <a:r>
              <a:rPr lang="en-US" sz="2600" dirty="0">
                <a:latin typeface="Times New Roman"/>
                <a:cs typeface="Times New Roman"/>
              </a:rPr>
              <a:t> </a:t>
            </a:r>
            <a:r>
              <a:rPr lang="en-US" sz="2600" dirty="0" err="1">
                <a:latin typeface="Times New Roman"/>
                <a:cs typeface="Times New Roman"/>
              </a:rPr>
              <a:t>trong</a:t>
            </a:r>
            <a:r>
              <a:rPr lang="en-US" sz="2600" dirty="0">
                <a:latin typeface="Times New Roman"/>
                <a:cs typeface="Times New Roman"/>
              </a:rPr>
              <a:t> </a:t>
            </a:r>
            <a:r>
              <a:rPr lang="en-US" sz="2600" dirty="0" err="1">
                <a:latin typeface="Times New Roman"/>
                <a:cs typeface="Times New Roman"/>
              </a:rPr>
              <a:t>những</a:t>
            </a:r>
            <a:r>
              <a:rPr lang="en-US" sz="2600" dirty="0">
                <a:latin typeface="Times New Roman"/>
                <a:cs typeface="Times New Roman"/>
              </a:rPr>
              <a:t> </a:t>
            </a:r>
            <a:r>
              <a:rPr lang="en-US" sz="2600" dirty="0" err="1">
                <a:latin typeface="Times New Roman"/>
                <a:cs typeface="Times New Roman"/>
              </a:rPr>
              <a:t>khía</a:t>
            </a:r>
            <a:r>
              <a:rPr lang="en-US" sz="2600" dirty="0">
                <a:latin typeface="Times New Roman"/>
                <a:cs typeface="Times New Roman"/>
              </a:rPr>
              <a:t> </a:t>
            </a:r>
            <a:r>
              <a:rPr lang="en-US" sz="2600" dirty="0" err="1">
                <a:latin typeface="Times New Roman"/>
                <a:cs typeface="Times New Roman"/>
              </a:rPr>
              <a:t>cạnh</a:t>
            </a:r>
            <a:r>
              <a:rPr lang="en-US" sz="2600" dirty="0">
                <a:latin typeface="Times New Roman"/>
                <a:cs typeface="Times New Roman"/>
              </a:rPr>
              <a:t> </a:t>
            </a:r>
            <a:r>
              <a:rPr lang="en-US" sz="2600" dirty="0" err="1">
                <a:latin typeface="Times New Roman"/>
                <a:cs typeface="Times New Roman"/>
              </a:rPr>
              <a:t>của</a:t>
            </a:r>
            <a:r>
              <a:rPr lang="en-US" sz="2600" dirty="0">
                <a:latin typeface="Times New Roman"/>
                <a:cs typeface="Times New Roman"/>
              </a:rPr>
              <a:t> </a:t>
            </a:r>
            <a:r>
              <a:rPr lang="en-US" sz="2600" dirty="0" err="1">
                <a:latin typeface="Times New Roman"/>
                <a:cs typeface="Times New Roman"/>
              </a:rPr>
              <a:t>ngành</a:t>
            </a:r>
            <a:r>
              <a:rPr lang="en-US" sz="2600" dirty="0">
                <a:latin typeface="Times New Roman"/>
                <a:cs typeface="Times New Roman"/>
              </a:rPr>
              <a:t> </a:t>
            </a:r>
            <a:r>
              <a:rPr lang="en-US" sz="2600" dirty="0" err="1">
                <a:latin typeface="Times New Roman"/>
                <a:cs typeface="Times New Roman"/>
              </a:rPr>
              <a:t>công</a:t>
            </a:r>
            <a:r>
              <a:rPr lang="en-US" sz="2600" dirty="0">
                <a:latin typeface="Times New Roman"/>
                <a:cs typeface="Times New Roman"/>
              </a:rPr>
              <a:t> </a:t>
            </a:r>
            <a:r>
              <a:rPr lang="en-US" sz="2600" dirty="0" err="1">
                <a:latin typeface="Times New Roman"/>
                <a:cs typeface="Times New Roman"/>
              </a:rPr>
              <a:t>nghệ</a:t>
            </a:r>
            <a:r>
              <a:rPr lang="en-US" sz="2600" dirty="0">
                <a:latin typeface="Times New Roman"/>
                <a:cs typeface="Times New Roman"/>
              </a:rPr>
              <a:t> </a:t>
            </a:r>
            <a:r>
              <a:rPr lang="en-US" sz="2600" dirty="0" err="1">
                <a:latin typeface="Times New Roman"/>
                <a:cs typeface="Times New Roman"/>
              </a:rPr>
              <a:t>thông</a:t>
            </a:r>
            <a:r>
              <a:rPr lang="en-US" sz="2600" dirty="0">
                <a:latin typeface="Times New Roman"/>
                <a:cs typeface="Times New Roman"/>
              </a:rPr>
              <a:t> tin.</a:t>
            </a:r>
            <a:endParaRPr sz="2600" dirty="0">
              <a:latin typeface="Times New Roman"/>
              <a:cs typeface="Times New Roman"/>
            </a:endParaRPr>
          </a:p>
        </p:txBody>
      </p:sp>
      <p:sp>
        <p:nvSpPr>
          <p:cNvPr id="2" name="Slide Number Placeholder 1">
            <a:extLst>
              <a:ext uri="{FF2B5EF4-FFF2-40B4-BE49-F238E27FC236}">
                <a16:creationId xmlns:a16="http://schemas.microsoft.com/office/drawing/2014/main" id="{927F551C-D421-44A5-B91E-4E1B8348F066}"/>
              </a:ext>
            </a:extLst>
          </p:cNvPr>
          <p:cNvSpPr>
            <a:spLocks noGrp="1"/>
          </p:cNvSpPr>
          <p:nvPr>
            <p:ph type="sldNum" sz="quarter" idx="7"/>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1572212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566822"/>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3.2 </a:t>
            </a:r>
            <a:r>
              <a:rPr lang="en-US" sz="3600" spc="-5" dirty="0" err="1">
                <a:solidFill>
                  <a:srgbClr val="0000FF"/>
                </a:solidFill>
                <a:latin typeface="Times New Roman"/>
                <a:cs typeface="Times New Roman"/>
              </a:rPr>
              <a:t>Các</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thuật</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toán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phân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lớp</a:t>
            </a:r>
            <a:endParaRPr sz="3600" dirty="0">
              <a:solidFill>
                <a:srgbClr val="0000FF"/>
              </a:solidFill>
              <a:latin typeface="Times New Roman"/>
              <a:cs typeface="Times New Roman"/>
            </a:endParaRPr>
          </a:p>
        </p:txBody>
      </p:sp>
      <p:sp>
        <p:nvSpPr>
          <p:cNvPr id="5" name="object 5">
            <a:extLst>
              <a:ext uri="{FF2B5EF4-FFF2-40B4-BE49-F238E27FC236}">
                <a16:creationId xmlns:a16="http://schemas.microsoft.com/office/drawing/2014/main" id="{889CBD7B-468F-4F1F-8B53-E843FC2EBECA}"/>
              </a:ext>
            </a:extLst>
          </p:cNvPr>
          <p:cNvSpPr txBox="1"/>
          <p:nvPr/>
        </p:nvSpPr>
        <p:spPr>
          <a:xfrm>
            <a:off x="991869" y="1597977"/>
            <a:ext cx="7694931" cy="2665473"/>
          </a:xfrm>
          <a:prstGeom prst="rect">
            <a:avLst/>
          </a:prstGeom>
        </p:spPr>
        <p:txBody>
          <a:bodyPr vert="horz" wrap="square" lIns="0" tIns="201295" rIns="0" bIns="0" rtlCol="0">
            <a:spAutoFit/>
          </a:bodyPr>
          <a:lstStyle/>
          <a:p>
            <a:pPr marL="165100" lvl="1" indent="342900">
              <a:lnSpc>
                <a:spcPct val="100000"/>
              </a:lnSpc>
              <a:spcBef>
                <a:spcPts val="1190"/>
              </a:spcBef>
              <a:buAutoNum type="arabicPeriod"/>
              <a:tabLst>
                <a:tab pos="1223010" algn="l"/>
              </a:tabLst>
            </a:pPr>
            <a:r>
              <a:rPr lang="en-US" sz="3200" dirty="0">
                <a:latin typeface="Times New Roman"/>
                <a:cs typeface="Times New Roman"/>
              </a:rPr>
              <a:t>Naive Bayes</a:t>
            </a:r>
            <a:endParaRPr sz="3200" dirty="0">
              <a:latin typeface="Times New Roman"/>
              <a:cs typeface="Times New Roman"/>
            </a:endParaRPr>
          </a:p>
          <a:p>
            <a:pPr marL="165100" lvl="1" indent="342900">
              <a:lnSpc>
                <a:spcPct val="100000"/>
              </a:lnSpc>
              <a:buAutoNum type="arabicPeriod"/>
              <a:tabLst>
                <a:tab pos="1223010" algn="l"/>
              </a:tabLst>
            </a:pPr>
            <a:r>
              <a:rPr lang="en-US" sz="3200" dirty="0">
                <a:latin typeface="Times New Roman"/>
                <a:cs typeface="Times New Roman"/>
              </a:rPr>
              <a:t>K - Nearest Neighbor (KNN)</a:t>
            </a:r>
          </a:p>
          <a:p>
            <a:pPr marL="165100" lvl="1" indent="342900">
              <a:lnSpc>
                <a:spcPct val="100000"/>
              </a:lnSpc>
              <a:buAutoNum type="arabicPeriod"/>
              <a:tabLst>
                <a:tab pos="1223010" algn="l"/>
              </a:tabLst>
            </a:pPr>
            <a:r>
              <a:rPr lang="en-US" sz="3200" dirty="0">
                <a:latin typeface="Times New Roman"/>
                <a:cs typeface="Times New Roman"/>
              </a:rPr>
              <a:t>Decision Tree</a:t>
            </a:r>
          </a:p>
          <a:p>
            <a:pPr marL="165100" lvl="1" indent="342900">
              <a:lnSpc>
                <a:spcPct val="100000"/>
              </a:lnSpc>
              <a:buAutoNum type="arabicPeriod"/>
              <a:tabLst>
                <a:tab pos="1223010" algn="l"/>
              </a:tabLst>
            </a:pPr>
            <a:r>
              <a:rPr lang="en-US" sz="3200" dirty="0">
                <a:latin typeface="Times New Roman"/>
                <a:cs typeface="Times New Roman"/>
              </a:rPr>
              <a:t>Support Vector Machines (SVM)</a:t>
            </a:r>
          </a:p>
          <a:p>
            <a:pPr marL="165100" lvl="1" indent="342900">
              <a:lnSpc>
                <a:spcPct val="100000"/>
              </a:lnSpc>
              <a:buAutoNum type="arabicPeriod"/>
              <a:tabLst>
                <a:tab pos="1223010" algn="l"/>
              </a:tabLst>
            </a:pPr>
            <a:r>
              <a:rPr lang="en-US" sz="3200" dirty="0" err="1">
                <a:latin typeface="Times New Roman"/>
                <a:cs typeface="Times New Roman"/>
              </a:rPr>
              <a:t>Hồi</a:t>
            </a:r>
            <a:r>
              <a:rPr lang="en-US" sz="3200" dirty="0">
                <a:latin typeface="Times New Roman"/>
                <a:cs typeface="Times New Roman"/>
              </a:rPr>
              <a:t> </a:t>
            </a:r>
            <a:r>
              <a:rPr lang="en-US" sz="3200" dirty="0" err="1">
                <a:latin typeface="Times New Roman"/>
                <a:cs typeface="Times New Roman"/>
              </a:rPr>
              <a:t>quy</a:t>
            </a:r>
            <a:r>
              <a:rPr lang="en-US" sz="3200" dirty="0">
                <a:latin typeface="Times New Roman"/>
                <a:cs typeface="Times New Roman"/>
              </a:rPr>
              <a:t> logistic (Logistic Regression)</a:t>
            </a:r>
            <a:endParaRPr sz="3200" dirty="0">
              <a:latin typeface="Times New Roman"/>
              <a:cs typeface="Times New Roman"/>
            </a:endParaRPr>
          </a:p>
        </p:txBody>
      </p:sp>
      <p:sp>
        <p:nvSpPr>
          <p:cNvPr id="6" name="Slide Number Placeholder 5">
            <a:extLst>
              <a:ext uri="{FF2B5EF4-FFF2-40B4-BE49-F238E27FC236}">
                <a16:creationId xmlns:a16="http://schemas.microsoft.com/office/drawing/2014/main" id="{DA7378C4-FAEC-4DB8-A315-5D45CACE531C}"/>
              </a:ext>
            </a:extLst>
          </p:cNvPr>
          <p:cNvSpPr>
            <a:spLocks noGrp="1"/>
          </p:cNvSpPr>
          <p:nvPr>
            <p:ph type="sldNum" sz="quarter" idx="7"/>
          </p:nvPr>
        </p:nvSpPr>
        <p:spPr/>
        <p:txBody>
          <a:bodyPr/>
          <a:lstStyle/>
          <a:p>
            <a:fld id="{B6F15528-21DE-4FAA-801E-634DDDAF4B2B}" type="slidenum">
              <a:rPr lang="en-US" smtClean="0"/>
              <a:t>20</a:t>
            </a:fld>
            <a:endParaRPr lang="en-US"/>
          </a:p>
        </p:txBody>
      </p:sp>
    </p:spTree>
    <p:extLst>
      <p:ext uri="{BB962C8B-B14F-4D97-AF65-F5344CB8AC3E}">
        <p14:creationId xmlns:p14="http://schemas.microsoft.com/office/powerpoint/2010/main" val="3112794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566822"/>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IV.	</a:t>
            </a:r>
            <a:r>
              <a:rPr lang="en-US" sz="3600" spc="-5" dirty="0" err="1">
                <a:solidFill>
                  <a:srgbClr val="0000FF"/>
                </a:solidFill>
                <a:latin typeface="Times New Roman"/>
                <a:cs typeface="Times New Roman"/>
              </a:rPr>
              <a:t>Bài</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toán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phân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tích</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cảm</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xúc</a:t>
            </a:r>
            <a:endParaRPr sz="3600" dirty="0">
              <a:solidFill>
                <a:srgbClr val="0000FF"/>
              </a:solidFill>
              <a:latin typeface="Times New Roman"/>
              <a:cs typeface="Times New Roman"/>
            </a:endParaRPr>
          </a:p>
        </p:txBody>
      </p:sp>
      <p:sp>
        <p:nvSpPr>
          <p:cNvPr id="6" name="object 5">
            <a:extLst>
              <a:ext uri="{FF2B5EF4-FFF2-40B4-BE49-F238E27FC236}">
                <a16:creationId xmlns:a16="http://schemas.microsoft.com/office/drawing/2014/main" id="{A67049BD-2408-4A2A-ADB7-3F761DE0276E}"/>
              </a:ext>
            </a:extLst>
          </p:cNvPr>
          <p:cNvSpPr txBox="1"/>
          <p:nvPr/>
        </p:nvSpPr>
        <p:spPr>
          <a:xfrm>
            <a:off x="991869" y="1597977"/>
            <a:ext cx="6186805" cy="1680588"/>
          </a:xfrm>
          <a:prstGeom prst="rect">
            <a:avLst/>
          </a:prstGeom>
        </p:spPr>
        <p:txBody>
          <a:bodyPr vert="horz" wrap="square" lIns="0" tIns="201295" rIns="0" bIns="0" rtlCol="0">
            <a:spAutoFit/>
          </a:bodyPr>
          <a:lstStyle/>
          <a:p>
            <a:pPr marL="165100" lvl="1" indent="342900">
              <a:lnSpc>
                <a:spcPct val="100000"/>
              </a:lnSpc>
              <a:spcBef>
                <a:spcPts val="1190"/>
              </a:spcBef>
              <a:buAutoNum type="arabicPeriod"/>
              <a:tabLst>
                <a:tab pos="1223010" algn="l"/>
              </a:tabLst>
            </a:pPr>
            <a:r>
              <a:rPr lang="en-US" sz="3200" dirty="0" err="1">
                <a:latin typeface="Times New Roman"/>
                <a:cs typeface="Times New Roman"/>
              </a:rPr>
              <a:t>Tổng</a:t>
            </a:r>
            <a:r>
              <a:rPr lang="en-US" sz="3200" dirty="0">
                <a:latin typeface="Times New Roman"/>
                <a:cs typeface="Times New Roman"/>
              </a:rPr>
              <a:t> </a:t>
            </a:r>
            <a:r>
              <a:rPr lang="en-US" sz="3200" dirty="0" err="1">
                <a:latin typeface="Times New Roman"/>
                <a:cs typeface="Times New Roman"/>
              </a:rPr>
              <a:t>quan</a:t>
            </a:r>
            <a:r>
              <a:rPr lang="en-US" sz="3200" dirty="0">
                <a:latin typeface="Times New Roman"/>
                <a:cs typeface="Times New Roman"/>
              </a:rPr>
              <a:t> </a:t>
            </a:r>
            <a:r>
              <a:rPr lang="en-US" sz="3200" dirty="0" err="1">
                <a:latin typeface="Times New Roman"/>
                <a:cs typeface="Times New Roman"/>
              </a:rPr>
              <a:t>về</a:t>
            </a:r>
            <a:r>
              <a:rPr lang="en-US" sz="3200" dirty="0">
                <a:latin typeface="Times New Roman"/>
                <a:cs typeface="Times New Roman"/>
              </a:rPr>
              <a:t> </a:t>
            </a:r>
            <a:r>
              <a:rPr lang="en-US" sz="3200" dirty="0" err="1">
                <a:latin typeface="Times New Roman"/>
                <a:cs typeface="Times New Roman"/>
              </a:rPr>
              <a:t>bài</a:t>
            </a:r>
            <a:r>
              <a:rPr lang="en-US" sz="3200" dirty="0">
                <a:latin typeface="Times New Roman"/>
                <a:cs typeface="Times New Roman"/>
              </a:rPr>
              <a:t> </a:t>
            </a:r>
            <a:r>
              <a:rPr lang="en-US" sz="3200" dirty="0" err="1">
                <a:latin typeface="Times New Roman"/>
                <a:cs typeface="Times New Roman"/>
              </a:rPr>
              <a:t>toán</a:t>
            </a:r>
            <a:endParaRPr sz="3200" dirty="0">
              <a:latin typeface="Times New Roman"/>
              <a:cs typeface="Times New Roman"/>
            </a:endParaRPr>
          </a:p>
          <a:p>
            <a:pPr marL="165100" lvl="1" indent="342900">
              <a:lnSpc>
                <a:spcPct val="100000"/>
              </a:lnSpc>
              <a:buAutoNum type="arabicPeriod"/>
              <a:tabLst>
                <a:tab pos="1223010" algn="l"/>
              </a:tabLst>
            </a:pPr>
            <a:r>
              <a:rPr lang="en-US" sz="3200" dirty="0" err="1">
                <a:latin typeface="Times New Roman"/>
                <a:cs typeface="Times New Roman"/>
              </a:rPr>
              <a:t>Các</a:t>
            </a:r>
            <a:r>
              <a:rPr lang="en-US" sz="3200" dirty="0">
                <a:latin typeface="Times New Roman"/>
                <a:cs typeface="Times New Roman"/>
              </a:rPr>
              <a:t> b</a:t>
            </a:r>
            <a:r>
              <a:rPr lang="vi-VN" sz="3200" dirty="0">
                <a:latin typeface="Times New Roman"/>
                <a:cs typeface="Times New Roman"/>
              </a:rPr>
              <a:t>ư</a:t>
            </a:r>
            <a:r>
              <a:rPr lang="en-US" sz="3200" dirty="0" err="1">
                <a:latin typeface="Times New Roman"/>
                <a:cs typeface="Times New Roman"/>
              </a:rPr>
              <a:t>ớc</a:t>
            </a:r>
            <a:r>
              <a:rPr lang="en-US" sz="3200" dirty="0">
                <a:latin typeface="Times New Roman"/>
                <a:cs typeface="Times New Roman"/>
              </a:rPr>
              <a:t> </a:t>
            </a:r>
            <a:r>
              <a:rPr lang="en-US" sz="3200" dirty="0" err="1">
                <a:latin typeface="Times New Roman"/>
                <a:cs typeface="Times New Roman"/>
              </a:rPr>
              <a:t>của</a:t>
            </a:r>
            <a:r>
              <a:rPr lang="en-US" sz="3200" dirty="0">
                <a:latin typeface="Times New Roman"/>
                <a:cs typeface="Times New Roman"/>
              </a:rPr>
              <a:t> </a:t>
            </a:r>
            <a:r>
              <a:rPr lang="en-US" sz="3200" dirty="0" err="1">
                <a:latin typeface="Times New Roman"/>
                <a:cs typeface="Times New Roman"/>
              </a:rPr>
              <a:t>bài</a:t>
            </a:r>
            <a:r>
              <a:rPr lang="en-US" sz="3200" dirty="0">
                <a:latin typeface="Times New Roman"/>
                <a:cs typeface="Times New Roman"/>
              </a:rPr>
              <a:t> </a:t>
            </a:r>
            <a:r>
              <a:rPr lang="en-US" sz="3200" dirty="0" err="1">
                <a:latin typeface="Times New Roman"/>
                <a:cs typeface="Times New Roman"/>
              </a:rPr>
              <a:t>toán</a:t>
            </a:r>
            <a:endParaRPr sz="3200" dirty="0">
              <a:latin typeface="Times New Roman"/>
              <a:cs typeface="Times New Roman"/>
            </a:endParaRPr>
          </a:p>
          <a:p>
            <a:pPr marL="165100" marR="426720" lvl="1" indent="342900">
              <a:lnSpc>
                <a:spcPct val="100000"/>
              </a:lnSpc>
              <a:buAutoNum type="arabicPeriod"/>
              <a:tabLst>
                <a:tab pos="1223010" algn="l"/>
              </a:tabLst>
            </a:pPr>
            <a:r>
              <a:rPr lang="en-US" sz="3200" dirty="0">
                <a:latin typeface="Times New Roman"/>
                <a:cs typeface="Times New Roman"/>
              </a:rPr>
              <a:t>Demo </a:t>
            </a:r>
          </a:p>
        </p:txBody>
      </p:sp>
      <p:sp>
        <p:nvSpPr>
          <p:cNvPr id="5" name="Slide Number Placeholder 4">
            <a:extLst>
              <a:ext uri="{FF2B5EF4-FFF2-40B4-BE49-F238E27FC236}">
                <a16:creationId xmlns:a16="http://schemas.microsoft.com/office/drawing/2014/main" id="{07FDE8DB-B4FC-4E5C-86C3-CB8E1558BA95}"/>
              </a:ext>
            </a:extLst>
          </p:cNvPr>
          <p:cNvSpPr>
            <a:spLocks noGrp="1"/>
          </p:cNvSpPr>
          <p:nvPr>
            <p:ph type="sldNum" sz="quarter" idx="7"/>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3984370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1120820"/>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4.1 </a:t>
            </a:r>
            <a:r>
              <a:rPr lang="en-US" sz="3600" spc="-5" dirty="0" err="1">
                <a:solidFill>
                  <a:srgbClr val="0000FF"/>
                </a:solidFill>
                <a:latin typeface="Times New Roman"/>
                <a:cs typeface="Times New Roman"/>
              </a:rPr>
              <a:t>Tổng</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quan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về</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bài</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toán</a:t>
            </a:r>
            <a:br>
              <a:rPr lang="en-US" sz="3600" spc="-5" dirty="0">
                <a:solidFill>
                  <a:srgbClr val="0000FF"/>
                </a:solidFill>
                <a:latin typeface="Times New Roman"/>
                <a:cs typeface="Times New Roman"/>
              </a:rPr>
            </a:br>
            <a:endParaRPr sz="3600" dirty="0">
              <a:solidFill>
                <a:srgbClr val="0000FF"/>
              </a:solidFill>
              <a:latin typeface="Times New Roman"/>
              <a:cs typeface="Times New Roman"/>
            </a:endParaRPr>
          </a:p>
        </p:txBody>
      </p:sp>
      <p:sp>
        <p:nvSpPr>
          <p:cNvPr id="5" name="Slide Number Placeholder 4">
            <a:extLst>
              <a:ext uri="{FF2B5EF4-FFF2-40B4-BE49-F238E27FC236}">
                <a16:creationId xmlns:a16="http://schemas.microsoft.com/office/drawing/2014/main" id="{BE870B6E-0AEA-44B5-A733-0896F2320C91}"/>
              </a:ext>
            </a:extLst>
          </p:cNvPr>
          <p:cNvSpPr>
            <a:spLocks noGrp="1"/>
          </p:cNvSpPr>
          <p:nvPr>
            <p:ph type="sldNum" sz="quarter" idx="7"/>
          </p:nvPr>
        </p:nvSpPr>
        <p:spPr/>
        <p:txBody>
          <a:bodyPr/>
          <a:lstStyle/>
          <a:p>
            <a:fld id="{B6F15528-21DE-4FAA-801E-634DDDAF4B2B}" type="slidenum">
              <a:rPr lang="en-US" smtClean="0"/>
              <a:t>22</a:t>
            </a:fld>
            <a:endParaRPr lang="en-US"/>
          </a:p>
        </p:txBody>
      </p:sp>
      <p:sp>
        <p:nvSpPr>
          <p:cNvPr id="6" name="object 5">
            <a:extLst>
              <a:ext uri="{FF2B5EF4-FFF2-40B4-BE49-F238E27FC236}">
                <a16:creationId xmlns:a16="http://schemas.microsoft.com/office/drawing/2014/main" id="{A33EC0A9-2317-456B-AFFF-2303ADD6D98B}"/>
              </a:ext>
            </a:extLst>
          </p:cNvPr>
          <p:cNvSpPr txBox="1"/>
          <p:nvPr/>
        </p:nvSpPr>
        <p:spPr>
          <a:xfrm>
            <a:off x="991869" y="1597977"/>
            <a:ext cx="7923531" cy="3096360"/>
          </a:xfrm>
          <a:prstGeom prst="rect">
            <a:avLst/>
          </a:prstGeom>
        </p:spPr>
        <p:txBody>
          <a:bodyPr vert="horz" wrap="square" lIns="0" tIns="201295" rIns="0" bIns="0" rtlCol="0">
            <a:spAutoFit/>
          </a:bodyPr>
          <a:lstStyle/>
          <a:p>
            <a:pPr marL="622300" lvl="1" indent="-457200">
              <a:lnSpc>
                <a:spcPct val="100000"/>
              </a:lnSpc>
              <a:spcBef>
                <a:spcPts val="1190"/>
              </a:spcBef>
              <a:buFontTx/>
              <a:buChar char="-"/>
              <a:tabLst>
                <a:tab pos="1223010" algn="l"/>
              </a:tabLst>
            </a:pPr>
            <a:r>
              <a:rPr lang="en-US" sz="2800" dirty="0" err="1">
                <a:latin typeface="Times New Roman"/>
                <a:cs typeface="Times New Roman"/>
              </a:rPr>
              <a:t>Phân</a:t>
            </a:r>
            <a:r>
              <a:rPr lang="en-US" sz="2800" dirty="0">
                <a:latin typeface="Times New Roman"/>
                <a:cs typeface="Times New Roman"/>
              </a:rPr>
              <a:t> </a:t>
            </a:r>
            <a:r>
              <a:rPr lang="en-US" sz="2800" dirty="0" err="1">
                <a:latin typeface="Times New Roman"/>
                <a:cs typeface="Times New Roman"/>
              </a:rPr>
              <a:t>tích</a:t>
            </a:r>
            <a:r>
              <a:rPr lang="en-US" sz="2800" dirty="0">
                <a:latin typeface="Times New Roman"/>
                <a:cs typeface="Times New Roman"/>
              </a:rPr>
              <a:t> </a:t>
            </a:r>
            <a:r>
              <a:rPr lang="en-US" sz="2800" dirty="0" err="1">
                <a:latin typeface="Times New Roman"/>
                <a:cs typeface="Times New Roman"/>
              </a:rPr>
              <a:t>tình</a:t>
            </a:r>
            <a:r>
              <a:rPr lang="en-US" sz="2800" dirty="0">
                <a:latin typeface="Times New Roman"/>
                <a:cs typeface="Times New Roman"/>
              </a:rPr>
              <a:t> </a:t>
            </a:r>
            <a:r>
              <a:rPr lang="en-US" sz="2800" dirty="0" err="1">
                <a:latin typeface="Times New Roman"/>
                <a:cs typeface="Times New Roman"/>
              </a:rPr>
              <a:t>cảm</a:t>
            </a:r>
            <a:r>
              <a:rPr lang="en-US" sz="2800" dirty="0">
                <a:latin typeface="Times New Roman"/>
                <a:cs typeface="Times New Roman"/>
              </a:rPr>
              <a:t> </a:t>
            </a:r>
            <a:r>
              <a:rPr lang="en-US" sz="2800" dirty="0" err="1">
                <a:latin typeface="Times New Roman"/>
                <a:cs typeface="Times New Roman"/>
              </a:rPr>
              <a:t>là</a:t>
            </a:r>
            <a:r>
              <a:rPr lang="en-US" sz="2800" dirty="0">
                <a:latin typeface="Times New Roman"/>
                <a:cs typeface="Times New Roman"/>
              </a:rPr>
              <a:t> </a:t>
            </a:r>
            <a:r>
              <a:rPr lang="en-US" sz="2800" dirty="0" err="1">
                <a:latin typeface="Times New Roman"/>
                <a:cs typeface="Times New Roman"/>
              </a:rPr>
              <a:t>một</a:t>
            </a:r>
            <a:r>
              <a:rPr lang="en-US" sz="2800" dirty="0">
                <a:latin typeface="Times New Roman"/>
                <a:cs typeface="Times New Roman"/>
              </a:rPr>
              <a:t> </a:t>
            </a:r>
            <a:r>
              <a:rPr lang="en-US" sz="2800" dirty="0" err="1">
                <a:latin typeface="Times New Roman"/>
                <a:cs typeface="Times New Roman"/>
              </a:rPr>
              <a:t>nhiệm</a:t>
            </a:r>
            <a:r>
              <a:rPr lang="en-US" sz="2800" dirty="0">
                <a:latin typeface="Times New Roman"/>
                <a:cs typeface="Times New Roman"/>
              </a:rPr>
              <a:t> </a:t>
            </a:r>
            <a:r>
              <a:rPr lang="en-US" sz="2800" dirty="0" err="1">
                <a:latin typeface="Times New Roman"/>
                <a:cs typeface="Times New Roman"/>
              </a:rPr>
              <a:t>vụ</a:t>
            </a:r>
            <a:r>
              <a:rPr lang="en-US" sz="2800" dirty="0">
                <a:latin typeface="Times New Roman"/>
                <a:cs typeface="Times New Roman"/>
              </a:rPr>
              <a:t> NLP </a:t>
            </a:r>
            <a:r>
              <a:rPr lang="en-US" sz="2800" dirty="0" err="1">
                <a:latin typeface="Times New Roman"/>
                <a:cs typeface="Times New Roman"/>
              </a:rPr>
              <a:t>phổ</a:t>
            </a:r>
            <a:r>
              <a:rPr lang="en-US" sz="2800" dirty="0">
                <a:latin typeface="Times New Roman"/>
                <a:cs typeface="Times New Roman"/>
              </a:rPr>
              <a:t> </a:t>
            </a:r>
            <a:r>
              <a:rPr lang="en-US" sz="2800" dirty="0" err="1">
                <a:latin typeface="Times New Roman"/>
                <a:cs typeface="Times New Roman"/>
              </a:rPr>
              <a:t>biến</a:t>
            </a:r>
            <a:r>
              <a:rPr lang="en-US" sz="2800" dirty="0">
                <a:latin typeface="Times New Roman"/>
                <a:cs typeface="Times New Roman"/>
              </a:rPr>
              <a:t> </a:t>
            </a:r>
            <a:r>
              <a:rPr lang="en-US" sz="2800" dirty="0" err="1">
                <a:latin typeface="Times New Roman"/>
                <a:cs typeface="Times New Roman"/>
              </a:rPr>
              <a:t>mà</a:t>
            </a:r>
            <a:r>
              <a:rPr lang="en-US" sz="2800" dirty="0">
                <a:latin typeface="Times New Roman"/>
                <a:cs typeface="Times New Roman"/>
              </a:rPr>
              <a:t> </a:t>
            </a:r>
            <a:r>
              <a:rPr lang="en-US" sz="2800" dirty="0" err="1">
                <a:latin typeface="Times New Roman"/>
                <a:cs typeface="Times New Roman"/>
              </a:rPr>
              <a:t>các</a:t>
            </a:r>
            <a:r>
              <a:rPr lang="en-US" sz="2800" dirty="0">
                <a:latin typeface="Times New Roman"/>
                <a:cs typeface="Times New Roman"/>
              </a:rPr>
              <a:t> </a:t>
            </a:r>
            <a:r>
              <a:rPr lang="en-US" sz="2800" dirty="0" err="1">
                <a:latin typeface="Times New Roman"/>
                <a:cs typeface="Times New Roman"/>
              </a:rPr>
              <a:t>nhà</a:t>
            </a:r>
            <a:r>
              <a:rPr lang="en-US" sz="2800" dirty="0">
                <a:latin typeface="Times New Roman"/>
                <a:cs typeface="Times New Roman"/>
              </a:rPr>
              <a:t> khoa </a:t>
            </a:r>
            <a:r>
              <a:rPr lang="en-US" sz="2800" dirty="0" err="1">
                <a:latin typeface="Times New Roman"/>
                <a:cs typeface="Times New Roman"/>
              </a:rPr>
              <a:t>học</a:t>
            </a:r>
            <a:r>
              <a:rPr lang="en-US" sz="2800" dirty="0">
                <a:latin typeface="Times New Roman"/>
                <a:cs typeface="Times New Roman"/>
              </a:rPr>
              <a:t> </a:t>
            </a:r>
            <a:r>
              <a:rPr lang="en-US" sz="2800" dirty="0" err="1">
                <a:latin typeface="Times New Roman"/>
                <a:cs typeface="Times New Roman"/>
              </a:rPr>
              <a:t>dữ</a:t>
            </a:r>
            <a:r>
              <a:rPr lang="en-US" sz="2800" dirty="0">
                <a:latin typeface="Times New Roman"/>
                <a:cs typeface="Times New Roman"/>
              </a:rPr>
              <a:t> </a:t>
            </a:r>
            <a:r>
              <a:rPr lang="en-US" sz="2800" dirty="0" err="1">
                <a:latin typeface="Times New Roman"/>
                <a:cs typeface="Times New Roman"/>
              </a:rPr>
              <a:t>liệu</a:t>
            </a:r>
            <a:r>
              <a:rPr lang="en-US" sz="2800" dirty="0">
                <a:latin typeface="Times New Roman"/>
                <a:cs typeface="Times New Roman"/>
              </a:rPr>
              <a:t> </a:t>
            </a:r>
            <a:r>
              <a:rPr lang="en-US" sz="2800" dirty="0" err="1">
                <a:latin typeface="Times New Roman"/>
                <a:cs typeface="Times New Roman"/>
              </a:rPr>
              <a:t>cần</a:t>
            </a:r>
            <a:r>
              <a:rPr lang="en-US" sz="2800" dirty="0">
                <a:latin typeface="Times New Roman"/>
                <a:cs typeface="Times New Roman"/>
              </a:rPr>
              <a:t> </a:t>
            </a:r>
            <a:r>
              <a:rPr lang="en-US" sz="2800" dirty="0" err="1">
                <a:latin typeface="Times New Roman"/>
                <a:cs typeface="Times New Roman"/>
              </a:rPr>
              <a:t>thực</a:t>
            </a:r>
            <a:r>
              <a:rPr lang="en-US" sz="2800" dirty="0">
                <a:latin typeface="Times New Roman"/>
                <a:cs typeface="Times New Roman"/>
              </a:rPr>
              <a:t> </a:t>
            </a:r>
            <a:r>
              <a:rPr lang="en-US" sz="2800" dirty="0" err="1">
                <a:latin typeface="Times New Roman"/>
                <a:cs typeface="Times New Roman"/>
              </a:rPr>
              <a:t>hiện</a:t>
            </a:r>
            <a:r>
              <a:rPr lang="en-US" sz="2800" dirty="0">
                <a:latin typeface="Times New Roman"/>
                <a:cs typeface="Times New Roman"/>
              </a:rPr>
              <a:t>.</a:t>
            </a:r>
          </a:p>
          <a:p>
            <a:pPr marL="622300" lvl="1" indent="-457200">
              <a:lnSpc>
                <a:spcPct val="100000"/>
              </a:lnSpc>
              <a:spcBef>
                <a:spcPts val="1190"/>
              </a:spcBef>
              <a:buFontTx/>
              <a:buChar char="-"/>
              <a:tabLst>
                <a:tab pos="1223010" algn="l"/>
              </a:tabLst>
            </a:pPr>
            <a:r>
              <a:rPr lang="en-US" sz="2800" dirty="0" err="1">
                <a:latin typeface="Times New Roman"/>
                <a:cs typeface="Times New Roman"/>
              </a:rPr>
              <a:t>Bài</a:t>
            </a:r>
            <a:r>
              <a:rPr lang="en-US" sz="2800" dirty="0">
                <a:latin typeface="Times New Roman"/>
                <a:cs typeface="Times New Roman"/>
              </a:rPr>
              <a:t> </a:t>
            </a:r>
            <a:r>
              <a:rPr lang="en-US" sz="2800" dirty="0" err="1">
                <a:latin typeface="Times New Roman"/>
                <a:cs typeface="Times New Roman"/>
              </a:rPr>
              <a:t>toán</a:t>
            </a:r>
            <a:r>
              <a:rPr lang="en-US" sz="2800" dirty="0">
                <a:latin typeface="Times New Roman"/>
                <a:cs typeface="Times New Roman"/>
              </a:rPr>
              <a:t> </a:t>
            </a:r>
            <a:r>
              <a:rPr lang="en-US" sz="2800" dirty="0" err="1">
                <a:latin typeface="Times New Roman"/>
                <a:cs typeface="Times New Roman"/>
              </a:rPr>
              <a:t>thực</a:t>
            </a:r>
            <a:r>
              <a:rPr lang="en-US" sz="2800" dirty="0">
                <a:latin typeface="Times New Roman"/>
                <a:cs typeface="Times New Roman"/>
              </a:rPr>
              <a:t> </a:t>
            </a:r>
            <a:r>
              <a:rPr lang="en-US" sz="2800" dirty="0" err="1">
                <a:latin typeface="Times New Roman"/>
                <a:cs typeface="Times New Roman"/>
              </a:rPr>
              <a:t>hiện</a:t>
            </a:r>
            <a:r>
              <a:rPr lang="vi-VN" sz="2800" dirty="0">
                <a:latin typeface="Times New Roman"/>
                <a:cs typeface="Times New Roman"/>
              </a:rPr>
              <a:t> là một hướng dẫn đơn giản để tạo một trình phân loại đánh giá phim barebones bằng Python. </a:t>
            </a:r>
            <a:endParaRPr lang="en-US" sz="2800" dirty="0">
              <a:latin typeface="Times New Roman"/>
              <a:cs typeface="Times New Roman"/>
            </a:endParaRPr>
          </a:p>
          <a:p>
            <a:pPr marL="622300" lvl="1" indent="-457200">
              <a:lnSpc>
                <a:spcPct val="100000"/>
              </a:lnSpc>
              <a:spcBef>
                <a:spcPts val="1190"/>
              </a:spcBef>
              <a:buFontTx/>
              <a:buChar char="-"/>
              <a:tabLst>
                <a:tab pos="1223010" algn="l"/>
              </a:tabLst>
            </a:pPr>
            <a:endParaRPr sz="2800" dirty="0">
              <a:latin typeface="Times New Roman"/>
              <a:cs typeface="Times New Roman"/>
            </a:endParaRPr>
          </a:p>
        </p:txBody>
      </p:sp>
    </p:spTree>
    <p:extLst>
      <p:ext uri="{BB962C8B-B14F-4D97-AF65-F5344CB8AC3E}">
        <p14:creationId xmlns:p14="http://schemas.microsoft.com/office/powerpoint/2010/main" val="1135360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1120820"/>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4.2 </a:t>
            </a:r>
            <a:r>
              <a:rPr lang="en-US" sz="3600" spc="-5" dirty="0" err="1">
                <a:solidFill>
                  <a:srgbClr val="0000FF"/>
                </a:solidFill>
                <a:latin typeface="Times New Roman"/>
                <a:cs typeface="Times New Roman"/>
              </a:rPr>
              <a:t>Các</a:t>
            </a:r>
            <a:r>
              <a:rPr lang="en-US" sz="3600" spc="-5" dirty="0">
                <a:solidFill>
                  <a:srgbClr val="0000FF"/>
                </a:solidFill>
                <a:latin typeface="Times New Roman"/>
                <a:cs typeface="Times New Roman"/>
              </a:rPr>
              <a:t> b</a:t>
            </a:r>
            <a:r>
              <a:rPr lang="vi-VN" sz="3600" spc="-5" dirty="0">
                <a:solidFill>
                  <a:srgbClr val="0000FF"/>
                </a:solidFill>
                <a:latin typeface="Times New Roman"/>
                <a:cs typeface="Times New Roman"/>
              </a:rPr>
              <a:t>ư</a:t>
            </a:r>
            <a:r>
              <a:rPr lang="en-US" sz="3600" spc="-5" dirty="0" err="1">
                <a:solidFill>
                  <a:srgbClr val="0000FF"/>
                </a:solidFill>
                <a:latin typeface="Times New Roman"/>
                <a:cs typeface="Times New Roman"/>
              </a:rPr>
              <a:t>ớc</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của</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bài</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toán</a:t>
            </a:r>
            <a:br>
              <a:rPr lang="en-US" sz="3600" spc="-5" dirty="0">
                <a:solidFill>
                  <a:srgbClr val="0000FF"/>
                </a:solidFill>
                <a:latin typeface="Times New Roman"/>
                <a:cs typeface="Times New Roman"/>
              </a:rPr>
            </a:br>
            <a:endParaRPr sz="3600" dirty="0">
              <a:solidFill>
                <a:srgbClr val="0000FF"/>
              </a:solidFill>
              <a:latin typeface="Times New Roman"/>
              <a:cs typeface="Times New Roman"/>
            </a:endParaRPr>
          </a:p>
        </p:txBody>
      </p:sp>
      <p:sp>
        <p:nvSpPr>
          <p:cNvPr id="5" name="object 5">
            <a:extLst>
              <a:ext uri="{FF2B5EF4-FFF2-40B4-BE49-F238E27FC236}">
                <a16:creationId xmlns:a16="http://schemas.microsoft.com/office/drawing/2014/main" id="{C78BBCBB-7E7B-45DF-A269-249C309AB9C3}"/>
              </a:ext>
            </a:extLst>
          </p:cNvPr>
          <p:cNvSpPr/>
          <p:nvPr/>
        </p:nvSpPr>
        <p:spPr>
          <a:xfrm>
            <a:off x="1202751" y="2074163"/>
            <a:ext cx="248602" cy="286214"/>
          </a:xfrm>
          <a:prstGeom prst="rect">
            <a:avLst/>
          </a:prstGeom>
          <a:blipFill>
            <a:blip r:embed="rId5" cstate="print"/>
            <a:stretch>
              <a:fillRect/>
            </a:stretch>
          </a:blipFill>
        </p:spPr>
        <p:txBody>
          <a:bodyPr wrap="square" lIns="0" tIns="0" rIns="0" bIns="0" rtlCol="0"/>
          <a:lstStyle/>
          <a:p>
            <a:endParaRPr dirty="0"/>
          </a:p>
        </p:txBody>
      </p:sp>
      <p:sp>
        <p:nvSpPr>
          <p:cNvPr id="6" name="object 6">
            <a:extLst>
              <a:ext uri="{FF2B5EF4-FFF2-40B4-BE49-F238E27FC236}">
                <a16:creationId xmlns:a16="http://schemas.microsoft.com/office/drawing/2014/main" id="{639A76E5-F635-410F-9D2D-E72EE7C22DC4}"/>
              </a:ext>
            </a:extLst>
          </p:cNvPr>
          <p:cNvSpPr/>
          <p:nvPr/>
        </p:nvSpPr>
        <p:spPr>
          <a:xfrm>
            <a:off x="1229367" y="2697215"/>
            <a:ext cx="248602" cy="286214"/>
          </a:xfrm>
          <a:prstGeom prst="rect">
            <a:avLst/>
          </a:prstGeom>
          <a:blipFill>
            <a:blip r:embed="rId5" cstate="print"/>
            <a:stretch>
              <a:fillRect/>
            </a:stretch>
          </a:blipFill>
        </p:spPr>
        <p:txBody>
          <a:bodyPr wrap="square" lIns="0" tIns="0" rIns="0" bIns="0" rtlCol="0"/>
          <a:lstStyle/>
          <a:p>
            <a:endParaRPr dirty="0"/>
          </a:p>
        </p:txBody>
      </p:sp>
      <p:sp>
        <p:nvSpPr>
          <p:cNvPr id="7" name="object 7">
            <a:extLst>
              <a:ext uri="{FF2B5EF4-FFF2-40B4-BE49-F238E27FC236}">
                <a16:creationId xmlns:a16="http://schemas.microsoft.com/office/drawing/2014/main" id="{6C18D8B0-877F-4B46-A1F5-76C0764B79FE}"/>
              </a:ext>
            </a:extLst>
          </p:cNvPr>
          <p:cNvSpPr/>
          <p:nvPr/>
        </p:nvSpPr>
        <p:spPr>
          <a:xfrm>
            <a:off x="1219200" y="3259308"/>
            <a:ext cx="248602" cy="286214"/>
          </a:xfrm>
          <a:prstGeom prst="rect">
            <a:avLst/>
          </a:prstGeom>
          <a:blipFill>
            <a:blip r:embed="rId5" cstate="print"/>
            <a:stretch>
              <a:fillRect/>
            </a:stretch>
          </a:blipFill>
        </p:spPr>
        <p:txBody>
          <a:bodyPr wrap="square" lIns="0" tIns="0" rIns="0" bIns="0" rtlCol="0"/>
          <a:lstStyle/>
          <a:p>
            <a:endParaRPr/>
          </a:p>
        </p:txBody>
      </p:sp>
      <p:sp>
        <p:nvSpPr>
          <p:cNvPr id="8" name="object 7">
            <a:extLst>
              <a:ext uri="{FF2B5EF4-FFF2-40B4-BE49-F238E27FC236}">
                <a16:creationId xmlns:a16="http://schemas.microsoft.com/office/drawing/2014/main" id="{CC2BDC27-A693-43E0-9838-40E75CD94BFA}"/>
              </a:ext>
            </a:extLst>
          </p:cNvPr>
          <p:cNvSpPr/>
          <p:nvPr/>
        </p:nvSpPr>
        <p:spPr>
          <a:xfrm>
            <a:off x="1229367" y="3915654"/>
            <a:ext cx="248602" cy="286214"/>
          </a:xfrm>
          <a:prstGeom prst="rect">
            <a:avLst/>
          </a:prstGeom>
          <a:blipFill>
            <a:blip r:embed="rId5" cstate="print"/>
            <a:stretch>
              <a:fillRect/>
            </a:stretch>
          </a:blipFill>
        </p:spPr>
        <p:txBody>
          <a:bodyPr wrap="square" lIns="0" tIns="0" rIns="0" bIns="0" rtlCol="0"/>
          <a:lstStyle/>
          <a:p>
            <a:endParaRPr/>
          </a:p>
        </p:txBody>
      </p:sp>
      <p:sp>
        <p:nvSpPr>
          <p:cNvPr id="9" name="object 7">
            <a:extLst>
              <a:ext uri="{FF2B5EF4-FFF2-40B4-BE49-F238E27FC236}">
                <a16:creationId xmlns:a16="http://schemas.microsoft.com/office/drawing/2014/main" id="{90E992E0-B8E0-4CEC-B14D-E1B3B82F7DE3}"/>
              </a:ext>
            </a:extLst>
          </p:cNvPr>
          <p:cNvSpPr/>
          <p:nvPr/>
        </p:nvSpPr>
        <p:spPr>
          <a:xfrm>
            <a:off x="1219200" y="4572000"/>
            <a:ext cx="248602" cy="286214"/>
          </a:xfrm>
          <a:prstGeom prst="rect">
            <a:avLst/>
          </a:prstGeom>
          <a:blipFill>
            <a:blip r:embed="rId5" cstate="print"/>
            <a:stretch>
              <a:fillRect/>
            </a:stretch>
          </a:blipFill>
        </p:spPr>
        <p:txBody>
          <a:bodyPr wrap="square" lIns="0" tIns="0" rIns="0" bIns="0" rtlCol="0"/>
          <a:lstStyle/>
          <a:p>
            <a:endParaRPr/>
          </a:p>
        </p:txBody>
      </p:sp>
      <p:sp>
        <p:nvSpPr>
          <p:cNvPr id="10" name="object 5">
            <a:extLst>
              <a:ext uri="{FF2B5EF4-FFF2-40B4-BE49-F238E27FC236}">
                <a16:creationId xmlns:a16="http://schemas.microsoft.com/office/drawing/2014/main" id="{97471A30-A957-41CC-8D0A-F280887EB8BF}"/>
              </a:ext>
            </a:extLst>
          </p:cNvPr>
          <p:cNvSpPr txBox="1"/>
          <p:nvPr/>
        </p:nvSpPr>
        <p:spPr>
          <a:xfrm>
            <a:off x="1752600" y="1811572"/>
            <a:ext cx="7146505" cy="4450577"/>
          </a:xfrm>
          <a:prstGeom prst="rect">
            <a:avLst/>
          </a:prstGeom>
        </p:spPr>
        <p:txBody>
          <a:bodyPr vert="horz" wrap="square" lIns="0" tIns="201295" rIns="0" bIns="0" rtlCol="0">
            <a:spAutoFit/>
          </a:bodyPr>
          <a:lstStyle/>
          <a:p>
            <a:pPr marL="12700">
              <a:lnSpc>
                <a:spcPct val="100000"/>
              </a:lnSpc>
              <a:spcBef>
                <a:spcPts val="1585"/>
              </a:spcBef>
            </a:pPr>
            <a:r>
              <a:rPr lang="en-US" sz="2800" dirty="0" err="1">
                <a:latin typeface="Times New Roman"/>
                <a:cs typeface="Times New Roman"/>
              </a:rPr>
              <a:t>Đọc</a:t>
            </a:r>
            <a:r>
              <a:rPr lang="en-US" sz="2800" dirty="0">
                <a:latin typeface="Times New Roman"/>
                <a:cs typeface="Times New Roman"/>
              </a:rPr>
              <a:t> </a:t>
            </a:r>
            <a:r>
              <a:rPr lang="en-US" sz="2800" dirty="0" err="1">
                <a:latin typeface="Times New Roman"/>
                <a:cs typeface="Times New Roman"/>
              </a:rPr>
              <a:t>dữ</a:t>
            </a:r>
            <a:r>
              <a:rPr lang="en-US" sz="2800" dirty="0">
                <a:latin typeface="Times New Roman"/>
                <a:cs typeface="Times New Roman"/>
              </a:rPr>
              <a:t> </a:t>
            </a:r>
            <a:r>
              <a:rPr lang="en-US" sz="2800" dirty="0" err="1">
                <a:latin typeface="Times New Roman"/>
                <a:cs typeface="Times New Roman"/>
              </a:rPr>
              <a:t>liệu</a:t>
            </a:r>
            <a:r>
              <a:rPr lang="en-US" sz="2800" dirty="0">
                <a:latin typeface="Times New Roman"/>
                <a:cs typeface="Times New Roman"/>
              </a:rPr>
              <a:t> </a:t>
            </a:r>
            <a:r>
              <a:rPr lang="en-US" sz="2800" dirty="0" err="1">
                <a:latin typeface="Times New Roman"/>
                <a:cs typeface="Times New Roman"/>
              </a:rPr>
              <a:t>vào</a:t>
            </a:r>
            <a:r>
              <a:rPr lang="en-US" sz="2800" dirty="0">
                <a:latin typeface="Times New Roman"/>
                <a:cs typeface="Times New Roman"/>
              </a:rPr>
              <a:t> Python</a:t>
            </a:r>
          </a:p>
          <a:p>
            <a:pPr marL="12700">
              <a:lnSpc>
                <a:spcPct val="100000"/>
              </a:lnSpc>
              <a:spcBef>
                <a:spcPts val="1585"/>
              </a:spcBef>
            </a:pPr>
            <a:r>
              <a:rPr lang="en-US" sz="2800" dirty="0" err="1">
                <a:latin typeface="Times New Roman"/>
                <a:cs typeface="Times New Roman"/>
              </a:rPr>
              <a:t>Làm</a:t>
            </a:r>
            <a:r>
              <a:rPr lang="en-US" sz="2800" dirty="0">
                <a:latin typeface="Times New Roman"/>
                <a:cs typeface="Times New Roman"/>
              </a:rPr>
              <a:t> </a:t>
            </a:r>
            <a:r>
              <a:rPr lang="en-US" sz="2800" dirty="0" err="1">
                <a:latin typeface="Times New Roman"/>
                <a:cs typeface="Times New Roman"/>
              </a:rPr>
              <a:t>sạch</a:t>
            </a:r>
            <a:r>
              <a:rPr lang="en-US" sz="2800" dirty="0">
                <a:latin typeface="Times New Roman"/>
                <a:cs typeface="Times New Roman"/>
              </a:rPr>
              <a:t> </a:t>
            </a:r>
            <a:r>
              <a:rPr lang="en-US" sz="2800" dirty="0" err="1">
                <a:latin typeface="Times New Roman"/>
                <a:cs typeface="Times New Roman"/>
              </a:rPr>
              <a:t>dữ</a:t>
            </a:r>
            <a:r>
              <a:rPr lang="en-US" sz="2800" dirty="0">
                <a:latin typeface="Times New Roman"/>
                <a:cs typeface="Times New Roman"/>
              </a:rPr>
              <a:t> </a:t>
            </a:r>
            <a:r>
              <a:rPr lang="en-US" sz="2800" dirty="0" err="1">
                <a:latin typeface="Times New Roman"/>
                <a:cs typeface="Times New Roman"/>
              </a:rPr>
              <a:t>liệu</a:t>
            </a:r>
            <a:endParaRPr lang="en-US" sz="2800" dirty="0">
              <a:latin typeface="Times New Roman"/>
              <a:cs typeface="Times New Roman"/>
            </a:endParaRPr>
          </a:p>
          <a:p>
            <a:pPr marL="12700">
              <a:lnSpc>
                <a:spcPct val="100000"/>
              </a:lnSpc>
              <a:spcBef>
                <a:spcPts val="1585"/>
              </a:spcBef>
            </a:pPr>
            <a:r>
              <a:rPr lang="en-US" sz="2800" dirty="0">
                <a:latin typeface="Times New Roman"/>
                <a:cs typeface="Times New Roman"/>
              </a:rPr>
              <a:t>Remove </a:t>
            </a:r>
            <a:r>
              <a:rPr lang="en-US" sz="2800" dirty="0" err="1">
                <a:latin typeface="Times New Roman"/>
                <a:cs typeface="Times New Roman"/>
              </a:rPr>
              <a:t>stopword</a:t>
            </a:r>
            <a:endParaRPr lang="en-US" sz="2800" dirty="0">
              <a:latin typeface="Times New Roman"/>
              <a:cs typeface="Times New Roman"/>
            </a:endParaRPr>
          </a:p>
          <a:p>
            <a:pPr marL="12700">
              <a:lnSpc>
                <a:spcPct val="100000"/>
              </a:lnSpc>
              <a:spcBef>
                <a:spcPts val="1585"/>
              </a:spcBef>
            </a:pPr>
            <a:r>
              <a:rPr lang="en-US" sz="2800" dirty="0">
                <a:latin typeface="Times New Roman"/>
                <a:cs typeface="Times New Roman"/>
              </a:rPr>
              <a:t>Stemming</a:t>
            </a:r>
          </a:p>
          <a:p>
            <a:pPr marL="12700">
              <a:lnSpc>
                <a:spcPct val="100000"/>
              </a:lnSpc>
              <a:spcBef>
                <a:spcPts val="1585"/>
              </a:spcBef>
            </a:pPr>
            <a:r>
              <a:rPr lang="en-US" sz="2800" dirty="0">
                <a:latin typeface="Times New Roman"/>
                <a:cs typeface="Times New Roman"/>
              </a:rPr>
              <a:t>Vectorization </a:t>
            </a:r>
          </a:p>
          <a:p>
            <a:pPr marL="12700">
              <a:lnSpc>
                <a:spcPct val="100000"/>
              </a:lnSpc>
              <a:spcBef>
                <a:spcPts val="1585"/>
              </a:spcBef>
            </a:pPr>
            <a:r>
              <a:rPr lang="en-US" sz="2800" dirty="0" err="1">
                <a:latin typeface="Times New Roman"/>
                <a:cs typeface="Times New Roman"/>
              </a:rPr>
              <a:t>Tạo</a:t>
            </a:r>
            <a:r>
              <a:rPr lang="en-US" sz="2800" dirty="0">
                <a:latin typeface="Times New Roman"/>
                <a:cs typeface="Times New Roman"/>
              </a:rPr>
              <a:t> </a:t>
            </a:r>
            <a:r>
              <a:rPr lang="en-US" sz="2800" dirty="0" err="1">
                <a:latin typeface="Times New Roman"/>
                <a:cs typeface="Times New Roman"/>
              </a:rPr>
              <a:t>bộ</a:t>
            </a:r>
            <a:r>
              <a:rPr lang="en-US" sz="2800" dirty="0">
                <a:latin typeface="Times New Roman"/>
                <a:cs typeface="Times New Roman"/>
              </a:rPr>
              <a:t> </a:t>
            </a:r>
            <a:r>
              <a:rPr lang="en-US" sz="2800" dirty="0" err="1">
                <a:latin typeface="Times New Roman"/>
                <a:cs typeface="Times New Roman"/>
              </a:rPr>
              <a:t>phân</a:t>
            </a:r>
            <a:r>
              <a:rPr lang="en-US" sz="2800" dirty="0">
                <a:latin typeface="Times New Roman"/>
                <a:cs typeface="Times New Roman"/>
              </a:rPr>
              <a:t> </a:t>
            </a:r>
            <a:r>
              <a:rPr lang="en-US" sz="2800" dirty="0" err="1">
                <a:latin typeface="Times New Roman"/>
                <a:cs typeface="Times New Roman"/>
              </a:rPr>
              <a:t>loại</a:t>
            </a:r>
            <a:endParaRPr lang="en-US" sz="2800" dirty="0">
              <a:latin typeface="Times New Roman"/>
              <a:cs typeface="Times New Roman"/>
            </a:endParaRPr>
          </a:p>
          <a:p>
            <a:pPr marL="12700">
              <a:lnSpc>
                <a:spcPct val="100000"/>
              </a:lnSpc>
              <a:spcBef>
                <a:spcPts val="1585"/>
              </a:spcBef>
            </a:pPr>
            <a:r>
              <a:rPr lang="en-US" sz="2800" dirty="0">
                <a:latin typeface="Times New Roman"/>
                <a:cs typeface="Times New Roman"/>
              </a:rPr>
              <a:t>Train Final Model</a:t>
            </a:r>
            <a:endParaRPr sz="2800" dirty="0">
              <a:latin typeface="Times New Roman"/>
              <a:cs typeface="Times New Roman"/>
            </a:endParaRPr>
          </a:p>
        </p:txBody>
      </p:sp>
      <p:sp>
        <p:nvSpPr>
          <p:cNvPr id="13" name="object 7">
            <a:extLst>
              <a:ext uri="{FF2B5EF4-FFF2-40B4-BE49-F238E27FC236}">
                <a16:creationId xmlns:a16="http://schemas.microsoft.com/office/drawing/2014/main" id="{0BFAA06D-EB68-43CC-819A-D104954DFAE7}"/>
              </a:ext>
            </a:extLst>
          </p:cNvPr>
          <p:cNvSpPr/>
          <p:nvPr/>
        </p:nvSpPr>
        <p:spPr>
          <a:xfrm>
            <a:off x="1219200" y="5228346"/>
            <a:ext cx="248602" cy="286214"/>
          </a:xfrm>
          <a:prstGeom prst="rect">
            <a:avLst/>
          </a:prstGeom>
          <a:blipFill>
            <a:blip r:embed="rId5" cstate="print"/>
            <a:stretch>
              <a:fillRect/>
            </a:stretch>
          </a:blipFill>
        </p:spPr>
        <p:txBody>
          <a:bodyPr wrap="square" lIns="0" tIns="0" rIns="0" bIns="0" rtlCol="0"/>
          <a:lstStyle/>
          <a:p>
            <a:endParaRPr/>
          </a:p>
        </p:txBody>
      </p:sp>
      <p:sp>
        <p:nvSpPr>
          <p:cNvPr id="14" name="object 7">
            <a:extLst>
              <a:ext uri="{FF2B5EF4-FFF2-40B4-BE49-F238E27FC236}">
                <a16:creationId xmlns:a16="http://schemas.microsoft.com/office/drawing/2014/main" id="{3C9725BB-1598-455D-B534-8122B290B9BE}"/>
              </a:ext>
            </a:extLst>
          </p:cNvPr>
          <p:cNvSpPr/>
          <p:nvPr/>
        </p:nvSpPr>
        <p:spPr>
          <a:xfrm>
            <a:off x="1237298" y="5884692"/>
            <a:ext cx="248602" cy="286214"/>
          </a:xfrm>
          <a:prstGeom prst="rect">
            <a:avLst/>
          </a:prstGeom>
          <a:blipFill>
            <a:blip r:embed="rId5" cstate="print"/>
            <a:stretch>
              <a:fillRect/>
            </a:stretch>
          </a:blipFill>
        </p:spPr>
        <p:txBody>
          <a:bodyPr wrap="square" lIns="0" tIns="0" rIns="0" bIns="0" rtlCol="0"/>
          <a:lstStyle/>
          <a:p>
            <a:endParaRPr/>
          </a:p>
        </p:txBody>
      </p:sp>
      <p:sp>
        <p:nvSpPr>
          <p:cNvPr id="11" name="Slide Number Placeholder 10">
            <a:extLst>
              <a:ext uri="{FF2B5EF4-FFF2-40B4-BE49-F238E27FC236}">
                <a16:creationId xmlns:a16="http://schemas.microsoft.com/office/drawing/2014/main" id="{40514C9A-5081-46E4-88AA-2F872D899770}"/>
              </a:ext>
            </a:extLst>
          </p:cNvPr>
          <p:cNvSpPr>
            <a:spLocks noGrp="1"/>
          </p:cNvSpPr>
          <p:nvPr>
            <p:ph type="sldNum" sz="quarter" idx="7"/>
          </p:nvPr>
        </p:nvSpPr>
        <p:spPr/>
        <p:txBody>
          <a:bodyPr/>
          <a:lstStyle/>
          <a:p>
            <a:fld id="{B6F15528-21DE-4FAA-801E-634DDDAF4B2B}" type="slidenum">
              <a:rPr lang="en-US" smtClean="0"/>
              <a:t>23</a:t>
            </a:fld>
            <a:endParaRPr lang="en-US"/>
          </a:p>
        </p:txBody>
      </p:sp>
    </p:spTree>
    <p:extLst>
      <p:ext uri="{BB962C8B-B14F-4D97-AF65-F5344CB8AC3E}">
        <p14:creationId xmlns:p14="http://schemas.microsoft.com/office/powerpoint/2010/main" val="969718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1120820"/>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4.3 Demo</a:t>
            </a:r>
            <a:br>
              <a:rPr lang="en-US" sz="3600" spc="-5" dirty="0">
                <a:solidFill>
                  <a:srgbClr val="0000FF"/>
                </a:solidFill>
                <a:latin typeface="Times New Roman"/>
                <a:cs typeface="Times New Roman"/>
              </a:rPr>
            </a:br>
            <a:endParaRPr sz="3600" dirty="0">
              <a:solidFill>
                <a:srgbClr val="0000FF"/>
              </a:solidFill>
              <a:latin typeface="Times New Roman"/>
              <a:cs typeface="Times New Roman"/>
            </a:endParaRPr>
          </a:p>
        </p:txBody>
      </p:sp>
      <p:sp>
        <p:nvSpPr>
          <p:cNvPr id="5" name="Slide Number Placeholder 4">
            <a:extLst>
              <a:ext uri="{FF2B5EF4-FFF2-40B4-BE49-F238E27FC236}">
                <a16:creationId xmlns:a16="http://schemas.microsoft.com/office/drawing/2014/main" id="{26E0D33A-815F-44CD-93E9-A9CEA667D2B7}"/>
              </a:ext>
            </a:extLst>
          </p:cNvPr>
          <p:cNvSpPr>
            <a:spLocks noGrp="1"/>
          </p:cNvSpPr>
          <p:nvPr>
            <p:ph type="sldNum" sz="quarter" idx="7"/>
          </p:nvPr>
        </p:nvSpPr>
        <p:spPr/>
        <p:txBody>
          <a:bodyPr/>
          <a:lstStyle/>
          <a:p>
            <a:fld id="{B6F15528-21DE-4FAA-801E-634DDDAF4B2B}" type="slidenum">
              <a:rPr lang="en-US" smtClean="0"/>
              <a:t>24</a:t>
            </a:fld>
            <a:endParaRPr lang="en-US"/>
          </a:p>
        </p:txBody>
      </p:sp>
    </p:spTree>
    <p:extLst>
      <p:ext uri="{BB962C8B-B14F-4D97-AF65-F5344CB8AC3E}">
        <p14:creationId xmlns:p14="http://schemas.microsoft.com/office/powerpoint/2010/main" val="750368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566822"/>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err="1">
                <a:solidFill>
                  <a:srgbClr val="0000FF"/>
                </a:solidFill>
                <a:latin typeface="Times New Roman"/>
                <a:cs typeface="Times New Roman"/>
              </a:rPr>
              <a:t>Tổng</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kết</a:t>
            </a:r>
            <a:r>
              <a:rPr lang="en-US" sz="3600" spc="-5" dirty="0">
                <a:solidFill>
                  <a:srgbClr val="0000FF"/>
                </a:solidFill>
                <a:latin typeface="Times New Roman"/>
                <a:cs typeface="Times New Roman"/>
              </a:rPr>
              <a:t> TLCN</a:t>
            </a:r>
            <a:endParaRPr sz="3600" dirty="0">
              <a:solidFill>
                <a:srgbClr val="0000FF"/>
              </a:solidFill>
              <a:latin typeface="Times New Roman"/>
              <a:cs typeface="Times New Roman"/>
            </a:endParaRPr>
          </a:p>
        </p:txBody>
      </p:sp>
      <p:sp>
        <p:nvSpPr>
          <p:cNvPr id="5" name="Slide Number Placeholder 4">
            <a:extLst>
              <a:ext uri="{FF2B5EF4-FFF2-40B4-BE49-F238E27FC236}">
                <a16:creationId xmlns:a16="http://schemas.microsoft.com/office/drawing/2014/main" id="{8887FABC-19A1-47EC-BC70-E2300FB5616A}"/>
              </a:ext>
            </a:extLst>
          </p:cNvPr>
          <p:cNvSpPr>
            <a:spLocks noGrp="1"/>
          </p:cNvSpPr>
          <p:nvPr>
            <p:ph type="sldNum" sz="quarter" idx="7"/>
          </p:nvPr>
        </p:nvSpPr>
        <p:spPr/>
        <p:txBody>
          <a:bodyPr/>
          <a:lstStyle/>
          <a:p>
            <a:fld id="{B6F15528-21DE-4FAA-801E-634DDDAF4B2B}" type="slidenum">
              <a:rPr lang="en-US" smtClean="0"/>
              <a:t>25</a:t>
            </a:fld>
            <a:endParaRPr lang="en-US"/>
          </a:p>
        </p:txBody>
      </p:sp>
      <p:sp>
        <p:nvSpPr>
          <p:cNvPr id="10" name="object 5">
            <a:extLst>
              <a:ext uri="{FF2B5EF4-FFF2-40B4-BE49-F238E27FC236}">
                <a16:creationId xmlns:a16="http://schemas.microsoft.com/office/drawing/2014/main" id="{197BB8C5-BAA0-4527-AE01-F6D2F3A49246}"/>
              </a:ext>
            </a:extLst>
          </p:cNvPr>
          <p:cNvSpPr txBox="1"/>
          <p:nvPr/>
        </p:nvSpPr>
        <p:spPr>
          <a:xfrm>
            <a:off x="991869" y="1597977"/>
            <a:ext cx="7923531" cy="3958135"/>
          </a:xfrm>
          <a:prstGeom prst="rect">
            <a:avLst/>
          </a:prstGeom>
        </p:spPr>
        <p:txBody>
          <a:bodyPr vert="horz" wrap="square" lIns="0" tIns="201295" rIns="0" bIns="0" rtlCol="0">
            <a:spAutoFit/>
          </a:bodyPr>
          <a:lstStyle/>
          <a:p>
            <a:pPr marL="622300" lvl="1" indent="-457200">
              <a:lnSpc>
                <a:spcPct val="100000"/>
              </a:lnSpc>
              <a:spcBef>
                <a:spcPts val="1190"/>
              </a:spcBef>
              <a:buFontTx/>
              <a:buChar char="-"/>
              <a:tabLst>
                <a:tab pos="1223010" algn="l"/>
              </a:tabLst>
            </a:pPr>
            <a:r>
              <a:rPr lang="en-US" sz="2800" dirty="0" err="1">
                <a:latin typeface="Times New Roman"/>
                <a:cs typeface="Times New Roman"/>
              </a:rPr>
              <a:t>Có</a:t>
            </a:r>
            <a:r>
              <a:rPr lang="en-US" sz="2800" dirty="0">
                <a:latin typeface="Times New Roman"/>
                <a:cs typeface="Times New Roman"/>
              </a:rPr>
              <a:t> </a:t>
            </a:r>
            <a:r>
              <a:rPr lang="en-US" sz="2800" dirty="0" err="1">
                <a:latin typeface="Times New Roman"/>
                <a:cs typeface="Times New Roman"/>
              </a:rPr>
              <a:t>kiến</a:t>
            </a:r>
            <a:r>
              <a:rPr lang="en-US" sz="2800" dirty="0">
                <a:latin typeface="Times New Roman"/>
                <a:cs typeface="Times New Roman"/>
              </a:rPr>
              <a:t> </a:t>
            </a:r>
            <a:r>
              <a:rPr lang="en-US" sz="2800" dirty="0" err="1">
                <a:latin typeface="Times New Roman"/>
                <a:cs typeface="Times New Roman"/>
              </a:rPr>
              <a:t>thức</a:t>
            </a:r>
            <a:r>
              <a:rPr lang="en-US" sz="2800" dirty="0">
                <a:latin typeface="Times New Roman"/>
                <a:cs typeface="Times New Roman"/>
              </a:rPr>
              <a:t> </a:t>
            </a:r>
            <a:r>
              <a:rPr lang="vi-VN" sz="2800" dirty="0">
                <a:latin typeface="Times New Roman"/>
                <a:cs typeface="Times New Roman"/>
              </a:rPr>
              <a:t>về thư viện NLTK và các kiến thức liên quan để xây dựng ứng dụng phân tích cảm xúc cùng các thư viện Machine/Deep Learning</a:t>
            </a:r>
            <a:endParaRPr lang="en-US" sz="2800" dirty="0">
              <a:latin typeface="Times New Roman"/>
              <a:cs typeface="Times New Roman"/>
            </a:endParaRPr>
          </a:p>
          <a:p>
            <a:pPr marL="622300" lvl="1" indent="-457200">
              <a:lnSpc>
                <a:spcPct val="100000"/>
              </a:lnSpc>
              <a:spcBef>
                <a:spcPts val="1190"/>
              </a:spcBef>
              <a:buFontTx/>
              <a:buChar char="-"/>
              <a:tabLst>
                <a:tab pos="1223010" algn="l"/>
              </a:tabLst>
            </a:pPr>
            <a:r>
              <a:rPr lang="en-US" sz="2800" dirty="0" err="1">
                <a:latin typeface="Times New Roman"/>
                <a:cs typeface="Times New Roman"/>
              </a:rPr>
              <a:t>Hiểu</a:t>
            </a:r>
            <a:r>
              <a:rPr lang="en-US" sz="2800" dirty="0">
                <a:latin typeface="Times New Roman"/>
                <a:cs typeface="Times New Roman"/>
              </a:rPr>
              <a:t> </a:t>
            </a:r>
            <a:r>
              <a:rPr lang="en-US" sz="2800" dirty="0" err="1">
                <a:latin typeface="Times New Roman"/>
                <a:cs typeface="Times New Roman"/>
              </a:rPr>
              <a:t>thêm</a:t>
            </a:r>
            <a:r>
              <a:rPr lang="en-US" sz="2800" dirty="0">
                <a:latin typeface="Times New Roman"/>
                <a:cs typeface="Times New Roman"/>
              </a:rPr>
              <a:t> </a:t>
            </a:r>
            <a:r>
              <a:rPr lang="en-US" sz="2800" dirty="0" err="1">
                <a:latin typeface="Times New Roman"/>
                <a:cs typeface="Times New Roman"/>
              </a:rPr>
              <a:t>các</a:t>
            </a:r>
            <a:r>
              <a:rPr lang="en-US" sz="2800" dirty="0">
                <a:latin typeface="Times New Roman"/>
                <a:cs typeface="Times New Roman"/>
              </a:rPr>
              <a:t> </a:t>
            </a:r>
            <a:r>
              <a:rPr lang="en-US" sz="2800" dirty="0" err="1">
                <a:latin typeface="Times New Roman"/>
                <a:cs typeface="Times New Roman"/>
              </a:rPr>
              <a:t>thuật</a:t>
            </a:r>
            <a:r>
              <a:rPr lang="en-US" sz="2800" dirty="0">
                <a:latin typeface="Times New Roman"/>
                <a:cs typeface="Times New Roman"/>
              </a:rPr>
              <a:t> </a:t>
            </a:r>
            <a:r>
              <a:rPr lang="en-US" sz="2800" dirty="0" err="1">
                <a:latin typeface="Times New Roman"/>
                <a:cs typeface="Times New Roman"/>
              </a:rPr>
              <a:t>toán</a:t>
            </a:r>
            <a:r>
              <a:rPr lang="en-US" sz="2800" dirty="0">
                <a:latin typeface="Times New Roman"/>
                <a:cs typeface="Times New Roman"/>
              </a:rPr>
              <a:t> </a:t>
            </a:r>
            <a:r>
              <a:rPr lang="en-US" sz="2800" dirty="0" err="1">
                <a:latin typeface="Times New Roman"/>
                <a:cs typeface="Times New Roman"/>
              </a:rPr>
              <a:t>liên</a:t>
            </a:r>
            <a:r>
              <a:rPr lang="en-US" sz="2800" dirty="0">
                <a:latin typeface="Times New Roman"/>
                <a:cs typeface="Times New Roman"/>
              </a:rPr>
              <a:t> </a:t>
            </a:r>
            <a:r>
              <a:rPr lang="en-US" sz="2800" dirty="0" err="1">
                <a:latin typeface="Times New Roman"/>
                <a:cs typeface="Times New Roman"/>
              </a:rPr>
              <a:t>quan</a:t>
            </a:r>
            <a:r>
              <a:rPr lang="en-US" sz="2800" dirty="0">
                <a:latin typeface="Times New Roman"/>
                <a:cs typeface="Times New Roman"/>
              </a:rPr>
              <a:t> </a:t>
            </a:r>
            <a:r>
              <a:rPr lang="en-US" sz="2800" dirty="0" err="1">
                <a:latin typeface="Times New Roman"/>
                <a:cs typeface="Times New Roman"/>
              </a:rPr>
              <a:t>đến</a:t>
            </a:r>
            <a:r>
              <a:rPr lang="en-US" sz="2800" dirty="0">
                <a:latin typeface="Times New Roman"/>
                <a:cs typeface="Times New Roman"/>
              </a:rPr>
              <a:t> </a:t>
            </a:r>
            <a:r>
              <a:rPr lang="en-US" sz="2800" dirty="0" err="1">
                <a:latin typeface="Times New Roman"/>
                <a:cs typeface="Times New Roman"/>
              </a:rPr>
              <a:t>bài</a:t>
            </a:r>
            <a:r>
              <a:rPr lang="en-US" sz="2800" dirty="0">
                <a:latin typeface="Times New Roman"/>
                <a:cs typeface="Times New Roman"/>
              </a:rPr>
              <a:t> </a:t>
            </a:r>
            <a:r>
              <a:rPr lang="en-US" sz="2800" dirty="0" err="1">
                <a:latin typeface="Times New Roman"/>
                <a:cs typeface="Times New Roman"/>
              </a:rPr>
              <a:t>phân</a:t>
            </a:r>
            <a:r>
              <a:rPr lang="en-US" sz="2800" dirty="0">
                <a:latin typeface="Times New Roman"/>
                <a:cs typeface="Times New Roman"/>
              </a:rPr>
              <a:t> </a:t>
            </a:r>
            <a:r>
              <a:rPr lang="en-US" sz="2800" dirty="0" err="1">
                <a:latin typeface="Times New Roman"/>
                <a:cs typeface="Times New Roman"/>
              </a:rPr>
              <a:t>loại</a:t>
            </a:r>
            <a:r>
              <a:rPr lang="en-US" sz="2800" dirty="0">
                <a:latin typeface="Times New Roman"/>
                <a:cs typeface="Times New Roman"/>
              </a:rPr>
              <a:t> </a:t>
            </a:r>
            <a:r>
              <a:rPr lang="en-US" sz="2800" dirty="0" err="1">
                <a:latin typeface="Times New Roman"/>
                <a:cs typeface="Times New Roman"/>
              </a:rPr>
              <a:t>tình</a:t>
            </a:r>
            <a:r>
              <a:rPr lang="en-US" sz="2800" dirty="0">
                <a:latin typeface="Times New Roman"/>
                <a:cs typeface="Times New Roman"/>
              </a:rPr>
              <a:t> </a:t>
            </a:r>
            <a:r>
              <a:rPr lang="en-US" sz="2800" dirty="0" err="1">
                <a:latin typeface="Times New Roman"/>
                <a:cs typeface="Times New Roman"/>
              </a:rPr>
              <a:t>cảm</a:t>
            </a:r>
            <a:r>
              <a:rPr lang="en-US" sz="2800" dirty="0">
                <a:latin typeface="Times New Roman"/>
                <a:cs typeface="Times New Roman"/>
              </a:rPr>
              <a:t> </a:t>
            </a:r>
            <a:r>
              <a:rPr lang="en-US" sz="2800" dirty="0" err="1">
                <a:latin typeface="Times New Roman"/>
                <a:cs typeface="Times New Roman"/>
              </a:rPr>
              <a:t>dựa</a:t>
            </a:r>
            <a:r>
              <a:rPr lang="en-US" sz="2800" dirty="0">
                <a:latin typeface="Times New Roman"/>
                <a:cs typeface="Times New Roman"/>
              </a:rPr>
              <a:t> </a:t>
            </a:r>
            <a:r>
              <a:rPr lang="en-US" sz="2800" dirty="0" err="1">
                <a:latin typeface="Times New Roman"/>
                <a:cs typeface="Times New Roman"/>
              </a:rPr>
              <a:t>trên</a:t>
            </a:r>
            <a:r>
              <a:rPr lang="en-US" sz="2800" dirty="0">
                <a:latin typeface="Times New Roman"/>
                <a:cs typeface="Times New Roman"/>
              </a:rPr>
              <a:t> </a:t>
            </a:r>
            <a:r>
              <a:rPr lang="en-US" sz="2800" dirty="0" err="1">
                <a:latin typeface="Times New Roman"/>
                <a:cs typeface="Times New Roman"/>
              </a:rPr>
              <a:t>các</a:t>
            </a:r>
            <a:r>
              <a:rPr lang="en-US" sz="2800" dirty="0">
                <a:latin typeface="Times New Roman"/>
                <a:cs typeface="Times New Roman"/>
              </a:rPr>
              <a:t> </a:t>
            </a:r>
            <a:r>
              <a:rPr lang="en-US" sz="2800" dirty="0" err="1">
                <a:latin typeface="Times New Roman"/>
                <a:cs typeface="Times New Roman"/>
              </a:rPr>
              <a:t>dữ</a:t>
            </a:r>
            <a:r>
              <a:rPr lang="en-US" sz="2800" dirty="0">
                <a:latin typeface="Times New Roman"/>
                <a:cs typeface="Times New Roman"/>
              </a:rPr>
              <a:t> </a:t>
            </a:r>
            <a:r>
              <a:rPr lang="en-US" sz="2800" dirty="0" err="1">
                <a:latin typeface="Times New Roman"/>
                <a:cs typeface="Times New Roman"/>
              </a:rPr>
              <a:t>liệu</a:t>
            </a:r>
            <a:r>
              <a:rPr lang="en-US" sz="2800" dirty="0">
                <a:latin typeface="Times New Roman"/>
                <a:cs typeface="Times New Roman"/>
              </a:rPr>
              <a:t>  </a:t>
            </a:r>
            <a:r>
              <a:rPr lang="en-US" sz="2800" dirty="0" err="1">
                <a:latin typeface="Times New Roman"/>
                <a:cs typeface="Times New Roman"/>
              </a:rPr>
              <a:t>có</a:t>
            </a:r>
            <a:r>
              <a:rPr lang="en-US" sz="2800" dirty="0">
                <a:latin typeface="Times New Roman"/>
                <a:cs typeface="Times New Roman"/>
              </a:rPr>
              <a:t> </a:t>
            </a:r>
            <a:r>
              <a:rPr lang="en-US" sz="2800" dirty="0" err="1">
                <a:latin typeface="Times New Roman"/>
                <a:cs typeface="Times New Roman"/>
              </a:rPr>
              <a:t>sẵn</a:t>
            </a:r>
            <a:r>
              <a:rPr lang="en-US" sz="2800" dirty="0">
                <a:latin typeface="Times New Roman"/>
                <a:cs typeface="Times New Roman"/>
              </a:rPr>
              <a:t>.</a:t>
            </a:r>
          </a:p>
          <a:p>
            <a:pPr marL="622300" lvl="1" indent="-457200">
              <a:lnSpc>
                <a:spcPct val="100000"/>
              </a:lnSpc>
              <a:spcBef>
                <a:spcPts val="1190"/>
              </a:spcBef>
              <a:buFontTx/>
              <a:buChar char="-"/>
              <a:tabLst>
                <a:tab pos="1223010" algn="l"/>
              </a:tabLst>
            </a:pPr>
            <a:r>
              <a:rPr lang="vi-VN" sz="2800" dirty="0">
                <a:latin typeface="Times New Roman"/>
                <a:cs typeface="Times New Roman"/>
              </a:rPr>
              <a:t>Rút ra kiến thức,hiểu rõ thêm về công nghệ cũng như ứng dụng của lĩnh vực Machine/Deep</a:t>
            </a:r>
            <a:r>
              <a:rPr lang="en-US" sz="2800">
                <a:latin typeface="Times New Roman"/>
                <a:cs typeface="Times New Roman"/>
              </a:rPr>
              <a:t> </a:t>
            </a:r>
            <a:r>
              <a:rPr lang="vi-VN" sz="2800">
                <a:latin typeface="Times New Roman"/>
                <a:cs typeface="Times New Roman"/>
              </a:rPr>
              <a:t>Learning. </a:t>
            </a:r>
            <a:endParaRPr sz="2800" dirty="0">
              <a:latin typeface="Times New Roman"/>
              <a:cs typeface="Times New Roman"/>
            </a:endParaRPr>
          </a:p>
        </p:txBody>
      </p:sp>
    </p:spTree>
    <p:extLst>
      <p:ext uri="{BB962C8B-B14F-4D97-AF65-F5344CB8AC3E}">
        <p14:creationId xmlns:p14="http://schemas.microsoft.com/office/powerpoint/2010/main" val="1995797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1" y="262890"/>
            <a:ext cx="5670550" cy="1120820"/>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H</a:t>
            </a:r>
            <a:r>
              <a:rPr lang="vi-VN" sz="3600" spc="-5" dirty="0">
                <a:solidFill>
                  <a:srgbClr val="0000FF"/>
                </a:solidFill>
                <a:latin typeface="Times New Roman"/>
                <a:cs typeface="Times New Roman"/>
              </a:rPr>
              <a:t>ư</a:t>
            </a:r>
            <a:r>
              <a:rPr lang="en-US" sz="3600" spc="-5" dirty="0" err="1">
                <a:solidFill>
                  <a:srgbClr val="0000FF"/>
                </a:solidFill>
                <a:latin typeface="Times New Roman"/>
                <a:cs typeface="Times New Roman"/>
              </a:rPr>
              <a:t>ớng</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phát</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triển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trong</a:t>
            </a:r>
            <a:r>
              <a:rPr lang="en-US" sz="3600" spc="-5" dirty="0">
                <a:solidFill>
                  <a:srgbClr val="0000FF"/>
                </a:solidFill>
                <a:latin typeface="Times New Roman"/>
                <a:cs typeface="Times New Roman"/>
              </a:rPr>
              <a:t> t</a:t>
            </a:r>
            <a:r>
              <a:rPr lang="vi-VN" sz="3600" spc="-5" dirty="0">
                <a:solidFill>
                  <a:srgbClr val="0000FF"/>
                </a:solidFill>
                <a:latin typeface="Times New Roman"/>
                <a:cs typeface="Times New Roman"/>
              </a:rPr>
              <a:t>ư</a:t>
            </a:r>
            <a:r>
              <a:rPr lang="en-US" sz="3600" spc="-5" dirty="0" err="1">
                <a:solidFill>
                  <a:srgbClr val="0000FF"/>
                </a:solidFill>
                <a:latin typeface="Times New Roman"/>
                <a:cs typeface="Times New Roman"/>
              </a:rPr>
              <a:t>ơng</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lai</a:t>
            </a:r>
            <a:endParaRPr sz="3600" dirty="0">
              <a:solidFill>
                <a:srgbClr val="0000FF"/>
              </a:solidFill>
              <a:latin typeface="Times New Roman"/>
              <a:cs typeface="Times New Roman"/>
            </a:endParaRPr>
          </a:p>
        </p:txBody>
      </p:sp>
      <p:sp>
        <p:nvSpPr>
          <p:cNvPr id="5" name="Slide Number Placeholder 4">
            <a:extLst>
              <a:ext uri="{FF2B5EF4-FFF2-40B4-BE49-F238E27FC236}">
                <a16:creationId xmlns:a16="http://schemas.microsoft.com/office/drawing/2014/main" id="{1C687B0E-9008-4604-8427-1F5700E74F57}"/>
              </a:ext>
            </a:extLst>
          </p:cNvPr>
          <p:cNvSpPr>
            <a:spLocks noGrp="1"/>
          </p:cNvSpPr>
          <p:nvPr>
            <p:ph type="sldNum" sz="quarter" idx="7"/>
          </p:nvPr>
        </p:nvSpPr>
        <p:spPr/>
        <p:txBody>
          <a:bodyPr/>
          <a:lstStyle/>
          <a:p>
            <a:fld id="{B6F15528-21DE-4FAA-801E-634DDDAF4B2B}" type="slidenum">
              <a:rPr lang="en-US" smtClean="0"/>
              <a:t>26</a:t>
            </a:fld>
            <a:endParaRPr lang="en-US"/>
          </a:p>
        </p:txBody>
      </p:sp>
      <p:sp>
        <p:nvSpPr>
          <p:cNvPr id="6" name="object 5">
            <a:extLst>
              <a:ext uri="{FF2B5EF4-FFF2-40B4-BE49-F238E27FC236}">
                <a16:creationId xmlns:a16="http://schemas.microsoft.com/office/drawing/2014/main" id="{11EA8C5B-CEAE-498B-8268-0A73C433A4CF}"/>
              </a:ext>
            </a:extLst>
          </p:cNvPr>
          <p:cNvSpPr txBox="1"/>
          <p:nvPr/>
        </p:nvSpPr>
        <p:spPr>
          <a:xfrm>
            <a:off x="1752600" y="1811572"/>
            <a:ext cx="7146505" cy="3178434"/>
          </a:xfrm>
          <a:prstGeom prst="rect">
            <a:avLst/>
          </a:prstGeom>
        </p:spPr>
        <p:txBody>
          <a:bodyPr vert="horz" wrap="square" lIns="0" tIns="201295" rIns="0" bIns="0" rtlCol="0">
            <a:spAutoFit/>
          </a:bodyPr>
          <a:lstStyle/>
          <a:p>
            <a:pPr marL="12700">
              <a:lnSpc>
                <a:spcPct val="100000"/>
              </a:lnSpc>
              <a:spcBef>
                <a:spcPts val="1585"/>
              </a:spcBef>
            </a:pPr>
            <a:r>
              <a:rPr lang="en-US" sz="2800" dirty="0" err="1">
                <a:latin typeface="Times New Roman"/>
                <a:cs typeface="Times New Roman"/>
              </a:rPr>
              <a:t>Xác</a:t>
            </a:r>
            <a:r>
              <a:rPr lang="en-US" sz="2800" dirty="0">
                <a:latin typeface="Times New Roman"/>
                <a:cs typeface="Times New Roman"/>
              </a:rPr>
              <a:t> </a:t>
            </a:r>
            <a:r>
              <a:rPr lang="en-US" sz="2800" dirty="0" err="1">
                <a:latin typeface="Times New Roman"/>
                <a:cs typeface="Times New Roman"/>
              </a:rPr>
              <a:t>định</a:t>
            </a:r>
            <a:r>
              <a:rPr lang="en-US" sz="2800" dirty="0">
                <a:latin typeface="Times New Roman"/>
                <a:cs typeface="Times New Roman"/>
              </a:rPr>
              <a:t> ý </a:t>
            </a:r>
            <a:r>
              <a:rPr lang="en-US" sz="2800" dirty="0" err="1">
                <a:latin typeface="Times New Roman"/>
                <a:cs typeface="Times New Roman"/>
              </a:rPr>
              <a:t>định</a:t>
            </a:r>
            <a:r>
              <a:rPr lang="en-US" sz="2800" dirty="0">
                <a:latin typeface="Times New Roman"/>
                <a:cs typeface="Times New Roman"/>
              </a:rPr>
              <a:t> ng</a:t>
            </a:r>
            <a:r>
              <a:rPr lang="vi-VN" sz="2800" dirty="0">
                <a:latin typeface="Times New Roman"/>
                <a:cs typeface="Times New Roman"/>
              </a:rPr>
              <a:t>ư</a:t>
            </a:r>
            <a:r>
              <a:rPr lang="en-US" sz="2800" dirty="0" err="1">
                <a:latin typeface="Times New Roman"/>
                <a:cs typeface="Times New Roman"/>
              </a:rPr>
              <a:t>ời</a:t>
            </a:r>
            <a:r>
              <a:rPr lang="en-US" sz="2800" dirty="0">
                <a:latin typeface="Times New Roman"/>
                <a:cs typeface="Times New Roman"/>
              </a:rPr>
              <a:t> </a:t>
            </a:r>
            <a:r>
              <a:rPr lang="en-US" sz="2800" dirty="0" err="1">
                <a:latin typeface="Times New Roman"/>
                <a:cs typeface="Times New Roman"/>
              </a:rPr>
              <a:t>dùng</a:t>
            </a:r>
            <a:r>
              <a:rPr lang="en-US" sz="2800" dirty="0">
                <a:latin typeface="Times New Roman"/>
                <a:cs typeface="Times New Roman"/>
              </a:rPr>
              <a:t> </a:t>
            </a:r>
            <a:r>
              <a:rPr lang="en-US" sz="2800" dirty="0" err="1">
                <a:latin typeface="Times New Roman"/>
                <a:cs typeface="Times New Roman"/>
              </a:rPr>
              <a:t>trong</a:t>
            </a:r>
            <a:r>
              <a:rPr lang="en-US" sz="2800" dirty="0">
                <a:latin typeface="Times New Roman"/>
                <a:cs typeface="Times New Roman"/>
              </a:rPr>
              <a:t> Chatbot</a:t>
            </a:r>
          </a:p>
          <a:p>
            <a:pPr marL="12700">
              <a:lnSpc>
                <a:spcPct val="100000"/>
              </a:lnSpc>
              <a:spcBef>
                <a:spcPts val="1585"/>
              </a:spcBef>
            </a:pPr>
            <a:r>
              <a:rPr lang="en-US" sz="2800" dirty="0" err="1">
                <a:latin typeface="Times New Roman"/>
                <a:cs typeface="Times New Roman"/>
              </a:rPr>
              <a:t>Kết</a:t>
            </a:r>
            <a:r>
              <a:rPr lang="en-US" sz="2800" dirty="0">
                <a:latin typeface="Times New Roman"/>
                <a:cs typeface="Times New Roman"/>
              </a:rPr>
              <a:t> </a:t>
            </a:r>
            <a:r>
              <a:rPr lang="en-US" sz="2800" dirty="0" err="1">
                <a:latin typeface="Times New Roman"/>
                <a:cs typeface="Times New Roman"/>
              </a:rPr>
              <a:t>hợp</a:t>
            </a:r>
            <a:r>
              <a:rPr lang="en-US" sz="2800" dirty="0">
                <a:latin typeface="Times New Roman"/>
                <a:cs typeface="Times New Roman"/>
              </a:rPr>
              <a:t> IOT </a:t>
            </a:r>
            <a:r>
              <a:rPr lang="en-US" sz="2800" dirty="0" err="1">
                <a:latin typeface="Times New Roman"/>
                <a:cs typeface="Times New Roman"/>
              </a:rPr>
              <a:t>và</a:t>
            </a:r>
            <a:r>
              <a:rPr lang="en-US" sz="2800" dirty="0">
                <a:latin typeface="Times New Roman"/>
                <a:cs typeface="Times New Roman"/>
              </a:rPr>
              <a:t> NLP</a:t>
            </a:r>
          </a:p>
          <a:p>
            <a:pPr marL="12700">
              <a:lnSpc>
                <a:spcPct val="100000"/>
              </a:lnSpc>
              <a:spcBef>
                <a:spcPts val="1585"/>
              </a:spcBef>
            </a:pPr>
            <a:r>
              <a:rPr lang="en-US" sz="2800" dirty="0" err="1">
                <a:latin typeface="Times New Roman"/>
                <a:cs typeface="Times New Roman"/>
              </a:rPr>
              <a:t>Dịch</a:t>
            </a:r>
            <a:r>
              <a:rPr lang="en-US" sz="2800" dirty="0">
                <a:latin typeface="Times New Roman"/>
                <a:cs typeface="Times New Roman"/>
              </a:rPr>
              <a:t> </a:t>
            </a:r>
            <a:r>
              <a:rPr lang="en-US" sz="2800" dirty="0" err="1">
                <a:latin typeface="Times New Roman"/>
                <a:cs typeface="Times New Roman"/>
              </a:rPr>
              <a:t>tự</a:t>
            </a:r>
            <a:r>
              <a:rPr lang="en-US" sz="2800" dirty="0">
                <a:latin typeface="Times New Roman"/>
                <a:cs typeface="Times New Roman"/>
              </a:rPr>
              <a:t> </a:t>
            </a:r>
            <a:r>
              <a:rPr lang="en-US" sz="2800" dirty="0" err="1">
                <a:latin typeface="Times New Roman"/>
                <a:cs typeface="Times New Roman"/>
              </a:rPr>
              <a:t>động</a:t>
            </a:r>
            <a:endParaRPr lang="en-US" sz="2800" dirty="0">
              <a:latin typeface="Times New Roman"/>
              <a:cs typeface="Times New Roman"/>
            </a:endParaRPr>
          </a:p>
          <a:p>
            <a:pPr marL="12700">
              <a:lnSpc>
                <a:spcPct val="100000"/>
              </a:lnSpc>
              <a:spcBef>
                <a:spcPts val="1585"/>
              </a:spcBef>
            </a:pPr>
            <a:r>
              <a:rPr lang="en-US" sz="2800" dirty="0" err="1">
                <a:latin typeface="Times New Roman"/>
                <a:cs typeface="Times New Roman"/>
              </a:rPr>
              <a:t>Nhận</a:t>
            </a:r>
            <a:r>
              <a:rPr lang="en-US" sz="2800" dirty="0">
                <a:latin typeface="Times New Roman"/>
                <a:cs typeface="Times New Roman"/>
              </a:rPr>
              <a:t> </a:t>
            </a:r>
            <a:r>
              <a:rPr lang="en-US" sz="2800" dirty="0" err="1">
                <a:latin typeface="Times New Roman"/>
                <a:cs typeface="Times New Roman"/>
              </a:rPr>
              <a:t>dạng</a:t>
            </a:r>
            <a:r>
              <a:rPr lang="en-US" sz="2800" dirty="0">
                <a:latin typeface="Times New Roman"/>
                <a:cs typeface="Times New Roman"/>
              </a:rPr>
              <a:t> </a:t>
            </a:r>
            <a:r>
              <a:rPr lang="en-US" sz="2800" dirty="0" err="1">
                <a:latin typeface="Times New Roman"/>
                <a:cs typeface="Times New Roman"/>
              </a:rPr>
              <a:t>chữ</a:t>
            </a:r>
            <a:r>
              <a:rPr lang="en-US" sz="2800" dirty="0">
                <a:latin typeface="Times New Roman"/>
                <a:cs typeface="Times New Roman"/>
              </a:rPr>
              <a:t> </a:t>
            </a:r>
            <a:r>
              <a:rPr lang="en-US" sz="2800" dirty="0" err="1">
                <a:latin typeface="Times New Roman"/>
                <a:cs typeface="Times New Roman"/>
              </a:rPr>
              <a:t>viết</a:t>
            </a:r>
            <a:endParaRPr lang="en-US" sz="2800" dirty="0">
              <a:latin typeface="Times New Roman"/>
              <a:cs typeface="Times New Roman"/>
            </a:endParaRPr>
          </a:p>
          <a:p>
            <a:pPr marL="12700">
              <a:lnSpc>
                <a:spcPct val="100000"/>
              </a:lnSpc>
              <a:spcBef>
                <a:spcPts val="1585"/>
              </a:spcBef>
            </a:pPr>
            <a:r>
              <a:rPr lang="en-US" sz="2800" dirty="0" err="1">
                <a:latin typeface="Times New Roman"/>
                <a:cs typeface="Times New Roman"/>
              </a:rPr>
              <a:t>Nhận</a:t>
            </a:r>
            <a:r>
              <a:rPr lang="en-US" sz="2800" dirty="0">
                <a:latin typeface="Times New Roman"/>
                <a:cs typeface="Times New Roman"/>
              </a:rPr>
              <a:t> </a:t>
            </a:r>
            <a:r>
              <a:rPr lang="en-US" sz="2800" dirty="0" err="1">
                <a:latin typeface="Times New Roman"/>
                <a:cs typeface="Times New Roman"/>
              </a:rPr>
              <a:t>dạng</a:t>
            </a:r>
            <a:r>
              <a:rPr lang="en-US" sz="2800" dirty="0">
                <a:latin typeface="Times New Roman"/>
                <a:cs typeface="Times New Roman"/>
              </a:rPr>
              <a:t> </a:t>
            </a:r>
            <a:r>
              <a:rPr lang="en-US" sz="2800" dirty="0" err="1">
                <a:latin typeface="Times New Roman"/>
                <a:cs typeface="Times New Roman"/>
              </a:rPr>
              <a:t>tiếng</a:t>
            </a:r>
            <a:r>
              <a:rPr lang="en-US" sz="2800" dirty="0">
                <a:latin typeface="Times New Roman"/>
                <a:cs typeface="Times New Roman"/>
              </a:rPr>
              <a:t> </a:t>
            </a:r>
            <a:r>
              <a:rPr lang="en-US" sz="2800" dirty="0" err="1">
                <a:latin typeface="Times New Roman"/>
                <a:cs typeface="Times New Roman"/>
              </a:rPr>
              <a:t>nói</a:t>
            </a:r>
            <a:endParaRPr lang="en-US" sz="2800" dirty="0">
              <a:latin typeface="Times New Roman"/>
              <a:cs typeface="Times New Roman"/>
            </a:endParaRPr>
          </a:p>
        </p:txBody>
      </p:sp>
      <p:sp>
        <p:nvSpPr>
          <p:cNvPr id="7" name="object 7">
            <a:extLst>
              <a:ext uri="{FF2B5EF4-FFF2-40B4-BE49-F238E27FC236}">
                <a16:creationId xmlns:a16="http://schemas.microsoft.com/office/drawing/2014/main" id="{358ECA36-EE27-4E16-B342-E6028A1DF3D1}"/>
              </a:ext>
            </a:extLst>
          </p:cNvPr>
          <p:cNvSpPr/>
          <p:nvPr/>
        </p:nvSpPr>
        <p:spPr>
          <a:xfrm>
            <a:off x="1314450" y="2116308"/>
            <a:ext cx="248602" cy="286214"/>
          </a:xfrm>
          <a:prstGeom prst="rect">
            <a:avLst/>
          </a:prstGeom>
          <a:blipFill>
            <a:blip r:embed="rId5" cstate="print"/>
            <a:stretch>
              <a:fillRect/>
            </a:stretch>
          </a:blipFill>
        </p:spPr>
        <p:txBody>
          <a:bodyPr wrap="square" lIns="0" tIns="0" rIns="0" bIns="0" rtlCol="0"/>
          <a:lstStyle/>
          <a:p>
            <a:endParaRPr/>
          </a:p>
        </p:txBody>
      </p:sp>
      <p:sp>
        <p:nvSpPr>
          <p:cNvPr id="8" name="object 7">
            <a:extLst>
              <a:ext uri="{FF2B5EF4-FFF2-40B4-BE49-F238E27FC236}">
                <a16:creationId xmlns:a16="http://schemas.microsoft.com/office/drawing/2014/main" id="{DB355298-CDD6-4783-9C6B-9DC66BA826A9}"/>
              </a:ext>
            </a:extLst>
          </p:cNvPr>
          <p:cNvSpPr/>
          <p:nvPr/>
        </p:nvSpPr>
        <p:spPr>
          <a:xfrm>
            <a:off x="1314450" y="2772654"/>
            <a:ext cx="248602" cy="286214"/>
          </a:xfrm>
          <a:prstGeom prst="rect">
            <a:avLst/>
          </a:prstGeom>
          <a:blipFill>
            <a:blip r:embed="rId5" cstate="print"/>
            <a:stretch>
              <a:fillRect/>
            </a:stretch>
          </a:blipFill>
        </p:spPr>
        <p:txBody>
          <a:bodyPr wrap="square" lIns="0" tIns="0" rIns="0" bIns="0" rtlCol="0"/>
          <a:lstStyle/>
          <a:p>
            <a:endParaRPr/>
          </a:p>
        </p:txBody>
      </p:sp>
      <p:sp>
        <p:nvSpPr>
          <p:cNvPr id="9" name="object 7">
            <a:extLst>
              <a:ext uri="{FF2B5EF4-FFF2-40B4-BE49-F238E27FC236}">
                <a16:creationId xmlns:a16="http://schemas.microsoft.com/office/drawing/2014/main" id="{27E41E09-7B51-4BCF-9A9C-75F7B095F895}"/>
              </a:ext>
            </a:extLst>
          </p:cNvPr>
          <p:cNvSpPr/>
          <p:nvPr/>
        </p:nvSpPr>
        <p:spPr>
          <a:xfrm>
            <a:off x="1326357" y="3400789"/>
            <a:ext cx="248602" cy="286214"/>
          </a:xfrm>
          <a:prstGeom prst="rect">
            <a:avLst/>
          </a:prstGeom>
          <a:blipFill>
            <a:blip r:embed="rId5" cstate="print"/>
            <a:stretch>
              <a:fillRect/>
            </a:stretch>
          </a:blipFill>
        </p:spPr>
        <p:txBody>
          <a:bodyPr wrap="square" lIns="0" tIns="0" rIns="0" bIns="0" rtlCol="0"/>
          <a:lstStyle/>
          <a:p>
            <a:endParaRPr dirty="0"/>
          </a:p>
        </p:txBody>
      </p:sp>
      <p:sp>
        <p:nvSpPr>
          <p:cNvPr id="10" name="object 7">
            <a:extLst>
              <a:ext uri="{FF2B5EF4-FFF2-40B4-BE49-F238E27FC236}">
                <a16:creationId xmlns:a16="http://schemas.microsoft.com/office/drawing/2014/main" id="{03190EF3-821E-4E33-80C8-B7AD6875CC30}"/>
              </a:ext>
            </a:extLst>
          </p:cNvPr>
          <p:cNvSpPr/>
          <p:nvPr/>
        </p:nvSpPr>
        <p:spPr>
          <a:xfrm>
            <a:off x="1341597" y="4057135"/>
            <a:ext cx="248602" cy="286214"/>
          </a:xfrm>
          <a:prstGeom prst="rect">
            <a:avLst/>
          </a:prstGeom>
          <a:blipFill>
            <a:blip r:embed="rId5" cstate="print"/>
            <a:stretch>
              <a:fillRect/>
            </a:stretch>
          </a:blipFill>
        </p:spPr>
        <p:txBody>
          <a:bodyPr wrap="square" lIns="0" tIns="0" rIns="0" bIns="0" rtlCol="0"/>
          <a:lstStyle/>
          <a:p>
            <a:endParaRPr dirty="0"/>
          </a:p>
        </p:txBody>
      </p:sp>
      <p:sp>
        <p:nvSpPr>
          <p:cNvPr id="11" name="object 7">
            <a:extLst>
              <a:ext uri="{FF2B5EF4-FFF2-40B4-BE49-F238E27FC236}">
                <a16:creationId xmlns:a16="http://schemas.microsoft.com/office/drawing/2014/main" id="{3C02DB36-B3B3-4E15-828E-8BB927007963}"/>
              </a:ext>
            </a:extLst>
          </p:cNvPr>
          <p:cNvSpPr/>
          <p:nvPr/>
        </p:nvSpPr>
        <p:spPr>
          <a:xfrm>
            <a:off x="1341597" y="4685270"/>
            <a:ext cx="248602" cy="286214"/>
          </a:xfrm>
          <a:prstGeom prst="rect">
            <a:avLst/>
          </a:prstGeom>
          <a:blipFill>
            <a:blip r:embed="rId5"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785823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1045210" y="3006090"/>
            <a:ext cx="6951980" cy="2367315"/>
          </a:xfrm>
          <a:prstGeom prst="rect">
            <a:avLst/>
          </a:prstGeom>
        </p:spPr>
        <p:txBody>
          <a:bodyPr vert="horz" wrap="square" lIns="0" tIns="12700" rIns="0" bIns="0" rtlCol="0">
            <a:spAutoFit/>
          </a:bodyPr>
          <a:lstStyle/>
          <a:p>
            <a:pPr algn="ctr">
              <a:lnSpc>
                <a:spcPct val="100000"/>
              </a:lnSpc>
              <a:spcBef>
                <a:spcPts val="100"/>
              </a:spcBef>
            </a:pPr>
            <a:r>
              <a:rPr sz="3200" dirty="0">
                <a:solidFill>
                  <a:srgbClr val="FF0000"/>
                </a:solidFill>
                <a:latin typeface="Times New Roman"/>
                <a:cs typeface="Times New Roman"/>
              </a:rPr>
              <a:t>Cảm </a:t>
            </a:r>
            <a:r>
              <a:rPr sz="3200" spc="-5" dirty="0" err="1">
                <a:solidFill>
                  <a:srgbClr val="FF0000"/>
                </a:solidFill>
                <a:latin typeface="Times New Roman"/>
                <a:cs typeface="Times New Roman"/>
              </a:rPr>
              <a:t>ơn</a:t>
            </a:r>
            <a:r>
              <a:rPr sz="3200" spc="-5" dirty="0">
                <a:solidFill>
                  <a:srgbClr val="FF0000"/>
                </a:solidFill>
                <a:latin typeface="Times New Roman"/>
                <a:cs typeface="Times New Roman"/>
              </a:rPr>
              <a:t> </a:t>
            </a:r>
            <a:r>
              <a:rPr lang="en-US" sz="3200" spc="-5" dirty="0" err="1">
                <a:solidFill>
                  <a:srgbClr val="FF0000"/>
                </a:solidFill>
                <a:latin typeface="Times New Roman"/>
                <a:cs typeface="Times New Roman"/>
              </a:rPr>
              <a:t>quý</a:t>
            </a:r>
            <a:r>
              <a:rPr lang="en-US" sz="3200" spc="-5" dirty="0">
                <a:solidFill>
                  <a:srgbClr val="FF0000"/>
                </a:solidFill>
                <a:latin typeface="Times New Roman"/>
                <a:cs typeface="Times New Roman"/>
              </a:rPr>
              <a:t> </a:t>
            </a:r>
            <a:r>
              <a:rPr lang="en-US" sz="3200" spc="-5" dirty="0" err="1">
                <a:solidFill>
                  <a:srgbClr val="FF0000"/>
                </a:solidFill>
                <a:latin typeface="Times New Roman"/>
                <a:cs typeface="Times New Roman"/>
              </a:rPr>
              <a:t>thầy</a:t>
            </a:r>
            <a:r>
              <a:rPr lang="en-US" sz="3200" spc="-5" dirty="0">
                <a:solidFill>
                  <a:srgbClr val="FF0000"/>
                </a:solidFill>
                <a:latin typeface="Times New Roman"/>
                <a:cs typeface="Times New Roman"/>
              </a:rPr>
              <a:t> </a:t>
            </a:r>
            <a:r>
              <a:rPr lang="en-US" sz="3200" spc="-5" dirty="0" err="1">
                <a:solidFill>
                  <a:srgbClr val="FF0000"/>
                </a:solidFill>
                <a:latin typeface="Times New Roman"/>
                <a:cs typeface="Times New Roman"/>
              </a:rPr>
              <a:t>cô</a:t>
            </a:r>
            <a:r>
              <a:rPr lang="en-US" sz="3200" spc="-5" dirty="0">
                <a:solidFill>
                  <a:srgbClr val="FF0000"/>
                </a:solidFill>
                <a:latin typeface="Times New Roman"/>
                <a:cs typeface="Times New Roman"/>
              </a:rPr>
              <a:t> </a:t>
            </a:r>
            <a:r>
              <a:rPr sz="3200" dirty="0" err="1">
                <a:solidFill>
                  <a:srgbClr val="FF0000"/>
                </a:solidFill>
                <a:latin typeface="Times New Roman"/>
                <a:cs typeface="Times New Roman"/>
              </a:rPr>
              <a:t>đã</a:t>
            </a:r>
            <a:r>
              <a:rPr sz="3200" dirty="0">
                <a:solidFill>
                  <a:srgbClr val="FF0000"/>
                </a:solidFill>
                <a:latin typeface="Times New Roman"/>
                <a:cs typeface="Times New Roman"/>
              </a:rPr>
              <a:t> </a:t>
            </a:r>
            <a:r>
              <a:rPr sz="3200" spc="5" dirty="0">
                <a:solidFill>
                  <a:srgbClr val="FF0000"/>
                </a:solidFill>
                <a:latin typeface="Times New Roman"/>
                <a:cs typeface="Times New Roman"/>
              </a:rPr>
              <a:t>chú </a:t>
            </a:r>
            <a:r>
              <a:rPr sz="3200" dirty="0">
                <a:solidFill>
                  <a:srgbClr val="FF0000"/>
                </a:solidFill>
                <a:latin typeface="Times New Roman"/>
                <a:cs typeface="Times New Roman"/>
              </a:rPr>
              <a:t>ý lắng</a:t>
            </a:r>
            <a:r>
              <a:rPr sz="3200" spc="55" dirty="0">
                <a:solidFill>
                  <a:srgbClr val="FF0000"/>
                </a:solidFill>
                <a:latin typeface="Times New Roman"/>
                <a:cs typeface="Times New Roman"/>
              </a:rPr>
              <a:t> </a:t>
            </a:r>
            <a:r>
              <a:rPr sz="3200" spc="5" dirty="0">
                <a:solidFill>
                  <a:srgbClr val="FF0000"/>
                </a:solidFill>
                <a:latin typeface="Times New Roman"/>
                <a:cs typeface="Times New Roman"/>
              </a:rPr>
              <a:t>nghe!</a:t>
            </a:r>
            <a:endParaRPr sz="3200" dirty="0">
              <a:solidFill>
                <a:srgbClr val="FF0000"/>
              </a:solidFill>
              <a:latin typeface="Times New Roman"/>
              <a:cs typeface="Times New Roman"/>
            </a:endParaRPr>
          </a:p>
          <a:p>
            <a:pPr>
              <a:lnSpc>
                <a:spcPct val="100000"/>
              </a:lnSpc>
            </a:pPr>
            <a:endParaRPr sz="3500" dirty="0">
              <a:latin typeface="Times New Roman"/>
              <a:cs typeface="Times New Roman"/>
            </a:endParaRPr>
          </a:p>
          <a:p>
            <a:pPr>
              <a:lnSpc>
                <a:spcPct val="100000"/>
              </a:lnSpc>
              <a:spcBef>
                <a:spcPts val="45"/>
              </a:spcBef>
            </a:pPr>
            <a:endParaRPr sz="4600" dirty="0">
              <a:latin typeface="Times New Roman"/>
              <a:cs typeface="Times New Roman"/>
            </a:endParaRPr>
          </a:p>
          <a:p>
            <a:pPr marL="104139" algn="ctr">
              <a:lnSpc>
                <a:spcPct val="100000"/>
              </a:lnSpc>
            </a:pPr>
            <a:r>
              <a:rPr sz="4000" spc="-5" dirty="0">
                <a:latin typeface="Times New Roman"/>
                <a:cs typeface="Times New Roman"/>
              </a:rPr>
              <a:t>------HẾT-----</a:t>
            </a:r>
            <a:endParaRPr sz="4000" dirty="0">
              <a:latin typeface="Times New Roman"/>
              <a:cs typeface="Times New Roman"/>
            </a:endParaRPr>
          </a:p>
        </p:txBody>
      </p:sp>
      <p:sp>
        <p:nvSpPr>
          <p:cNvPr id="5" name="Slide Number Placeholder 4">
            <a:extLst>
              <a:ext uri="{FF2B5EF4-FFF2-40B4-BE49-F238E27FC236}">
                <a16:creationId xmlns:a16="http://schemas.microsoft.com/office/drawing/2014/main" id="{3F52D378-F18B-4795-9951-4DBDEBF7B95A}"/>
              </a:ext>
            </a:extLst>
          </p:cNvPr>
          <p:cNvSpPr>
            <a:spLocks noGrp="1"/>
          </p:cNvSpPr>
          <p:nvPr>
            <p:ph type="sldNum" sz="quarter" idx="7"/>
          </p:nvPr>
        </p:nvSpPr>
        <p:spPr/>
        <p:txBody>
          <a:bodyPr/>
          <a:lstStyle/>
          <a:p>
            <a:fld id="{B6F15528-21DE-4FAA-801E-634DDDAF4B2B}" type="slidenum">
              <a:rPr lang="en-US" smtClean="0"/>
              <a:t>27</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00200" y="491490"/>
            <a:ext cx="6934200" cy="689932"/>
          </a:xfrm>
          <a:prstGeom prst="rect">
            <a:avLst/>
          </a:prstGeom>
        </p:spPr>
        <p:txBody>
          <a:bodyPr vert="horz" wrap="square" lIns="0" tIns="12700" rIns="0" bIns="0" rtlCol="0">
            <a:spAutoFit/>
          </a:bodyPr>
          <a:lstStyle/>
          <a:p>
            <a:pPr marL="12700">
              <a:lnSpc>
                <a:spcPct val="100000"/>
              </a:lnSpc>
              <a:spcBef>
                <a:spcPts val="100"/>
              </a:spcBef>
            </a:pPr>
            <a:r>
              <a:rPr lang="en-US" sz="4400" b="1" spc="-5" dirty="0">
                <a:solidFill>
                  <a:srgbClr val="0000FF"/>
                </a:solidFill>
                <a:latin typeface="Times New Roman"/>
                <a:cs typeface="Times New Roman"/>
              </a:rPr>
              <a:t>Introduction and Motivation</a:t>
            </a:r>
            <a:endParaRPr sz="3200" dirty="0">
              <a:latin typeface="Times New Roman"/>
              <a:cs typeface="Times New Roman"/>
            </a:endParaRPr>
          </a:p>
        </p:txBody>
      </p:sp>
      <p:sp>
        <p:nvSpPr>
          <p:cNvPr id="10" name="object 5">
            <a:extLst>
              <a:ext uri="{FF2B5EF4-FFF2-40B4-BE49-F238E27FC236}">
                <a16:creationId xmlns:a16="http://schemas.microsoft.com/office/drawing/2014/main" id="{5751B524-F303-4942-8E81-1E41CBC146D7}"/>
              </a:ext>
            </a:extLst>
          </p:cNvPr>
          <p:cNvSpPr txBox="1"/>
          <p:nvPr/>
        </p:nvSpPr>
        <p:spPr>
          <a:xfrm>
            <a:off x="991869" y="1597977"/>
            <a:ext cx="7923531" cy="3157916"/>
          </a:xfrm>
          <a:prstGeom prst="rect">
            <a:avLst/>
          </a:prstGeom>
        </p:spPr>
        <p:txBody>
          <a:bodyPr vert="horz" wrap="square" lIns="0" tIns="201295" rIns="0" bIns="0" rtlCol="0">
            <a:spAutoFit/>
          </a:bodyPr>
          <a:lstStyle/>
          <a:p>
            <a:pPr marL="622300" lvl="1" indent="-457200">
              <a:lnSpc>
                <a:spcPct val="100000"/>
              </a:lnSpc>
              <a:spcBef>
                <a:spcPts val="1190"/>
              </a:spcBef>
              <a:buFontTx/>
              <a:buChar char="-"/>
              <a:tabLst>
                <a:tab pos="1223010" algn="l"/>
              </a:tabLst>
            </a:pPr>
            <a:r>
              <a:rPr lang="vi-VN" sz="2600" dirty="0">
                <a:latin typeface="Times New Roman"/>
                <a:cs typeface="Times New Roman"/>
              </a:rPr>
              <a:t>Xử lý ngôn ngữ tự nhiên đã được ứng dụng trong thực tế để giải quyết các bài toán như nhận dạng chữ viết, nhận dạng tiếng nói, tổng hợp tiếng nói, dịch tự động, tìm kiếm thông tin, tóm tắt văn bản, khai phá dữ liệu và phát hiện tri thức</a:t>
            </a:r>
            <a:endParaRPr lang="en-US" sz="2600" dirty="0">
              <a:latin typeface="Times New Roman"/>
              <a:cs typeface="Times New Roman"/>
            </a:endParaRPr>
          </a:p>
          <a:p>
            <a:pPr marL="622300" lvl="1" indent="-457200">
              <a:lnSpc>
                <a:spcPct val="100000"/>
              </a:lnSpc>
              <a:spcBef>
                <a:spcPts val="1190"/>
              </a:spcBef>
              <a:buFontTx/>
              <a:buChar char="-"/>
              <a:tabLst>
                <a:tab pos="1223010" algn="l"/>
              </a:tabLst>
            </a:pPr>
            <a:r>
              <a:rPr lang="vi-VN" sz="2600" dirty="0">
                <a:latin typeface="Times New Roman"/>
                <a:cs typeface="Times New Roman"/>
              </a:rPr>
              <a:t>Công nghệ NLP tiếp tục được cải tiến, mang lại vô số lợi ích thông qua  xử lý ngôn ngữ tự nhiên hiệu quả</a:t>
            </a:r>
            <a:r>
              <a:rPr lang="en-US" sz="2600" dirty="0">
                <a:latin typeface="Times New Roman"/>
                <a:cs typeface="Times New Roman"/>
              </a:rPr>
              <a:t>.</a:t>
            </a:r>
          </a:p>
        </p:txBody>
      </p:sp>
      <p:sp>
        <p:nvSpPr>
          <p:cNvPr id="2" name="Slide Number Placeholder 1">
            <a:extLst>
              <a:ext uri="{FF2B5EF4-FFF2-40B4-BE49-F238E27FC236}">
                <a16:creationId xmlns:a16="http://schemas.microsoft.com/office/drawing/2014/main" id="{5E61FCBD-54D3-4C5A-BCA7-12CF20DD2C45}"/>
              </a:ext>
            </a:extLst>
          </p:cNvPr>
          <p:cNvSpPr>
            <a:spLocks noGrp="1"/>
          </p:cNvSpPr>
          <p:nvPr>
            <p:ph type="sldNum" sz="quarter" idx="7"/>
          </p:nvPr>
        </p:nvSpPr>
        <p:spPr/>
        <p:txBody>
          <a:bodyPr/>
          <a:lstStyle/>
          <a:p>
            <a:fld id="{B6F15528-21DE-4FAA-801E-634DDDAF4B2B}" type="slidenum">
              <a:rPr lang="en-US" smtClean="0"/>
              <a:t>3</a:t>
            </a:fld>
            <a:endParaRPr lang="en-US"/>
          </a:p>
        </p:txBody>
      </p:sp>
    </p:spTree>
    <p:extLst>
      <p:ext uri="{BB962C8B-B14F-4D97-AF65-F5344CB8AC3E}">
        <p14:creationId xmlns:p14="http://schemas.microsoft.com/office/powerpoint/2010/main" val="468149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77970" y="491490"/>
            <a:ext cx="7146504"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err="1">
                <a:solidFill>
                  <a:srgbClr val="0000FF"/>
                </a:solidFill>
                <a:latin typeface="Times New Roman"/>
                <a:cs typeface="Times New Roman"/>
              </a:rPr>
              <a:t>Mục</a:t>
            </a:r>
            <a:r>
              <a:rPr lang="en-US" sz="4400" b="1" spc="-5" dirty="0">
                <a:solidFill>
                  <a:srgbClr val="0000FF"/>
                </a:solidFill>
                <a:latin typeface="Times New Roman"/>
                <a:cs typeface="Times New Roman"/>
              </a:rPr>
              <a:t> </a:t>
            </a:r>
            <a:r>
              <a:rPr lang="en-US" sz="4400" b="1" spc="-5" dirty="0" err="1">
                <a:solidFill>
                  <a:srgbClr val="0000FF"/>
                </a:solidFill>
                <a:latin typeface="Times New Roman"/>
                <a:cs typeface="Times New Roman"/>
              </a:rPr>
              <a:t>tiêu</a:t>
            </a:r>
            <a:r>
              <a:rPr lang="en-US" sz="4400" b="1" spc="-5" dirty="0">
                <a:solidFill>
                  <a:srgbClr val="0000FF"/>
                </a:solidFill>
                <a:latin typeface="Times New Roman"/>
                <a:cs typeface="Times New Roman"/>
              </a:rPr>
              <a:t> </a:t>
            </a:r>
            <a:r>
              <a:rPr lang="en-US" sz="4400" b="1" spc="-5" dirty="0" err="1">
                <a:solidFill>
                  <a:srgbClr val="0000FF"/>
                </a:solidFill>
                <a:latin typeface="Times New Roman"/>
                <a:cs typeface="Times New Roman"/>
              </a:rPr>
              <a:t>đề</a:t>
            </a:r>
            <a:r>
              <a:rPr lang="en-US" sz="4400" b="1" spc="-5" dirty="0">
                <a:solidFill>
                  <a:srgbClr val="0000FF"/>
                </a:solidFill>
                <a:latin typeface="Times New Roman"/>
                <a:cs typeface="Times New Roman"/>
              </a:rPr>
              <a:t> </a:t>
            </a:r>
            <a:r>
              <a:rPr lang="en-US" sz="4400" b="1" spc="-5" dirty="0" err="1">
                <a:solidFill>
                  <a:srgbClr val="0000FF"/>
                </a:solidFill>
                <a:latin typeface="Times New Roman"/>
                <a:cs typeface="Times New Roman"/>
              </a:rPr>
              <a:t>tài</a:t>
            </a:r>
            <a:endParaRPr sz="3200" dirty="0">
              <a:latin typeface="Times New Roman"/>
              <a:cs typeface="Times New Roman"/>
            </a:endParaRPr>
          </a:p>
        </p:txBody>
      </p:sp>
      <p:sp>
        <p:nvSpPr>
          <p:cNvPr id="10" name="object 5">
            <a:extLst>
              <a:ext uri="{FF2B5EF4-FFF2-40B4-BE49-F238E27FC236}">
                <a16:creationId xmlns:a16="http://schemas.microsoft.com/office/drawing/2014/main" id="{898FBFE5-B378-45FA-A8C5-881BE926D289}"/>
              </a:ext>
            </a:extLst>
          </p:cNvPr>
          <p:cNvSpPr txBox="1"/>
          <p:nvPr/>
        </p:nvSpPr>
        <p:spPr>
          <a:xfrm>
            <a:off x="991869" y="1597977"/>
            <a:ext cx="7923531" cy="4666021"/>
          </a:xfrm>
          <a:prstGeom prst="rect">
            <a:avLst/>
          </a:prstGeom>
        </p:spPr>
        <p:txBody>
          <a:bodyPr vert="horz" wrap="square" lIns="0" tIns="201295" rIns="0" bIns="0" rtlCol="0">
            <a:spAutoFit/>
          </a:bodyPr>
          <a:lstStyle/>
          <a:p>
            <a:pPr marL="622300" lvl="1" indent="-457200">
              <a:lnSpc>
                <a:spcPct val="100000"/>
              </a:lnSpc>
              <a:spcBef>
                <a:spcPts val="1190"/>
              </a:spcBef>
              <a:buFontTx/>
              <a:buChar char="-"/>
              <a:tabLst>
                <a:tab pos="1223010" algn="l"/>
              </a:tabLst>
            </a:pPr>
            <a:r>
              <a:rPr lang="vi-VN" sz="2600" dirty="0">
                <a:latin typeface="Times New Roman"/>
                <a:cs typeface="Times New Roman"/>
              </a:rPr>
              <a:t>Nghiên cứu về thư viện NLTK và các kiến thức liên quan để xây dựng ứng dụng phân tích cảm xúc cùng với các thư viện Machine/Deep Learning</a:t>
            </a:r>
            <a:r>
              <a:rPr lang="en-US" sz="2600" dirty="0">
                <a:latin typeface="Times New Roman"/>
                <a:cs typeface="Times New Roman"/>
              </a:rPr>
              <a:t>.</a:t>
            </a:r>
          </a:p>
          <a:p>
            <a:pPr marL="622300" lvl="1" indent="-457200">
              <a:lnSpc>
                <a:spcPct val="100000"/>
              </a:lnSpc>
              <a:spcBef>
                <a:spcPts val="1190"/>
              </a:spcBef>
              <a:buFontTx/>
              <a:buChar char="-"/>
              <a:tabLst>
                <a:tab pos="1223010" algn="l"/>
              </a:tabLst>
            </a:pPr>
            <a:r>
              <a:rPr lang="en-US" sz="2600" dirty="0" err="1">
                <a:latin typeface="Times New Roman"/>
                <a:cs typeface="Times New Roman"/>
              </a:rPr>
              <a:t>Tìm</a:t>
            </a:r>
            <a:r>
              <a:rPr lang="en-US" sz="2600" dirty="0">
                <a:latin typeface="Times New Roman"/>
                <a:cs typeface="Times New Roman"/>
              </a:rPr>
              <a:t> </a:t>
            </a:r>
            <a:r>
              <a:rPr lang="en-US" sz="2600" dirty="0" err="1">
                <a:latin typeface="Times New Roman"/>
                <a:cs typeface="Times New Roman"/>
              </a:rPr>
              <a:t>hiểu</a:t>
            </a:r>
            <a:r>
              <a:rPr lang="en-US" sz="2600" dirty="0">
                <a:latin typeface="Times New Roman"/>
                <a:cs typeface="Times New Roman"/>
              </a:rPr>
              <a:t> </a:t>
            </a:r>
            <a:r>
              <a:rPr lang="en-US" sz="2600" dirty="0" err="1">
                <a:latin typeface="Times New Roman"/>
                <a:cs typeface="Times New Roman"/>
              </a:rPr>
              <a:t>các</a:t>
            </a:r>
            <a:r>
              <a:rPr lang="en-US" sz="2600" dirty="0">
                <a:latin typeface="Times New Roman"/>
                <a:cs typeface="Times New Roman"/>
              </a:rPr>
              <a:t> </a:t>
            </a:r>
            <a:r>
              <a:rPr lang="en-US" sz="2600" dirty="0" err="1">
                <a:latin typeface="Times New Roman"/>
                <a:cs typeface="Times New Roman"/>
              </a:rPr>
              <a:t>thuật</a:t>
            </a:r>
            <a:r>
              <a:rPr lang="en-US" sz="2600" dirty="0">
                <a:latin typeface="Times New Roman"/>
                <a:cs typeface="Times New Roman"/>
              </a:rPr>
              <a:t> </a:t>
            </a:r>
            <a:r>
              <a:rPr lang="en-US" sz="2600" dirty="0" err="1">
                <a:latin typeface="Times New Roman"/>
                <a:cs typeface="Times New Roman"/>
              </a:rPr>
              <a:t>toán</a:t>
            </a:r>
            <a:r>
              <a:rPr lang="en-US" sz="2600" dirty="0">
                <a:latin typeface="Times New Roman"/>
                <a:cs typeface="Times New Roman"/>
              </a:rPr>
              <a:t> </a:t>
            </a:r>
            <a:r>
              <a:rPr lang="en-US" sz="2600" dirty="0" err="1">
                <a:latin typeface="Times New Roman"/>
                <a:cs typeface="Times New Roman"/>
              </a:rPr>
              <a:t>liên</a:t>
            </a:r>
            <a:r>
              <a:rPr lang="en-US" sz="2600" dirty="0">
                <a:latin typeface="Times New Roman"/>
                <a:cs typeface="Times New Roman"/>
              </a:rPr>
              <a:t> </a:t>
            </a:r>
            <a:r>
              <a:rPr lang="en-US" sz="2600" dirty="0" err="1">
                <a:latin typeface="Times New Roman"/>
                <a:cs typeface="Times New Roman"/>
              </a:rPr>
              <a:t>quan</a:t>
            </a:r>
            <a:r>
              <a:rPr lang="en-US" sz="2600" dirty="0">
                <a:latin typeface="Times New Roman"/>
                <a:cs typeface="Times New Roman"/>
              </a:rPr>
              <a:t> </a:t>
            </a:r>
            <a:r>
              <a:rPr lang="en-US" sz="2600" dirty="0" err="1">
                <a:latin typeface="Times New Roman"/>
                <a:cs typeface="Times New Roman"/>
              </a:rPr>
              <a:t>đến</a:t>
            </a:r>
            <a:r>
              <a:rPr lang="en-US" sz="2600" dirty="0">
                <a:latin typeface="Times New Roman"/>
                <a:cs typeface="Times New Roman"/>
              </a:rPr>
              <a:t> </a:t>
            </a:r>
            <a:r>
              <a:rPr lang="en-US" sz="2600" dirty="0" err="1">
                <a:latin typeface="Times New Roman"/>
                <a:cs typeface="Times New Roman"/>
              </a:rPr>
              <a:t>bài</a:t>
            </a:r>
            <a:r>
              <a:rPr lang="en-US" sz="2600" dirty="0">
                <a:latin typeface="Times New Roman"/>
                <a:cs typeface="Times New Roman"/>
              </a:rPr>
              <a:t> </a:t>
            </a:r>
            <a:r>
              <a:rPr lang="en-US" sz="2600" dirty="0" err="1">
                <a:latin typeface="Times New Roman"/>
                <a:cs typeface="Times New Roman"/>
              </a:rPr>
              <a:t>phân</a:t>
            </a:r>
            <a:r>
              <a:rPr lang="en-US" sz="2600" dirty="0">
                <a:latin typeface="Times New Roman"/>
                <a:cs typeface="Times New Roman"/>
              </a:rPr>
              <a:t> </a:t>
            </a:r>
            <a:r>
              <a:rPr lang="en-US" sz="2600" dirty="0" err="1">
                <a:latin typeface="Times New Roman"/>
                <a:cs typeface="Times New Roman"/>
              </a:rPr>
              <a:t>loại</a:t>
            </a:r>
            <a:r>
              <a:rPr lang="en-US" sz="2600" dirty="0">
                <a:latin typeface="Times New Roman"/>
                <a:cs typeface="Times New Roman"/>
              </a:rPr>
              <a:t> </a:t>
            </a:r>
            <a:r>
              <a:rPr lang="en-US" sz="2600" dirty="0" err="1">
                <a:latin typeface="Times New Roman"/>
                <a:cs typeface="Times New Roman"/>
              </a:rPr>
              <a:t>tình</a:t>
            </a:r>
            <a:r>
              <a:rPr lang="en-US" sz="2600" dirty="0">
                <a:latin typeface="Times New Roman"/>
                <a:cs typeface="Times New Roman"/>
              </a:rPr>
              <a:t> </a:t>
            </a:r>
            <a:r>
              <a:rPr lang="en-US" sz="2600" dirty="0" err="1">
                <a:latin typeface="Times New Roman"/>
                <a:cs typeface="Times New Roman"/>
              </a:rPr>
              <a:t>cảm</a:t>
            </a:r>
            <a:r>
              <a:rPr lang="en-US" sz="2600" dirty="0">
                <a:latin typeface="Times New Roman"/>
                <a:cs typeface="Times New Roman"/>
              </a:rPr>
              <a:t> </a:t>
            </a:r>
            <a:r>
              <a:rPr lang="en-US" sz="2600" dirty="0" err="1">
                <a:latin typeface="Times New Roman"/>
                <a:cs typeface="Times New Roman"/>
              </a:rPr>
              <a:t>dựa</a:t>
            </a:r>
            <a:r>
              <a:rPr lang="en-US" sz="2600" dirty="0">
                <a:latin typeface="Times New Roman"/>
                <a:cs typeface="Times New Roman"/>
              </a:rPr>
              <a:t> </a:t>
            </a:r>
            <a:r>
              <a:rPr lang="en-US" sz="2600" dirty="0" err="1">
                <a:latin typeface="Times New Roman"/>
                <a:cs typeface="Times New Roman"/>
              </a:rPr>
              <a:t>trên</a:t>
            </a:r>
            <a:r>
              <a:rPr lang="en-US" sz="2600" dirty="0">
                <a:latin typeface="Times New Roman"/>
                <a:cs typeface="Times New Roman"/>
              </a:rPr>
              <a:t> </a:t>
            </a:r>
            <a:r>
              <a:rPr lang="en-US" sz="2600" dirty="0" err="1">
                <a:latin typeface="Times New Roman"/>
                <a:cs typeface="Times New Roman"/>
              </a:rPr>
              <a:t>các</a:t>
            </a:r>
            <a:r>
              <a:rPr lang="en-US" sz="2600" dirty="0">
                <a:latin typeface="Times New Roman"/>
                <a:cs typeface="Times New Roman"/>
              </a:rPr>
              <a:t> </a:t>
            </a:r>
            <a:r>
              <a:rPr lang="en-US" sz="2600" dirty="0" err="1">
                <a:latin typeface="Times New Roman"/>
                <a:cs typeface="Times New Roman"/>
              </a:rPr>
              <a:t>dữ</a:t>
            </a:r>
            <a:r>
              <a:rPr lang="en-US" sz="2600" dirty="0">
                <a:latin typeface="Times New Roman"/>
                <a:cs typeface="Times New Roman"/>
              </a:rPr>
              <a:t> </a:t>
            </a:r>
            <a:r>
              <a:rPr lang="en-US" sz="2600" dirty="0" err="1">
                <a:latin typeface="Times New Roman"/>
                <a:cs typeface="Times New Roman"/>
              </a:rPr>
              <a:t>liệu</a:t>
            </a:r>
            <a:r>
              <a:rPr lang="en-US" sz="2600" dirty="0">
                <a:latin typeface="Times New Roman"/>
                <a:cs typeface="Times New Roman"/>
              </a:rPr>
              <a:t>  </a:t>
            </a:r>
            <a:r>
              <a:rPr lang="en-US" sz="2600" dirty="0" err="1">
                <a:latin typeface="Times New Roman"/>
                <a:cs typeface="Times New Roman"/>
              </a:rPr>
              <a:t>có</a:t>
            </a:r>
            <a:r>
              <a:rPr lang="en-US" sz="2600" dirty="0">
                <a:latin typeface="Times New Roman"/>
                <a:cs typeface="Times New Roman"/>
              </a:rPr>
              <a:t> </a:t>
            </a:r>
            <a:r>
              <a:rPr lang="en-US" sz="2600" dirty="0" err="1">
                <a:latin typeface="Times New Roman"/>
                <a:cs typeface="Times New Roman"/>
              </a:rPr>
              <a:t>sẵn</a:t>
            </a:r>
            <a:r>
              <a:rPr lang="en-US" sz="2600" dirty="0">
                <a:latin typeface="Times New Roman"/>
                <a:cs typeface="Times New Roman"/>
              </a:rPr>
              <a:t>.</a:t>
            </a:r>
          </a:p>
          <a:p>
            <a:pPr marL="622300" lvl="1" indent="-457200">
              <a:lnSpc>
                <a:spcPct val="100000"/>
              </a:lnSpc>
              <a:spcBef>
                <a:spcPts val="1190"/>
              </a:spcBef>
              <a:buFontTx/>
              <a:buChar char="-"/>
              <a:tabLst>
                <a:tab pos="1223010" algn="l"/>
              </a:tabLst>
            </a:pPr>
            <a:r>
              <a:rPr lang="vi-VN" sz="2600" dirty="0">
                <a:latin typeface="Times New Roman"/>
                <a:cs typeface="Times New Roman"/>
              </a:rPr>
              <a:t>Tìm hiểu các thuật toán liên quan đến bài phân loại tình cảm dựa trên các dữ liệu  có sẵn.Rút ra kiến thức, kết luận để hiểu rõ thêm về công nghệ cũng như ứng dụng của lĩnh vực Machine/Deep Learning. </a:t>
            </a:r>
          </a:p>
          <a:p>
            <a:pPr marL="622300" lvl="1" indent="-457200">
              <a:lnSpc>
                <a:spcPct val="100000"/>
              </a:lnSpc>
              <a:spcBef>
                <a:spcPts val="1190"/>
              </a:spcBef>
              <a:buFontTx/>
              <a:buChar char="-"/>
              <a:tabLst>
                <a:tab pos="1223010" algn="l"/>
              </a:tabLst>
            </a:pPr>
            <a:endParaRPr lang="en-US" sz="2600" dirty="0">
              <a:latin typeface="Times New Roman"/>
              <a:cs typeface="Times New Roman"/>
            </a:endParaRPr>
          </a:p>
        </p:txBody>
      </p:sp>
      <p:sp>
        <p:nvSpPr>
          <p:cNvPr id="2" name="Slide Number Placeholder 1">
            <a:extLst>
              <a:ext uri="{FF2B5EF4-FFF2-40B4-BE49-F238E27FC236}">
                <a16:creationId xmlns:a16="http://schemas.microsoft.com/office/drawing/2014/main" id="{7E0F64AC-F994-4B0E-ADBE-F7E139F98EDC}"/>
              </a:ext>
            </a:extLst>
          </p:cNvPr>
          <p:cNvSpPr>
            <a:spLocks noGrp="1"/>
          </p:cNvSpPr>
          <p:nvPr>
            <p:ph type="sldNum" sz="quarter" idx="7"/>
          </p:nvPr>
        </p:nvSpPr>
        <p:spPr/>
        <p:txBody>
          <a:bodyPr/>
          <a:lstStyle/>
          <a:p>
            <a:fld id="{B6F15528-21DE-4FAA-801E-634DDDAF4B2B}" type="slidenum">
              <a:rPr lang="en-US" smtClean="0"/>
              <a:t>4</a:t>
            </a:fld>
            <a:endParaRPr lang="en-US"/>
          </a:p>
        </p:txBody>
      </p:sp>
    </p:spTree>
    <p:extLst>
      <p:ext uri="{BB962C8B-B14F-4D97-AF65-F5344CB8AC3E}">
        <p14:creationId xmlns:p14="http://schemas.microsoft.com/office/powerpoint/2010/main" val="325082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77970" y="491490"/>
            <a:ext cx="7146504" cy="689932"/>
          </a:xfrm>
          <a:prstGeom prst="rect">
            <a:avLst/>
          </a:prstGeom>
        </p:spPr>
        <p:txBody>
          <a:bodyPr vert="horz" wrap="square" lIns="0" tIns="12700" rIns="0" bIns="0" rtlCol="0">
            <a:spAutoFit/>
          </a:bodyPr>
          <a:lstStyle/>
          <a:p>
            <a:pPr marL="12700" algn="ctr">
              <a:lnSpc>
                <a:spcPct val="100000"/>
              </a:lnSpc>
              <a:spcBef>
                <a:spcPts val="100"/>
              </a:spcBef>
            </a:pPr>
            <a:r>
              <a:rPr lang="en-US" sz="4400" b="1" spc="-5" dirty="0" err="1">
                <a:solidFill>
                  <a:srgbClr val="0000FF"/>
                </a:solidFill>
                <a:latin typeface="Times New Roman"/>
                <a:cs typeface="Times New Roman"/>
              </a:rPr>
              <a:t>Phạm</a:t>
            </a:r>
            <a:r>
              <a:rPr lang="en-US" sz="4400" b="1" spc="-5" dirty="0">
                <a:solidFill>
                  <a:srgbClr val="0000FF"/>
                </a:solidFill>
                <a:latin typeface="Times New Roman"/>
                <a:cs typeface="Times New Roman"/>
              </a:rPr>
              <a:t> vi </a:t>
            </a:r>
            <a:r>
              <a:rPr lang="en-US" sz="4400" b="1" spc="-5" dirty="0" err="1">
                <a:solidFill>
                  <a:srgbClr val="0000FF"/>
                </a:solidFill>
                <a:latin typeface="Times New Roman"/>
                <a:cs typeface="Times New Roman"/>
              </a:rPr>
              <a:t>đề</a:t>
            </a:r>
            <a:r>
              <a:rPr lang="en-US" sz="4400" b="1" spc="-5" dirty="0">
                <a:solidFill>
                  <a:srgbClr val="0000FF"/>
                </a:solidFill>
                <a:latin typeface="Times New Roman"/>
                <a:cs typeface="Times New Roman"/>
              </a:rPr>
              <a:t> </a:t>
            </a:r>
            <a:r>
              <a:rPr lang="en-US" sz="4400" b="1" spc="-5" dirty="0" err="1">
                <a:solidFill>
                  <a:srgbClr val="0000FF"/>
                </a:solidFill>
                <a:latin typeface="Times New Roman"/>
                <a:cs typeface="Times New Roman"/>
              </a:rPr>
              <a:t>tài</a:t>
            </a:r>
            <a:endParaRPr sz="3200" dirty="0">
              <a:latin typeface="Times New Roman"/>
              <a:cs typeface="Times New Roman"/>
            </a:endParaRPr>
          </a:p>
        </p:txBody>
      </p:sp>
      <p:sp>
        <p:nvSpPr>
          <p:cNvPr id="10" name="object 5">
            <a:extLst>
              <a:ext uri="{FF2B5EF4-FFF2-40B4-BE49-F238E27FC236}">
                <a16:creationId xmlns:a16="http://schemas.microsoft.com/office/drawing/2014/main" id="{898FBFE5-B378-45FA-A8C5-881BE926D289}"/>
              </a:ext>
            </a:extLst>
          </p:cNvPr>
          <p:cNvSpPr txBox="1"/>
          <p:nvPr/>
        </p:nvSpPr>
        <p:spPr>
          <a:xfrm>
            <a:off x="991869" y="1597977"/>
            <a:ext cx="7923531" cy="2911695"/>
          </a:xfrm>
          <a:prstGeom prst="rect">
            <a:avLst/>
          </a:prstGeom>
        </p:spPr>
        <p:txBody>
          <a:bodyPr vert="horz" wrap="square" lIns="0" tIns="201295" rIns="0" bIns="0" rtlCol="0">
            <a:spAutoFit/>
          </a:bodyPr>
          <a:lstStyle/>
          <a:p>
            <a:pPr marL="622300" lvl="1" indent="-457200">
              <a:lnSpc>
                <a:spcPct val="100000"/>
              </a:lnSpc>
              <a:spcBef>
                <a:spcPts val="1190"/>
              </a:spcBef>
              <a:buFontTx/>
              <a:buChar char="-"/>
              <a:tabLst>
                <a:tab pos="1223010" algn="l"/>
              </a:tabLst>
            </a:pPr>
            <a:r>
              <a:rPr lang="en-US" sz="2600" dirty="0" err="1">
                <a:latin typeface="Times New Roman"/>
                <a:cs typeface="Times New Roman"/>
              </a:rPr>
              <a:t>Chỉ</a:t>
            </a:r>
            <a:r>
              <a:rPr lang="en-US" sz="2600" dirty="0">
                <a:latin typeface="Times New Roman"/>
                <a:cs typeface="Times New Roman"/>
              </a:rPr>
              <a:t> </a:t>
            </a:r>
            <a:r>
              <a:rPr lang="en-US" sz="2600" dirty="0" err="1">
                <a:latin typeface="Times New Roman"/>
                <a:cs typeface="Times New Roman"/>
              </a:rPr>
              <a:t>làm</a:t>
            </a:r>
            <a:r>
              <a:rPr lang="en-US" sz="2600" dirty="0">
                <a:latin typeface="Times New Roman"/>
                <a:cs typeface="Times New Roman"/>
              </a:rPr>
              <a:t> </a:t>
            </a:r>
            <a:r>
              <a:rPr lang="en-US" sz="2600" dirty="0" err="1">
                <a:latin typeface="Times New Roman"/>
                <a:cs typeface="Times New Roman"/>
              </a:rPr>
              <a:t>cho</a:t>
            </a:r>
            <a:r>
              <a:rPr lang="en-US" sz="2600" dirty="0">
                <a:latin typeface="Times New Roman"/>
                <a:cs typeface="Times New Roman"/>
              </a:rPr>
              <a:t> </a:t>
            </a:r>
            <a:r>
              <a:rPr lang="en-US" sz="2600" dirty="0" err="1">
                <a:latin typeface="Times New Roman"/>
                <a:cs typeface="Times New Roman"/>
              </a:rPr>
              <a:t>ngôn</a:t>
            </a:r>
            <a:r>
              <a:rPr lang="en-US" sz="2600" dirty="0">
                <a:latin typeface="Times New Roman"/>
                <a:cs typeface="Times New Roman"/>
              </a:rPr>
              <a:t> </a:t>
            </a:r>
            <a:r>
              <a:rPr lang="en-US" sz="2600" dirty="0" err="1">
                <a:latin typeface="Times New Roman"/>
                <a:cs typeface="Times New Roman"/>
              </a:rPr>
              <a:t>ngữ</a:t>
            </a:r>
            <a:r>
              <a:rPr lang="en-US" sz="2600" dirty="0">
                <a:latin typeface="Times New Roman"/>
                <a:cs typeface="Times New Roman"/>
              </a:rPr>
              <a:t> </a:t>
            </a:r>
            <a:r>
              <a:rPr lang="en-US" sz="2600" dirty="0" err="1">
                <a:latin typeface="Times New Roman"/>
                <a:cs typeface="Times New Roman"/>
              </a:rPr>
              <a:t>tiếng</a:t>
            </a:r>
            <a:r>
              <a:rPr lang="en-US" sz="2600" dirty="0">
                <a:latin typeface="Times New Roman"/>
                <a:cs typeface="Times New Roman"/>
              </a:rPr>
              <a:t> Anh</a:t>
            </a:r>
          </a:p>
          <a:p>
            <a:pPr marL="622300" lvl="1" indent="-457200">
              <a:lnSpc>
                <a:spcPct val="100000"/>
              </a:lnSpc>
              <a:spcBef>
                <a:spcPts val="1190"/>
              </a:spcBef>
              <a:buFontTx/>
              <a:buChar char="-"/>
              <a:tabLst>
                <a:tab pos="1223010" algn="l"/>
              </a:tabLst>
            </a:pPr>
            <a:r>
              <a:rPr lang="en-US" sz="2600" dirty="0" err="1">
                <a:latin typeface="Times New Roman"/>
                <a:cs typeface="Times New Roman"/>
              </a:rPr>
              <a:t>Không</a:t>
            </a:r>
            <a:r>
              <a:rPr lang="en-US" sz="2600" dirty="0">
                <a:latin typeface="Times New Roman"/>
                <a:cs typeface="Times New Roman"/>
              </a:rPr>
              <a:t> </a:t>
            </a:r>
            <a:r>
              <a:rPr lang="en-US" sz="2600" dirty="0" err="1">
                <a:latin typeface="Times New Roman"/>
                <a:cs typeface="Times New Roman"/>
              </a:rPr>
              <a:t>nghiên</a:t>
            </a:r>
            <a:r>
              <a:rPr lang="en-US" sz="2600" dirty="0">
                <a:latin typeface="Times New Roman"/>
                <a:cs typeface="Times New Roman"/>
              </a:rPr>
              <a:t> </a:t>
            </a:r>
            <a:r>
              <a:rPr lang="en-US" sz="2600" dirty="0" err="1">
                <a:latin typeface="Times New Roman"/>
                <a:cs typeface="Times New Roman"/>
              </a:rPr>
              <a:t>cứu</a:t>
            </a:r>
            <a:r>
              <a:rPr lang="en-US" sz="2600" dirty="0">
                <a:latin typeface="Times New Roman"/>
                <a:cs typeface="Times New Roman"/>
              </a:rPr>
              <a:t> </a:t>
            </a:r>
            <a:r>
              <a:rPr lang="en-US" sz="2600" dirty="0" err="1">
                <a:latin typeface="Times New Roman"/>
                <a:cs typeface="Times New Roman"/>
              </a:rPr>
              <a:t>các</a:t>
            </a:r>
            <a:r>
              <a:rPr lang="en-US" sz="2600" dirty="0">
                <a:latin typeface="Times New Roman"/>
                <a:cs typeface="Times New Roman"/>
              </a:rPr>
              <a:t> topic </a:t>
            </a:r>
            <a:r>
              <a:rPr lang="en-US" sz="2600" dirty="0" err="1">
                <a:latin typeface="Times New Roman"/>
                <a:cs typeface="Times New Roman"/>
              </a:rPr>
              <a:t>khác</a:t>
            </a:r>
            <a:r>
              <a:rPr lang="en-US" sz="2600" dirty="0">
                <a:latin typeface="Times New Roman"/>
                <a:cs typeface="Times New Roman"/>
              </a:rPr>
              <a:t> </a:t>
            </a:r>
            <a:r>
              <a:rPr lang="en-US" sz="2600" dirty="0" err="1">
                <a:latin typeface="Times New Roman"/>
                <a:cs typeface="Times New Roman"/>
              </a:rPr>
              <a:t>của</a:t>
            </a:r>
            <a:r>
              <a:rPr lang="en-US" sz="2600" dirty="0">
                <a:latin typeface="Times New Roman"/>
                <a:cs typeface="Times New Roman"/>
              </a:rPr>
              <a:t> </a:t>
            </a:r>
            <a:r>
              <a:rPr lang="en-US" sz="2600" dirty="0" err="1">
                <a:latin typeface="Times New Roman"/>
                <a:cs typeface="Times New Roman"/>
              </a:rPr>
              <a:t>xử</a:t>
            </a:r>
            <a:r>
              <a:rPr lang="en-US" sz="2600" dirty="0">
                <a:latin typeface="Times New Roman"/>
                <a:cs typeface="Times New Roman"/>
              </a:rPr>
              <a:t> </a:t>
            </a:r>
            <a:r>
              <a:rPr lang="en-US" sz="2600" dirty="0" err="1">
                <a:latin typeface="Times New Roman"/>
                <a:cs typeface="Times New Roman"/>
              </a:rPr>
              <a:t>lý</a:t>
            </a:r>
            <a:r>
              <a:rPr lang="en-US" sz="2600" dirty="0">
                <a:latin typeface="Times New Roman"/>
                <a:cs typeface="Times New Roman"/>
              </a:rPr>
              <a:t> </a:t>
            </a:r>
            <a:r>
              <a:rPr lang="en-US" sz="2600" dirty="0" err="1">
                <a:latin typeface="Times New Roman"/>
                <a:cs typeface="Times New Roman"/>
              </a:rPr>
              <a:t>ngôn</a:t>
            </a:r>
            <a:r>
              <a:rPr lang="en-US" sz="2600" dirty="0">
                <a:latin typeface="Times New Roman"/>
                <a:cs typeface="Times New Roman"/>
              </a:rPr>
              <a:t> </a:t>
            </a:r>
            <a:r>
              <a:rPr lang="en-US" sz="2600" dirty="0" err="1">
                <a:latin typeface="Times New Roman"/>
                <a:cs typeface="Times New Roman"/>
              </a:rPr>
              <a:t>ngữ</a:t>
            </a:r>
            <a:r>
              <a:rPr lang="en-US" sz="2600" dirty="0">
                <a:latin typeface="Times New Roman"/>
                <a:cs typeface="Times New Roman"/>
              </a:rPr>
              <a:t> </a:t>
            </a:r>
            <a:r>
              <a:rPr lang="en-US" sz="2600" dirty="0" err="1">
                <a:latin typeface="Times New Roman"/>
                <a:cs typeface="Times New Roman"/>
              </a:rPr>
              <a:t>tự</a:t>
            </a:r>
            <a:r>
              <a:rPr lang="en-US" sz="2600" dirty="0">
                <a:latin typeface="Times New Roman"/>
                <a:cs typeface="Times New Roman"/>
              </a:rPr>
              <a:t> </a:t>
            </a:r>
            <a:r>
              <a:rPr lang="en-US" sz="2600" dirty="0" err="1">
                <a:latin typeface="Times New Roman"/>
                <a:cs typeface="Times New Roman"/>
              </a:rPr>
              <a:t>nhiên</a:t>
            </a:r>
            <a:r>
              <a:rPr lang="en-US" sz="2600" dirty="0">
                <a:latin typeface="Times New Roman"/>
                <a:cs typeface="Times New Roman"/>
              </a:rPr>
              <a:t>, </a:t>
            </a:r>
            <a:r>
              <a:rPr lang="en-US" sz="2600" dirty="0" err="1">
                <a:latin typeface="Times New Roman"/>
                <a:cs typeface="Times New Roman"/>
              </a:rPr>
              <a:t>ví</a:t>
            </a:r>
            <a:r>
              <a:rPr lang="en-US" sz="2600" dirty="0">
                <a:latin typeface="Times New Roman"/>
                <a:cs typeface="Times New Roman"/>
              </a:rPr>
              <a:t> </a:t>
            </a:r>
            <a:r>
              <a:rPr lang="en-US" sz="2600" dirty="0" err="1">
                <a:latin typeface="Times New Roman"/>
                <a:cs typeface="Times New Roman"/>
              </a:rPr>
              <a:t>dụ</a:t>
            </a:r>
            <a:r>
              <a:rPr lang="en-US" sz="2600" dirty="0">
                <a:latin typeface="Times New Roman"/>
                <a:cs typeface="Times New Roman"/>
              </a:rPr>
              <a:t>: </a:t>
            </a:r>
            <a:r>
              <a:rPr lang="en-US" sz="2600" dirty="0" err="1">
                <a:latin typeface="Times New Roman"/>
                <a:cs typeface="Times New Roman"/>
              </a:rPr>
              <a:t>Phân</a:t>
            </a:r>
            <a:r>
              <a:rPr lang="en-US" sz="2600" dirty="0">
                <a:latin typeface="Times New Roman"/>
                <a:cs typeface="Times New Roman"/>
              </a:rPr>
              <a:t> </a:t>
            </a:r>
            <a:r>
              <a:rPr lang="en-US" sz="2600" dirty="0" err="1">
                <a:latin typeface="Times New Roman"/>
                <a:cs typeface="Times New Roman"/>
              </a:rPr>
              <a:t>tích</a:t>
            </a:r>
            <a:r>
              <a:rPr lang="en-US" sz="2600" dirty="0">
                <a:latin typeface="Times New Roman"/>
                <a:cs typeface="Times New Roman"/>
              </a:rPr>
              <a:t> </a:t>
            </a:r>
            <a:r>
              <a:rPr lang="en-US" sz="2600" dirty="0" err="1">
                <a:latin typeface="Times New Roman"/>
                <a:cs typeface="Times New Roman"/>
              </a:rPr>
              <a:t>cú</a:t>
            </a:r>
            <a:r>
              <a:rPr lang="en-US" sz="2600" dirty="0">
                <a:latin typeface="Times New Roman"/>
                <a:cs typeface="Times New Roman"/>
              </a:rPr>
              <a:t> </a:t>
            </a:r>
            <a:r>
              <a:rPr lang="en-US" sz="2600" dirty="0" err="1">
                <a:latin typeface="Times New Roman"/>
                <a:cs typeface="Times New Roman"/>
              </a:rPr>
              <a:t>pháp</a:t>
            </a:r>
            <a:r>
              <a:rPr lang="en-US" sz="2600" dirty="0">
                <a:latin typeface="Times New Roman"/>
                <a:cs typeface="Times New Roman"/>
              </a:rPr>
              <a:t>, </a:t>
            </a:r>
            <a:r>
              <a:rPr lang="en-US" sz="2600" dirty="0" err="1">
                <a:latin typeface="Times New Roman"/>
                <a:cs typeface="Times New Roman"/>
              </a:rPr>
              <a:t>chủ</a:t>
            </a:r>
            <a:r>
              <a:rPr lang="en-US" sz="2600" dirty="0">
                <a:latin typeface="Times New Roman"/>
                <a:cs typeface="Times New Roman"/>
              </a:rPr>
              <a:t> </a:t>
            </a:r>
            <a:r>
              <a:rPr lang="en-US" sz="2600" dirty="0" err="1">
                <a:latin typeface="Times New Roman"/>
                <a:cs typeface="Times New Roman"/>
              </a:rPr>
              <a:t>ngữ</a:t>
            </a:r>
            <a:r>
              <a:rPr lang="en-US" sz="2600" dirty="0">
                <a:latin typeface="Times New Roman"/>
                <a:cs typeface="Times New Roman"/>
              </a:rPr>
              <a:t>, </a:t>
            </a:r>
            <a:r>
              <a:rPr lang="en-US" sz="2600" dirty="0" err="1">
                <a:latin typeface="Times New Roman"/>
                <a:cs typeface="Times New Roman"/>
              </a:rPr>
              <a:t>vị</a:t>
            </a:r>
            <a:r>
              <a:rPr lang="en-US" sz="2600" dirty="0">
                <a:latin typeface="Times New Roman"/>
                <a:cs typeface="Times New Roman"/>
              </a:rPr>
              <a:t> </a:t>
            </a:r>
            <a:r>
              <a:rPr lang="en-US" sz="2600" dirty="0" err="1">
                <a:latin typeface="Times New Roman"/>
                <a:cs typeface="Times New Roman"/>
              </a:rPr>
              <a:t>ngữ</a:t>
            </a:r>
            <a:r>
              <a:rPr lang="en-US" sz="2600" dirty="0">
                <a:latin typeface="Times New Roman"/>
                <a:cs typeface="Times New Roman"/>
              </a:rPr>
              <a:t> , </a:t>
            </a:r>
            <a:r>
              <a:rPr lang="en-US" sz="2600" dirty="0" err="1">
                <a:latin typeface="Times New Roman"/>
                <a:cs typeface="Times New Roman"/>
              </a:rPr>
              <a:t>nhận</a:t>
            </a:r>
            <a:r>
              <a:rPr lang="en-US" sz="2600" dirty="0">
                <a:latin typeface="Times New Roman"/>
                <a:cs typeface="Times New Roman"/>
              </a:rPr>
              <a:t> </a:t>
            </a:r>
            <a:r>
              <a:rPr lang="en-US" sz="2600" dirty="0" err="1">
                <a:latin typeface="Times New Roman"/>
                <a:cs typeface="Times New Roman"/>
              </a:rPr>
              <a:t>dạng</a:t>
            </a:r>
            <a:r>
              <a:rPr lang="en-US" sz="2600" dirty="0">
                <a:latin typeface="Times New Roman"/>
                <a:cs typeface="Times New Roman"/>
              </a:rPr>
              <a:t> </a:t>
            </a:r>
            <a:r>
              <a:rPr lang="en-US" sz="2600" dirty="0" err="1">
                <a:latin typeface="Times New Roman"/>
                <a:cs typeface="Times New Roman"/>
              </a:rPr>
              <a:t>tiếng</a:t>
            </a:r>
            <a:r>
              <a:rPr lang="en-US" sz="2600" dirty="0">
                <a:latin typeface="Times New Roman"/>
                <a:cs typeface="Times New Roman"/>
              </a:rPr>
              <a:t> </a:t>
            </a:r>
            <a:r>
              <a:rPr lang="en-US" sz="2600" dirty="0" err="1">
                <a:latin typeface="Times New Roman"/>
                <a:cs typeface="Times New Roman"/>
              </a:rPr>
              <a:t>nói</a:t>
            </a:r>
            <a:r>
              <a:rPr lang="en-US" sz="2600" dirty="0">
                <a:latin typeface="Times New Roman"/>
                <a:cs typeface="Times New Roman"/>
              </a:rPr>
              <a:t>, </a:t>
            </a:r>
            <a:r>
              <a:rPr lang="en-US" sz="2600" dirty="0" err="1">
                <a:latin typeface="Times New Roman"/>
                <a:cs typeface="Times New Roman"/>
              </a:rPr>
              <a:t>nhận</a:t>
            </a:r>
            <a:r>
              <a:rPr lang="en-US" sz="2600" dirty="0">
                <a:latin typeface="Times New Roman"/>
                <a:cs typeface="Times New Roman"/>
              </a:rPr>
              <a:t> </a:t>
            </a:r>
            <a:r>
              <a:rPr lang="en-US" sz="2600" dirty="0" err="1">
                <a:latin typeface="Times New Roman"/>
                <a:cs typeface="Times New Roman"/>
              </a:rPr>
              <a:t>dạng</a:t>
            </a:r>
            <a:r>
              <a:rPr lang="en-US" sz="2600" dirty="0">
                <a:latin typeface="Times New Roman"/>
                <a:cs typeface="Times New Roman"/>
              </a:rPr>
              <a:t> </a:t>
            </a:r>
            <a:r>
              <a:rPr lang="en-US" sz="2600" dirty="0" err="1">
                <a:latin typeface="Times New Roman"/>
                <a:cs typeface="Times New Roman"/>
              </a:rPr>
              <a:t>chữ</a:t>
            </a:r>
            <a:r>
              <a:rPr lang="en-US" sz="2600" dirty="0">
                <a:latin typeface="Times New Roman"/>
                <a:cs typeface="Times New Roman"/>
              </a:rPr>
              <a:t> </a:t>
            </a:r>
            <a:r>
              <a:rPr lang="en-US" sz="2600" dirty="0" err="1">
                <a:latin typeface="Times New Roman"/>
                <a:cs typeface="Times New Roman"/>
              </a:rPr>
              <a:t>viết</a:t>
            </a:r>
            <a:r>
              <a:rPr lang="en-US" sz="2600" dirty="0">
                <a:latin typeface="Times New Roman"/>
                <a:cs typeface="Times New Roman"/>
              </a:rPr>
              <a:t>, ..... </a:t>
            </a:r>
            <a:r>
              <a:rPr lang="en-US" sz="2600" dirty="0" err="1">
                <a:latin typeface="Times New Roman"/>
                <a:cs typeface="Times New Roman"/>
              </a:rPr>
              <a:t>Những</a:t>
            </a:r>
            <a:r>
              <a:rPr lang="en-US" sz="2600" dirty="0">
                <a:latin typeface="Times New Roman"/>
                <a:cs typeface="Times New Roman"/>
              </a:rPr>
              <a:t> </a:t>
            </a:r>
            <a:r>
              <a:rPr lang="en-US" sz="2600" dirty="0" err="1">
                <a:latin typeface="Times New Roman"/>
                <a:cs typeface="Times New Roman"/>
              </a:rPr>
              <a:t>cái</a:t>
            </a:r>
            <a:r>
              <a:rPr lang="en-US" sz="2600" dirty="0">
                <a:latin typeface="Times New Roman"/>
                <a:cs typeface="Times New Roman"/>
              </a:rPr>
              <a:t> </a:t>
            </a:r>
            <a:r>
              <a:rPr lang="en-US" sz="2600" dirty="0" err="1">
                <a:latin typeface="Times New Roman"/>
                <a:cs typeface="Times New Roman"/>
              </a:rPr>
              <a:t>đó</a:t>
            </a:r>
            <a:r>
              <a:rPr lang="en-US" sz="2600" dirty="0">
                <a:latin typeface="Times New Roman"/>
                <a:cs typeface="Times New Roman"/>
              </a:rPr>
              <a:t> </a:t>
            </a:r>
            <a:r>
              <a:rPr lang="en-US" sz="2600" dirty="0" err="1">
                <a:latin typeface="Times New Roman"/>
                <a:cs typeface="Times New Roman"/>
              </a:rPr>
              <a:t>nằm</a:t>
            </a:r>
            <a:r>
              <a:rPr lang="en-US" sz="2600" dirty="0">
                <a:latin typeface="Times New Roman"/>
                <a:cs typeface="Times New Roman"/>
              </a:rPr>
              <a:t> </a:t>
            </a:r>
            <a:r>
              <a:rPr lang="en-US" sz="2600" dirty="0" err="1">
                <a:latin typeface="Times New Roman"/>
                <a:cs typeface="Times New Roman"/>
              </a:rPr>
              <a:t>ngoài</a:t>
            </a:r>
            <a:r>
              <a:rPr lang="en-US" sz="2600" dirty="0">
                <a:latin typeface="Times New Roman"/>
                <a:cs typeface="Times New Roman"/>
              </a:rPr>
              <a:t> </a:t>
            </a:r>
            <a:r>
              <a:rPr lang="en-US" sz="2600" dirty="0" err="1">
                <a:latin typeface="Times New Roman"/>
                <a:cs typeface="Times New Roman"/>
              </a:rPr>
              <a:t>mục</a:t>
            </a:r>
            <a:r>
              <a:rPr lang="en-US" sz="2600" dirty="0">
                <a:latin typeface="Times New Roman"/>
                <a:cs typeface="Times New Roman"/>
              </a:rPr>
              <a:t> </a:t>
            </a:r>
            <a:r>
              <a:rPr lang="en-US" sz="2600" dirty="0" err="1">
                <a:latin typeface="Times New Roman"/>
                <a:cs typeface="Times New Roman"/>
              </a:rPr>
              <a:t>tiêu</a:t>
            </a:r>
            <a:r>
              <a:rPr lang="en-US" sz="2600" dirty="0">
                <a:latin typeface="Times New Roman"/>
                <a:cs typeface="Times New Roman"/>
              </a:rPr>
              <a:t> </a:t>
            </a:r>
            <a:r>
              <a:rPr lang="en-US" sz="2600" dirty="0" err="1">
                <a:latin typeface="Times New Roman"/>
                <a:cs typeface="Times New Roman"/>
              </a:rPr>
              <a:t>của</a:t>
            </a:r>
            <a:r>
              <a:rPr lang="en-US" sz="2600" dirty="0">
                <a:latin typeface="Times New Roman"/>
                <a:cs typeface="Times New Roman"/>
              </a:rPr>
              <a:t> </a:t>
            </a:r>
            <a:r>
              <a:rPr lang="en-US" sz="2600" dirty="0" err="1">
                <a:latin typeface="Times New Roman"/>
                <a:cs typeface="Times New Roman"/>
              </a:rPr>
              <a:t>đề</a:t>
            </a:r>
            <a:r>
              <a:rPr lang="en-US" sz="2600" dirty="0">
                <a:latin typeface="Times New Roman"/>
                <a:cs typeface="Times New Roman"/>
              </a:rPr>
              <a:t> </a:t>
            </a:r>
            <a:r>
              <a:rPr lang="en-US" sz="2600" dirty="0" err="1">
                <a:latin typeface="Times New Roman"/>
                <a:cs typeface="Times New Roman"/>
              </a:rPr>
              <a:t>tài</a:t>
            </a:r>
            <a:r>
              <a:rPr lang="en-US" sz="2600" dirty="0">
                <a:latin typeface="Times New Roman"/>
                <a:cs typeface="Times New Roman"/>
              </a:rPr>
              <a:t> </a:t>
            </a:r>
            <a:r>
              <a:rPr lang="en-US" sz="2600" dirty="0" err="1">
                <a:latin typeface="Times New Roman"/>
                <a:cs typeface="Times New Roman"/>
              </a:rPr>
              <a:t>này</a:t>
            </a:r>
            <a:r>
              <a:rPr lang="en-US" sz="2600" dirty="0">
                <a:latin typeface="Times New Roman"/>
                <a:cs typeface="Times New Roman"/>
              </a:rPr>
              <a:t>.</a:t>
            </a:r>
            <a:endParaRPr lang="vi-VN" sz="2600" dirty="0">
              <a:latin typeface="Times New Roman"/>
              <a:cs typeface="Times New Roman"/>
            </a:endParaRPr>
          </a:p>
          <a:p>
            <a:pPr marL="622300" lvl="1" indent="-457200">
              <a:lnSpc>
                <a:spcPct val="100000"/>
              </a:lnSpc>
              <a:spcBef>
                <a:spcPts val="1190"/>
              </a:spcBef>
              <a:buFontTx/>
              <a:buChar char="-"/>
              <a:tabLst>
                <a:tab pos="1223010" algn="l"/>
              </a:tabLst>
            </a:pPr>
            <a:endParaRPr lang="en-US" sz="2600" dirty="0">
              <a:latin typeface="Times New Roman"/>
              <a:cs typeface="Times New Roman"/>
            </a:endParaRPr>
          </a:p>
        </p:txBody>
      </p:sp>
      <p:sp>
        <p:nvSpPr>
          <p:cNvPr id="2" name="Slide Number Placeholder 1">
            <a:extLst>
              <a:ext uri="{FF2B5EF4-FFF2-40B4-BE49-F238E27FC236}">
                <a16:creationId xmlns:a16="http://schemas.microsoft.com/office/drawing/2014/main" id="{7E0F64AC-F994-4B0E-ADBE-F7E139F98EDC}"/>
              </a:ext>
            </a:extLst>
          </p:cNvPr>
          <p:cNvSpPr>
            <a:spLocks noGrp="1"/>
          </p:cNvSpPr>
          <p:nvPr>
            <p:ph type="sldNum" sz="quarter" idx="7"/>
          </p:nvPr>
        </p:nvSpPr>
        <p:spPr/>
        <p:txBody>
          <a:bodyPr/>
          <a:lstStyle/>
          <a:p>
            <a:fld id="{B6F15528-21DE-4FAA-801E-634DDDAF4B2B}" type="slidenum">
              <a:rPr lang="en-US" smtClean="0"/>
              <a:t>5</a:t>
            </a:fld>
            <a:endParaRPr lang="en-US"/>
          </a:p>
        </p:txBody>
      </p:sp>
    </p:spTree>
    <p:extLst>
      <p:ext uri="{BB962C8B-B14F-4D97-AF65-F5344CB8AC3E}">
        <p14:creationId xmlns:p14="http://schemas.microsoft.com/office/powerpoint/2010/main" val="40779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430270" y="491490"/>
            <a:ext cx="2237105" cy="689932"/>
          </a:xfrm>
          <a:prstGeom prst="rect">
            <a:avLst/>
          </a:prstGeom>
        </p:spPr>
        <p:txBody>
          <a:bodyPr vert="horz" wrap="square" lIns="0" tIns="12700" rIns="0" bIns="0" rtlCol="0">
            <a:spAutoFit/>
          </a:bodyPr>
          <a:lstStyle/>
          <a:p>
            <a:pPr marL="12700">
              <a:lnSpc>
                <a:spcPct val="100000"/>
              </a:lnSpc>
              <a:spcBef>
                <a:spcPts val="100"/>
              </a:spcBef>
            </a:pPr>
            <a:r>
              <a:rPr lang="en-US" sz="4400" b="1" spc="-5" dirty="0" err="1">
                <a:solidFill>
                  <a:srgbClr val="0000FF"/>
                </a:solidFill>
                <a:latin typeface="Times New Roman"/>
                <a:cs typeface="Times New Roman"/>
              </a:rPr>
              <a:t>Nội</a:t>
            </a:r>
            <a:r>
              <a:rPr lang="en-US" sz="4400" b="1" spc="-5" dirty="0">
                <a:solidFill>
                  <a:srgbClr val="0000FF"/>
                </a:solidFill>
                <a:latin typeface="Times New Roman"/>
                <a:cs typeface="Times New Roman"/>
              </a:rPr>
              <a:t> dung</a:t>
            </a:r>
            <a:endParaRPr sz="3200" dirty="0">
              <a:latin typeface="Times New Roman"/>
              <a:cs typeface="Times New Roman"/>
            </a:endParaRPr>
          </a:p>
        </p:txBody>
      </p:sp>
      <p:sp>
        <p:nvSpPr>
          <p:cNvPr id="4" name="object 5">
            <a:extLst>
              <a:ext uri="{FF2B5EF4-FFF2-40B4-BE49-F238E27FC236}">
                <a16:creationId xmlns:a16="http://schemas.microsoft.com/office/drawing/2014/main" id="{89824F5E-E528-49CF-81D6-BF5ACCE9886F}"/>
              </a:ext>
            </a:extLst>
          </p:cNvPr>
          <p:cNvSpPr/>
          <p:nvPr/>
        </p:nvSpPr>
        <p:spPr>
          <a:xfrm>
            <a:off x="1202751" y="2074163"/>
            <a:ext cx="248602" cy="286214"/>
          </a:xfrm>
          <a:prstGeom prst="rect">
            <a:avLst/>
          </a:prstGeom>
          <a:blipFill>
            <a:blip r:embed="rId2" cstate="print"/>
            <a:stretch>
              <a:fillRect/>
            </a:stretch>
          </a:blipFill>
        </p:spPr>
        <p:txBody>
          <a:bodyPr wrap="square" lIns="0" tIns="0" rIns="0" bIns="0" rtlCol="0"/>
          <a:lstStyle/>
          <a:p>
            <a:endParaRPr dirty="0"/>
          </a:p>
        </p:txBody>
      </p:sp>
      <p:sp>
        <p:nvSpPr>
          <p:cNvPr id="5" name="object 6">
            <a:extLst>
              <a:ext uri="{FF2B5EF4-FFF2-40B4-BE49-F238E27FC236}">
                <a16:creationId xmlns:a16="http://schemas.microsoft.com/office/drawing/2014/main" id="{24494599-BD72-421E-B10A-50E6B158D569}"/>
              </a:ext>
            </a:extLst>
          </p:cNvPr>
          <p:cNvSpPr/>
          <p:nvPr/>
        </p:nvSpPr>
        <p:spPr>
          <a:xfrm>
            <a:off x="1229367" y="2697215"/>
            <a:ext cx="248602" cy="286214"/>
          </a:xfrm>
          <a:prstGeom prst="rect">
            <a:avLst/>
          </a:prstGeom>
          <a:blipFill>
            <a:blip r:embed="rId2" cstate="print"/>
            <a:stretch>
              <a:fillRect/>
            </a:stretch>
          </a:blipFill>
        </p:spPr>
        <p:txBody>
          <a:bodyPr wrap="square" lIns="0" tIns="0" rIns="0" bIns="0" rtlCol="0"/>
          <a:lstStyle/>
          <a:p>
            <a:endParaRPr dirty="0"/>
          </a:p>
        </p:txBody>
      </p:sp>
      <p:sp>
        <p:nvSpPr>
          <p:cNvPr id="6" name="object 7">
            <a:extLst>
              <a:ext uri="{FF2B5EF4-FFF2-40B4-BE49-F238E27FC236}">
                <a16:creationId xmlns:a16="http://schemas.microsoft.com/office/drawing/2014/main" id="{FF84E637-0E40-4C49-8BD1-CBC945B02169}"/>
              </a:ext>
            </a:extLst>
          </p:cNvPr>
          <p:cNvSpPr/>
          <p:nvPr/>
        </p:nvSpPr>
        <p:spPr>
          <a:xfrm>
            <a:off x="1219200" y="3259308"/>
            <a:ext cx="248602" cy="286214"/>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9F3DBDB5-309E-4D67-81E2-AEB4720B92C4}"/>
              </a:ext>
            </a:extLst>
          </p:cNvPr>
          <p:cNvSpPr txBox="1"/>
          <p:nvPr/>
        </p:nvSpPr>
        <p:spPr>
          <a:xfrm>
            <a:off x="1752600" y="1811572"/>
            <a:ext cx="7146505" cy="2542363"/>
          </a:xfrm>
          <a:prstGeom prst="rect">
            <a:avLst/>
          </a:prstGeom>
        </p:spPr>
        <p:txBody>
          <a:bodyPr vert="horz" wrap="square" lIns="0" tIns="201295" rIns="0" bIns="0" rtlCol="0">
            <a:spAutoFit/>
          </a:bodyPr>
          <a:lstStyle/>
          <a:p>
            <a:pPr marL="584200" indent="-571500">
              <a:lnSpc>
                <a:spcPct val="100000"/>
              </a:lnSpc>
              <a:spcBef>
                <a:spcPts val="1585"/>
              </a:spcBef>
              <a:buFont typeface="+mj-lt"/>
              <a:buAutoNum type="romanUcPeriod"/>
            </a:pPr>
            <a:r>
              <a:rPr lang="en-US" sz="2800" dirty="0" err="1">
                <a:latin typeface="Times New Roman"/>
                <a:cs typeface="Times New Roman"/>
              </a:rPr>
              <a:t>Giới</a:t>
            </a:r>
            <a:r>
              <a:rPr lang="en-US" sz="2800" dirty="0">
                <a:latin typeface="Times New Roman"/>
                <a:cs typeface="Times New Roman"/>
              </a:rPr>
              <a:t> </a:t>
            </a:r>
            <a:r>
              <a:rPr lang="en-US" sz="2800" dirty="0" err="1">
                <a:latin typeface="Times New Roman"/>
                <a:cs typeface="Times New Roman"/>
              </a:rPr>
              <a:t>thiệu</a:t>
            </a:r>
            <a:r>
              <a:rPr lang="en-US" sz="2800" dirty="0">
                <a:latin typeface="Times New Roman"/>
                <a:cs typeface="Times New Roman"/>
              </a:rPr>
              <a:t> </a:t>
            </a:r>
            <a:r>
              <a:rPr lang="en-US" sz="2800" dirty="0" err="1">
                <a:latin typeface="Times New Roman"/>
                <a:cs typeface="Times New Roman"/>
              </a:rPr>
              <a:t>Xử</a:t>
            </a:r>
            <a:r>
              <a:rPr lang="en-US" sz="2800" dirty="0">
                <a:latin typeface="Times New Roman"/>
                <a:cs typeface="Times New Roman"/>
              </a:rPr>
              <a:t> </a:t>
            </a:r>
            <a:r>
              <a:rPr lang="en-US" sz="2800" dirty="0" err="1">
                <a:latin typeface="Times New Roman"/>
                <a:cs typeface="Times New Roman"/>
              </a:rPr>
              <a:t>Lý</a:t>
            </a:r>
            <a:r>
              <a:rPr lang="en-US" sz="2800" dirty="0">
                <a:latin typeface="Times New Roman"/>
                <a:cs typeface="Times New Roman"/>
              </a:rPr>
              <a:t> </a:t>
            </a:r>
            <a:r>
              <a:rPr lang="en-US" sz="2800" dirty="0" err="1">
                <a:latin typeface="Times New Roman"/>
                <a:cs typeface="Times New Roman"/>
              </a:rPr>
              <a:t>Ngôn</a:t>
            </a:r>
            <a:r>
              <a:rPr lang="en-US" sz="2800" dirty="0">
                <a:latin typeface="Times New Roman"/>
                <a:cs typeface="Times New Roman"/>
              </a:rPr>
              <a:t> </a:t>
            </a:r>
            <a:r>
              <a:rPr lang="en-US" sz="2800" dirty="0" err="1">
                <a:latin typeface="Times New Roman"/>
                <a:cs typeface="Times New Roman"/>
              </a:rPr>
              <a:t>Ngữ</a:t>
            </a:r>
            <a:r>
              <a:rPr lang="en-US" sz="2800" dirty="0">
                <a:latin typeface="Times New Roman"/>
                <a:cs typeface="Times New Roman"/>
              </a:rPr>
              <a:t> </a:t>
            </a:r>
            <a:r>
              <a:rPr lang="en-US" sz="2800" dirty="0" err="1">
                <a:latin typeface="Times New Roman"/>
                <a:cs typeface="Times New Roman"/>
              </a:rPr>
              <a:t>Tự</a:t>
            </a:r>
            <a:r>
              <a:rPr lang="en-US" sz="2800" dirty="0">
                <a:latin typeface="Times New Roman"/>
                <a:cs typeface="Times New Roman"/>
              </a:rPr>
              <a:t> </a:t>
            </a:r>
            <a:r>
              <a:rPr lang="en-US" sz="2800" dirty="0" err="1">
                <a:latin typeface="Times New Roman"/>
                <a:cs typeface="Times New Roman"/>
              </a:rPr>
              <a:t>Nhiên</a:t>
            </a:r>
            <a:endParaRPr lang="en-US" sz="2800" dirty="0">
              <a:latin typeface="Times New Roman"/>
              <a:cs typeface="Times New Roman"/>
            </a:endParaRPr>
          </a:p>
          <a:p>
            <a:pPr marL="584200" indent="-571500">
              <a:lnSpc>
                <a:spcPct val="100000"/>
              </a:lnSpc>
              <a:spcBef>
                <a:spcPts val="1585"/>
              </a:spcBef>
              <a:buFont typeface="+mj-lt"/>
              <a:buAutoNum type="romanUcPeriod"/>
            </a:pPr>
            <a:r>
              <a:rPr lang="en-US" sz="2800" dirty="0" err="1">
                <a:latin typeface="Times New Roman"/>
                <a:cs typeface="Times New Roman"/>
              </a:rPr>
              <a:t>Tìm</a:t>
            </a:r>
            <a:r>
              <a:rPr lang="en-US" sz="2800" dirty="0">
                <a:latin typeface="Times New Roman"/>
                <a:cs typeface="Times New Roman"/>
              </a:rPr>
              <a:t> </a:t>
            </a:r>
            <a:r>
              <a:rPr lang="en-US" sz="2800" dirty="0" err="1">
                <a:latin typeface="Times New Roman"/>
                <a:cs typeface="Times New Roman"/>
              </a:rPr>
              <a:t>hiểu</a:t>
            </a:r>
            <a:r>
              <a:rPr lang="en-US" sz="2800" dirty="0">
                <a:latin typeface="Times New Roman"/>
                <a:cs typeface="Times New Roman"/>
              </a:rPr>
              <a:t> </a:t>
            </a:r>
            <a:r>
              <a:rPr lang="en-US" sz="2800" dirty="0" err="1">
                <a:latin typeface="Times New Roman"/>
                <a:cs typeface="Times New Roman"/>
              </a:rPr>
              <a:t>th</a:t>
            </a:r>
            <a:r>
              <a:rPr lang="vi-VN" sz="2800" dirty="0">
                <a:latin typeface="Times New Roman"/>
                <a:cs typeface="Times New Roman"/>
              </a:rPr>
              <a:t>ư</a:t>
            </a:r>
            <a:r>
              <a:rPr lang="en-US" sz="2800" dirty="0">
                <a:latin typeface="Times New Roman"/>
                <a:cs typeface="Times New Roman"/>
              </a:rPr>
              <a:t> </a:t>
            </a:r>
            <a:r>
              <a:rPr lang="en-US" sz="2800" dirty="0" err="1">
                <a:latin typeface="Times New Roman"/>
                <a:cs typeface="Times New Roman"/>
              </a:rPr>
              <a:t>viện</a:t>
            </a:r>
            <a:r>
              <a:rPr lang="en-US" sz="2800" dirty="0">
                <a:latin typeface="Times New Roman"/>
                <a:cs typeface="Times New Roman"/>
              </a:rPr>
              <a:t> NLTK</a:t>
            </a:r>
          </a:p>
          <a:p>
            <a:pPr marL="584200" indent="-571500">
              <a:lnSpc>
                <a:spcPct val="100000"/>
              </a:lnSpc>
              <a:spcBef>
                <a:spcPts val="1585"/>
              </a:spcBef>
              <a:buFont typeface="+mj-lt"/>
              <a:buAutoNum type="romanUcPeriod"/>
            </a:pPr>
            <a:r>
              <a:rPr lang="en-US" sz="2800" dirty="0" err="1">
                <a:latin typeface="Times New Roman"/>
                <a:cs typeface="Times New Roman"/>
              </a:rPr>
              <a:t>Các</a:t>
            </a:r>
            <a:r>
              <a:rPr lang="en-US" sz="2800" dirty="0">
                <a:latin typeface="Times New Roman"/>
                <a:cs typeface="Times New Roman"/>
              </a:rPr>
              <a:t> </a:t>
            </a:r>
            <a:r>
              <a:rPr lang="en-US" sz="2800" dirty="0" err="1">
                <a:latin typeface="Times New Roman"/>
                <a:cs typeface="Times New Roman"/>
              </a:rPr>
              <a:t>ph</a:t>
            </a:r>
            <a:r>
              <a:rPr lang="vi-VN" sz="2800" dirty="0">
                <a:latin typeface="Times New Roman"/>
                <a:cs typeface="Times New Roman"/>
              </a:rPr>
              <a:t>ư</a:t>
            </a:r>
            <a:r>
              <a:rPr lang="en-US" sz="2800" dirty="0" err="1">
                <a:latin typeface="Times New Roman"/>
                <a:cs typeface="Times New Roman"/>
              </a:rPr>
              <a:t>ơng</a:t>
            </a:r>
            <a:r>
              <a:rPr lang="en-US" sz="2800" dirty="0">
                <a:latin typeface="Times New Roman"/>
                <a:cs typeface="Times New Roman"/>
              </a:rPr>
              <a:t> </a:t>
            </a:r>
            <a:r>
              <a:rPr lang="en-US" sz="2800" dirty="0" err="1">
                <a:latin typeface="Times New Roman"/>
                <a:cs typeface="Times New Roman"/>
              </a:rPr>
              <a:t>pháp</a:t>
            </a:r>
            <a:r>
              <a:rPr lang="en-US" sz="2800" dirty="0">
                <a:latin typeface="Times New Roman"/>
                <a:cs typeface="Times New Roman"/>
              </a:rPr>
              <a:t> </a:t>
            </a:r>
            <a:r>
              <a:rPr lang="en-US" sz="2800" dirty="0" err="1">
                <a:latin typeface="Times New Roman"/>
                <a:cs typeface="Times New Roman"/>
              </a:rPr>
              <a:t>phân</a:t>
            </a:r>
            <a:r>
              <a:rPr lang="en-US" sz="2800" dirty="0">
                <a:latin typeface="Times New Roman"/>
                <a:cs typeface="Times New Roman"/>
              </a:rPr>
              <a:t> </a:t>
            </a:r>
            <a:r>
              <a:rPr lang="en-US" sz="2800" dirty="0" err="1">
                <a:latin typeface="Times New Roman"/>
                <a:cs typeface="Times New Roman"/>
              </a:rPr>
              <a:t>lớp</a:t>
            </a:r>
            <a:r>
              <a:rPr lang="en-US" sz="2800" dirty="0">
                <a:latin typeface="Times New Roman"/>
                <a:cs typeface="Times New Roman"/>
              </a:rPr>
              <a:t> </a:t>
            </a:r>
            <a:r>
              <a:rPr lang="en-US" sz="2800" dirty="0" err="1">
                <a:latin typeface="Times New Roman"/>
                <a:cs typeface="Times New Roman"/>
              </a:rPr>
              <a:t>văn</a:t>
            </a:r>
            <a:r>
              <a:rPr lang="en-US" sz="2800" dirty="0">
                <a:latin typeface="Times New Roman"/>
                <a:cs typeface="Times New Roman"/>
              </a:rPr>
              <a:t> </a:t>
            </a:r>
            <a:r>
              <a:rPr lang="en-US" sz="2800" dirty="0" err="1">
                <a:latin typeface="Times New Roman"/>
                <a:cs typeface="Times New Roman"/>
              </a:rPr>
              <a:t>bản</a:t>
            </a:r>
            <a:endParaRPr lang="en-US" sz="2800" dirty="0">
              <a:latin typeface="Times New Roman"/>
              <a:cs typeface="Times New Roman"/>
            </a:endParaRPr>
          </a:p>
          <a:p>
            <a:pPr marL="584200" indent="-571500">
              <a:lnSpc>
                <a:spcPct val="100000"/>
              </a:lnSpc>
              <a:spcBef>
                <a:spcPts val="1585"/>
              </a:spcBef>
              <a:buFont typeface="+mj-lt"/>
              <a:buAutoNum type="romanUcPeriod"/>
            </a:pPr>
            <a:r>
              <a:rPr lang="en-US" sz="2800" dirty="0" err="1">
                <a:latin typeface="Times New Roman"/>
                <a:cs typeface="Times New Roman"/>
              </a:rPr>
              <a:t>Bài</a:t>
            </a:r>
            <a:r>
              <a:rPr lang="en-US" sz="2800" dirty="0">
                <a:latin typeface="Times New Roman"/>
                <a:cs typeface="Times New Roman"/>
              </a:rPr>
              <a:t> </a:t>
            </a:r>
            <a:r>
              <a:rPr lang="en-US" sz="2800" dirty="0" err="1">
                <a:latin typeface="Times New Roman"/>
                <a:cs typeface="Times New Roman"/>
              </a:rPr>
              <a:t>toán</a:t>
            </a:r>
            <a:r>
              <a:rPr lang="en-US" sz="2800" dirty="0">
                <a:latin typeface="Times New Roman"/>
                <a:cs typeface="Times New Roman"/>
              </a:rPr>
              <a:t> </a:t>
            </a:r>
            <a:r>
              <a:rPr lang="en-US" sz="2800" dirty="0" err="1">
                <a:latin typeface="Times New Roman"/>
                <a:cs typeface="Times New Roman"/>
              </a:rPr>
              <a:t>phân</a:t>
            </a:r>
            <a:r>
              <a:rPr lang="en-US" sz="2800" dirty="0">
                <a:latin typeface="Times New Roman"/>
                <a:cs typeface="Times New Roman"/>
              </a:rPr>
              <a:t> </a:t>
            </a:r>
            <a:r>
              <a:rPr lang="en-US" sz="2800" dirty="0" err="1">
                <a:latin typeface="Times New Roman"/>
                <a:cs typeface="Times New Roman"/>
              </a:rPr>
              <a:t>tích</a:t>
            </a:r>
            <a:r>
              <a:rPr lang="en-US" sz="2800" dirty="0">
                <a:latin typeface="Times New Roman"/>
                <a:cs typeface="Times New Roman"/>
              </a:rPr>
              <a:t> </a:t>
            </a:r>
            <a:r>
              <a:rPr lang="en-US" sz="2800" dirty="0" err="1">
                <a:latin typeface="Times New Roman"/>
                <a:cs typeface="Times New Roman"/>
              </a:rPr>
              <a:t>cảm</a:t>
            </a:r>
            <a:r>
              <a:rPr lang="en-US" sz="2800" dirty="0">
                <a:latin typeface="Times New Roman"/>
                <a:cs typeface="Times New Roman"/>
              </a:rPr>
              <a:t> </a:t>
            </a:r>
            <a:r>
              <a:rPr lang="en-US" sz="2800" dirty="0" err="1">
                <a:latin typeface="Times New Roman"/>
                <a:cs typeface="Times New Roman"/>
              </a:rPr>
              <a:t>xúc</a:t>
            </a:r>
            <a:endParaRPr lang="en-US" sz="2800" dirty="0">
              <a:latin typeface="Times New Roman"/>
              <a:cs typeface="Times New Roman"/>
            </a:endParaRPr>
          </a:p>
        </p:txBody>
      </p:sp>
      <p:sp>
        <p:nvSpPr>
          <p:cNvPr id="8" name="object 7">
            <a:extLst>
              <a:ext uri="{FF2B5EF4-FFF2-40B4-BE49-F238E27FC236}">
                <a16:creationId xmlns:a16="http://schemas.microsoft.com/office/drawing/2014/main" id="{26FAE472-FDB9-40D3-8D5B-C8AD8D6C5F83}"/>
              </a:ext>
            </a:extLst>
          </p:cNvPr>
          <p:cNvSpPr/>
          <p:nvPr/>
        </p:nvSpPr>
        <p:spPr>
          <a:xfrm>
            <a:off x="1229367" y="3915654"/>
            <a:ext cx="248602" cy="286214"/>
          </a:xfrm>
          <a:prstGeom prst="rect">
            <a:avLst/>
          </a:prstGeom>
          <a:blipFill>
            <a:blip r:embed="rId2" cstate="print"/>
            <a:stretch>
              <a:fillRect/>
            </a:stretch>
          </a:blipFill>
        </p:spPr>
        <p:txBody>
          <a:bodyPr wrap="square" lIns="0" tIns="0" rIns="0" bIns="0" rtlCol="0"/>
          <a:lstStyle/>
          <a:p>
            <a:endParaRPr/>
          </a:p>
        </p:txBody>
      </p:sp>
      <p:sp>
        <p:nvSpPr>
          <p:cNvPr id="2" name="Slide Number Placeholder 1">
            <a:extLst>
              <a:ext uri="{FF2B5EF4-FFF2-40B4-BE49-F238E27FC236}">
                <a16:creationId xmlns:a16="http://schemas.microsoft.com/office/drawing/2014/main" id="{39A57178-E409-479E-9FA0-6042B2CFBDA6}"/>
              </a:ext>
            </a:extLst>
          </p:cNvPr>
          <p:cNvSpPr>
            <a:spLocks noGrp="1"/>
          </p:cNvSpPr>
          <p:nvPr>
            <p:ph type="sldNum" sz="quarter" idx="7"/>
          </p:nvPr>
        </p:nvSpPr>
        <p:spPr/>
        <p:txBody>
          <a:bodyPr/>
          <a:lstStyle/>
          <a:p>
            <a:fld id="{B6F15528-21DE-4FAA-801E-634DDDAF4B2B}"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1120820"/>
          </a:xfrm>
          <a:prstGeom prst="rect">
            <a:avLst/>
          </a:prstGeom>
        </p:spPr>
        <p:txBody>
          <a:bodyPr vert="horz" wrap="square" lIns="0" tIns="12700" rIns="0" bIns="0" rtlCol="0">
            <a:spAutoFit/>
          </a:bodyPr>
          <a:lstStyle/>
          <a:p>
            <a:pPr marL="970280" marR="5080" indent="-957580" algn="ctr">
              <a:lnSpc>
                <a:spcPct val="100000"/>
              </a:lnSpc>
              <a:spcBef>
                <a:spcPts val="100"/>
              </a:spcBef>
              <a:buFont typeface="+mj-lt"/>
              <a:buAutoNum type="romanUcPeriod"/>
            </a:pPr>
            <a:r>
              <a:rPr lang="en-US" sz="3600" spc="-5" dirty="0" err="1">
                <a:solidFill>
                  <a:srgbClr val="0000FF"/>
                </a:solidFill>
                <a:latin typeface="Times New Roman"/>
                <a:cs typeface="Times New Roman"/>
              </a:rPr>
              <a:t>Giới</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thiệu</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xử</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lý</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ngôn</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ngữ</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tự</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nhiên</a:t>
            </a:r>
            <a:endParaRPr sz="3600" dirty="0">
              <a:solidFill>
                <a:srgbClr val="0000FF"/>
              </a:solidFill>
              <a:latin typeface="Times New Roman"/>
              <a:cs typeface="Times New Roman"/>
            </a:endParaRPr>
          </a:p>
        </p:txBody>
      </p:sp>
      <p:sp>
        <p:nvSpPr>
          <p:cNvPr id="6" name="object 5">
            <a:extLst>
              <a:ext uri="{FF2B5EF4-FFF2-40B4-BE49-F238E27FC236}">
                <a16:creationId xmlns:a16="http://schemas.microsoft.com/office/drawing/2014/main" id="{A67049BD-2408-4A2A-ADB7-3F761DE0276E}"/>
              </a:ext>
            </a:extLst>
          </p:cNvPr>
          <p:cNvSpPr txBox="1"/>
          <p:nvPr/>
        </p:nvSpPr>
        <p:spPr>
          <a:xfrm>
            <a:off x="991869" y="1597977"/>
            <a:ext cx="6186805" cy="1680588"/>
          </a:xfrm>
          <a:prstGeom prst="rect">
            <a:avLst/>
          </a:prstGeom>
        </p:spPr>
        <p:txBody>
          <a:bodyPr vert="horz" wrap="square" lIns="0" tIns="201295" rIns="0" bIns="0" rtlCol="0">
            <a:spAutoFit/>
          </a:bodyPr>
          <a:lstStyle/>
          <a:p>
            <a:pPr marL="165100" lvl="1" indent="342900">
              <a:lnSpc>
                <a:spcPct val="100000"/>
              </a:lnSpc>
              <a:spcBef>
                <a:spcPts val="1190"/>
              </a:spcBef>
              <a:buAutoNum type="arabicPeriod"/>
              <a:tabLst>
                <a:tab pos="1223010" algn="l"/>
              </a:tabLst>
            </a:pPr>
            <a:r>
              <a:rPr lang="en-US" sz="3200" dirty="0" err="1">
                <a:latin typeface="Times New Roman"/>
                <a:cs typeface="Times New Roman"/>
              </a:rPr>
              <a:t>Giới</a:t>
            </a:r>
            <a:r>
              <a:rPr lang="en-US" sz="3200" dirty="0">
                <a:latin typeface="Times New Roman"/>
                <a:cs typeface="Times New Roman"/>
              </a:rPr>
              <a:t> </a:t>
            </a:r>
            <a:r>
              <a:rPr lang="en-US" sz="3200" dirty="0" err="1">
                <a:latin typeface="Times New Roman"/>
                <a:cs typeface="Times New Roman"/>
              </a:rPr>
              <a:t>thiệu</a:t>
            </a:r>
            <a:endParaRPr sz="3200" dirty="0">
              <a:latin typeface="Times New Roman"/>
              <a:cs typeface="Times New Roman"/>
            </a:endParaRPr>
          </a:p>
          <a:p>
            <a:pPr marL="165100" lvl="1" indent="342900">
              <a:lnSpc>
                <a:spcPct val="100000"/>
              </a:lnSpc>
              <a:buAutoNum type="arabicPeriod"/>
              <a:tabLst>
                <a:tab pos="1223010" algn="l"/>
              </a:tabLst>
            </a:pPr>
            <a:r>
              <a:rPr lang="en-US" sz="3200" dirty="0" err="1">
                <a:latin typeface="Times New Roman"/>
                <a:cs typeface="Times New Roman"/>
              </a:rPr>
              <a:t>Cơ</a:t>
            </a:r>
            <a:r>
              <a:rPr lang="en-US" sz="3200" dirty="0">
                <a:latin typeface="Times New Roman"/>
                <a:cs typeface="Times New Roman"/>
              </a:rPr>
              <a:t> </a:t>
            </a:r>
            <a:r>
              <a:rPr lang="en-US" sz="3200" dirty="0" err="1">
                <a:latin typeface="Times New Roman"/>
                <a:cs typeface="Times New Roman"/>
              </a:rPr>
              <a:t>sở</a:t>
            </a:r>
            <a:r>
              <a:rPr lang="en-US" sz="3200" dirty="0">
                <a:latin typeface="Times New Roman"/>
                <a:cs typeface="Times New Roman"/>
              </a:rPr>
              <a:t> khoa </a:t>
            </a:r>
            <a:r>
              <a:rPr lang="en-US" sz="3200" dirty="0" err="1">
                <a:latin typeface="Times New Roman"/>
                <a:cs typeface="Times New Roman"/>
              </a:rPr>
              <a:t>học</a:t>
            </a:r>
            <a:endParaRPr sz="3200" dirty="0">
              <a:latin typeface="Times New Roman"/>
              <a:cs typeface="Times New Roman"/>
            </a:endParaRPr>
          </a:p>
          <a:p>
            <a:pPr marL="165100" marR="426720" lvl="1" indent="342900">
              <a:lnSpc>
                <a:spcPct val="100000"/>
              </a:lnSpc>
              <a:buAutoNum type="arabicPeriod"/>
              <a:tabLst>
                <a:tab pos="1223010" algn="l"/>
              </a:tabLst>
            </a:pPr>
            <a:r>
              <a:rPr lang="en-US" sz="3200" dirty="0">
                <a:latin typeface="Times New Roman"/>
                <a:cs typeface="Times New Roman"/>
              </a:rPr>
              <a:t>Ý </a:t>
            </a:r>
            <a:r>
              <a:rPr lang="en-US" sz="3200" dirty="0" err="1">
                <a:latin typeface="Times New Roman"/>
                <a:cs typeface="Times New Roman"/>
              </a:rPr>
              <a:t>nghĩa</a:t>
            </a:r>
            <a:r>
              <a:rPr lang="en-US" sz="3200" dirty="0">
                <a:latin typeface="Times New Roman"/>
                <a:cs typeface="Times New Roman"/>
              </a:rPr>
              <a:t> khoa </a:t>
            </a:r>
            <a:r>
              <a:rPr lang="en-US" sz="3200" dirty="0" err="1">
                <a:latin typeface="Times New Roman"/>
                <a:cs typeface="Times New Roman"/>
              </a:rPr>
              <a:t>học</a:t>
            </a:r>
            <a:r>
              <a:rPr lang="en-US" sz="3200" dirty="0">
                <a:latin typeface="Times New Roman"/>
                <a:cs typeface="Times New Roman"/>
              </a:rPr>
              <a:t> </a:t>
            </a:r>
            <a:r>
              <a:rPr lang="en-US" sz="3200" dirty="0" err="1">
                <a:latin typeface="Times New Roman"/>
                <a:cs typeface="Times New Roman"/>
              </a:rPr>
              <a:t>và</a:t>
            </a:r>
            <a:r>
              <a:rPr lang="en-US" sz="3200" dirty="0">
                <a:latin typeface="Times New Roman"/>
                <a:cs typeface="Times New Roman"/>
              </a:rPr>
              <a:t> </a:t>
            </a:r>
            <a:r>
              <a:rPr lang="en-US" sz="3200" dirty="0" err="1">
                <a:latin typeface="Times New Roman"/>
                <a:cs typeface="Times New Roman"/>
              </a:rPr>
              <a:t>thực</a:t>
            </a:r>
            <a:r>
              <a:rPr lang="en-US" sz="3200" dirty="0">
                <a:latin typeface="Times New Roman"/>
                <a:cs typeface="Times New Roman"/>
              </a:rPr>
              <a:t> </a:t>
            </a:r>
            <a:r>
              <a:rPr lang="en-US" sz="3200" dirty="0" err="1">
                <a:latin typeface="Times New Roman"/>
                <a:cs typeface="Times New Roman"/>
              </a:rPr>
              <a:t>tiễn</a:t>
            </a:r>
            <a:endParaRPr lang="en-US" sz="3200" dirty="0">
              <a:latin typeface="Times New Roman"/>
              <a:cs typeface="Times New Roman"/>
            </a:endParaRPr>
          </a:p>
        </p:txBody>
      </p:sp>
      <p:sp>
        <p:nvSpPr>
          <p:cNvPr id="5" name="Slide Number Placeholder 4">
            <a:extLst>
              <a:ext uri="{FF2B5EF4-FFF2-40B4-BE49-F238E27FC236}">
                <a16:creationId xmlns:a16="http://schemas.microsoft.com/office/drawing/2014/main" id="{FC36CB70-A528-4260-9961-B0E16D227940}"/>
              </a:ext>
            </a:extLst>
          </p:cNvPr>
          <p:cNvSpPr>
            <a:spLocks noGrp="1"/>
          </p:cNvSpPr>
          <p:nvPr>
            <p:ph type="sldNum" sz="quarter" idx="7"/>
          </p:nvPr>
        </p:nvSpPr>
        <p:spPr/>
        <p:txBody>
          <a:bodyPr/>
          <a:lstStyle/>
          <a:p>
            <a:fld id="{B6F15528-21DE-4FAA-801E-634DDDAF4B2B}"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566822"/>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1.1 </a:t>
            </a:r>
            <a:r>
              <a:rPr lang="en-US" sz="3600" spc="-5" dirty="0" err="1">
                <a:solidFill>
                  <a:srgbClr val="0000FF"/>
                </a:solidFill>
                <a:latin typeface="Times New Roman"/>
                <a:cs typeface="Times New Roman"/>
              </a:rPr>
              <a:t>Giới</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thiệu</a:t>
            </a:r>
            <a:endParaRPr sz="3600" dirty="0">
              <a:solidFill>
                <a:srgbClr val="0000FF"/>
              </a:solidFill>
              <a:latin typeface="Times New Roman"/>
              <a:cs typeface="Times New Roman"/>
            </a:endParaRPr>
          </a:p>
        </p:txBody>
      </p:sp>
      <p:sp>
        <p:nvSpPr>
          <p:cNvPr id="6" name="object 5">
            <a:extLst>
              <a:ext uri="{FF2B5EF4-FFF2-40B4-BE49-F238E27FC236}">
                <a16:creationId xmlns:a16="http://schemas.microsoft.com/office/drawing/2014/main" id="{A67049BD-2408-4A2A-ADB7-3F761DE0276E}"/>
              </a:ext>
            </a:extLst>
          </p:cNvPr>
          <p:cNvSpPr txBox="1"/>
          <p:nvPr/>
        </p:nvSpPr>
        <p:spPr>
          <a:xfrm>
            <a:off x="991869" y="1597977"/>
            <a:ext cx="7923531" cy="3373359"/>
          </a:xfrm>
          <a:prstGeom prst="rect">
            <a:avLst/>
          </a:prstGeom>
        </p:spPr>
        <p:txBody>
          <a:bodyPr vert="horz" wrap="square" lIns="0" tIns="201295" rIns="0" bIns="0" rtlCol="0">
            <a:spAutoFit/>
          </a:bodyPr>
          <a:lstStyle/>
          <a:p>
            <a:pPr marL="622300" lvl="1" indent="-457200">
              <a:lnSpc>
                <a:spcPct val="100000"/>
              </a:lnSpc>
              <a:spcBef>
                <a:spcPts val="1190"/>
              </a:spcBef>
              <a:buFontTx/>
              <a:buChar char="-"/>
              <a:tabLst>
                <a:tab pos="1223010" algn="l"/>
              </a:tabLst>
            </a:pPr>
            <a:r>
              <a:rPr lang="vi-VN" sz="2800" dirty="0">
                <a:latin typeface="Times New Roman"/>
                <a:cs typeface="Times New Roman"/>
              </a:rPr>
              <a:t>Xử lý ngôn ngữ tự nhiên (natural language processing - NLP) là một nhánh</a:t>
            </a:r>
            <a:r>
              <a:rPr lang="en-US" sz="2800" dirty="0">
                <a:latin typeface="Times New Roman"/>
                <a:cs typeface="Times New Roman"/>
              </a:rPr>
              <a:t> </a:t>
            </a:r>
            <a:r>
              <a:rPr lang="vi-VN" sz="2800" dirty="0">
                <a:latin typeface="Times New Roman"/>
                <a:cs typeface="Times New Roman"/>
              </a:rPr>
              <a:t>của trí tuệ nhân tạo tập trung vào các ứng dụng trên ngôn ngữ của con người.</a:t>
            </a:r>
            <a:endParaRPr lang="en-US" sz="2800" dirty="0">
              <a:latin typeface="Times New Roman"/>
              <a:cs typeface="Times New Roman"/>
            </a:endParaRPr>
          </a:p>
          <a:p>
            <a:pPr marL="622300" lvl="1" indent="-457200">
              <a:lnSpc>
                <a:spcPct val="100000"/>
              </a:lnSpc>
              <a:spcBef>
                <a:spcPts val="1190"/>
              </a:spcBef>
              <a:buFontTx/>
              <a:buChar char="-"/>
              <a:tabLst>
                <a:tab pos="1223010" algn="l"/>
              </a:tabLst>
            </a:pPr>
            <a:r>
              <a:rPr lang="en-US" sz="2800" dirty="0" err="1">
                <a:latin typeface="Times New Roman"/>
                <a:cs typeface="Times New Roman"/>
              </a:rPr>
              <a:t>Trong</a:t>
            </a:r>
            <a:r>
              <a:rPr lang="en-US" sz="2800" dirty="0">
                <a:latin typeface="Times New Roman"/>
                <a:cs typeface="Times New Roman"/>
              </a:rPr>
              <a:t> </a:t>
            </a:r>
            <a:r>
              <a:rPr lang="en-US" sz="2800" dirty="0" err="1">
                <a:latin typeface="Times New Roman"/>
                <a:cs typeface="Times New Roman"/>
              </a:rPr>
              <a:t>trí</a:t>
            </a:r>
            <a:r>
              <a:rPr lang="en-US" sz="2800" dirty="0">
                <a:latin typeface="Times New Roman"/>
                <a:cs typeface="Times New Roman"/>
              </a:rPr>
              <a:t> </a:t>
            </a:r>
            <a:r>
              <a:rPr lang="en-US" sz="2800" dirty="0" err="1">
                <a:latin typeface="Times New Roman"/>
                <a:cs typeface="Times New Roman"/>
              </a:rPr>
              <a:t>tuệ</a:t>
            </a:r>
            <a:r>
              <a:rPr lang="en-US" sz="2800" dirty="0">
                <a:latin typeface="Times New Roman"/>
                <a:cs typeface="Times New Roman"/>
              </a:rPr>
              <a:t> </a:t>
            </a:r>
            <a:r>
              <a:rPr lang="en-US" sz="2800" dirty="0" err="1">
                <a:latin typeface="Times New Roman"/>
                <a:cs typeface="Times New Roman"/>
              </a:rPr>
              <a:t>nhân</a:t>
            </a:r>
            <a:r>
              <a:rPr lang="en-US" sz="2800" dirty="0">
                <a:latin typeface="Times New Roman"/>
                <a:cs typeface="Times New Roman"/>
              </a:rPr>
              <a:t> </a:t>
            </a:r>
            <a:r>
              <a:rPr lang="en-US" sz="2800" dirty="0" err="1">
                <a:latin typeface="Times New Roman"/>
                <a:cs typeface="Times New Roman"/>
              </a:rPr>
              <a:t>tạo</a:t>
            </a:r>
            <a:r>
              <a:rPr lang="en-US" sz="2800" dirty="0">
                <a:latin typeface="Times New Roman"/>
                <a:cs typeface="Times New Roman"/>
              </a:rPr>
              <a:t> </a:t>
            </a:r>
            <a:r>
              <a:rPr lang="en-US" sz="2800" dirty="0" err="1">
                <a:latin typeface="Times New Roman"/>
                <a:cs typeface="Times New Roman"/>
              </a:rPr>
              <a:t>thì</a:t>
            </a:r>
            <a:r>
              <a:rPr lang="en-US" sz="2800" dirty="0">
                <a:latin typeface="Times New Roman"/>
                <a:cs typeface="Times New Roman"/>
              </a:rPr>
              <a:t> </a:t>
            </a:r>
            <a:r>
              <a:rPr lang="en-US" sz="2800" dirty="0" err="1">
                <a:latin typeface="Times New Roman"/>
                <a:cs typeface="Times New Roman"/>
              </a:rPr>
              <a:t>xử</a:t>
            </a:r>
            <a:r>
              <a:rPr lang="en-US" sz="2800" dirty="0">
                <a:latin typeface="Times New Roman"/>
                <a:cs typeface="Times New Roman"/>
              </a:rPr>
              <a:t> </a:t>
            </a:r>
            <a:r>
              <a:rPr lang="en-US" sz="2800" dirty="0" err="1">
                <a:latin typeface="Times New Roman"/>
                <a:cs typeface="Times New Roman"/>
              </a:rPr>
              <a:t>lý</a:t>
            </a:r>
            <a:r>
              <a:rPr lang="en-US" sz="2800" dirty="0">
                <a:latin typeface="Times New Roman"/>
                <a:cs typeface="Times New Roman"/>
              </a:rPr>
              <a:t> </a:t>
            </a:r>
            <a:r>
              <a:rPr lang="en-US" sz="2800" dirty="0" err="1">
                <a:latin typeface="Times New Roman"/>
                <a:cs typeface="Times New Roman"/>
              </a:rPr>
              <a:t>ngôn</a:t>
            </a:r>
            <a:r>
              <a:rPr lang="en-US" sz="2800" dirty="0">
                <a:latin typeface="Times New Roman"/>
                <a:cs typeface="Times New Roman"/>
              </a:rPr>
              <a:t> </a:t>
            </a:r>
            <a:r>
              <a:rPr lang="en-US" sz="2800" dirty="0" err="1">
                <a:latin typeface="Times New Roman"/>
                <a:cs typeface="Times New Roman"/>
              </a:rPr>
              <a:t>ngữ</a:t>
            </a:r>
            <a:r>
              <a:rPr lang="en-US" sz="2800" dirty="0">
                <a:latin typeface="Times New Roman"/>
                <a:cs typeface="Times New Roman"/>
              </a:rPr>
              <a:t> </a:t>
            </a:r>
            <a:r>
              <a:rPr lang="en-US" sz="2800" dirty="0" err="1">
                <a:latin typeface="Times New Roman"/>
                <a:cs typeface="Times New Roman"/>
              </a:rPr>
              <a:t>tự</a:t>
            </a:r>
            <a:r>
              <a:rPr lang="en-US" sz="2800" dirty="0">
                <a:latin typeface="Times New Roman"/>
                <a:cs typeface="Times New Roman"/>
              </a:rPr>
              <a:t> </a:t>
            </a:r>
            <a:r>
              <a:rPr lang="en-US" sz="2800" dirty="0" err="1">
                <a:latin typeface="Times New Roman"/>
                <a:cs typeface="Times New Roman"/>
              </a:rPr>
              <a:t>nhiên</a:t>
            </a:r>
            <a:r>
              <a:rPr lang="en-US" sz="2800" dirty="0">
                <a:latin typeface="Times New Roman"/>
                <a:cs typeface="Times New Roman"/>
              </a:rPr>
              <a:t> </a:t>
            </a:r>
            <a:r>
              <a:rPr lang="en-US" sz="2800" dirty="0" err="1">
                <a:latin typeface="Times New Roman"/>
                <a:cs typeface="Times New Roman"/>
              </a:rPr>
              <a:t>là</a:t>
            </a:r>
            <a:r>
              <a:rPr lang="en-US" sz="2800" dirty="0">
                <a:latin typeface="Times New Roman"/>
                <a:cs typeface="Times New Roman"/>
              </a:rPr>
              <a:t> </a:t>
            </a:r>
            <a:r>
              <a:rPr lang="en-US" sz="2800" dirty="0" err="1">
                <a:latin typeface="Times New Roman"/>
                <a:cs typeface="Times New Roman"/>
              </a:rPr>
              <a:t>một</a:t>
            </a:r>
            <a:r>
              <a:rPr lang="en-US" sz="2800" dirty="0">
                <a:latin typeface="Times New Roman"/>
                <a:cs typeface="Times New Roman"/>
              </a:rPr>
              <a:t> </a:t>
            </a:r>
            <a:r>
              <a:rPr lang="en-US" sz="2800" dirty="0" err="1">
                <a:latin typeface="Times New Roman"/>
                <a:cs typeface="Times New Roman"/>
              </a:rPr>
              <a:t>trong</a:t>
            </a:r>
            <a:r>
              <a:rPr lang="en-US" sz="2800" dirty="0">
                <a:latin typeface="Times New Roman"/>
                <a:cs typeface="Times New Roman"/>
              </a:rPr>
              <a:t> </a:t>
            </a:r>
            <a:r>
              <a:rPr lang="en-US" sz="2800" dirty="0" err="1">
                <a:latin typeface="Times New Roman"/>
                <a:cs typeface="Times New Roman"/>
              </a:rPr>
              <a:t>những</a:t>
            </a:r>
            <a:r>
              <a:rPr lang="en-US" sz="2800" dirty="0">
                <a:latin typeface="Times New Roman"/>
                <a:cs typeface="Times New Roman"/>
              </a:rPr>
              <a:t> </a:t>
            </a:r>
            <a:r>
              <a:rPr lang="en-US" sz="2800" dirty="0" err="1">
                <a:latin typeface="Times New Roman"/>
                <a:cs typeface="Times New Roman"/>
              </a:rPr>
              <a:t>phần</a:t>
            </a:r>
            <a:r>
              <a:rPr lang="en-US" sz="2800" dirty="0">
                <a:latin typeface="Times New Roman"/>
                <a:cs typeface="Times New Roman"/>
              </a:rPr>
              <a:t> </a:t>
            </a:r>
            <a:r>
              <a:rPr lang="en-US" sz="2800" dirty="0" err="1">
                <a:latin typeface="Times New Roman"/>
                <a:cs typeface="Times New Roman"/>
              </a:rPr>
              <a:t>khó</a:t>
            </a:r>
            <a:r>
              <a:rPr lang="en-US" sz="2800" dirty="0">
                <a:latin typeface="Times New Roman"/>
                <a:cs typeface="Times New Roman"/>
              </a:rPr>
              <a:t> </a:t>
            </a:r>
            <a:r>
              <a:rPr lang="en-US" sz="2800" dirty="0" err="1">
                <a:latin typeface="Times New Roman"/>
                <a:cs typeface="Times New Roman"/>
              </a:rPr>
              <a:t>nhất</a:t>
            </a:r>
            <a:r>
              <a:rPr lang="en-US" sz="2800" dirty="0">
                <a:latin typeface="Times New Roman"/>
                <a:cs typeface="Times New Roman"/>
              </a:rPr>
              <a:t> </a:t>
            </a:r>
            <a:r>
              <a:rPr lang="en-US" sz="2800" dirty="0" err="1">
                <a:latin typeface="Times New Roman"/>
                <a:cs typeface="Times New Roman"/>
              </a:rPr>
              <a:t>vì</a:t>
            </a:r>
            <a:r>
              <a:rPr lang="en-US" sz="2800" dirty="0">
                <a:latin typeface="Times New Roman"/>
                <a:cs typeface="Times New Roman"/>
              </a:rPr>
              <a:t> </a:t>
            </a:r>
            <a:r>
              <a:rPr lang="en-US" sz="2800" dirty="0" err="1">
                <a:latin typeface="Times New Roman"/>
                <a:cs typeface="Times New Roman"/>
              </a:rPr>
              <a:t>nó</a:t>
            </a:r>
            <a:r>
              <a:rPr lang="en-US" sz="2800" dirty="0">
                <a:latin typeface="Times New Roman"/>
                <a:cs typeface="Times New Roman"/>
              </a:rPr>
              <a:t> </a:t>
            </a:r>
            <a:r>
              <a:rPr lang="en-US" sz="2800" dirty="0" err="1">
                <a:latin typeface="Times New Roman"/>
                <a:cs typeface="Times New Roman"/>
              </a:rPr>
              <a:t>liên</a:t>
            </a:r>
            <a:r>
              <a:rPr lang="en-US" sz="2800" dirty="0">
                <a:latin typeface="Times New Roman"/>
                <a:cs typeface="Times New Roman"/>
              </a:rPr>
              <a:t> </a:t>
            </a:r>
            <a:r>
              <a:rPr lang="en-US" sz="2800" dirty="0" err="1">
                <a:latin typeface="Times New Roman"/>
                <a:cs typeface="Times New Roman"/>
              </a:rPr>
              <a:t>quan</a:t>
            </a:r>
            <a:r>
              <a:rPr lang="en-US" sz="2800" dirty="0">
                <a:latin typeface="Times New Roman"/>
                <a:cs typeface="Times New Roman"/>
              </a:rPr>
              <a:t> </a:t>
            </a:r>
            <a:r>
              <a:rPr lang="en-US" sz="2800" dirty="0" err="1">
                <a:latin typeface="Times New Roman"/>
                <a:cs typeface="Times New Roman"/>
              </a:rPr>
              <a:t>đến</a:t>
            </a:r>
            <a:r>
              <a:rPr lang="en-US" sz="2800" dirty="0">
                <a:latin typeface="Times New Roman"/>
                <a:cs typeface="Times New Roman"/>
              </a:rPr>
              <a:t> </a:t>
            </a:r>
            <a:r>
              <a:rPr lang="en-US" sz="2800" dirty="0" err="1">
                <a:latin typeface="Times New Roman"/>
                <a:cs typeface="Times New Roman"/>
              </a:rPr>
              <a:t>việc</a:t>
            </a:r>
            <a:r>
              <a:rPr lang="en-US" sz="2800" dirty="0">
                <a:latin typeface="Times New Roman"/>
                <a:cs typeface="Times New Roman"/>
              </a:rPr>
              <a:t> </a:t>
            </a:r>
            <a:r>
              <a:rPr lang="en-US" sz="2800" dirty="0" err="1">
                <a:latin typeface="Times New Roman"/>
                <a:cs typeface="Times New Roman"/>
              </a:rPr>
              <a:t>phải</a:t>
            </a:r>
            <a:r>
              <a:rPr lang="en-US" sz="2800" dirty="0">
                <a:latin typeface="Times New Roman"/>
                <a:cs typeface="Times New Roman"/>
              </a:rPr>
              <a:t> </a:t>
            </a:r>
            <a:r>
              <a:rPr lang="en-US" sz="2800" dirty="0" err="1">
                <a:latin typeface="Times New Roman"/>
                <a:cs typeface="Times New Roman"/>
              </a:rPr>
              <a:t>hiểu</a:t>
            </a:r>
            <a:r>
              <a:rPr lang="en-US" sz="2800" dirty="0">
                <a:latin typeface="Times New Roman"/>
                <a:cs typeface="Times New Roman"/>
              </a:rPr>
              <a:t> ý </a:t>
            </a:r>
            <a:r>
              <a:rPr lang="en-US" sz="2800" dirty="0" err="1">
                <a:latin typeface="Times New Roman"/>
                <a:cs typeface="Times New Roman"/>
              </a:rPr>
              <a:t>nghĩa</a:t>
            </a:r>
            <a:r>
              <a:rPr lang="en-US" sz="2800" dirty="0">
                <a:latin typeface="Times New Roman"/>
                <a:cs typeface="Times New Roman"/>
              </a:rPr>
              <a:t> </a:t>
            </a:r>
            <a:r>
              <a:rPr lang="en-US" sz="2800" dirty="0" err="1">
                <a:latin typeface="Times New Roman"/>
                <a:cs typeface="Times New Roman"/>
              </a:rPr>
              <a:t>ngôn</a:t>
            </a:r>
            <a:r>
              <a:rPr lang="en-US" sz="2800" dirty="0">
                <a:latin typeface="Times New Roman"/>
                <a:cs typeface="Times New Roman"/>
              </a:rPr>
              <a:t> </a:t>
            </a:r>
            <a:r>
              <a:rPr lang="en-US" sz="2800" dirty="0" err="1">
                <a:latin typeface="Times New Roman"/>
                <a:cs typeface="Times New Roman"/>
              </a:rPr>
              <a:t>ngữ</a:t>
            </a:r>
            <a:r>
              <a:rPr lang="en-US" sz="2800" dirty="0">
                <a:latin typeface="Times New Roman"/>
                <a:cs typeface="Times New Roman"/>
              </a:rPr>
              <a:t> </a:t>
            </a:r>
            <a:endParaRPr sz="2800" dirty="0">
              <a:latin typeface="Times New Roman"/>
              <a:cs typeface="Times New Roman"/>
            </a:endParaRPr>
          </a:p>
        </p:txBody>
      </p:sp>
      <p:sp>
        <p:nvSpPr>
          <p:cNvPr id="5" name="Slide Number Placeholder 4">
            <a:extLst>
              <a:ext uri="{FF2B5EF4-FFF2-40B4-BE49-F238E27FC236}">
                <a16:creationId xmlns:a16="http://schemas.microsoft.com/office/drawing/2014/main" id="{7011C63A-77D5-4CBF-B9DA-51B0B604F093}"/>
              </a:ext>
            </a:extLst>
          </p:cNvPr>
          <p:cNvSpPr>
            <a:spLocks noGrp="1"/>
          </p:cNvSpPr>
          <p:nvPr>
            <p:ph type="sldNum" sz="quarter" idx="7"/>
          </p:nvPr>
        </p:nvSpPr>
        <p:spPr/>
        <p:txBody>
          <a:bodyPr/>
          <a:lstStyle/>
          <a:p>
            <a:fld id="{B6F15528-21DE-4FAA-801E-634DDDAF4B2B}" type="slidenum">
              <a:rPr lang="en-US" smtClean="0"/>
              <a:t>8</a:t>
            </a:fld>
            <a:endParaRPr lang="en-US"/>
          </a:p>
        </p:txBody>
      </p:sp>
    </p:spTree>
    <p:extLst>
      <p:ext uri="{BB962C8B-B14F-4D97-AF65-F5344CB8AC3E}">
        <p14:creationId xmlns:p14="http://schemas.microsoft.com/office/powerpoint/2010/main" val="248570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47800" y="1524000"/>
            <a:ext cx="7239000" cy="2286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533400"/>
            <a:ext cx="1676400" cy="1459229"/>
          </a:xfrm>
          <a:prstGeom prst="rect">
            <a:avLst/>
          </a:prstGeom>
          <a:blipFill>
            <a:blip r:embed="rId4"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568450" y="262890"/>
            <a:ext cx="6306185" cy="566822"/>
          </a:xfrm>
          <a:prstGeom prst="rect">
            <a:avLst/>
          </a:prstGeom>
        </p:spPr>
        <p:txBody>
          <a:bodyPr vert="horz" wrap="square" lIns="0" tIns="12700" rIns="0" bIns="0" rtlCol="0">
            <a:spAutoFit/>
          </a:bodyPr>
          <a:lstStyle/>
          <a:p>
            <a:pPr marL="970280" marR="5080" indent="-957580" algn="ctr">
              <a:lnSpc>
                <a:spcPct val="100000"/>
              </a:lnSpc>
              <a:spcBef>
                <a:spcPts val="100"/>
              </a:spcBef>
            </a:pPr>
            <a:r>
              <a:rPr lang="en-US" sz="3600" spc="-5" dirty="0">
                <a:solidFill>
                  <a:srgbClr val="0000FF"/>
                </a:solidFill>
                <a:latin typeface="Times New Roman"/>
                <a:cs typeface="Times New Roman"/>
              </a:rPr>
              <a:t>1.2 C</a:t>
            </a:r>
            <a:r>
              <a:rPr lang="vi-VN" sz="3600" spc="-5" dirty="0">
                <a:solidFill>
                  <a:srgbClr val="0000FF"/>
                </a:solidFill>
                <a:latin typeface="Times New Roman"/>
                <a:cs typeface="Times New Roman"/>
              </a:rPr>
              <a:t>ơ</a:t>
            </a:r>
            <a:r>
              <a:rPr lang="en-US" sz="3600" spc="-5" dirty="0">
                <a:solidFill>
                  <a:srgbClr val="0000FF"/>
                </a:solidFill>
                <a:latin typeface="Times New Roman"/>
                <a:cs typeface="Times New Roman"/>
              </a:rPr>
              <a:t> </a:t>
            </a:r>
            <a:r>
              <a:rPr lang="en-US" sz="3600" spc="-5" dirty="0" err="1">
                <a:solidFill>
                  <a:srgbClr val="0000FF"/>
                </a:solidFill>
                <a:latin typeface="Times New Roman"/>
                <a:cs typeface="Times New Roman"/>
              </a:rPr>
              <a:t>sở</a:t>
            </a:r>
            <a:r>
              <a:rPr lang="en-US" sz="3600" spc="-5" dirty="0">
                <a:solidFill>
                  <a:srgbClr val="0000FF"/>
                </a:solidFill>
                <a:latin typeface="Times New Roman"/>
                <a:cs typeface="Times New Roman"/>
              </a:rPr>
              <a:t> khoa </a:t>
            </a:r>
            <a:r>
              <a:rPr lang="en-US" sz="3600" spc="-5" dirty="0" err="1">
                <a:solidFill>
                  <a:srgbClr val="0000FF"/>
                </a:solidFill>
                <a:latin typeface="Times New Roman"/>
                <a:cs typeface="Times New Roman"/>
              </a:rPr>
              <a:t>học</a:t>
            </a:r>
            <a:endParaRPr sz="3600" dirty="0">
              <a:solidFill>
                <a:srgbClr val="0000FF"/>
              </a:solidFill>
              <a:latin typeface="Times New Roman"/>
              <a:cs typeface="Times New Roman"/>
            </a:endParaRPr>
          </a:p>
        </p:txBody>
      </p:sp>
      <p:sp>
        <p:nvSpPr>
          <p:cNvPr id="7" name="object 5">
            <a:extLst>
              <a:ext uri="{FF2B5EF4-FFF2-40B4-BE49-F238E27FC236}">
                <a16:creationId xmlns:a16="http://schemas.microsoft.com/office/drawing/2014/main" id="{712434E3-AF3B-4107-A7BB-5D071F8FA56B}"/>
              </a:ext>
            </a:extLst>
          </p:cNvPr>
          <p:cNvSpPr txBox="1"/>
          <p:nvPr/>
        </p:nvSpPr>
        <p:spPr>
          <a:xfrm>
            <a:off x="991869" y="1597977"/>
            <a:ext cx="7694931" cy="1680588"/>
          </a:xfrm>
          <a:prstGeom prst="rect">
            <a:avLst/>
          </a:prstGeom>
        </p:spPr>
        <p:txBody>
          <a:bodyPr vert="horz" wrap="square" lIns="0" tIns="201295" rIns="0" bIns="0" rtlCol="0">
            <a:spAutoFit/>
          </a:bodyPr>
          <a:lstStyle/>
          <a:p>
            <a:pPr marL="165100" lvl="1" indent="342900">
              <a:lnSpc>
                <a:spcPct val="100000"/>
              </a:lnSpc>
              <a:spcBef>
                <a:spcPts val="1190"/>
              </a:spcBef>
              <a:buAutoNum type="arabicPeriod"/>
              <a:tabLst>
                <a:tab pos="1223010" algn="l"/>
              </a:tabLst>
            </a:pPr>
            <a:r>
              <a:rPr lang="en-US" sz="3200" dirty="0" err="1">
                <a:latin typeface="Times New Roman"/>
                <a:cs typeface="Times New Roman"/>
              </a:rPr>
              <a:t>Trí</a:t>
            </a:r>
            <a:r>
              <a:rPr lang="en-US" sz="3200" dirty="0">
                <a:latin typeface="Times New Roman"/>
                <a:cs typeface="Times New Roman"/>
              </a:rPr>
              <a:t> </a:t>
            </a:r>
            <a:r>
              <a:rPr lang="en-US" sz="3200" dirty="0" err="1">
                <a:latin typeface="Times New Roman"/>
                <a:cs typeface="Times New Roman"/>
              </a:rPr>
              <a:t>tuệ</a:t>
            </a:r>
            <a:r>
              <a:rPr lang="en-US" sz="3200" dirty="0">
                <a:latin typeface="Times New Roman"/>
                <a:cs typeface="Times New Roman"/>
              </a:rPr>
              <a:t> </a:t>
            </a:r>
            <a:r>
              <a:rPr lang="en-US" sz="3200" dirty="0" err="1">
                <a:latin typeface="Times New Roman"/>
                <a:cs typeface="Times New Roman"/>
              </a:rPr>
              <a:t>nhân</a:t>
            </a:r>
            <a:r>
              <a:rPr lang="en-US" sz="3200" dirty="0">
                <a:latin typeface="Times New Roman"/>
                <a:cs typeface="Times New Roman"/>
              </a:rPr>
              <a:t> </a:t>
            </a:r>
            <a:r>
              <a:rPr lang="en-US" sz="3200" dirty="0" err="1">
                <a:latin typeface="Times New Roman"/>
                <a:cs typeface="Times New Roman"/>
              </a:rPr>
              <a:t>tạo</a:t>
            </a:r>
            <a:endParaRPr sz="3200" dirty="0">
              <a:latin typeface="Times New Roman"/>
              <a:cs typeface="Times New Roman"/>
            </a:endParaRPr>
          </a:p>
          <a:p>
            <a:pPr marL="165100" lvl="1" indent="342900">
              <a:lnSpc>
                <a:spcPct val="100000"/>
              </a:lnSpc>
              <a:buAutoNum type="arabicPeriod"/>
              <a:tabLst>
                <a:tab pos="1223010" algn="l"/>
              </a:tabLst>
            </a:pPr>
            <a:r>
              <a:rPr lang="en-US" sz="3200" dirty="0" err="1">
                <a:latin typeface="Times New Roman"/>
                <a:cs typeface="Times New Roman"/>
              </a:rPr>
              <a:t>Lợi</a:t>
            </a:r>
            <a:r>
              <a:rPr lang="en-US" sz="3200" dirty="0">
                <a:latin typeface="Times New Roman"/>
                <a:cs typeface="Times New Roman"/>
              </a:rPr>
              <a:t> </a:t>
            </a:r>
            <a:r>
              <a:rPr lang="en-US" sz="3200" dirty="0" err="1">
                <a:latin typeface="Times New Roman"/>
                <a:cs typeface="Times New Roman"/>
              </a:rPr>
              <a:t>ích</a:t>
            </a:r>
            <a:r>
              <a:rPr lang="en-US" sz="3200" dirty="0">
                <a:latin typeface="Times New Roman"/>
                <a:cs typeface="Times New Roman"/>
              </a:rPr>
              <a:t> </a:t>
            </a:r>
            <a:r>
              <a:rPr lang="en-US" sz="3200" dirty="0" err="1">
                <a:latin typeface="Times New Roman"/>
                <a:cs typeface="Times New Roman"/>
              </a:rPr>
              <a:t>của</a:t>
            </a:r>
            <a:r>
              <a:rPr lang="en-US" sz="3200" dirty="0">
                <a:latin typeface="Times New Roman"/>
                <a:cs typeface="Times New Roman"/>
              </a:rPr>
              <a:t> </a:t>
            </a:r>
            <a:r>
              <a:rPr lang="en-US" sz="3200" dirty="0" err="1">
                <a:latin typeface="Times New Roman"/>
                <a:cs typeface="Times New Roman"/>
              </a:rPr>
              <a:t>xử</a:t>
            </a:r>
            <a:r>
              <a:rPr lang="en-US" sz="3200" dirty="0">
                <a:latin typeface="Times New Roman"/>
                <a:cs typeface="Times New Roman"/>
              </a:rPr>
              <a:t> </a:t>
            </a:r>
            <a:r>
              <a:rPr lang="en-US" sz="3200" dirty="0" err="1">
                <a:latin typeface="Times New Roman"/>
                <a:cs typeface="Times New Roman"/>
              </a:rPr>
              <a:t>lý</a:t>
            </a:r>
            <a:r>
              <a:rPr lang="en-US" sz="3200" dirty="0">
                <a:latin typeface="Times New Roman"/>
                <a:cs typeface="Times New Roman"/>
              </a:rPr>
              <a:t> </a:t>
            </a:r>
            <a:r>
              <a:rPr lang="en-US" sz="3200" dirty="0" err="1">
                <a:latin typeface="Times New Roman"/>
                <a:cs typeface="Times New Roman"/>
              </a:rPr>
              <a:t>ngôn</a:t>
            </a:r>
            <a:r>
              <a:rPr lang="en-US" sz="3200" dirty="0">
                <a:latin typeface="Times New Roman"/>
                <a:cs typeface="Times New Roman"/>
              </a:rPr>
              <a:t> </a:t>
            </a:r>
            <a:r>
              <a:rPr lang="en-US" sz="3200" dirty="0" err="1">
                <a:latin typeface="Times New Roman"/>
                <a:cs typeface="Times New Roman"/>
              </a:rPr>
              <a:t>ngữ</a:t>
            </a:r>
            <a:r>
              <a:rPr lang="en-US" sz="3200" dirty="0">
                <a:latin typeface="Times New Roman"/>
                <a:cs typeface="Times New Roman"/>
              </a:rPr>
              <a:t> </a:t>
            </a:r>
            <a:r>
              <a:rPr lang="en-US" sz="3200" dirty="0" err="1">
                <a:latin typeface="Times New Roman"/>
                <a:cs typeface="Times New Roman"/>
              </a:rPr>
              <a:t>tự</a:t>
            </a:r>
            <a:r>
              <a:rPr lang="en-US" sz="3200" dirty="0">
                <a:latin typeface="Times New Roman"/>
                <a:cs typeface="Times New Roman"/>
              </a:rPr>
              <a:t> </a:t>
            </a:r>
            <a:r>
              <a:rPr lang="en-US" sz="3200" dirty="0" err="1">
                <a:latin typeface="Times New Roman"/>
                <a:cs typeface="Times New Roman"/>
              </a:rPr>
              <a:t>nhiên</a:t>
            </a:r>
            <a:r>
              <a:rPr lang="en-US" sz="3200" dirty="0">
                <a:latin typeface="Times New Roman"/>
                <a:cs typeface="Times New Roman"/>
              </a:rPr>
              <a:t> </a:t>
            </a:r>
          </a:p>
          <a:p>
            <a:pPr marL="165100" marR="426720" lvl="1" indent="342900">
              <a:lnSpc>
                <a:spcPct val="100000"/>
              </a:lnSpc>
              <a:buAutoNum type="arabicPeriod"/>
              <a:tabLst>
                <a:tab pos="1223010" algn="l"/>
              </a:tabLst>
            </a:pPr>
            <a:r>
              <a:rPr lang="en-US" sz="3200" dirty="0" err="1">
                <a:latin typeface="Times New Roman"/>
                <a:cs typeface="Times New Roman"/>
              </a:rPr>
              <a:t>Các</a:t>
            </a:r>
            <a:r>
              <a:rPr lang="en-US" sz="3200" dirty="0">
                <a:latin typeface="Times New Roman"/>
                <a:cs typeface="Times New Roman"/>
              </a:rPr>
              <a:t> </a:t>
            </a:r>
            <a:r>
              <a:rPr lang="en-US" sz="3200" dirty="0" err="1">
                <a:latin typeface="Times New Roman"/>
                <a:cs typeface="Times New Roman"/>
              </a:rPr>
              <a:t>bài</a:t>
            </a:r>
            <a:r>
              <a:rPr lang="en-US" sz="3200" dirty="0">
                <a:latin typeface="Times New Roman"/>
                <a:cs typeface="Times New Roman"/>
              </a:rPr>
              <a:t> </a:t>
            </a:r>
            <a:r>
              <a:rPr lang="en-US" sz="3200" dirty="0" err="1">
                <a:latin typeface="Times New Roman"/>
                <a:cs typeface="Times New Roman"/>
              </a:rPr>
              <a:t>toán</a:t>
            </a:r>
            <a:r>
              <a:rPr lang="en-US" sz="3200" dirty="0">
                <a:latin typeface="Times New Roman"/>
                <a:cs typeface="Times New Roman"/>
              </a:rPr>
              <a:t> </a:t>
            </a:r>
            <a:r>
              <a:rPr lang="en-US" sz="3200" dirty="0" err="1">
                <a:latin typeface="Times New Roman"/>
                <a:cs typeface="Times New Roman"/>
              </a:rPr>
              <a:t>và</a:t>
            </a:r>
            <a:r>
              <a:rPr lang="en-US" sz="3200" dirty="0">
                <a:latin typeface="Times New Roman"/>
                <a:cs typeface="Times New Roman"/>
              </a:rPr>
              <a:t> </a:t>
            </a:r>
            <a:r>
              <a:rPr lang="en-US" sz="3200" dirty="0" err="1">
                <a:latin typeface="Times New Roman"/>
                <a:cs typeface="Times New Roman"/>
              </a:rPr>
              <a:t>ứng</a:t>
            </a:r>
            <a:r>
              <a:rPr lang="en-US" sz="3200" dirty="0">
                <a:latin typeface="Times New Roman"/>
                <a:cs typeface="Times New Roman"/>
              </a:rPr>
              <a:t> </a:t>
            </a:r>
            <a:r>
              <a:rPr lang="en-US" sz="3200" dirty="0" err="1">
                <a:latin typeface="Times New Roman"/>
                <a:cs typeface="Times New Roman"/>
              </a:rPr>
              <a:t>dụng</a:t>
            </a:r>
            <a:endParaRPr sz="3200" dirty="0">
              <a:latin typeface="Times New Roman"/>
              <a:cs typeface="Times New Roman"/>
            </a:endParaRPr>
          </a:p>
        </p:txBody>
      </p:sp>
      <p:sp>
        <p:nvSpPr>
          <p:cNvPr id="5" name="Slide Number Placeholder 4">
            <a:extLst>
              <a:ext uri="{FF2B5EF4-FFF2-40B4-BE49-F238E27FC236}">
                <a16:creationId xmlns:a16="http://schemas.microsoft.com/office/drawing/2014/main" id="{D52FB685-6607-4A63-9EDC-D311A3337385}"/>
              </a:ext>
            </a:extLst>
          </p:cNvPr>
          <p:cNvSpPr>
            <a:spLocks noGrp="1"/>
          </p:cNvSpPr>
          <p:nvPr>
            <p:ph type="sldNum" sz="quarter" idx="7"/>
          </p:nvPr>
        </p:nvSpPr>
        <p:spPr/>
        <p:txBody>
          <a:bodyPr/>
          <a:lstStyle/>
          <a:p>
            <a:fld id="{B6F15528-21DE-4FAA-801E-634DDDAF4B2B}" type="slidenum">
              <a:rPr lang="en-US" smtClean="0"/>
              <a:t>9</a:t>
            </a:fld>
            <a:endParaRPr lang="en-US"/>
          </a:p>
        </p:txBody>
      </p:sp>
    </p:spTree>
    <p:extLst>
      <p:ext uri="{BB962C8B-B14F-4D97-AF65-F5344CB8AC3E}">
        <p14:creationId xmlns:p14="http://schemas.microsoft.com/office/powerpoint/2010/main" val="851295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TotalTime>
  <Words>1431</Words>
  <Application>Microsoft Office PowerPoint</Application>
  <PresentationFormat>On-screen Show (4:3)</PresentationFormat>
  <Paragraphs>165</Paragraphs>
  <Slides>27</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Đề tài :</vt:lpstr>
      <vt:lpstr>PowerPoint Presentation</vt:lpstr>
      <vt:lpstr>PowerPoint Presentation</vt:lpstr>
      <vt:lpstr>PowerPoint Presentation</vt:lpstr>
      <vt:lpstr>PowerPoint Presentation</vt:lpstr>
      <vt:lpstr>PowerPoint Presentation</vt:lpstr>
      <vt:lpstr>Giới thiệu xử lý ngôn ngữ tự nhiên</vt:lpstr>
      <vt:lpstr>1.1 Giới thiệu</vt:lpstr>
      <vt:lpstr>1.2 Cơ sở khoa học</vt:lpstr>
      <vt:lpstr>1.2.1 Trí tuệ nhân tạo</vt:lpstr>
      <vt:lpstr>1.2.2 Lợi ích của xử lý ngôn ngữ tự nhiên</vt:lpstr>
      <vt:lpstr>1.2.3 Các bài toán và ứng dụng</vt:lpstr>
      <vt:lpstr>1.3 Ý nghĩa khoa học và thực tiễn</vt:lpstr>
      <vt:lpstr>II. Tìm hiểu thư viện NLTK</vt:lpstr>
      <vt:lpstr>2.1 Một số thư viện dùng trong NLP</vt:lpstr>
      <vt:lpstr>2.2 Giới thiệu NLTK</vt:lpstr>
      <vt:lpstr>2.3 Một số hàm phổ biến dùng trong NLTK</vt:lpstr>
      <vt:lpstr>III. Các phương pháp phân lớp văn bản</vt:lpstr>
      <vt:lpstr>3.1 Giới thiệu bài toán phân lớp</vt:lpstr>
      <vt:lpstr>3.2 Các thuật toán phân lớp</vt:lpstr>
      <vt:lpstr>IV. Bài toán phân tích cảm xúc</vt:lpstr>
      <vt:lpstr>4.1 Tổng quan về bài toán </vt:lpstr>
      <vt:lpstr>4.2 Các bước của bài toán </vt:lpstr>
      <vt:lpstr>4.3 Demo </vt:lpstr>
      <vt:lpstr>Tổng kết TLCN</vt:lpstr>
      <vt:lpstr>Hướng phát triển trong tương lai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Quyen</cp:lastModifiedBy>
  <cp:revision>29</cp:revision>
  <dcterms:created xsi:type="dcterms:W3CDTF">2018-12-06T14:08:58Z</dcterms:created>
  <dcterms:modified xsi:type="dcterms:W3CDTF">2018-12-20T08:15:22Z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2011-01-13T00:00:00Z</vt:filetime>
  </property>
  <property fmtid="{D5CDD505-2E9C-101B-9397-08002B2CF9AE}" pid="3" name="Creator">
    <vt:lpwstr>Impress</vt:lpwstr>
  </property>
  <property fmtid="{D5CDD505-2E9C-101B-9397-08002B2CF9AE}" pid="4" name="LastSaved">
    <vt:filetime>2018-12-06T00:00:00Z</vt:filetime>
  </property>
</Properties>
</file>