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5" r:id="rId4"/>
    <p:sldId id="266" r:id="rId5"/>
    <p:sldId id="268" r:id="rId6"/>
    <p:sldId id="267" r:id="rId7"/>
    <p:sldId id="269" r:id="rId8"/>
    <p:sldId id="270" r:id="rId9"/>
    <p:sldId id="272" r:id="rId10"/>
    <p:sldId id="271" r:id="rId11"/>
    <p:sldId id="273" r:id="rId12"/>
    <p:sldId id="275" r:id="rId13"/>
    <p:sldId id="276" r:id="rId14"/>
    <p:sldId id="277" r:id="rId15"/>
    <p:sldId id="274" r:id="rId16"/>
    <p:sldId id="279" r:id="rId17"/>
    <p:sldId id="278" r:id="rId18"/>
    <p:sldId id="280" r:id="rId19"/>
    <p:sldId id="281" r:id="rId20"/>
    <p:sldId id="264"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5" autoAdjust="0"/>
    <p:restoredTop sz="50000" autoAdjust="0"/>
  </p:normalViewPr>
  <p:slideViewPr>
    <p:cSldViewPr>
      <p:cViewPr>
        <p:scale>
          <a:sx n="50" d="100"/>
          <a:sy n="50" d="100"/>
        </p:scale>
        <p:origin x="-1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D5CC4-B342-CF47-A1F5-86B2377F940A}" type="datetimeFigureOut">
              <a:rPr lang="en-US" smtClean="0"/>
              <a:t>31/07/2019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E0628-46C2-9740-AE51-4E22F0B7A507}" type="slidenum">
              <a:rPr lang="en-US" smtClean="0"/>
              <a:t>‹#›</a:t>
            </a:fld>
            <a:endParaRPr lang="en-US"/>
          </a:p>
        </p:txBody>
      </p:sp>
    </p:spTree>
    <p:extLst>
      <p:ext uri="{BB962C8B-B14F-4D97-AF65-F5344CB8AC3E}">
        <p14:creationId xmlns:p14="http://schemas.microsoft.com/office/powerpoint/2010/main" val="10865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11B362-3FE8-465F-92C3-7935C8735485}" type="datetimeFigureOut">
              <a:rPr lang="en-US" smtClean="0"/>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205659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1B362-3FE8-465F-92C3-7935C8735485}" type="datetimeFigureOut">
              <a:rPr lang="en-US" smtClean="0"/>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38976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1B362-3FE8-465F-92C3-7935C8735485}" type="datetimeFigureOut">
              <a:rPr lang="en-US" smtClean="0"/>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370995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E11B362-3FE8-465F-92C3-7935C8735485}" type="datetimeFigureOut">
              <a:rPr lang="en-US" smtClean="0"/>
              <a:t>31/07/2019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46FE5B-B012-4493-A528-F883015F031E}" type="slidenum">
              <a:rPr lang="en-US" smtClean="0"/>
              <a:t>‹#›</a:t>
            </a:fld>
            <a:endParaRPr lang="en-US" dirty="0"/>
          </a:p>
        </p:txBody>
      </p:sp>
    </p:spTree>
    <p:extLst>
      <p:ext uri="{BB962C8B-B14F-4D97-AF65-F5344CB8AC3E}">
        <p14:creationId xmlns:p14="http://schemas.microsoft.com/office/powerpoint/2010/main" val="287975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1B362-3FE8-465F-92C3-7935C8735485}" type="datetimeFigureOut">
              <a:rPr lang="en-US" smtClean="0"/>
              <a:t>31/07/2019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22337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11B362-3FE8-465F-92C3-7935C8735485}" type="datetimeFigureOut">
              <a:rPr lang="en-US" smtClean="0"/>
              <a:t>31/07/2019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424449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11B362-3FE8-465F-92C3-7935C8735485}" type="datetimeFigureOut">
              <a:rPr lang="en-US" smtClean="0"/>
              <a:t>31/07/2019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8532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11B362-3FE8-465F-92C3-7935C8735485}" type="datetimeFigureOut">
              <a:rPr lang="en-US" smtClean="0"/>
              <a:t>31/07/2019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264445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1B362-3FE8-465F-92C3-7935C8735485}" type="datetimeFigureOut">
              <a:rPr lang="en-US" smtClean="0"/>
              <a:t>31/07/2019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4669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B362-3FE8-465F-92C3-7935C8735485}" type="datetimeFigureOut">
              <a:rPr lang="en-US" smtClean="0"/>
              <a:t>31/07/2019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103882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1B362-3FE8-465F-92C3-7935C8735485}" type="datetimeFigureOut">
              <a:rPr lang="en-US" smtClean="0"/>
              <a:t>31/07/2019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FE5B-B012-4493-A528-F883015F031E}" type="slidenum">
              <a:rPr lang="en-US" smtClean="0"/>
              <a:t>‹#›</a:t>
            </a:fld>
            <a:endParaRPr lang="en-US"/>
          </a:p>
        </p:txBody>
      </p:sp>
    </p:spTree>
    <p:extLst>
      <p:ext uri="{BB962C8B-B14F-4D97-AF65-F5344CB8AC3E}">
        <p14:creationId xmlns:p14="http://schemas.microsoft.com/office/powerpoint/2010/main" val="215744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1B362-3FE8-465F-92C3-7935C8735485}" type="datetimeFigureOut">
              <a:rPr lang="en-US" smtClean="0"/>
              <a:t>31/07/2019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FE5B-B012-4493-A528-F883015F031E}" type="slidenum">
              <a:rPr lang="en-US" smtClean="0"/>
              <a:t>‹#›</a:t>
            </a:fld>
            <a:endParaRPr lang="en-US"/>
          </a:p>
        </p:txBody>
      </p:sp>
    </p:spTree>
    <p:extLst>
      <p:ext uri="{BB962C8B-B14F-4D97-AF65-F5344CB8AC3E}">
        <p14:creationId xmlns:p14="http://schemas.microsoft.com/office/powerpoint/2010/main" val="17696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dl-ssl.google.com/android/eclipse" TargetMode="External"/><Relationship Id="rId2" Type="http://schemas.openxmlformats.org/officeDocument/2006/relationships/hyperlink" Target="http://www.eclipse.org/" TargetMode="Externa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image" Target="../media/image4.jpeg"/><Relationship Id="rId4" Type="http://schemas.openxmlformats.org/officeDocument/2006/relationships/hyperlink" Target="https://developer.android.com/stud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3.tiff"/><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0" y="5638800"/>
            <a:ext cx="4717026" cy="914400"/>
          </a:xfrm>
        </p:spPr>
        <p:txBody>
          <a:bodyPr>
            <a:noAutofit/>
          </a:bodyPr>
          <a:lstStyle/>
          <a:p>
            <a:pPr algn="l"/>
            <a:r>
              <a:rPr lang="en-US" sz="2800" b="1" dirty="0" smtClean="0">
                <a:solidFill>
                  <a:srgbClr val="0070C0"/>
                </a:solidFill>
              </a:rPr>
              <a:t>TS. Huỳnh Hữu Nghĩa</a:t>
            </a:r>
          </a:p>
          <a:p>
            <a:pPr algn="l"/>
            <a:r>
              <a:rPr lang="en-US" sz="2400" dirty="0" smtClean="0">
                <a:solidFill>
                  <a:srgbClr val="002060"/>
                </a:solidFill>
                <a:latin typeface="Courier New" pitchFamily="49" charset="0"/>
                <a:cs typeface="Courier New" pitchFamily="49" charset="0"/>
              </a:rPr>
              <a:t>luckerhuynhvn@gmail.com</a:t>
            </a:r>
            <a:endParaRPr lang="en-US" sz="2400" dirty="0">
              <a:solidFill>
                <a:srgbClr val="002060"/>
              </a:solidFill>
              <a:latin typeface="Courier New" pitchFamily="49" charset="0"/>
              <a:cs typeface="Courier New" pitchFamily="49" charset="0"/>
            </a:endParaRPr>
          </a:p>
        </p:txBody>
      </p:sp>
      <p:sp>
        <p:nvSpPr>
          <p:cNvPr id="4" name="Title 1"/>
          <p:cNvSpPr txBox="1">
            <a:spLocks/>
          </p:cNvSpPr>
          <p:nvPr/>
        </p:nvSpPr>
        <p:spPr>
          <a:xfrm>
            <a:off x="457200" y="2286000"/>
            <a:ext cx="8298426"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cap="small" dirty="0" smtClean="0">
                <a:solidFill>
                  <a:srgbClr val="002060"/>
                </a:solidFill>
                <a:effectLst>
                  <a:outerShdw blurRad="38100" dist="38100" dir="2700000" algn="tl">
                    <a:srgbClr val="000000">
                      <a:alpha val="43137"/>
                    </a:srgbClr>
                  </a:outerShdw>
                </a:effectLst>
              </a:rPr>
              <a:t>Giới Thiệu Môi Trường </a:t>
            </a:r>
          </a:p>
          <a:p>
            <a:r>
              <a:rPr lang="en-US" sz="4800" b="1" cap="small" dirty="0" smtClean="0">
                <a:solidFill>
                  <a:srgbClr val="002060"/>
                </a:solidFill>
                <a:effectLst>
                  <a:outerShdw blurRad="38100" dist="38100" dir="2700000" algn="tl">
                    <a:srgbClr val="000000">
                      <a:alpha val="43137"/>
                    </a:srgbClr>
                  </a:outerShdw>
                </a:effectLst>
              </a:rPr>
              <a:t>Phát Triển Ứng Dụng Di Động</a:t>
            </a:r>
            <a:endParaRPr lang="en-US" sz="4800" b="1" cap="small" dirty="0">
              <a:solidFill>
                <a:srgbClr val="002060"/>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98554" y="76200"/>
            <a:ext cx="533400" cy="533400"/>
          </a:xfrm>
          <a:prstGeom prst="rect">
            <a:avLst/>
          </a:prstGeom>
        </p:spPr>
      </p:pic>
      <p:sp>
        <p:nvSpPr>
          <p:cNvPr id="6" name="TextBox 5"/>
          <p:cNvSpPr txBox="1"/>
          <p:nvPr/>
        </p:nvSpPr>
        <p:spPr>
          <a:xfrm>
            <a:off x="631954" y="147935"/>
            <a:ext cx="2601994" cy="461665"/>
          </a:xfrm>
          <a:prstGeom prst="rect">
            <a:avLst/>
          </a:prstGeom>
          <a:noFill/>
        </p:spPr>
        <p:txBody>
          <a:bodyPr wrap="none" rtlCol="0">
            <a:spAutoFit/>
          </a:bodyPr>
          <a:lstStyle/>
          <a:p>
            <a:r>
              <a:rPr lang="en-US" sz="1200" b="1" dirty="0" smtClean="0">
                <a:solidFill>
                  <a:srgbClr val="FF0000"/>
                </a:solidFill>
                <a:latin typeface="Courier New" pitchFamily="49" charset="0"/>
                <a:cs typeface="Courier New" pitchFamily="49" charset="0"/>
              </a:rPr>
              <a:t>ĐẠI HỌC </a:t>
            </a:r>
            <a:r>
              <a:rPr lang="en-US" sz="1200" b="1" dirty="0">
                <a:solidFill>
                  <a:srgbClr val="FF0000"/>
                </a:solidFill>
                <a:latin typeface="Courier New" pitchFamily="49" charset="0"/>
                <a:cs typeface="Courier New" pitchFamily="49" charset="0"/>
              </a:rPr>
              <a:t>CÔNG NGHIỆP TP.HCM</a:t>
            </a: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Thông</a:t>
            </a:r>
            <a:r>
              <a:rPr lang="en-US" sz="1200" b="1" dirty="0" smtClean="0">
                <a:solidFill>
                  <a:srgbClr val="002060"/>
                </a:solidFill>
                <a:latin typeface="Courier New" pitchFamily="49" charset="0"/>
                <a:cs typeface="Courier New" pitchFamily="49" charset="0"/>
              </a:rPr>
              <a:t> tin</a:t>
            </a:r>
          </a:p>
        </p:txBody>
      </p:sp>
      <p:sp>
        <p:nvSpPr>
          <p:cNvPr id="2" name="TextBox 1"/>
          <p:cNvSpPr txBox="1"/>
          <p:nvPr/>
        </p:nvSpPr>
        <p:spPr>
          <a:xfrm>
            <a:off x="3266142" y="1292880"/>
            <a:ext cx="2680542" cy="646331"/>
          </a:xfrm>
          <a:prstGeom prst="rect">
            <a:avLst/>
          </a:prstGeom>
          <a:noFill/>
        </p:spPr>
        <p:txBody>
          <a:bodyPr wrap="none" rtlCol="0">
            <a:spAutoFit/>
          </a:bodyPr>
          <a:lstStyle/>
          <a:p>
            <a:r>
              <a:rPr lang="en-US" sz="3600" b="1" dirty="0" smtClean="0">
                <a:solidFill>
                  <a:srgbClr val="00B050"/>
                </a:solidFill>
                <a:latin typeface="Courier New" panose="02070309020205020404" pitchFamily="49" charset="0"/>
                <a:cs typeface="Courier New" panose="02070309020205020404" pitchFamily="49" charset="0"/>
              </a:rPr>
              <a:t>Chương 1:</a:t>
            </a:r>
            <a:endParaRPr lang="en-US" sz="3600" b="1" dirty="0">
              <a:solidFill>
                <a:srgbClr val="00B050"/>
              </a:solidFill>
              <a:latin typeface="Courier New" panose="02070309020205020404" pitchFamily="49" charset="0"/>
              <a:cs typeface="Courier New" panose="02070309020205020404" pitchFamily="49" charset="0"/>
            </a:endParaRPr>
          </a:p>
        </p:txBody>
      </p:sp>
      <p:sp>
        <p:nvSpPr>
          <p:cNvPr id="7" name="AutoShape 2" descr="Káº¿t quáº£ hÃ¬nh áº£nh cho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5" y="4724400"/>
            <a:ext cx="27432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92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Sự phát triển của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10</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13" name="Picture 4" descr="http://nigerianecho.com.ng/wp-content/uploads/2018/02/Andriod-Vers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 y="990600"/>
            <a:ext cx="7821930" cy="508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38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Các đặc điểm của Android</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Storage</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SQLite, cơ sở dữ liệu gọn nhẹ để lưu trữ dữ liệu.</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Connectivity</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GSM/EDGE, IDEN, Bluetooth, Wi-Fi, ...</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Messaging</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cả SMS và MMS.</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Media</a:t>
            </a:r>
            <a:r>
              <a:rPr lang="en-US" altLang="en-US" sz="2400" dirty="0">
                <a:latin typeface="Arial" pitchFamily="34" charset="0"/>
                <a:cs typeface="Arial" pitchFamily="34" charset="0"/>
              </a:rPr>
              <a:t> </a:t>
            </a:r>
            <a:r>
              <a:rPr lang="en-US" altLang="en-US" sz="2400" b="1" dirty="0">
                <a:solidFill>
                  <a:srgbClr val="008000"/>
                </a:solidFill>
                <a:latin typeface="Arial" pitchFamily="34" charset="0"/>
                <a:cs typeface="Arial" pitchFamily="34" charset="0"/>
              </a:rPr>
              <a:t>support</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MPEG-4 SP, MP3, MIDI, ...</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Hardware</a:t>
            </a:r>
            <a:r>
              <a:rPr lang="en-US" altLang="en-US" sz="2400" dirty="0">
                <a:latin typeface="Arial" pitchFamily="34" charset="0"/>
                <a:cs typeface="Arial" pitchFamily="34" charset="0"/>
              </a:rPr>
              <a:t> </a:t>
            </a:r>
            <a:r>
              <a:rPr lang="en-US" altLang="en-US" sz="2400" b="1" dirty="0">
                <a:solidFill>
                  <a:srgbClr val="008000"/>
                </a:solidFill>
                <a:latin typeface="Arial" pitchFamily="34" charset="0"/>
                <a:cs typeface="Arial" pitchFamily="34" charset="0"/>
              </a:rPr>
              <a:t>support</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Sensor, camera, digital compass, GPS.</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Multi-touch</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Màn hình cảm ứng đa diểm.</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Multi-tasking</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Các ứng dụng đa tác vụ.</a:t>
            </a:r>
          </a:p>
          <a:p>
            <a:pPr algn="just">
              <a:spcBef>
                <a:spcPts val="1800"/>
              </a:spcBef>
              <a:buFont typeface="Wingdings" panose="05000000000000000000" pitchFamily="2" charset="2"/>
              <a:buChar char="Ø"/>
            </a:pPr>
            <a:r>
              <a:rPr lang="en-US" altLang="en-US" sz="2400" b="1" dirty="0">
                <a:solidFill>
                  <a:srgbClr val="008000"/>
                </a:solidFill>
                <a:latin typeface="Arial" pitchFamily="34" charset="0"/>
                <a:cs typeface="Arial" pitchFamily="34" charset="0"/>
              </a:rPr>
              <a:t>Tethering</a:t>
            </a:r>
            <a:r>
              <a:rPr lang="en-US" altLang="en-US" sz="2400" dirty="0">
                <a:latin typeface="Arial" pitchFamily="34" charset="0"/>
                <a:cs typeface="Arial" pitchFamily="34" charset="0"/>
              </a:rPr>
              <a:t> </a:t>
            </a:r>
            <a:r>
              <a:rPr lang="en-US" altLang="en-US" sz="2400" i="1" dirty="0">
                <a:solidFill>
                  <a:srgbClr val="00B0F0"/>
                </a:solidFill>
                <a:latin typeface="Times New Roman" pitchFamily="18" charset="0"/>
                <a:cs typeface="Times New Roman" pitchFamily="18" charset="0"/>
              </a:rPr>
              <a:t>– Chia sẽ kết nối Internet như điểm phát sóng wired/wireless.</a:t>
            </a: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11</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120095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12</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13" name="Picture 2" descr="Image result for kiáº¿n trÃºc cá»§a andro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587" y="990600"/>
            <a:ext cx="6753413"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46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13</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14" name="Content Placeholder 1"/>
          <p:cNvSpPr>
            <a:spLocks noGrp="1"/>
          </p:cNvSpPr>
          <p:nvPr>
            <p:ph idx="1"/>
          </p:nvPr>
        </p:nvSpPr>
        <p:spPr>
          <a:xfrm>
            <a:off x="304800" y="3048000"/>
            <a:ext cx="8610600" cy="3100388"/>
          </a:xfrm>
        </p:spPr>
        <p:txBody>
          <a:bodyPr/>
          <a:lstStyle/>
          <a:p>
            <a:pPr marL="0" indent="0" algn="ctr">
              <a:lnSpc>
                <a:spcPct val="150000"/>
              </a:lnSpc>
              <a:spcBef>
                <a:spcPts val="1800"/>
              </a:spcBef>
              <a:buNone/>
            </a:pPr>
            <a:r>
              <a:rPr lang="en-US" altLang="en-US" sz="2400" b="1" dirty="0" smtClean="0">
                <a:solidFill>
                  <a:srgbClr val="000066"/>
                </a:solidFill>
                <a:latin typeface="Arial" pitchFamily="34" charset="0"/>
                <a:cs typeface="Arial" pitchFamily="34" charset="0"/>
              </a:rPr>
              <a:t>Linux kernel (Linux 3.6): </a:t>
            </a:r>
            <a:r>
              <a:rPr lang="en-US" altLang="en-US" sz="2400" b="0" dirty="0" smtClean="0">
                <a:solidFill>
                  <a:srgbClr val="000066"/>
                </a:solidFill>
                <a:latin typeface="Arial" pitchFamily="34" charset="0"/>
                <a:cs typeface="Arial" pitchFamily="34" charset="0"/>
              </a:rPr>
              <a:t>Lớp này liên hệ với phần cứng và chứa tất cả các driver cần thiết như camera, bàn phím, màn hình, ...</a:t>
            </a:r>
            <a:endParaRPr lang="en-US" altLang="en-US" sz="2400" b="0" dirty="0">
              <a:solidFill>
                <a:srgbClr val="000066"/>
              </a:solidFill>
              <a:latin typeface="Times New Roman" pitchFamily="18" charset="0"/>
              <a:cs typeface="Times New Roman" pitchFamily="18" charset="0"/>
            </a:endParaRPr>
          </a:p>
        </p:txBody>
      </p:sp>
      <p:pic>
        <p:nvPicPr>
          <p:cNvPr id="15"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t="73876"/>
          <a:stretch/>
        </p:blipFill>
        <p:spPr bwMode="auto">
          <a:xfrm>
            <a:off x="952500" y="1066800"/>
            <a:ext cx="73056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577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14</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23" name="Content Placeholder 1"/>
          <p:cNvSpPr>
            <a:spLocks noGrp="1"/>
          </p:cNvSpPr>
          <p:nvPr>
            <p:ph idx="1"/>
          </p:nvPr>
        </p:nvSpPr>
        <p:spPr>
          <a:xfrm>
            <a:off x="304800" y="3276600"/>
            <a:ext cx="8610600" cy="2871788"/>
          </a:xfrm>
        </p:spPr>
        <p:txBody>
          <a:bodyPr/>
          <a:lstStyle/>
          <a:p>
            <a:pPr marL="0" indent="0" algn="ctr">
              <a:lnSpc>
                <a:spcPct val="150000"/>
              </a:lnSpc>
              <a:spcBef>
                <a:spcPts val="1800"/>
              </a:spcBef>
              <a:buNone/>
            </a:pPr>
            <a:r>
              <a:rPr lang="en-US" altLang="en-US" sz="2400" b="1" dirty="0" smtClean="0">
                <a:solidFill>
                  <a:srgbClr val="000066"/>
                </a:solidFill>
                <a:latin typeface="Arial" pitchFamily="34" charset="0"/>
                <a:cs typeface="Arial" pitchFamily="34" charset="0"/>
              </a:rPr>
              <a:t>Thư viện Android (Libraries): </a:t>
            </a:r>
            <a:r>
              <a:rPr lang="en-US" altLang="en-US" sz="2400" b="0" dirty="0" smtClean="0">
                <a:solidFill>
                  <a:srgbClr val="000066"/>
                </a:solidFill>
                <a:latin typeface="Arial" pitchFamily="34" charset="0"/>
                <a:cs typeface="Arial" pitchFamily="34" charset="0"/>
              </a:rPr>
              <a:t>chứa những thư viện hỗ trợ</a:t>
            </a:r>
            <a:r>
              <a:rPr lang="en-US" altLang="en-US" sz="2400" b="0" dirty="0">
                <a:solidFill>
                  <a:srgbClr val="000066"/>
                </a:solidFill>
                <a:latin typeface="Arial" pitchFamily="34" charset="0"/>
                <a:cs typeface="Arial" pitchFamily="34" charset="0"/>
              </a:rPr>
              <a:t>. </a:t>
            </a:r>
            <a:r>
              <a:rPr lang="vi-VN" sz="2400" b="0" dirty="0" smtClean="0">
                <a:solidFill>
                  <a:srgbClr val="000066"/>
                </a:solidFill>
                <a:latin typeface="Arial" pitchFamily="34" charset="0"/>
                <a:cs typeface="Arial" pitchFamily="34" charset="0"/>
              </a:rPr>
              <a:t>Một</a:t>
            </a:r>
            <a:r>
              <a:rPr lang="en-US" sz="2400" b="0" dirty="0" smtClean="0">
                <a:solidFill>
                  <a:srgbClr val="000066"/>
                </a:solidFill>
                <a:latin typeface="Arial" pitchFamily="34" charset="0"/>
                <a:cs typeface="Arial" pitchFamily="34" charset="0"/>
              </a:rPr>
              <a:t> số có thể kể</a:t>
            </a:r>
            <a:r>
              <a:rPr lang="vi-VN" sz="2400" b="0" dirty="0" smtClean="0">
                <a:solidFill>
                  <a:srgbClr val="000066"/>
                </a:solidFill>
                <a:latin typeface="Arial" pitchFamily="34" charset="0"/>
                <a:cs typeface="Arial" pitchFamily="34" charset="0"/>
              </a:rPr>
              <a:t> như bộ </a:t>
            </a:r>
            <a:r>
              <a:rPr lang="vi-VN" sz="2400" b="0" dirty="0">
                <a:solidFill>
                  <a:srgbClr val="000066"/>
                </a:solidFill>
                <a:latin typeface="Arial" pitchFamily="34" charset="0"/>
                <a:cs typeface="Arial" pitchFamily="34" charset="0"/>
              </a:rPr>
              <a:t>máy trình duyệt web mã nguồn mở WebKit, thư viện libc, cơ sở dữ liệu SQLite tiện lợi cho việc lưu trữ và chia sẻ dữ liệu, thư viện hỗ trợ thu phát âm thanh và video, thư viện SSL giúp bảo mật mạng…</a:t>
            </a:r>
            <a:endParaRPr lang="en-US" altLang="en-US" sz="2400" b="0" dirty="0">
              <a:solidFill>
                <a:srgbClr val="000066"/>
              </a:solidFill>
              <a:latin typeface="Arial" pitchFamily="34" charset="0"/>
              <a:cs typeface="Arial" pitchFamily="34" charset="0"/>
            </a:endParaRPr>
          </a:p>
        </p:txBody>
      </p:sp>
      <p:pic>
        <p:nvPicPr>
          <p:cNvPr id="24"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t="41292" b="25562"/>
          <a:stretch/>
        </p:blipFill>
        <p:spPr bwMode="auto">
          <a:xfrm>
            <a:off x="1047750" y="952499"/>
            <a:ext cx="730567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60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15</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23" name="Content Placeholder 1"/>
          <p:cNvSpPr>
            <a:spLocks noGrp="1"/>
          </p:cNvSpPr>
          <p:nvPr>
            <p:ph idx="1"/>
          </p:nvPr>
        </p:nvSpPr>
        <p:spPr>
          <a:xfrm>
            <a:off x="304800" y="3276600"/>
            <a:ext cx="8610600" cy="2871788"/>
          </a:xfrm>
        </p:spPr>
        <p:txBody>
          <a:bodyPr/>
          <a:lstStyle/>
          <a:p>
            <a:pPr marL="0" indent="0" algn="ctr">
              <a:lnSpc>
                <a:spcPct val="150000"/>
              </a:lnSpc>
              <a:spcBef>
                <a:spcPts val="1800"/>
              </a:spcBef>
              <a:buNone/>
            </a:pPr>
            <a:r>
              <a:rPr lang="en-US" altLang="en-US" sz="2400" b="1" dirty="0">
                <a:solidFill>
                  <a:srgbClr val="000066"/>
                </a:solidFill>
                <a:latin typeface="Arial" pitchFamily="34" charset="0"/>
                <a:cs typeface="Arial" pitchFamily="34" charset="0"/>
              </a:rPr>
              <a:t>Android Runtime</a:t>
            </a:r>
            <a:r>
              <a:rPr lang="en-US" altLang="en-US" sz="2400" dirty="0">
                <a:solidFill>
                  <a:srgbClr val="000066"/>
                </a:solidFill>
                <a:latin typeface="Arial" pitchFamily="34" charset="0"/>
                <a:cs typeface="Arial" pitchFamily="34" charset="0"/>
              </a:rPr>
              <a:t>: Chứa Dalvik Virtual Machine (DVM) – là một biến thể của Java Virtual Machine, được thiết kế đặc biệt và tối ưu hóa cho Android. DVM giúp mỗi ứng dụng Android chạy trong tiến trình của nó với một thể hiện của DVM.</a:t>
            </a:r>
          </a:p>
        </p:txBody>
      </p:sp>
      <p:pic>
        <p:nvPicPr>
          <p:cNvPr id="24"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t="41292" b="25562"/>
          <a:stretch/>
        </p:blipFill>
        <p:spPr bwMode="auto">
          <a:xfrm>
            <a:off x="1047750" y="952499"/>
            <a:ext cx="730567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09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16</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14" name="Content Placeholder 1"/>
          <p:cNvSpPr>
            <a:spLocks noGrp="1"/>
          </p:cNvSpPr>
          <p:nvPr>
            <p:ph idx="1"/>
          </p:nvPr>
        </p:nvSpPr>
        <p:spPr>
          <a:xfrm>
            <a:off x="304800" y="3352800"/>
            <a:ext cx="8610600" cy="2795588"/>
          </a:xfrm>
        </p:spPr>
        <p:txBody>
          <a:bodyPr/>
          <a:lstStyle/>
          <a:p>
            <a:pPr marL="0" indent="0" algn="ctr">
              <a:lnSpc>
                <a:spcPct val="150000"/>
              </a:lnSpc>
              <a:spcBef>
                <a:spcPts val="1800"/>
              </a:spcBef>
              <a:buNone/>
            </a:pPr>
            <a:r>
              <a:rPr lang="en-US" altLang="en-US" sz="2400" b="1" dirty="0" smtClean="0">
                <a:solidFill>
                  <a:srgbClr val="000066"/>
                </a:solidFill>
                <a:latin typeface="Arial" pitchFamily="34" charset="0"/>
                <a:cs typeface="Arial" pitchFamily="34" charset="0"/>
              </a:rPr>
              <a:t>Application Framework </a:t>
            </a:r>
            <a:r>
              <a:rPr lang="en-US" altLang="en-US" sz="2400" b="0" dirty="0" smtClean="0">
                <a:solidFill>
                  <a:srgbClr val="000066"/>
                </a:solidFill>
                <a:latin typeface="Arial" pitchFamily="34" charset="0"/>
                <a:cs typeface="Arial" pitchFamily="34" charset="0"/>
              </a:rPr>
              <a:t>cung cấp nhiều dịch vụ cao cấp dưới dạng các lớp viết bằng Java (Java class). Lập trình viên có thể sử dụng để tạo ra các ứng dụng.</a:t>
            </a:r>
            <a:endParaRPr lang="en-US" altLang="en-US" sz="2400" b="0" dirty="0">
              <a:solidFill>
                <a:srgbClr val="000066"/>
              </a:solidFill>
              <a:latin typeface="Times New Roman" pitchFamily="18" charset="0"/>
              <a:cs typeface="Times New Roman" pitchFamily="18" charset="0"/>
            </a:endParaRPr>
          </a:p>
        </p:txBody>
      </p:sp>
      <p:pic>
        <p:nvPicPr>
          <p:cNvPr id="15"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t="16098" b="58902"/>
          <a:stretch/>
        </p:blipFill>
        <p:spPr bwMode="auto">
          <a:xfrm>
            <a:off x="652462" y="971550"/>
            <a:ext cx="73056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92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17</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14" name="Content Placeholder 1"/>
          <p:cNvSpPr>
            <a:spLocks noGrp="1"/>
          </p:cNvSpPr>
          <p:nvPr>
            <p:ph idx="1"/>
          </p:nvPr>
        </p:nvSpPr>
        <p:spPr>
          <a:xfrm>
            <a:off x="304800" y="2667000"/>
            <a:ext cx="8610600" cy="3481388"/>
          </a:xfrm>
        </p:spPr>
        <p:txBody>
          <a:bodyPr>
            <a:normAutofit fontScale="92500" lnSpcReduction="20000"/>
          </a:bodyPr>
          <a:lstStyle/>
          <a:p>
            <a:pPr algn="r">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Activity Manager </a:t>
            </a:r>
            <a:r>
              <a:rPr lang="en-US" altLang="en-US" sz="2600" i="1" dirty="0">
                <a:solidFill>
                  <a:srgbClr val="0070C0"/>
                </a:solidFill>
                <a:latin typeface="Times New Roman" panose="02020603050405020304" pitchFamily="18" charset="0"/>
                <a:cs typeface="Times New Roman" panose="02020603050405020304" pitchFamily="18" charset="0"/>
              </a:rPr>
              <a:t>– Quản lý tất cả các vòng đời ứng dụng và các hoạt động stack.</a:t>
            </a:r>
          </a:p>
          <a:p>
            <a:pPr algn="r">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Content Providers </a:t>
            </a:r>
            <a:r>
              <a:rPr lang="en-US" altLang="en-US" sz="2400" i="1" dirty="0">
                <a:solidFill>
                  <a:srgbClr val="0070C0"/>
                </a:solidFill>
                <a:latin typeface="Times New Roman" panose="02020603050405020304" pitchFamily="18" charset="0"/>
                <a:cs typeface="Times New Roman" panose="02020603050405020304" pitchFamily="18" charset="0"/>
              </a:rPr>
              <a:t>– Cho phép ứng dụng phát hành và chia sẽ dữ liệu với ứng dụng khác. </a:t>
            </a:r>
          </a:p>
          <a:p>
            <a:pPr algn="r">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Resource Manager </a:t>
            </a:r>
            <a:r>
              <a:rPr lang="en-US" altLang="en-US" sz="2400" i="1" dirty="0">
                <a:solidFill>
                  <a:srgbClr val="0070C0"/>
                </a:solidFill>
                <a:latin typeface="Times New Roman" panose="02020603050405020304" pitchFamily="18" charset="0"/>
                <a:cs typeface="Times New Roman" panose="02020603050405020304" pitchFamily="18" charset="0"/>
              </a:rPr>
              <a:t>– Cho phép truy cập tới những tài nguyên như: chuỗi, cài đặt màu sắc, trình bày giao diện, ...</a:t>
            </a:r>
          </a:p>
          <a:p>
            <a:pPr algn="r">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Notifications Manager </a:t>
            </a:r>
            <a:r>
              <a:rPr lang="en-US" altLang="en-US" sz="2400" i="1" dirty="0">
                <a:solidFill>
                  <a:srgbClr val="0070C0"/>
                </a:solidFill>
                <a:latin typeface="Times New Roman" panose="02020603050405020304" pitchFamily="18" charset="0"/>
                <a:cs typeface="Times New Roman" panose="02020603050405020304" pitchFamily="18" charset="0"/>
              </a:rPr>
              <a:t>– Giúp ứng dụng hiển thị thông báo và nhắc nhở người dùng.</a:t>
            </a:r>
          </a:p>
          <a:p>
            <a:pPr algn="r">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View System </a:t>
            </a:r>
            <a:r>
              <a:rPr lang="en-US" altLang="en-US" sz="2400" i="1" dirty="0">
                <a:solidFill>
                  <a:srgbClr val="0070C0"/>
                </a:solidFill>
                <a:latin typeface="Times New Roman" panose="02020603050405020304" pitchFamily="18" charset="0"/>
                <a:cs typeface="Times New Roman" panose="02020603050405020304" pitchFamily="18" charset="0"/>
              </a:rPr>
              <a:t>– Tập mở rộng giúp tạo giao diện người dùng.</a:t>
            </a:r>
          </a:p>
          <a:p>
            <a:pPr algn="just">
              <a:spcBef>
                <a:spcPts val="1000"/>
              </a:spcBef>
              <a:buFont typeface="Wingdings" panose="05000000000000000000" pitchFamily="2" charset="2"/>
              <a:buChar char="ü"/>
            </a:pPr>
            <a:r>
              <a:rPr lang="en-US" altLang="en-US" sz="2400" dirty="0">
                <a:solidFill>
                  <a:srgbClr val="002060"/>
                </a:solidFill>
                <a:latin typeface="Times New Roman" panose="02020603050405020304" pitchFamily="18" charset="0"/>
                <a:cs typeface="Times New Roman" panose="02020603050405020304" pitchFamily="18" charset="0"/>
              </a:rPr>
              <a:t>...</a:t>
            </a:r>
          </a:p>
        </p:txBody>
      </p:sp>
      <p:pic>
        <p:nvPicPr>
          <p:cNvPr id="15"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t="16098" b="58902"/>
          <a:stretch/>
        </p:blipFill>
        <p:spPr bwMode="auto">
          <a:xfrm>
            <a:off x="652462" y="914400"/>
            <a:ext cx="73056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4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down)">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Kiến trúc Android</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18</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
        <p:nvSpPr>
          <p:cNvPr id="14" name="Content Placeholder 1"/>
          <p:cNvSpPr>
            <a:spLocks noGrp="1"/>
          </p:cNvSpPr>
          <p:nvPr>
            <p:ph idx="1"/>
          </p:nvPr>
        </p:nvSpPr>
        <p:spPr>
          <a:xfrm>
            <a:off x="266700" y="2514600"/>
            <a:ext cx="8610600" cy="2795588"/>
          </a:xfrm>
        </p:spPr>
        <p:txBody>
          <a:bodyPr/>
          <a:lstStyle/>
          <a:p>
            <a:pPr marL="0" indent="0" algn="ctr">
              <a:lnSpc>
                <a:spcPct val="150000"/>
              </a:lnSpc>
              <a:spcBef>
                <a:spcPts val="1800"/>
              </a:spcBef>
              <a:buNone/>
            </a:pPr>
            <a:r>
              <a:rPr lang="en-US" altLang="en-US" sz="2400" b="1" dirty="0">
                <a:solidFill>
                  <a:srgbClr val="000066"/>
                </a:solidFill>
                <a:latin typeface="Arial" pitchFamily="34" charset="0"/>
                <a:cs typeface="Arial" pitchFamily="34" charset="0"/>
              </a:rPr>
              <a:t>Applications</a:t>
            </a:r>
            <a:r>
              <a:rPr lang="en-US" altLang="en-US" sz="2400" dirty="0">
                <a:solidFill>
                  <a:srgbClr val="000066"/>
                </a:solidFill>
                <a:latin typeface="Arial" pitchFamily="34" charset="0"/>
                <a:cs typeface="Arial" pitchFamily="34" charset="0"/>
              </a:rPr>
              <a:t>: Là các ứng dụng Android đi kèm với hệ điều hành như Contacts Books, Browser, Games, ... </a:t>
            </a:r>
            <a:endParaRPr lang="en-US" altLang="en-US" sz="2400" dirty="0">
              <a:solidFill>
                <a:srgbClr val="000066"/>
              </a:solidFill>
              <a:latin typeface="Times New Roman" pitchFamily="18" charset="0"/>
              <a:cs typeface="Times New Roman" pitchFamily="18" charset="0"/>
            </a:endParaRPr>
          </a:p>
        </p:txBody>
      </p:sp>
      <p:pic>
        <p:nvPicPr>
          <p:cNvPr id="13" name="Picture 2" descr="Image result for kiáº¿n trÃºc cá»§a android"/>
          <p:cNvPicPr>
            <a:picLocks noChangeAspect="1" noChangeArrowheads="1"/>
          </p:cNvPicPr>
          <p:nvPr/>
        </p:nvPicPr>
        <p:blipFill rotWithShape="1">
          <a:blip r:embed="rId4">
            <a:extLst>
              <a:ext uri="{28A0092B-C50C-407E-A947-70E740481C1C}">
                <a14:useLocalDpi xmlns:a14="http://schemas.microsoft.com/office/drawing/2010/main" val="0"/>
              </a:ext>
            </a:extLst>
          </a:blip>
          <a:srcRect b="83427"/>
          <a:stretch/>
        </p:blipFill>
        <p:spPr bwMode="auto">
          <a:xfrm>
            <a:off x="771525" y="1009650"/>
            <a:ext cx="73056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81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Môi trường phát triển Android</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marL="0" indent="0" algn="just">
              <a:spcBef>
                <a:spcPts val="2400"/>
              </a:spcBef>
              <a:buNone/>
            </a:pPr>
            <a:r>
              <a:rPr lang="en-US" altLang="en-US" sz="2400" dirty="0">
                <a:solidFill>
                  <a:srgbClr val="008000"/>
                </a:solidFill>
                <a:latin typeface="Arial" pitchFamily="34" charset="0"/>
                <a:cs typeface="Arial" pitchFamily="34" charset="0"/>
              </a:rPr>
              <a:t>Có thể sử dụng Eclipse &amp; ADT hoặc Android Studio</a:t>
            </a:r>
          </a:p>
          <a:p>
            <a:pPr algn="just">
              <a:spcBef>
                <a:spcPts val="2400"/>
              </a:spcBef>
              <a:buFont typeface="Wingdings" panose="05000000000000000000" pitchFamily="2" charset="2"/>
              <a:buChar char="Ø"/>
            </a:pPr>
            <a:r>
              <a:rPr lang="en-US" altLang="en-US" sz="2400" dirty="0">
                <a:solidFill>
                  <a:srgbClr val="000066"/>
                </a:solidFill>
                <a:latin typeface="Arial" pitchFamily="34" charset="0"/>
                <a:cs typeface="Arial" pitchFamily="34" charset="0"/>
              </a:rPr>
              <a:t>ADT (Android Development Tools) gắn vào Eclipse</a:t>
            </a:r>
            <a:r>
              <a:rPr lang="en-US" altLang="en-US" sz="2400" dirty="0" smtClean="0">
                <a:solidFill>
                  <a:srgbClr val="000066"/>
                </a:solidFill>
                <a:latin typeface="Arial" pitchFamily="34" charset="0"/>
                <a:cs typeface="Arial" pitchFamily="34" charset="0"/>
              </a:rPr>
              <a:t>.</a:t>
            </a:r>
          </a:p>
          <a:p>
            <a:pPr marL="457200" indent="0" algn="just">
              <a:spcBef>
                <a:spcPts val="2400"/>
              </a:spcBef>
              <a:buFont typeface="Wingdings" panose="05000000000000000000" pitchFamily="2" charset="2"/>
              <a:buChar char="ü"/>
            </a:pPr>
            <a:r>
              <a:rPr lang="en-US" altLang="en-US" sz="2000" b="1" dirty="0">
                <a:solidFill>
                  <a:srgbClr val="008000"/>
                </a:solidFill>
                <a:latin typeface="Arial" pitchFamily="34" charset="0"/>
                <a:cs typeface="Arial" pitchFamily="34" charset="0"/>
              </a:rPr>
              <a:t>IDE – Eclipse </a:t>
            </a:r>
            <a:r>
              <a:rPr lang="en-US" altLang="en-US" sz="2000" dirty="0">
                <a:latin typeface="Arial" pitchFamily="34" charset="0"/>
                <a:cs typeface="Arial" pitchFamily="34" charset="0"/>
              </a:rPr>
              <a:t>(</a:t>
            </a:r>
            <a:r>
              <a:rPr lang="en-US" altLang="en-US" sz="2000" dirty="0">
                <a:latin typeface="Arial" pitchFamily="34" charset="0"/>
                <a:cs typeface="Arial" pitchFamily="34" charset="0"/>
                <a:hlinkClick r:id="rId2"/>
              </a:rPr>
              <a:t>www.eclipse.org</a:t>
            </a:r>
            <a:r>
              <a:rPr lang="en-US" altLang="en-US" sz="2000" dirty="0">
                <a:latin typeface="Arial" pitchFamily="34" charset="0"/>
                <a:cs typeface="Arial" pitchFamily="34" charset="0"/>
              </a:rPr>
              <a:t>)</a:t>
            </a:r>
          </a:p>
          <a:p>
            <a:pPr marL="457200" indent="0" algn="just">
              <a:spcBef>
                <a:spcPts val="2400"/>
              </a:spcBef>
              <a:buFont typeface="Wingdings" panose="05000000000000000000" pitchFamily="2" charset="2"/>
              <a:buChar char="ü"/>
            </a:pPr>
            <a:r>
              <a:rPr lang="en-US" altLang="en-US" sz="2000" b="1" dirty="0">
                <a:solidFill>
                  <a:srgbClr val="008000"/>
                </a:solidFill>
                <a:latin typeface="Arial" pitchFamily="34" charset="0"/>
                <a:cs typeface="Arial" pitchFamily="34" charset="0"/>
              </a:rPr>
              <a:t>Eclipse plug-in </a:t>
            </a:r>
            <a:r>
              <a:rPr lang="en-US" altLang="en-US" sz="2000" dirty="0">
                <a:latin typeface="Arial" pitchFamily="34" charset="0"/>
                <a:cs typeface="Arial" pitchFamily="34" charset="0"/>
              </a:rPr>
              <a:t>(</a:t>
            </a:r>
            <a:r>
              <a:rPr lang="en-US" altLang="en-US" sz="2000" dirty="0">
                <a:latin typeface="Arial" pitchFamily="34" charset="0"/>
                <a:cs typeface="Arial" pitchFamily="34" charset="0"/>
                <a:hlinkClick r:id="rId3"/>
              </a:rPr>
              <a:t>https://dl-ssl.google.com/android/eclipse</a:t>
            </a:r>
            <a:r>
              <a:rPr lang="en-US" altLang="en-US" sz="2000" dirty="0" smtClean="0">
                <a:latin typeface="Arial" pitchFamily="34" charset="0"/>
                <a:cs typeface="Arial" pitchFamily="34" charset="0"/>
              </a:rPr>
              <a:t>)</a:t>
            </a:r>
            <a:endParaRPr lang="en-US" altLang="en-US" sz="2400" dirty="0">
              <a:solidFill>
                <a:srgbClr val="000066"/>
              </a:solidFill>
              <a:latin typeface="Arial" pitchFamily="34" charset="0"/>
              <a:cs typeface="Arial" pitchFamily="34" charset="0"/>
            </a:endParaRPr>
          </a:p>
          <a:p>
            <a:pPr algn="just">
              <a:spcBef>
                <a:spcPts val="2400"/>
              </a:spcBef>
              <a:buFont typeface="Wingdings" panose="05000000000000000000" pitchFamily="2" charset="2"/>
              <a:buChar char="Ø"/>
            </a:pPr>
            <a:endParaRPr lang="en-US" altLang="en-US" sz="2400" dirty="0" smtClean="0">
              <a:solidFill>
                <a:srgbClr val="000066"/>
              </a:solidFill>
              <a:latin typeface="Arial" pitchFamily="34" charset="0"/>
              <a:cs typeface="Arial" pitchFamily="34" charset="0"/>
            </a:endParaRPr>
          </a:p>
          <a:p>
            <a:pPr algn="just">
              <a:spcBef>
                <a:spcPts val="2400"/>
              </a:spcBef>
              <a:buFont typeface="Wingdings" panose="05000000000000000000" pitchFamily="2" charset="2"/>
              <a:buChar char="Ø"/>
            </a:pPr>
            <a:r>
              <a:rPr lang="en-US" altLang="en-US" sz="2400" dirty="0" smtClean="0">
                <a:solidFill>
                  <a:srgbClr val="000066"/>
                </a:solidFill>
                <a:latin typeface="Arial" pitchFamily="34" charset="0"/>
                <a:cs typeface="Arial" pitchFamily="34" charset="0"/>
              </a:rPr>
              <a:t>Android </a:t>
            </a:r>
            <a:r>
              <a:rPr lang="en-US" altLang="en-US" sz="2400" dirty="0">
                <a:solidFill>
                  <a:srgbClr val="000066"/>
                </a:solidFill>
                <a:latin typeface="Arial" pitchFamily="34" charset="0"/>
                <a:cs typeface="Arial" pitchFamily="34" charset="0"/>
              </a:rPr>
              <a:t>Studio </a:t>
            </a:r>
            <a:r>
              <a:rPr lang="en-US" altLang="en-US" sz="2400" dirty="0" smtClean="0">
                <a:solidFill>
                  <a:srgbClr val="000066"/>
                </a:solidFill>
                <a:latin typeface="Arial" pitchFamily="34" charset="0"/>
                <a:cs typeface="Arial" pitchFamily="34" charset="0"/>
              </a:rPr>
              <a:t>IDE</a:t>
            </a:r>
          </a:p>
          <a:p>
            <a:pPr indent="114300">
              <a:spcBef>
                <a:spcPts val="2400"/>
              </a:spcBef>
              <a:buFont typeface="Wingdings" panose="05000000000000000000" pitchFamily="2" charset="2"/>
              <a:buChar char="ü"/>
            </a:pPr>
            <a:r>
              <a:rPr lang="en-US" altLang="en-US" sz="2000" b="1" dirty="0">
                <a:solidFill>
                  <a:srgbClr val="008000"/>
                </a:solidFill>
                <a:latin typeface="Arial" pitchFamily="34" charset="0"/>
                <a:cs typeface="Arial" pitchFamily="34" charset="0"/>
              </a:rPr>
              <a:t>Android Studio </a:t>
            </a:r>
            <a:r>
              <a:rPr lang="en-US" altLang="en-US" sz="2000" b="1" dirty="0" smtClean="0">
                <a:solidFill>
                  <a:srgbClr val="008000"/>
                </a:solidFill>
                <a:latin typeface="Arial" pitchFamily="34" charset="0"/>
                <a:cs typeface="Arial" pitchFamily="34" charset="0"/>
              </a:rPr>
              <a:t>2: </a:t>
            </a:r>
            <a:r>
              <a:rPr lang="en-US" altLang="en-US" sz="2000" dirty="0" smtClean="0">
                <a:latin typeface="Arial" pitchFamily="34" charset="0"/>
                <a:cs typeface="Arial" pitchFamily="34" charset="0"/>
                <a:hlinkClick r:id="rId4"/>
              </a:rPr>
              <a:t>https</a:t>
            </a:r>
            <a:r>
              <a:rPr lang="en-US" altLang="en-US" sz="2000" dirty="0">
                <a:latin typeface="Arial" pitchFamily="34" charset="0"/>
                <a:cs typeface="Arial" pitchFamily="34" charset="0"/>
                <a:hlinkClick r:id="rId4"/>
              </a:rPr>
              <a:t>://developer.android.com/studio/</a:t>
            </a:r>
            <a:endParaRPr lang="en-US" altLang="en-US" sz="2000" dirty="0">
              <a:latin typeface="Arial" pitchFamily="34" charset="0"/>
              <a:cs typeface="Arial" pitchFamily="34" charset="0"/>
            </a:endParaRPr>
          </a:p>
          <a:p>
            <a:pPr marL="0" indent="0" algn="just">
              <a:spcBef>
                <a:spcPts val="2400"/>
              </a:spcBef>
              <a:buNone/>
            </a:pPr>
            <a:endParaRPr lang="en-US" altLang="en-US" sz="2400" dirty="0">
              <a:solidFill>
                <a:srgbClr val="000066"/>
              </a:solidFill>
              <a:latin typeface="Arial" pitchFamily="34" charset="0"/>
              <a:cs typeface="Arial" pitchFamily="34" charset="0"/>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19</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6"/>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145910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0066"/>
                </a:solidFill>
              </a:rPr>
              <a:t>Nội dung:</a:t>
            </a:r>
            <a:endParaRPr lang="en-US" b="1" dirty="0">
              <a:solidFill>
                <a:srgbClr val="000066"/>
              </a:solidFill>
            </a:endParaRPr>
          </a:p>
        </p:txBody>
      </p:sp>
      <p:sp>
        <p:nvSpPr>
          <p:cNvPr id="3" name="Content Placeholder 2"/>
          <p:cNvSpPr>
            <a:spLocks noGrp="1"/>
          </p:cNvSpPr>
          <p:nvPr>
            <p:ph idx="1"/>
          </p:nvPr>
        </p:nvSpPr>
        <p:spPr>
          <a:xfrm>
            <a:off x="533400" y="1600200"/>
            <a:ext cx="8345457" cy="4297363"/>
          </a:xfrm>
        </p:spPr>
        <p:txBody>
          <a:bodyPr>
            <a:noAutofit/>
          </a:bodyPr>
          <a:lstStyle/>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Giới thiệu sự phát triển ứng dụng Mobile/Tablet</a:t>
            </a:r>
          </a:p>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Phát triển Android so với Windows Phone, iOS</a:t>
            </a:r>
          </a:p>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Giới thiệu ADT, SDK, Android Platform, API</a:t>
            </a:r>
          </a:p>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Hệ điều hành Android</a:t>
            </a:r>
          </a:p>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Môi trường phát triển Android Studio</a:t>
            </a:r>
          </a:p>
          <a:p>
            <a:pPr marL="457200" indent="-457200" algn="just">
              <a:spcBef>
                <a:spcPts val="2400"/>
              </a:spcBef>
              <a:buFont typeface="Wingdings" panose="05000000000000000000" pitchFamily="2" charset="2"/>
              <a:buChar char="Ø"/>
            </a:pPr>
            <a:r>
              <a:rPr lang="en-US" dirty="0" smtClean="0">
                <a:solidFill>
                  <a:srgbClr val="002060"/>
                </a:solidFill>
                <a:latin typeface="Arial Narrow" panose="020B0606020202030204" pitchFamily="34" charset="0"/>
                <a:cs typeface="Arial" panose="020B0604020202020204" pitchFamily="34" charset="0"/>
              </a:rPr>
              <a:t>Các thư viện Android</a:t>
            </a:r>
            <a:endParaRPr lang="vi-VN" dirty="0">
              <a:solidFill>
                <a:srgbClr val="00206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533400" y="1371600"/>
            <a:ext cx="7131873" cy="0"/>
          </a:xfrm>
          <a:prstGeom prst="line">
            <a:avLst/>
          </a:prstGeom>
          <a:ln w="127000" cmpd="thickThin">
            <a:solidFill>
              <a:srgbClr val="008000"/>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0" y="6248400"/>
            <a:ext cx="9144000" cy="609600"/>
            <a:chOff x="0" y="6248400"/>
            <a:chExt cx="9144000" cy="609600"/>
          </a:xfrm>
        </p:grpSpPr>
        <p:sp>
          <p:nvSpPr>
            <p:cNvPr id="7" name="Rectangle 6"/>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2</a:t>
              </a:fld>
              <a:endParaRPr lang="en-US" sz="1600" b="1" dirty="0">
                <a:solidFill>
                  <a:srgbClr val="002060"/>
                </a:solidFill>
              </a:endParaRPr>
            </a:p>
          </p:txBody>
        </p:sp>
        <p:sp>
          <p:nvSpPr>
            <p:cNvPr id="9" name="TextBox 8"/>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10" name="TextBox 9"/>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11" name="Picture 10"/>
            <p:cNvPicPr>
              <a:picLocks noChangeAspect="1"/>
            </p:cNvPicPr>
            <p:nvPr/>
          </p:nvPicPr>
          <p:blipFill>
            <a:blip r:embed="rId2"/>
            <a:stretch>
              <a:fillRect/>
            </a:stretch>
          </p:blipFill>
          <p:spPr>
            <a:xfrm>
              <a:off x="0" y="6248400"/>
              <a:ext cx="560070" cy="571500"/>
            </a:xfrm>
            <a:prstGeom prst="rect">
              <a:avLst/>
            </a:prstGeom>
          </p:spPr>
        </p:pic>
      </p:grpSp>
      <p:pic>
        <p:nvPicPr>
          <p:cNvPr id="2050" name="Picture 2" descr="Káº¿t quáº£ hÃ¬nh áº£nh cho androi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14301"/>
            <a:ext cx="14097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Các thư viện Android</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Android.app</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Cung cấp quyền truy cập đến mô hình ứng dụng và là nền tảng của các ứng dụng Android.</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Android.content</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Cho phép truy cập nội dung, phát hành và tin nhắn giữa các ứng dụng và các thành phần trong ứng dụng.</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Android.database</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Dùng để truy cập vào dữ liệu được đưa ra bởi bộ phận cung cấp nội dung, các lớp quản lý cơ sở dữ liệu SQLite.</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Android.opengl </a:t>
            </a:r>
            <a:r>
              <a:rPr lang="en-US" altLang="en-US" sz="2000" i="1" dirty="0">
                <a:solidFill>
                  <a:srgbClr val="0070C0"/>
                </a:solidFill>
                <a:latin typeface="Times New Roman" panose="02020603050405020304" pitchFamily="18" charset="0"/>
                <a:cs typeface="Times New Roman" panose="02020603050405020304" pitchFamily="18" charset="0"/>
              </a:rPr>
              <a:t>– Cho phép tương tác với thư viện đồ họa OpenGL ES 3D.</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Android.os </a:t>
            </a:r>
            <a:r>
              <a:rPr lang="en-US" altLang="en-US" sz="2000" i="1" dirty="0">
                <a:solidFill>
                  <a:srgbClr val="0070C0"/>
                </a:solidFill>
                <a:latin typeface="Times New Roman" panose="02020603050405020304" pitchFamily="18" charset="0"/>
                <a:cs typeface="Times New Roman" panose="02020603050405020304" pitchFamily="18" charset="0"/>
              </a:rPr>
              <a:t>– Giúp ứng dụng truy cập những dịch vụ cơ bản của HĐH gồm tin nhắn, dịch vụ hệ thống và liên lạc nội bộ.</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Android.text</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Được dùng để vẽ và thao tác văn bản trên màn hình.</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Android.view</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Khối xây dựng cơ bản của giao diện người dùng.</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Android.widget</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Tập các thành phần giao diện xây dựng ứng dụng, ...</a:t>
            </a:r>
          </a:p>
          <a:p>
            <a:pPr algn="just">
              <a:spcBef>
                <a:spcPts val="1200"/>
              </a:spcBef>
              <a:buFont typeface="Wingdings" panose="05000000000000000000" pitchFamily="2" charset="2"/>
              <a:buChar char="ü"/>
            </a:pPr>
            <a:r>
              <a:rPr lang="en-US" altLang="en-US" sz="2000" dirty="0">
                <a:solidFill>
                  <a:srgbClr val="008000"/>
                </a:solidFill>
                <a:latin typeface="Times New Roman" panose="02020603050405020304" pitchFamily="18" charset="0"/>
                <a:cs typeface="Times New Roman" panose="02020603050405020304" pitchFamily="18" charset="0"/>
              </a:rPr>
              <a:t>Android.webkit</a:t>
            </a:r>
            <a:r>
              <a:rPr lang="en-US" altLang="en-US" sz="2000" dirty="0">
                <a:latin typeface="Times New Roman" panose="02020603050405020304" pitchFamily="18" charset="0"/>
                <a:cs typeface="Times New Roman" panose="02020603050405020304" pitchFamily="18" charset="0"/>
              </a:rPr>
              <a:t> </a:t>
            </a:r>
            <a:r>
              <a:rPr lang="en-US" altLang="en-US" sz="2000" i="1" dirty="0">
                <a:solidFill>
                  <a:srgbClr val="0070C0"/>
                </a:solidFill>
                <a:latin typeface="Times New Roman" panose="02020603050405020304" pitchFamily="18" charset="0"/>
                <a:cs typeface="Times New Roman" panose="02020603050405020304" pitchFamily="18" charset="0"/>
              </a:rPr>
              <a:t>– Hỗ trợ trình duyệt web.</a:t>
            </a: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20</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315059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uestion and answ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13874"/>
            <a:ext cx="3990474" cy="498809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0" y="6248400"/>
            <a:ext cx="9144000" cy="609600"/>
            <a:chOff x="0" y="6248400"/>
            <a:chExt cx="9144000" cy="609600"/>
          </a:xfrm>
        </p:grpSpPr>
        <p:sp>
          <p:nvSpPr>
            <p:cNvPr id="10" name="Rectangle 9"/>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21</a:t>
              </a:fld>
              <a:endParaRPr lang="en-US" sz="1600" b="1" dirty="0">
                <a:solidFill>
                  <a:srgbClr val="002060"/>
                </a:solidFill>
              </a:endParaRPr>
            </a:p>
          </p:txBody>
        </p:sp>
        <p:sp>
          <p:nvSpPr>
            <p:cNvPr id="12" name="TextBox 11"/>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13" name="TextBox 12"/>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14" name="Picture 13"/>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36325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Giới thiệu Mobile/Tablet</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3</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13"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8541373"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447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Hướng phát triển Mobile Apps</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lnSpc>
                <a:spcPct val="150000"/>
              </a:lnSpc>
              <a:spcBef>
                <a:spcPts val="0"/>
              </a:spcBef>
              <a:buFont typeface="Wingdings" panose="05000000000000000000" pitchFamily="2" charset="2"/>
              <a:buChar char="v"/>
            </a:pPr>
            <a:r>
              <a:rPr lang="en-US" sz="2400" kern="0" dirty="0" smtClean="0">
                <a:solidFill>
                  <a:srgbClr val="008000"/>
                </a:solidFill>
                <a:latin typeface="Arial" panose="020B0604020202020204" pitchFamily="34" charset="0"/>
                <a:cs typeface="Arial" panose="020B0604020202020204" pitchFamily="34" charset="0"/>
              </a:rPr>
              <a:t>Có 3 hướng chính để phát triển:</a:t>
            </a:r>
            <a:endParaRPr lang="en-US" sz="2400" kern="0" dirty="0">
              <a:solidFill>
                <a:srgbClr val="008000"/>
              </a:solidFill>
              <a:latin typeface="Arial" panose="020B0604020202020204" pitchFamily="34" charset="0"/>
              <a:cs typeface="Arial" panose="020B0604020202020204" pitchFamily="34" charset="0"/>
            </a:endParaRPr>
          </a:p>
          <a:p>
            <a:pPr marL="920750" algn="just">
              <a:lnSpc>
                <a:spcPct val="150000"/>
              </a:lnSpc>
              <a:spcBef>
                <a:spcPts val="0"/>
              </a:spcBef>
              <a:buFont typeface="Wingdings" pitchFamily="2" charset="2"/>
              <a:buChar char="§"/>
            </a:pPr>
            <a:r>
              <a:rPr lang="en-US" sz="2400" b="1" kern="0" dirty="0" smtClean="0">
                <a:solidFill>
                  <a:srgbClr val="002060"/>
                </a:solidFill>
                <a:latin typeface="Arial" panose="020B0604020202020204" pitchFamily="34" charset="0"/>
                <a:cs typeface="Arial" panose="020B0604020202020204" pitchFamily="34" charset="0"/>
              </a:rPr>
              <a:t>Web App </a:t>
            </a:r>
            <a:r>
              <a:rPr lang="en-US" altLang="en-US" sz="2400" i="1" dirty="0">
                <a:solidFill>
                  <a:srgbClr val="00B0F0"/>
                </a:solidFill>
                <a:latin typeface="Times New Roman" pitchFamily="18" charset="0"/>
                <a:cs typeface="Times New Roman" pitchFamily="18" charset="0"/>
              </a:rPr>
              <a:t>(dựa trên trang web đang hoạt động</a:t>
            </a:r>
            <a:r>
              <a:rPr lang="en-US" altLang="en-US" sz="2400" i="1" dirty="0" smtClean="0">
                <a:solidFill>
                  <a:srgbClr val="00B0F0"/>
                </a:solidFill>
                <a:latin typeface="Times New Roman" pitchFamily="18" charset="0"/>
                <a:cs typeface="Times New Roman" pitchFamily="18" charset="0"/>
              </a:rPr>
              <a:t>)</a:t>
            </a:r>
            <a:endParaRPr lang="en-US" sz="2400" kern="0" dirty="0" smtClean="0">
              <a:solidFill>
                <a:srgbClr val="002060"/>
              </a:solidFill>
              <a:latin typeface="Arial" panose="020B0604020202020204" pitchFamily="34" charset="0"/>
              <a:cs typeface="Arial" panose="020B0604020202020204" pitchFamily="34" charset="0"/>
            </a:endParaRPr>
          </a:p>
          <a:p>
            <a:pPr marL="920750" algn="just">
              <a:lnSpc>
                <a:spcPct val="150000"/>
              </a:lnSpc>
              <a:spcBef>
                <a:spcPts val="0"/>
              </a:spcBef>
              <a:buFont typeface="Wingdings" pitchFamily="2" charset="2"/>
              <a:buChar char="§"/>
            </a:pPr>
            <a:r>
              <a:rPr lang="en-US" sz="2400" b="1" kern="0" dirty="0" smtClean="0">
                <a:solidFill>
                  <a:srgbClr val="002060"/>
                </a:solidFill>
                <a:latin typeface="Arial" panose="020B0604020202020204" pitchFamily="34" charset="0"/>
                <a:cs typeface="Arial" panose="020B0604020202020204" pitchFamily="34" charset="0"/>
              </a:rPr>
              <a:t>Native App </a:t>
            </a:r>
            <a:r>
              <a:rPr lang="en-US" altLang="en-US" sz="2400" i="1" dirty="0">
                <a:solidFill>
                  <a:srgbClr val="00B0F0"/>
                </a:solidFill>
                <a:latin typeface="Times New Roman" pitchFamily="18" charset="0"/>
                <a:cs typeface="Times New Roman" pitchFamily="18" charset="0"/>
              </a:rPr>
              <a:t>(dùng IDE, SDK tạo ra apps đưa lên App Store; sử dụng những tính năng của thiết bị như: chụp ảnh, nghiên máy, rung, GPS, </a:t>
            </a:r>
            <a:r>
              <a:rPr lang="en-US" altLang="en-US" sz="2400" i="1" dirty="0" smtClean="0">
                <a:solidFill>
                  <a:srgbClr val="00B0F0"/>
                </a:solidFill>
                <a:latin typeface="Times New Roman" pitchFamily="18" charset="0"/>
                <a:cs typeface="Times New Roman" pitchFamily="18" charset="0"/>
              </a:rPr>
              <a:t>...)</a:t>
            </a:r>
            <a:endParaRPr lang="en-US" sz="2400" kern="0" dirty="0" smtClean="0">
              <a:solidFill>
                <a:srgbClr val="002060"/>
              </a:solidFill>
              <a:latin typeface="Arial" panose="020B0604020202020204" pitchFamily="34" charset="0"/>
              <a:cs typeface="Arial" panose="020B0604020202020204" pitchFamily="34" charset="0"/>
            </a:endParaRPr>
          </a:p>
          <a:p>
            <a:pPr marL="920750" algn="just">
              <a:lnSpc>
                <a:spcPct val="150000"/>
              </a:lnSpc>
              <a:spcBef>
                <a:spcPts val="0"/>
              </a:spcBef>
              <a:buFont typeface="Wingdings" pitchFamily="2" charset="2"/>
              <a:buChar char="§"/>
            </a:pPr>
            <a:r>
              <a:rPr lang="en-US" sz="2400" b="1" kern="0" dirty="0" smtClean="0">
                <a:solidFill>
                  <a:srgbClr val="002060"/>
                </a:solidFill>
                <a:latin typeface="Arial" panose="020B0604020202020204" pitchFamily="34" charset="0"/>
                <a:cs typeface="Arial" panose="020B0604020202020204" pitchFamily="34" charset="0"/>
              </a:rPr>
              <a:t>Hybrid App </a:t>
            </a:r>
            <a:r>
              <a:rPr lang="en-US" altLang="en-US" sz="2400" i="1" dirty="0">
                <a:solidFill>
                  <a:srgbClr val="00B0F0"/>
                </a:solidFill>
                <a:latin typeface="Times New Roman" pitchFamily="18" charset="0"/>
                <a:cs typeface="Times New Roman" pitchFamily="18" charset="0"/>
              </a:rPr>
              <a:t>(sự kết hợp Mobile Web và Native App</a:t>
            </a:r>
            <a:r>
              <a:rPr lang="en-US" altLang="en-US" sz="2400" i="1" dirty="0" smtClean="0">
                <a:solidFill>
                  <a:srgbClr val="00B0F0"/>
                </a:solidFill>
                <a:latin typeface="Times New Roman" pitchFamily="18" charset="0"/>
                <a:cs typeface="Times New Roman" pitchFamily="18" charset="0"/>
              </a:rPr>
              <a:t>)</a:t>
            </a:r>
            <a:endParaRPr lang="en-US" sz="2400" kern="0" dirty="0">
              <a:solidFill>
                <a:srgbClr val="002060"/>
              </a:solidFill>
              <a:latin typeface="Arial" panose="020B0604020202020204" pitchFamily="34" charset="0"/>
              <a:cs typeface="Arial" panose="020B0604020202020204" pitchFamily="34" charset="0"/>
            </a:endParaRPr>
          </a:p>
          <a:p>
            <a:pPr marL="0" indent="0" algn="just">
              <a:lnSpc>
                <a:spcPct val="150000"/>
              </a:lnSpc>
              <a:spcBef>
                <a:spcPts val="0"/>
              </a:spcBef>
              <a:buFont typeface="Wingdings" pitchFamily="2" charset="2"/>
              <a:buNone/>
            </a:pPr>
            <a:endParaRPr lang="en-US" sz="2400" kern="0" dirty="0">
              <a:solidFill>
                <a:srgbClr val="C0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4</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178441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Phần mềm trên Mobile/Tablet</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spcBef>
                <a:spcPts val="0"/>
              </a:spcBef>
              <a:buFont typeface="Wingdings" panose="05000000000000000000" pitchFamily="2" charset="2"/>
              <a:buChar char="v"/>
            </a:pPr>
            <a:r>
              <a:rPr lang="en-US" sz="2400" b="1" kern="0" dirty="0" smtClean="0">
                <a:solidFill>
                  <a:srgbClr val="008000"/>
                </a:solidFill>
                <a:latin typeface="Arial" panose="020B0604020202020204" pitchFamily="34" charset="0"/>
                <a:cs typeface="Arial" panose="020B0604020202020204" pitchFamily="34" charset="0"/>
              </a:rPr>
              <a:t>Hệ điều hành:</a:t>
            </a:r>
            <a:endParaRPr lang="en-US" sz="2400" b="1" kern="0" dirty="0">
              <a:solidFill>
                <a:srgbClr val="008000"/>
              </a:solidFill>
              <a:latin typeface="Arial" panose="020B0604020202020204" pitchFamily="34" charset="0"/>
              <a:cs typeface="Arial" panose="020B0604020202020204" pitchFamily="34" charset="0"/>
            </a:endParaRPr>
          </a:p>
          <a:p>
            <a:pPr marL="0" indent="0" algn="just">
              <a:spcBef>
                <a:spcPts val="0"/>
              </a:spcBef>
              <a:buFont typeface="Wingdings" pitchFamily="2" charset="2"/>
              <a:buNone/>
            </a:pPr>
            <a:endParaRPr lang="en-US" sz="2400" kern="0" dirty="0">
              <a:solidFill>
                <a:srgbClr val="C0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5</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12" name="Picture 2" descr="Kết quả hình ảnh cho ios Icon"/>
          <p:cNvPicPr>
            <a:picLocks noChangeAspect="1" noChangeArrowheads="1"/>
          </p:cNvPicPr>
          <p:nvPr/>
        </p:nvPicPr>
        <p:blipFill rotWithShape="1">
          <a:blip r:embed="rId4">
            <a:extLst>
              <a:ext uri="{28A0092B-C50C-407E-A947-70E740481C1C}">
                <a14:useLocalDpi xmlns:a14="http://schemas.microsoft.com/office/drawing/2010/main" val="0"/>
              </a:ext>
            </a:extLst>
          </a:blip>
          <a:srcRect t="21610"/>
          <a:stretch/>
        </p:blipFill>
        <p:spPr bwMode="auto">
          <a:xfrm>
            <a:off x="3429000" y="2258496"/>
            <a:ext cx="2179131" cy="1708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4" descr="Kết quả hình ảnh cho android Icon"/>
          <p:cNvPicPr>
            <a:picLocks noChangeAspect="1" noChangeArrowheads="1"/>
          </p:cNvPicPr>
          <p:nvPr/>
        </p:nvPicPr>
        <p:blipFill rotWithShape="1">
          <a:blip r:embed="rId5">
            <a:extLst>
              <a:ext uri="{28A0092B-C50C-407E-A947-70E740481C1C}">
                <a14:useLocalDpi xmlns:a14="http://schemas.microsoft.com/office/drawing/2010/main" val="0"/>
              </a:ext>
            </a:extLst>
          </a:blip>
          <a:srcRect l="31457" t="10916" r="30848" b="13017"/>
          <a:stretch/>
        </p:blipFill>
        <p:spPr bwMode="auto">
          <a:xfrm>
            <a:off x="1091029" y="2186610"/>
            <a:ext cx="1376613" cy="185199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6176687" y="2330382"/>
            <a:ext cx="2273930" cy="1708218"/>
            <a:chOff x="922941" y="4691585"/>
            <a:chExt cx="2273930" cy="1708218"/>
          </a:xfrm>
        </p:grpSpPr>
        <p:pic>
          <p:nvPicPr>
            <p:cNvPr id="15" name="Picture 2" descr="Kết quả hình ảnh cho Windows phone icon"/>
            <p:cNvPicPr>
              <a:picLocks noChangeAspect="1" noChangeArrowheads="1"/>
            </p:cNvPicPr>
            <p:nvPr/>
          </p:nvPicPr>
          <p:blipFill rotWithShape="1">
            <a:blip r:embed="rId6">
              <a:extLst>
                <a:ext uri="{28A0092B-C50C-407E-A947-70E740481C1C}">
                  <a14:useLocalDpi xmlns:a14="http://schemas.microsoft.com/office/drawing/2010/main" val="0"/>
                </a:ext>
              </a:extLst>
            </a:blip>
            <a:srcRect r="61951" b="25234"/>
            <a:stretch/>
          </p:blipFill>
          <p:spPr bwMode="auto">
            <a:xfrm>
              <a:off x="1375482" y="4691585"/>
              <a:ext cx="1368845" cy="12992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23" name="Picture 2" descr="Kết quả hình ảnh cho Windows phone icon"/>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5063"/>
            <a:stretch/>
          </p:blipFill>
          <p:spPr bwMode="auto">
            <a:xfrm>
              <a:off x="922941" y="6125889"/>
              <a:ext cx="2273930" cy="27391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732687" y="4343401"/>
            <a:ext cx="1976823" cy="830997"/>
          </a:xfrm>
          <a:prstGeom prst="rect">
            <a:avLst/>
          </a:prstGeom>
          <a:noFill/>
        </p:spPr>
        <p:txBody>
          <a:bodyPr wrap="none" rtlCol="0">
            <a:spAutoFit/>
          </a:bodyPr>
          <a:lstStyle/>
          <a:p>
            <a:pPr algn="ctr"/>
            <a:r>
              <a:rPr lang="en-US" altLang="en-US" sz="2400" dirty="0">
                <a:solidFill>
                  <a:srgbClr val="000066"/>
                </a:solidFill>
                <a:latin typeface="Times New Roman" pitchFamily="18" charset="0"/>
                <a:cs typeface="Times New Roman" pitchFamily="18" charset="0"/>
              </a:rPr>
              <a:t>(</a:t>
            </a:r>
            <a:r>
              <a:rPr lang="en-US" altLang="en-US" sz="2400" i="1" dirty="0">
                <a:solidFill>
                  <a:srgbClr val="000066"/>
                </a:solidFill>
                <a:latin typeface="Times New Roman" pitchFamily="18" charset="0"/>
                <a:cs typeface="Times New Roman" pitchFamily="18" charset="0"/>
              </a:rPr>
              <a:t>developed by </a:t>
            </a:r>
            <a:endParaRPr lang="en-US" altLang="en-US" sz="2400" i="1" dirty="0" smtClean="0">
              <a:solidFill>
                <a:srgbClr val="000066"/>
              </a:solidFill>
              <a:latin typeface="Times New Roman" pitchFamily="18" charset="0"/>
              <a:cs typeface="Times New Roman" pitchFamily="18" charset="0"/>
            </a:endParaRPr>
          </a:p>
          <a:p>
            <a:pPr algn="ctr"/>
            <a:r>
              <a:rPr lang="en-US" altLang="en-US" sz="2400" b="1" dirty="0" smtClean="0">
                <a:solidFill>
                  <a:srgbClr val="000066"/>
                </a:solidFill>
                <a:latin typeface="Times New Roman" pitchFamily="18" charset="0"/>
                <a:cs typeface="Times New Roman" pitchFamily="18" charset="0"/>
              </a:rPr>
              <a:t>Google</a:t>
            </a:r>
            <a:r>
              <a:rPr lang="en-US" altLang="en-US" sz="2400" dirty="0">
                <a:solidFill>
                  <a:srgbClr val="000066"/>
                </a:solidFill>
                <a:latin typeface="Times New Roman" pitchFamily="18" charset="0"/>
                <a:cs typeface="Times New Roman" pitchFamily="18" charset="0"/>
              </a:rPr>
              <a:t>)</a:t>
            </a:r>
            <a:endParaRPr lang="en-US" sz="2400" dirty="0">
              <a:solidFill>
                <a:srgbClr val="000066"/>
              </a:solidFill>
            </a:endParaRPr>
          </a:p>
        </p:txBody>
      </p:sp>
      <p:sp>
        <p:nvSpPr>
          <p:cNvPr id="25" name="TextBox 24"/>
          <p:cNvSpPr txBox="1"/>
          <p:nvPr/>
        </p:nvSpPr>
        <p:spPr>
          <a:xfrm>
            <a:off x="3530154" y="4350604"/>
            <a:ext cx="1976823" cy="830997"/>
          </a:xfrm>
          <a:prstGeom prst="rect">
            <a:avLst/>
          </a:prstGeom>
          <a:noFill/>
        </p:spPr>
        <p:txBody>
          <a:bodyPr wrap="none" rtlCol="0">
            <a:spAutoFit/>
          </a:bodyPr>
          <a:lstStyle/>
          <a:p>
            <a:pPr algn="ctr"/>
            <a:r>
              <a:rPr lang="en-US" altLang="en-US" sz="2400" dirty="0">
                <a:solidFill>
                  <a:srgbClr val="000066"/>
                </a:solidFill>
                <a:latin typeface="Times New Roman" pitchFamily="18" charset="0"/>
                <a:cs typeface="Times New Roman" pitchFamily="18" charset="0"/>
              </a:rPr>
              <a:t>(</a:t>
            </a:r>
            <a:r>
              <a:rPr lang="en-US" altLang="en-US" sz="2400" i="1" dirty="0">
                <a:solidFill>
                  <a:srgbClr val="000066"/>
                </a:solidFill>
                <a:latin typeface="Times New Roman" pitchFamily="18" charset="0"/>
                <a:cs typeface="Times New Roman" pitchFamily="18" charset="0"/>
              </a:rPr>
              <a:t>developed by </a:t>
            </a:r>
            <a:endParaRPr lang="en-US" altLang="en-US" sz="2400" i="1" dirty="0" smtClean="0">
              <a:solidFill>
                <a:srgbClr val="000066"/>
              </a:solidFill>
              <a:latin typeface="Times New Roman" pitchFamily="18" charset="0"/>
              <a:cs typeface="Times New Roman" pitchFamily="18" charset="0"/>
            </a:endParaRPr>
          </a:p>
          <a:p>
            <a:pPr algn="ctr"/>
            <a:r>
              <a:rPr lang="en-US" altLang="en-US" sz="2400" b="1" dirty="0" smtClean="0">
                <a:solidFill>
                  <a:srgbClr val="000066"/>
                </a:solidFill>
                <a:latin typeface="Times New Roman" pitchFamily="18" charset="0"/>
                <a:cs typeface="Times New Roman" pitchFamily="18" charset="0"/>
              </a:rPr>
              <a:t>Apple</a:t>
            </a:r>
            <a:r>
              <a:rPr lang="en-US" altLang="en-US" sz="2400" dirty="0" smtClean="0">
                <a:solidFill>
                  <a:srgbClr val="000066"/>
                </a:solidFill>
                <a:latin typeface="Times New Roman" pitchFamily="18" charset="0"/>
                <a:cs typeface="Times New Roman" pitchFamily="18" charset="0"/>
              </a:rPr>
              <a:t> </a:t>
            </a:r>
            <a:r>
              <a:rPr lang="en-US" altLang="en-US" sz="2400" b="1" dirty="0">
                <a:solidFill>
                  <a:srgbClr val="000066"/>
                </a:solidFill>
                <a:latin typeface="Times New Roman" pitchFamily="18" charset="0"/>
                <a:cs typeface="Times New Roman" pitchFamily="18" charset="0"/>
              </a:rPr>
              <a:t>Inc</a:t>
            </a:r>
            <a:r>
              <a:rPr lang="en-US" altLang="en-US" sz="2400" dirty="0" smtClean="0">
                <a:solidFill>
                  <a:srgbClr val="000066"/>
                </a:solidFill>
                <a:latin typeface="Times New Roman" pitchFamily="18" charset="0"/>
                <a:cs typeface="Times New Roman" pitchFamily="18" charset="0"/>
              </a:rPr>
              <a:t>)</a:t>
            </a:r>
            <a:endParaRPr lang="en-US" sz="2400" dirty="0">
              <a:solidFill>
                <a:srgbClr val="000066"/>
              </a:solidFill>
            </a:endParaRPr>
          </a:p>
        </p:txBody>
      </p:sp>
      <p:sp>
        <p:nvSpPr>
          <p:cNvPr id="26" name="TextBox 25"/>
          <p:cNvSpPr txBox="1"/>
          <p:nvPr/>
        </p:nvSpPr>
        <p:spPr>
          <a:xfrm>
            <a:off x="6325241" y="4343400"/>
            <a:ext cx="2125376" cy="830997"/>
          </a:xfrm>
          <a:prstGeom prst="rect">
            <a:avLst/>
          </a:prstGeom>
          <a:noFill/>
        </p:spPr>
        <p:txBody>
          <a:bodyPr wrap="square" rtlCol="0">
            <a:spAutoFit/>
          </a:bodyPr>
          <a:lstStyle/>
          <a:p>
            <a:pPr algn="ctr"/>
            <a:r>
              <a:rPr lang="en-US" altLang="en-US" sz="2400" dirty="0">
                <a:solidFill>
                  <a:srgbClr val="000066"/>
                </a:solidFill>
                <a:latin typeface="Times New Roman" pitchFamily="18" charset="0"/>
                <a:cs typeface="Times New Roman" pitchFamily="18" charset="0"/>
              </a:rPr>
              <a:t>(</a:t>
            </a:r>
            <a:r>
              <a:rPr lang="en-US" altLang="en-US" sz="2400" i="1" dirty="0">
                <a:solidFill>
                  <a:srgbClr val="000066"/>
                </a:solidFill>
                <a:latin typeface="Times New Roman" pitchFamily="18" charset="0"/>
                <a:cs typeface="Times New Roman" pitchFamily="18" charset="0"/>
              </a:rPr>
              <a:t>developed by </a:t>
            </a:r>
            <a:endParaRPr lang="en-US" altLang="en-US" sz="2400" i="1" dirty="0" smtClean="0">
              <a:solidFill>
                <a:srgbClr val="000066"/>
              </a:solidFill>
              <a:latin typeface="Times New Roman" pitchFamily="18" charset="0"/>
              <a:cs typeface="Times New Roman" pitchFamily="18" charset="0"/>
            </a:endParaRPr>
          </a:p>
          <a:p>
            <a:pPr algn="ctr"/>
            <a:r>
              <a:rPr lang="en-US" altLang="en-US" sz="2400" b="1" dirty="0">
                <a:solidFill>
                  <a:srgbClr val="000066"/>
                </a:solidFill>
                <a:latin typeface="Times New Roman" pitchFamily="18" charset="0"/>
                <a:cs typeface="Times New Roman" pitchFamily="18" charset="0"/>
              </a:rPr>
              <a:t>Microsoft</a:t>
            </a:r>
            <a:r>
              <a:rPr lang="en-US" altLang="en-US" sz="2400" dirty="0" smtClean="0">
                <a:solidFill>
                  <a:srgbClr val="000066"/>
                </a:solidFill>
                <a:latin typeface="Times New Roman" pitchFamily="18" charset="0"/>
                <a:cs typeface="Times New Roman" pitchFamily="18" charset="0"/>
              </a:rPr>
              <a:t>)</a:t>
            </a:r>
            <a:endParaRPr lang="en-US" sz="2400" dirty="0">
              <a:solidFill>
                <a:srgbClr val="000066"/>
              </a:solidFill>
            </a:endParaRPr>
          </a:p>
        </p:txBody>
      </p:sp>
    </p:spTree>
    <p:extLst>
      <p:ext uri="{BB962C8B-B14F-4D97-AF65-F5344CB8AC3E}">
        <p14:creationId xmlns:p14="http://schemas.microsoft.com/office/powerpoint/2010/main" val="295920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Phần mềm trên Mobile/Tablet</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spcBef>
                <a:spcPts val="0"/>
              </a:spcBef>
              <a:buFont typeface="Wingdings" panose="05000000000000000000" pitchFamily="2" charset="2"/>
              <a:buChar char="v"/>
            </a:pPr>
            <a:r>
              <a:rPr lang="en-US" sz="2400" b="1" kern="0" dirty="0" smtClean="0">
                <a:solidFill>
                  <a:srgbClr val="008000"/>
                </a:solidFill>
                <a:latin typeface="Arial" panose="020B0604020202020204" pitchFamily="34" charset="0"/>
                <a:cs typeface="Arial" panose="020B0604020202020204" pitchFamily="34" charset="0"/>
              </a:rPr>
              <a:t>Ngôn ngữ lập trình ứng dụng:</a:t>
            </a:r>
            <a:endParaRPr lang="en-US" sz="2400" b="1" kern="0" dirty="0">
              <a:solidFill>
                <a:srgbClr val="008000"/>
              </a:solidFill>
              <a:latin typeface="Arial" panose="020B0604020202020204" pitchFamily="34" charset="0"/>
              <a:cs typeface="Arial" panose="020B0604020202020204" pitchFamily="34" charset="0"/>
            </a:endParaRPr>
          </a:p>
          <a:p>
            <a:pPr marL="0" indent="0" algn="just">
              <a:spcBef>
                <a:spcPts val="0"/>
              </a:spcBef>
              <a:buFont typeface="Wingdings" pitchFamily="2" charset="2"/>
              <a:buNone/>
            </a:pPr>
            <a:endParaRPr lang="en-US" sz="2400" kern="0" dirty="0">
              <a:solidFill>
                <a:srgbClr val="C00000"/>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6</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27" name="Picture 2" descr="Kết quả hình ảnh cho ios Icon"/>
          <p:cNvPicPr>
            <a:picLocks noChangeAspect="1" noChangeArrowheads="1"/>
          </p:cNvPicPr>
          <p:nvPr/>
        </p:nvPicPr>
        <p:blipFill rotWithShape="1">
          <a:blip r:embed="rId4">
            <a:extLst>
              <a:ext uri="{28A0092B-C50C-407E-A947-70E740481C1C}">
                <a14:useLocalDpi xmlns:a14="http://schemas.microsoft.com/office/drawing/2010/main" val="0"/>
              </a:ext>
            </a:extLst>
          </a:blip>
          <a:srcRect t="21610"/>
          <a:stretch/>
        </p:blipFill>
        <p:spPr bwMode="auto">
          <a:xfrm>
            <a:off x="1470238" y="3249712"/>
            <a:ext cx="1233221" cy="966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4" descr="Kết quả hình ảnh cho android Icon"/>
          <p:cNvPicPr>
            <a:picLocks noChangeAspect="1" noChangeArrowheads="1"/>
          </p:cNvPicPr>
          <p:nvPr/>
        </p:nvPicPr>
        <p:blipFill rotWithShape="1">
          <a:blip r:embed="rId5">
            <a:extLst>
              <a:ext uri="{28A0092B-C50C-407E-A947-70E740481C1C}">
                <a14:useLocalDpi xmlns:a14="http://schemas.microsoft.com/office/drawing/2010/main" val="0"/>
              </a:ext>
            </a:extLst>
          </a:blip>
          <a:srcRect l="31457" t="10916" r="30848" b="13017"/>
          <a:stretch/>
        </p:blipFill>
        <p:spPr bwMode="auto">
          <a:xfrm>
            <a:off x="1541082" y="1632227"/>
            <a:ext cx="1091535" cy="13153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9" name="Right Arrow 28"/>
          <p:cNvSpPr/>
          <p:nvPr/>
        </p:nvSpPr>
        <p:spPr>
          <a:xfrm>
            <a:off x="3429000" y="3493690"/>
            <a:ext cx="1066800" cy="457200"/>
          </a:xfrm>
          <a:prstGeom prst="rightArrow">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3429000" y="1996267"/>
            <a:ext cx="1066800" cy="457200"/>
          </a:xfrm>
          <a:prstGeom prst="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303941" y="4843074"/>
            <a:ext cx="1667859" cy="1252926"/>
            <a:chOff x="922941" y="4691585"/>
            <a:chExt cx="2273930" cy="1708218"/>
          </a:xfrm>
        </p:grpSpPr>
        <p:pic>
          <p:nvPicPr>
            <p:cNvPr id="32" name="Picture 2" descr="Kết quả hình ảnh cho Windows phone icon"/>
            <p:cNvPicPr>
              <a:picLocks noChangeAspect="1" noChangeArrowheads="1"/>
            </p:cNvPicPr>
            <p:nvPr/>
          </p:nvPicPr>
          <p:blipFill rotWithShape="1">
            <a:blip r:embed="rId6">
              <a:extLst>
                <a:ext uri="{28A0092B-C50C-407E-A947-70E740481C1C}">
                  <a14:useLocalDpi xmlns:a14="http://schemas.microsoft.com/office/drawing/2010/main" val="0"/>
                </a:ext>
              </a:extLst>
            </a:blip>
            <a:srcRect r="61951" b="25234"/>
            <a:stretch/>
          </p:blipFill>
          <p:spPr bwMode="auto">
            <a:xfrm>
              <a:off x="1375482" y="4691585"/>
              <a:ext cx="1368845" cy="12992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3" name="Picture 2" descr="Kết quả hình ảnh cho Windows phone icon"/>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5063"/>
            <a:stretch/>
          </p:blipFill>
          <p:spPr bwMode="auto">
            <a:xfrm>
              <a:off x="922941" y="6125889"/>
              <a:ext cx="2273930" cy="273914"/>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ight Arrow 33"/>
          <p:cNvSpPr/>
          <p:nvPr/>
        </p:nvSpPr>
        <p:spPr>
          <a:xfrm>
            <a:off x="3429000" y="5090963"/>
            <a:ext cx="1066800" cy="4572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0" descr="Kết quả hình ảnh cho Objective c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777" t="8818" r="62528" b="5275"/>
          <a:stretch/>
        </p:blipFill>
        <p:spPr bwMode="auto">
          <a:xfrm>
            <a:off x="6430808" y="3146234"/>
            <a:ext cx="888856" cy="11428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Kết quả hình ảnh cho Objective c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0660" t="9806" r="7005" b="5028"/>
          <a:stretch/>
        </p:blipFill>
        <p:spPr bwMode="auto">
          <a:xfrm>
            <a:off x="5360580" y="3177094"/>
            <a:ext cx="949917" cy="111195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Kết quả hình ảnh cho java for androi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9058" y="1338845"/>
            <a:ext cx="1798706" cy="13148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Kết quả hình ảnh cho .net framework icon"/>
          <p:cNvPicPr>
            <a:picLocks noChangeAspect="1" noChangeArrowheads="1"/>
          </p:cNvPicPr>
          <p:nvPr/>
        </p:nvPicPr>
        <p:blipFill rotWithShape="1">
          <a:blip r:embed="rId10">
            <a:extLst>
              <a:ext uri="{28A0092B-C50C-407E-A947-70E740481C1C}">
                <a14:useLocalDpi xmlns:a14="http://schemas.microsoft.com/office/drawing/2010/main" val="0"/>
              </a:ext>
            </a:extLst>
          </a:blip>
          <a:srcRect l="7443" t="17697" r="10451" b="21416"/>
          <a:stretch/>
        </p:blipFill>
        <p:spPr bwMode="auto">
          <a:xfrm>
            <a:off x="4932582" y="4695844"/>
            <a:ext cx="3644685" cy="124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29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500"/>
                                        <p:tgtEl>
                                          <p:spTgt spid="30"/>
                                        </p:tgtEl>
                                      </p:cBhvr>
                                    </p:animEffect>
                                  </p:childTnLst>
                                </p:cTn>
                              </p:par>
                              <p:par>
                                <p:cTn id="15" presetID="22" presetClass="entr" presetSubtype="4"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heel(1)">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fltVal val="0"/>
                                          </p:val>
                                        </p:tav>
                                        <p:tav tm="100000">
                                          <p:val>
                                            <p:strVal val="#ppt_w"/>
                                          </p:val>
                                        </p:tav>
                                      </p:tavLst>
                                    </p:anim>
                                    <p:anim calcmode="lin" valueType="num">
                                      <p:cBhvr>
                                        <p:cTn id="46" dur="1000" fill="hold"/>
                                        <p:tgtEl>
                                          <p:spTgt spid="34"/>
                                        </p:tgtEl>
                                        <p:attrNameLst>
                                          <p:attrName>ppt_h</p:attrName>
                                        </p:attrNameLst>
                                      </p:cBhvr>
                                      <p:tavLst>
                                        <p:tav tm="0">
                                          <p:val>
                                            <p:fltVal val="0"/>
                                          </p:val>
                                        </p:tav>
                                        <p:tav tm="100000">
                                          <p:val>
                                            <p:strVal val="#ppt_h"/>
                                          </p:val>
                                        </p:tav>
                                      </p:tavLst>
                                    </p:anim>
                                    <p:anim calcmode="lin" valueType="num">
                                      <p:cBhvr>
                                        <p:cTn id="47" dur="1000" fill="hold"/>
                                        <p:tgtEl>
                                          <p:spTgt spid="34"/>
                                        </p:tgtEl>
                                        <p:attrNameLst>
                                          <p:attrName>style.rotation</p:attrName>
                                        </p:attrNameLst>
                                      </p:cBhvr>
                                      <p:tavLst>
                                        <p:tav tm="0">
                                          <p:val>
                                            <p:fltVal val="90"/>
                                          </p:val>
                                        </p:tav>
                                        <p:tav tm="100000">
                                          <p:val>
                                            <p:fltVal val="0"/>
                                          </p:val>
                                        </p:tav>
                                      </p:tavLst>
                                    </p:anim>
                                    <p:animEffect transition="in" filter="fade">
                                      <p:cBhvr>
                                        <p:cTn id="48" dur="1000"/>
                                        <p:tgtEl>
                                          <p:spTgt spid="34"/>
                                        </p:tgtEl>
                                      </p:cBhvr>
                                    </p:animEffect>
                                  </p:childTnLst>
                                </p:cTn>
                              </p:par>
                              <p:par>
                                <p:cTn id="49" presetID="3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1000" fill="hold"/>
                                        <p:tgtEl>
                                          <p:spTgt spid="38"/>
                                        </p:tgtEl>
                                        <p:attrNameLst>
                                          <p:attrName>ppt_w</p:attrName>
                                        </p:attrNameLst>
                                      </p:cBhvr>
                                      <p:tavLst>
                                        <p:tav tm="0">
                                          <p:val>
                                            <p:fltVal val="0"/>
                                          </p:val>
                                        </p:tav>
                                        <p:tav tm="100000">
                                          <p:val>
                                            <p:strVal val="#ppt_w"/>
                                          </p:val>
                                        </p:tav>
                                      </p:tavLst>
                                    </p:anim>
                                    <p:anim calcmode="lin" valueType="num">
                                      <p:cBhvr>
                                        <p:cTn id="52" dur="1000" fill="hold"/>
                                        <p:tgtEl>
                                          <p:spTgt spid="38"/>
                                        </p:tgtEl>
                                        <p:attrNameLst>
                                          <p:attrName>ppt_h</p:attrName>
                                        </p:attrNameLst>
                                      </p:cBhvr>
                                      <p:tavLst>
                                        <p:tav tm="0">
                                          <p:val>
                                            <p:fltVal val="0"/>
                                          </p:val>
                                        </p:tav>
                                        <p:tav tm="100000">
                                          <p:val>
                                            <p:strVal val="#ppt_h"/>
                                          </p:val>
                                        </p:tav>
                                      </p:tavLst>
                                    </p:anim>
                                    <p:anim calcmode="lin" valueType="num">
                                      <p:cBhvr>
                                        <p:cTn id="53" dur="1000" fill="hold"/>
                                        <p:tgtEl>
                                          <p:spTgt spid="38"/>
                                        </p:tgtEl>
                                        <p:attrNameLst>
                                          <p:attrName>style.rotation</p:attrName>
                                        </p:attrNameLst>
                                      </p:cBhvr>
                                      <p:tavLst>
                                        <p:tav tm="0">
                                          <p:val>
                                            <p:fltVal val="90"/>
                                          </p:val>
                                        </p:tav>
                                        <p:tav tm="100000">
                                          <p:val>
                                            <p:fltVal val="0"/>
                                          </p:val>
                                        </p:tav>
                                      </p:tavLst>
                                    </p:anim>
                                    <p:animEffect transition="in" filter="fade">
                                      <p:cBhvr>
                                        <p:cTn id="5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Sự phát triển ứng dựng</a:t>
            </a:r>
            <a:endParaRPr lang="en-US" b="1" dirty="0">
              <a:solidFill>
                <a:srgbClr val="002060"/>
              </a:solidFill>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7</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pic>
        <p:nvPicPr>
          <p:cNvPr id="13" name="Picture 2" descr="Kết quả hình ảnh cho thị phần của Android, IOS và Windows phone trong năm 2017"/>
          <p:cNvPicPr>
            <a:picLocks noChangeAspect="1" noChangeArrowheads="1"/>
          </p:cNvPicPr>
          <p:nvPr/>
        </p:nvPicPr>
        <p:blipFill rotWithShape="1">
          <a:blip r:embed="rId4">
            <a:extLst>
              <a:ext uri="{28A0092B-C50C-407E-A947-70E740481C1C}">
                <a14:useLocalDpi xmlns:a14="http://schemas.microsoft.com/office/drawing/2010/main" val="0"/>
              </a:ext>
            </a:extLst>
          </a:blip>
          <a:srcRect t="11711"/>
          <a:stretch/>
        </p:blipFill>
        <p:spPr bwMode="auto">
          <a:xfrm>
            <a:off x="2293715" y="4755423"/>
            <a:ext cx="3985069" cy="14767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Kết quả hình ảnh cho thị phần của Android, IOS và Windows phone trong năm 20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641" y="945118"/>
            <a:ext cx="8969188" cy="35052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2641" y="4431268"/>
            <a:ext cx="1580882"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Nguồn từ: IDC</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647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Android </a:t>
            </a:r>
            <a:r>
              <a:rPr lang="en-US" b="1" smtClean="0">
                <a:solidFill>
                  <a:srgbClr val="002060"/>
                </a:solidFill>
              </a:rPr>
              <a:t>là </a:t>
            </a:r>
            <a:r>
              <a:rPr lang="en-US" b="1" smtClean="0">
                <a:solidFill>
                  <a:srgbClr val="002060"/>
                </a:solidFill>
              </a:rPr>
              <a:t>gì?</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marL="0" indent="0" algn="ctr">
              <a:lnSpc>
                <a:spcPct val="150000"/>
              </a:lnSpc>
              <a:spcBef>
                <a:spcPts val="0"/>
              </a:spcBef>
              <a:buNone/>
            </a:pPr>
            <a:endParaRPr lang="en-US" sz="2400" b="1" dirty="0" smtClean="0">
              <a:solidFill>
                <a:srgbClr val="000066"/>
              </a:solidFill>
              <a:latin typeface="Courier New" pitchFamily="49" charset="0"/>
              <a:cs typeface="Courier New" pitchFamily="49" charset="0"/>
            </a:endParaRPr>
          </a:p>
          <a:p>
            <a:pPr marL="0" indent="0" algn="ctr">
              <a:lnSpc>
                <a:spcPct val="150000"/>
              </a:lnSpc>
              <a:spcBef>
                <a:spcPts val="0"/>
              </a:spcBef>
              <a:buNone/>
            </a:pPr>
            <a:r>
              <a:rPr lang="en-US" sz="2400" b="1" dirty="0" smtClean="0">
                <a:solidFill>
                  <a:srgbClr val="000066"/>
                </a:solidFill>
                <a:latin typeface="Courier New" pitchFamily="49" charset="0"/>
                <a:cs typeface="Courier New" pitchFamily="49" charset="0"/>
              </a:rPr>
              <a:t>Android</a:t>
            </a:r>
            <a:r>
              <a:rPr lang="en-US" sz="2400" b="1" dirty="0">
                <a:solidFill>
                  <a:srgbClr val="000066"/>
                </a:solidFill>
                <a:latin typeface="Courier New" pitchFamily="49" charset="0"/>
                <a:cs typeface="Courier New" pitchFamily="49" charset="0"/>
              </a:rPr>
              <a:t> là một hệ điều hành dựa trên nền tảng Linux được thiết kế dành cho các thiết bị di động có màn hình cảm ứng như điện thoại thông minh và máy tính bảng</a:t>
            </a:r>
            <a:r>
              <a:rPr lang="en-US" sz="2400" b="1" dirty="0" smtClean="0">
                <a:solidFill>
                  <a:srgbClr val="000066"/>
                </a:solidFill>
                <a:latin typeface="Courier New" pitchFamily="49" charset="0"/>
                <a:cs typeface="Courier New" pitchFamily="49" charset="0"/>
              </a:rPr>
              <a:t>.</a:t>
            </a:r>
            <a:endParaRPr lang="en-US" sz="2400" b="1" dirty="0">
              <a:solidFill>
                <a:srgbClr val="000066"/>
              </a:solidFill>
              <a:latin typeface="Courier New" pitchFamily="49" charset="0"/>
              <a:cs typeface="Courier New" pitchFamily="49" charset="0"/>
            </a:endParaRP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8</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416832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24" y="0"/>
            <a:ext cx="8461375" cy="868362"/>
          </a:xfrm>
          <a:effectLst>
            <a:outerShdw blurRad="50800" dist="38100" dir="2700000" algn="tl" rotWithShape="0">
              <a:prstClr val="black">
                <a:alpha val="40000"/>
              </a:prstClr>
            </a:outerShdw>
          </a:effectLst>
        </p:spPr>
        <p:txBody>
          <a:bodyPr/>
          <a:lstStyle/>
          <a:p>
            <a:pPr algn="l"/>
            <a:r>
              <a:rPr lang="en-US" b="1" dirty="0" smtClean="0">
                <a:solidFill>
                  <a:srgbClr val="002060"/>
                </a:solidFill>
              </a:rPr>
              <a:t>Hệ điều hành Android</a:t>
            </a:r>
            <a:endParaRPr lang="en-US" b="1" dirty="0">
              <a:solidFill>
                <a:srgbClr val="002060"/>
              </a:solidFill>
            </a:endParaRPr>
          </a:p>
        </p:txBody>
      </p:sp>
      <p:sp>
        <p:nvSpPr>
          <p:cNvPr id="3" name="Content Placeholder 2"/>
          <p:cNvSpPr>
            <a:spLocks noGrp="1"/>
          </p:cNvSpPr>
          <p:nvPr>
            <p:ph idx="1"/>
          </p:nvPr>
        </p:nvSpPr>
        <p:spPr>
          <a:xfrm>
            <a:off x="228600" y="990600"/>
            <a:ext cx="8726457" cy="5135563"/>
          </a:xfrm>
        </p:spPr>
        <p:txBody>
          <a:bodyPr>
            <a:noAutofit/>
          </a:bodyPr>
          <a:lstStyle/>
          <a:p>
            <a:pPr algn="just">
              <a:spcBef>
                <a:spcPts val="2400"/>
              </a:spcBef>
              <a:buFont typeface="Wingdings" panose="05000000000000000000" pitchFamily="2" charset="2"/>
              <a:buChar char="v"/>
            </a:pPr>
            <a:r>
              <a:rPr lang="en-US" altLang="en-US" sz="2400" dirty="0">
                <a:solidFill>
                  <a:srgbClr val="000066"/>
                </a:solidFill>
                <a:latin typeface="Arial" pitchFamily="34" charset="0"/>
                <a:cs typeface="Arial" pitchFamily="34" charset="0"/>
              </a:rPr>
              <a:t>Google mua lại từ công ty Android vào năm 2005.</a:t>
            </a:r>
          </a:p>
          <a:p>
            <a:pPr algn="just">
              <a:spcBef>
                <a:spcPts val="2400"/>
              </a:spcBef>
              <a:buFont typeface="Wingdings" panose="05000000000000000000" pitchFamily="2" charset="2"/>
              <a:buChar char="v"/>
            </a:pPr>
            <a:r>
              <a:rPr lang="en-US" altLang="en-US" sz="2400" dirty="0">
                <a:solidFill>
                  <a:srgbClr val="000066"/>
                </a:solidFill>
                <a:latin typeface="Arial" pitchFamily="34" charset="0"/>
                <a:cs typeface="Arial" pitchFamily="34" charset="0"/>
              </a:rPr>
              <a:t>Android ra mắt 2007 cùng với Liên minh thiết bị cầm tay mở: hiệp hội gồm các công ty phần cứng, phần mềm, và viễn thông với mục tiêu đẩy mạnh các tiêu chuẩn mở cho các thiết bị di động.</a:t>
            </a:r>
          </a:p>
          <a:p>
            <a:pPr algn="just">
              <a:spcBef>
                <a:spcPts val="2400"/>
              </a:spcBef>
              <a:buFont typeface="Wingdings" panose="05000000000000000000" pitchFamily="2" charset="2"/>
              <a:buChar char="v"/>
            </a:pPr>
            <a:r>
              <a:rPr lang="en-US" altLang="en-US" sz="2400" dirty="0">
                <a:solidFill>
                  <a:srgbClr val="000066"/>
                </a:solidFill>
                <a:latin typeface="Arial" pitchFamily="34" charset="0"/>
                <a:cs typeface="Arial" pitchFamily="34" charset="0"/>
              </a:rPr>
              <a:t>Điện thoại đầu tiên chạy Android được bán 2008.</a:t>
            </a:r>
          </a:p>
          <a:p>
            <a:pPr algn="just">
              <a:spcBef>
                <a:spcPts val="2400"/>
              </a:spcBef>
              <a:buFont typeface="Wingdings" panose="05000000000000000000" pitchFamily="2" charset="2"/>
              <a:buChar char="v"/>
            </a:pPr>
            <a:r>
              <a:rPr lang="en-US" altLang="en-US" sz="2400" dirty="0">
                <a:solidFill>
                  <a:srgbClr val="000066"/>
                </a:solidFill>
                <a:latin typeface="Arial" pitchFamily="34" charset="0"/>
                <a:cs typeface="Arial" pitchFamily="34" charset="0"/>
              </a:rPr>
              <a:t>Google phát hành mã nguồn Android theo giấy phép Apache.</a:t>
            </a:r>
          </a:p>
          <a:p>
            <a:pPr algn="just">
              <a:spcBef>
                <a:spcPts val="2400"/>
              </a:spcBef>
              <a:buFont typeface="Wingdings" panose="05000000000000000000" pitchFamily="2" charset="2"/>
              <a:buChar char="v"/>
            </a:pPr>
            <a:r>
              <a:rPr lang="en-US" altLang="en-US" sz="2400" dirty="0">
                <a:solidFill>
                  <a:srgbClr val="000066"/>
                </a:solidFill>
                <a:latin typeface="Arial" pitchFamily="34" charset="0"/>
                <a:cs typeface="Arial" pitchFamily="34" charset="0"/>
              </a:rPr>
              <a:t>Android có lượng ứng dụng của bên thứ ba ngày càng nhiều, được chọn lọc và đặt trên Google Play.</a:t>
            </a:r>
          </a:p>
        </p:txBody>
      </p:sp>
      <p:cxnSp>
        <p:nvCxnSpPr>
          <p:cNvPr id="5" name="Straight Connector 4"/>
          <p:cNvCxnSpPr/>
          <p:nvPr/>
        </p:nvCxnSpPr>
        <p:spPr>
          <a:xfrm>
            <a:off x="0" y="838200"/>
            <a:ext cx="9144000"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2" descr="Káº¿t quáº£ hÃ¬nh áº£nh cho androi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38101"/>
            <a:ext cx="723899" cy="72389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0" y="6248400"/>
            <a:ext cx="9144000" cy="609600"/>
            <a:chOff x="0" y="6248400"/>
            <a:chExt cx="9144000" cy="609600"/>
          </a:xfrm>
        </p:grpSpPr>
        <p:sp>
          <p:nvSpPr>
            <p:cNvPr id="18" name="Rectangle 17"/>
            <p:cNvSpPr/>
            <p:nvPr/>
          </p:nvSpPr>
          <p:spPr>
            <a:xfrm>
              <a:off x="0" y="6248400"/>
              <a:ext cx="9144000" cy="609600"/>
            </a:xfrm>
            <a:prstGeom prst="rect">
              <a:avLst/>
            </a:prstGeom>
            <a:solidFill>
              <a:schemeClr val="accent6">
                <a:lumMod val="20000"/>
                <a:lumOff val="80000"/>
              </a:schemeClr>
            </a:solidFill>
            <a:ln>
              <a:solidFill>
                <a:schemeClr val="accent6">
                  <a:lumMod val="20000"/>
                  <a:lumOff val="8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3714" y="6400800"/>
              <a:ext cx="530286" cy="338554"/>
            </a:xfrm>
            <a:prstGeom prst="rect">
              <a:avLst/>
            </a:prstGeom>
            <a:noFill/>
          </p:spPr>
          <p:txBody>
            <a:bodyPr wrap="square" rtlCol="0">
              <a:spAutoFit/>
            </a:bodyPr>
            <a:lstStyle/>
            <a:p>
              <a:pPr algn="ctr"/>
              <a:fld id="{1B120674-A378-B844-943F-87D8688D95F9}" type="slidenum">
                <a:rPr lang="en-US" sz="1600" b="1" smtClean="0">
                  <a:solidFill>
                    <a:srgbClr val="002060"/>
                  </a:solidFill>
                </a:rPr>
                <a:t>9</a:t>
              </a:fld>
              <a:endParaRPr lang="en-US" sz="1600" b="1" dirty="0">
                <a:solidFill>
                  <a:srgbClr val="002060"/>
                </a:solidFill>
              </a:endParaRPr>
            </a:p>
          </p:txBody>
        </p:sp>
        <p:sp>
          <p:nvSpPr>
            <p:cNvPr id="20" name="TextBox 19"/>
            <p:cNvSpPr txBox="1"/>
            <p:nvPr/>
          </p:nvSpPr>
          <p:spPr>
            <a:xfrm>
              <a:off x="5015510" y="6324600"/>
              <a:ext cx="3642343" cy="461665"/>
            </a:xfrm>
            <a:prstGeom prst="rect">
              <a:avLst/>
            </a:prstGeom>
            <a:noFill/>
          </p:spPr>
          <p:txBody>
            <a:bodyPr wrap="none" rtlCol="0">
              <a:spAutoFit/>
            </a:bodyPr>
            <a:lstStyle/>
            <a:p>
              <a:pPr algn="r"/>
              <a:r>
                <a:rPr lang="en-US" sz="1200" dirty="0" smtClean="0">
                  <a:solidFill>
                    <a:srgbClr val="0070C0"/>
                  </a:solidFill>
                  <a:latin typeface="Times New Roman" charset="0"/>
                  <a:ea typeface="Times New Roman" charset="0"/>
                  <a:cs typeface="Times New Roman" charset="0"/>
                </a:rPr>
                <a:t>Lập Trình Thiết Bị Di Động</a:t>
              </a:r>
            </a:p>
            <a:p>
              <a:pPr algn="r"/>
              <a:r>
                <a:rPr lang="en-US" sz="1200" b="1" dirty="0" smtClean="0">
                  <a:solidFill>
                    <a:srgbClr val="008000"/>
                  </a:solidFill>
                  <a:latin typeface="Times New Roman" charset="0"/>
                  <a:ea typeface="Times New Roman" charset="0"/>
                  <a:cs typeface="Times New Roman" charset="0"/>
                </a:rPr>
                <a:t>Giới thiệu môi trường phát triển ứng dụng di động</a:t>
              </a:r>
            </a:p>
          </p:txBody>
        </p:sp>
        <p:sp>
          <p:nvSpPr>
            <p:cNvPr id="21" name="TextBox 20"/>
            <p:cNvSpPr txBox="1"/>
            <p:nvPr/>
          </p:nvSpPr>
          <p:spPr>
            <a:xfrm>
              <a:off x="564857" y="6324600"/>
              <a:ext cx="2694969" cy="461665"/>
            </a:xfrm>
            <a:prstGeom prst="rect">
              <a:avLst/>
            </a:prstGeom>
            <a:noFill/>
          </p:spPr>
          <p:txBody>
            <a:bodyPr wrap="none" rtlCol="0">
              <a:spAutoFit/>
            </a:bodyPr>
            <a:lstStyle/>
            <a:p>
              <a:r>
                <a:rPr lang="en-US" sz="1200" dirty="0" smtClean="0">
                  <a:solidFill>
                    <a:srgbClr val="C00000"/>
                  </a:solidFill>
                  <a:latin typeface="Courier New" pitchFamily="49" charset="0"/>
                  <a:cs typeface="Courier New" pitchFamily="49" charset="0"/>
                </a:rPr>
                <a:t>ĐẠI HỌC </a:t>
              </a:r>
              <a:r>
                <a:rPr lang="en-US" sz="1200" dirty="0">
                  <a:solidFill>
                    <a:srgbClr val="C00000"/>
                  </a:solidFill>
                  <a:latin typeface="Courier New" pitchFamily="49" charset="0"/>
                  <a:cs typeface="Courier New" pitchFamily="49" charset="0"/>
                </a:rPr>
                <a:t>CÔNG NGHIỆP TP.HCM </a:t>
              </a:r>
              <a:endParaRPr lang="en-US" sz="1200" dirty="0" smtClean="0">
                <a:solidFill>
                  <a:srgbClr val="C00000"/>
                </a:solidFill>
                <a:latin typeface="Courier New" pitchFamily="49" charset="0"/>
                <a:cs typeface="Courier New" pitchFamily="49" charset="0"/>
              </a:endParaRPr>
            </a:p>
            <a:p>
              <a:r>
                <a:rPr lang="en-US" sz="1200" b="1" dirty="0" err="1" smtClean="0">
                  <a:solidFill>
                    <a:srgbClr val="002060"/>
                  </a:solidFill>
                  <a:latin typeface="Courier New" pitchFamily="49" charset="0"/>
                  <a:cs typeface="Courier New" pitchFamily="49" charset="0"/>
                </a:rPr>
                <a:t>Khoa</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Công</a:t>
              </a:r>
              <a:r>
                <a:rPr lang="en-US" sz="1200" b="1" dirty="0" smtClean="0">
                  <a:solidFill>
                    <a:srgbClr val="002060"/>
                  </a:solidFill>
                  <a:latin typeface="Courier New" pitchFamily="49" charset="0"/>
                  <a:cs typeface="Courier New" pitchFamily="49" charset="0"/>
                </a:rPr>
                <a:t> </a:t>
              </a:r>
              <a:r>
                <a:rPr lang="en-US" sz="1200" b="1" dirty="0" err="1" smtClean="0">
                  <a:solidFill>
                    <a:srgbClr val="002060"/>
                  </a:solidFill>
                  <a:latin typeface="Courier New" pitchFamily="49" charset="0"/>
                  <a:cs typeface="Courier New" pitchFamily="49" charset="0"/>
                </a:rPr>
                <a:t>nghệ</a:t>
              </a:r>
              <a:r>
                <a:rPr lang="en-US" sz="1200" b="1" dirty="0" smtClean="0">
                  <a:solidFill>
                    <a:srgbClr val="002060"/>
                  </a:solidFill>
                  <a:latin typeface="Courier New" pitchFamily="49" charset="0"/>
                  <a:cs typeface="Courier New" pitchFamily="49" charset="0"/>
                </a:rPr>
                <a:t> </a:t>
              </a:r>
              <a:r>
                <a:rPr lang="en-US" sz="1200" b="1" dirty="0" err="1">
                  <a:solidFill>
                    <a:srgbClr val="002060"/>
                  </a:solidFill>
                  <a:latin typeface="Courier New" pitchFamily="49" charset="0"/>
                  <a:cs typeface="Courier New" pitchFamily="49" charset="0"/>
                </a:rPr>
                <a:t>T</a:t>
              </a:r>
              <a:r>
                <a:rPr lang="en-US" sz="1200" b="1" dirty="0" err="1" smtClean="0">
                  <a:solidFill>
                    <a:srgbClr val="002060"/>
                  </a:solidFill>
                  <a:latin typeface="Courier New" pitchFamily="49" charset="0"/>
                  <a:cs typeface="Courier New" pitchFamily="49" charset="0"/>
                </a:rPr>
                <a:t>hông</a:t>
              </a:r>
              <a:r>
                <a:rPr lang="en-US" sz="1200" b="1" dirty="0" smtClean="0">
                  <a:solidFill>
                    <a:srgbClr val="002060"/>
                  </a:solidFill>
                  <a:latin typeface="Courier New" pitchFamily="49" charset="0"/>
                  <a:cs typeface="Courier New" pitchFamily="49" charset="0"/>
                </a:rPr>
                <a:t> tin</a:t>
              </a:r>
            </a:p>
          </p:txBody>
        </p:sp>
        <p:pic>
          <p:nvPicPr>
            <p:cNvPr id="22" name="Picture 21"/>
            <p:cNvPicPr>
              <a:picLocks noChangeAspect="1"/>
            </p:cNvPicPr>
            <p:nvPr/>
          </p:nvPicPr>
          <p:blipFill>
            <a:blip r:embed="rId3"/>
            <a:stretch>
              <a:fillRect/>
            </a:stretch>
          </p:blipFill>
          <p:spPr>
            <a:xfrm>
              <a:off x="0" y="6248400"/>
              <a:ext cx="560070" cy="571500"/>
            </a:xfrm>
            <a:prstGeom prst="rect">
              <a:avLst/>
            </a:prstGeom>
          </p:spPr>
        </p:pic>
      </p:grpSp>
    </p:spTree>
    <p:extLst>
      <p:ext uri="{BB962C8B-B14F-4D97-AF65-F5344CB8AC3E}">
        <p14:creationId xmlns:p14="http://schemas.microsoft.com/office/powerpoint/2010/main" val="325591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TotalTime>
  <Words>1483</Words>
  <Application>Microsoft Office PowerPoint</Application>
  <PresentationFormat>On-screen Show (4:3)</PresentationFormat>
  <Paragraphs>187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Nội dung:</vt:lpstr>
      <vt:lpstr>Giới thiệu Mobile/Tablet</vt:lpstr>
      <vt:lpstr>Hướng phát triển Mobile Apps</vt:lpstr>
      <vt:lpstr>Phần mềm trên Mobile/Tablet</vt:lpstr>
      <vt:lpstr>Phần mềm trên Mobile/Tablet</vt:lpstr>
      <vt:lpstr>Sự phát triển ứng dựng</vt:lpstr>
      <vt:lpstr>Android là gì?</vt:lpstr>
      <vt:lpstr>Hệ điều hành Android</vt:lpstr>
      <vt:lpstr>Sự phát triển của Android</vt:lpstr>
      <vt:lpstr>Các đặc điểm của Android</vt:lpstr>
      <vt:lpstr>Kiến trúc Android</vt:lpstr>
      <vt:lpstr>Kiến trúc Android</vt:lpstr>
      <vt:lpstr>Kiến trúc Android</vt:lpstr>
      <vt:lpstr>Kiến trúc Android</vt:lpstr>
      <vt:lpstr>Kiến trúc Android</vt:lpstr>
      <vt:lpstr>Kiến trúc Android</vt:lpstr>
      <vt:lpstr>Kiến trúc Android</vt:lpstr>
      <vt:lpstr>Môi trường phát triển Android</vt:lpstr>
      <vt:lpstr>Các thư viện Android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Nghia Huynh</dc:creator>
  <cp:lastModifiedBy>Nghia Huynh</cp:lastModifiedBy>
  <cp:revision>144</cp:revision>
  <dcterms:created xsi:type="dcterms:W3CDTF">2017-12-20T10:58:19Z</dcterms:created>
  <dcterms:modified xsi:type="dcterms:W3CDTF">2019-07-31T14:09:06Z</dcterms:modified>
</cp:coreProperties>
</file>