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handoutMasterIdLst>
    <p:handoutMasterId r:id="rId30"/>
  </p:handoutMasterIdLst>
  <p:sldIdLst>
    <p:sldId id="256" r:id="rId2"/>
    <p:sldId id="260" r:id="rId3"/>
    <p:sldId id="261"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62" r:id="rId22"/>
    <p:sldId id="263" r:id="rId23"/>
    <p:sldId id="264" r:id="rId24"/>
    <p:sldId id="265" r:id="rId25"/>
    <p:sldId id="287" r:id="rId26"/>
    <p:sldId id="288"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7/11/2020</a:t>
            </a:fld>
            <a:endParaRPr lang="en-US"/>
          </a:p>
        </p:txBody>
      </p:sp>
      <p:sp>
        <p:nvSpPr>
          <p:cNvPr id="4" name="Slide Image Placeholder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85800" y="1143000"/>
            <a:ext cx="5486400" cy="30861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3201"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215" y="2404534"/>
            <a:ext cx="7767701"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215" y="4050833"/>
            <a:ext cx="7767701"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42414-37F8-4236-8D5E-EF3B2FB2ECEB}"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2" y="609600"/>
            <a:ext cx="8597515"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470400"/>
            <a:ext cx="85975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D69F1-061E-41E9-93FE-45FFFCD82A6B}"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426" y="609600"/>
            <a:ext cx="809493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274" y="3632200"/>
            <a:ext cx="722523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402" y="4470400"/>
            <a:ext cx="85975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901A9-B26D-41AD-BAF5-D9776062B2C5}"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
        <p:nvSpPr>
          <p:cNvPr id="24" name="TextBox 23"/>
          <p:cNvSpPr txBox="1"/>
          <p:nvPr/>
        </p:nvSpPr>
        <p:spPr>
          <a:xfrm>
            <a:off x="541923" y="790378"/>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887" y="2886556"/>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402" y="1931988"/>
            <a:ext cx="85975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1CE1B-ED65-4206-991B-3DAB616353C7}"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426" y="609600"/>
            <a:ext cx="809493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99" y="4013200"/>
            <a:ext cx="85975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A7728-10B6-451E-AD20-107ABFC5E1CA}"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
        <p:nvSpPr>
          <p:cNvPr id="24" name="TextBox 23"/>
          <p:cNvSpPr txBox="1"/>
          <p:nvPr/>
        </p:nvSpPr>
        <p:spPr>
          <a:xfrm>
            <a:off x="541923" y="790378"/>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887" y="2886556"/>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67" y="609600"/>
            <a:ext cx="8589049"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99" y="4013200"/>
            <a:ext cx="85975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BE535-1FF5-4233-8894-49E60B9D381C}"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BDBF9-539E-46EB-8DFF-67BD61F89345}"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8458" y="609599"/>
            <a:ext cx="1304871"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402" y="609600"/>
            <a:ext cx="7060845"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0778D-9A65-470A-8F92-57860E49B3FA}"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787FD-51E0-4B29-B8C5-8402235D54EB}"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402" y="2700867"/>
            <a:ext cx="85975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527448"/>
            <a:ext cx="85975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1977E-302D-4CFD-BDA4-EC57D31D95F1}" type="datetime1">
              <a:rPr lang="en-US" smtClean="0"/>
              <a:t>7/11/2020</a:t>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p>
        </p:txBody>
      </p:sp>
      <p:sp>
        <p:nvSpPr>
          <p:cNvPr id="6" name="Slide Number Placeholder 5"/>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401" y="2160589"/>
            <a:ext cx="4184447"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471" y="2160589"/>
            <a:ext cx="418444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A3117-748A-4563-A98C-FE75486EEE63}" type="datetime1">
              <a:rPr lang="en-US" smtClean="0"/>
              <a:t>7/11/2020</a:t>
            </a:fld>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p>
        </p:txBody>
      </p:sp>
      <p:sp>
        <p:nvSpPr>
          <p:cNvPr id="7" name="Slide Number Placeholder 6"/>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812" y="2160983"/>
            <a:ext cx="418603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812" y="2737245"/>
            <a:ext cx="4186035"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884" y="2160983"/>
            <a:ext cx="418603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885" y="2737245"/>
            <a:ext cx="4186029"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34295D-8336-427C-95CC-562FB9EC1CE3}" type="datetime1">
              <a:rPr lang="en-US" smtClean="0"/>
              <a:t>7/11/2020</a:t>
            </a:fld>
            <a:endParaRPr lang="en-US"/>
          </a:p>
        </p:txBody>
      </p:sp>
      <p:sp>
        <p:nvSpPr>
          <p:cNvPr id="8" name="Footer Placeholder 7"/>
          <p:cNvSpPr>
            <a:spLocks noGrp="1"/>
          </p:cNvSpPr>
          <p:nvPr>
            <p:ph type="ftr" sz="quarter" idx="11"/>
          </p:nvPr>
        </p:nvSpPr>
        <p:spPr/>
        <p:txBody>
          <a:bodyPr/>
          <a:lstStyle/>
          <a:p>
            <a:r>
              <a:rPr lang="en-US"/>
              <a:t>ỨNG DỤNG QUẢN LÝ TÀI CHÍNH CÁ NHÂN CHO SINH VIÊN TRÊN THIẾT BỊ DI ĐỘNG</a:t>
            </a:r>
          </a:p>
        </p:txBody>
      </p:sp>
      <p:sp>
        <p:nvSpPr>
          <p:cNvPr id="9" name="Slide Number Placeholder 8"/>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401" y="609600"/>
            <a:ext cx="8597515"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60649-8B0B-4006-AB99-297478654B67}" type="datetime1">
              <a:rPr lang="en-US" smtClean="0"/>
              <a:t>7/11/2020</a:t>
            </a:fld>
            <a:endParaRPr lang="en-US"/>
          </a:p>
        </p:txBody>
      </p:sp>
      <p:sp>
        <p:nvSpPr>
          <p:cNvPr id="4" name="Footer Placeholder 3"/>
          <p:cNvSpPr>
            <a:spLocks noGrp="1"/>
          </p:cNvSpPr>
          <p:nvPr>
            <p:ph type="ftr" sz="quarter" idx="11"/>
          </p:nvPr>
        </p:nvSpPr>
        <p:spPr/>
        <p:txBody>
          <a:bodyPr/>
          <a:lstStyle/>
          <a:p>
            <a:r>
              <a:rPr lang="en-US"/>
              <a:t>ỨNG DỤNG QUẢN LÝ TÀI CHÍNH CÁ NHÂN CHO SINH VIÊN TRÊN THIẾT BỊ DI ĐỘNG</a:t>
            </a:r>
          </a:p>
        </p:txBody>
      </p:sp>
      <p:sp>
        <p:nvSpPr>
          <p:cNvPr id="5" name="Slide Number Placeholder 4"/>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8CB79-53F4-4FD8-A66C-ECEE93C1632F}" type="datetime1">
              <a:rPr lang="en-US" smtClean="0"/>
              <a:t>7/11/2020</a:t>
            </a:fld>
            <a:endParaRPr lang="en-US"/>
          </a:p>
        </p:txBody>
      </p:sp>
      <p:sp>
        <p:nvSpPr>
          <p:cNvPr id="3" name="Footer Placeholder 2"/>
          <p:cNvSpPr>
            <a:spLocks noGrp="1"/>
          </p:cNvSpPr>
          <p:nvPr>
            <p:ph type="ftr" sz="quarter" idx="11"/>
          </p:nvPr>
        </p:nvSpPr>
        <p:spPr/>
        <p:txBody>
          <a:bodyPr/>
          <a:lstStyle/>
          <a:p>
            <a:r>
              <a:rPr lang="en-US"/>
              <a:t>ỨNG DỤNG QUẢN LÝ TÀI CHÍNH CÁ NHÂN CHO SINH VIÊN TRÊN THIẾT BỊ DI ĐỘNG</a:t>
            </a:r>
          </a:p>
        </p:txBody>
      </p:sp>
      <p:sp>
        <p:nvSpPr>
          <p:cNvPr id="4" name="Slide Number Placeholder 3"/>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1" y="1498604"/>
            <a:ext cx="385490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930" y="514924"/>
            <a:ext cx="4513985"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401" y="2777069"/>
            <a:ext cx="385490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96E33E-993F-45AB-A1EF-68856C3B276F}" type="datetime1">
              <a:rPr lang="en-US" smtClean="0"/>
              <a:t>7/11/2020</a:t>
            </a:fld>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p>
        </p:txBody>
      </p:sp>
      <p:sp>
        <p:nvSpPr>
          <p:cNvPr id="7" name="Slide Number Placeholder 6"/>
          <p:cNvSpPr>
            <a:spLocks noGrp="1"/>
          </p:cNvSpPr>
          <p:nvPr>
            <p:ph type="sldNum" sz="quarter" idx="12"/>
          </p:nvPr>
        </p:nvSpPr>
        <p:spPr/>
        <p:txBody>
          <a:bodyPr/>
          <a:lstStyle/>
          <a:p>
            <a:fld id="{238EE17F-B177-49C4-82EF-15EF1185C1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1" y="4800600"/>
            <a:ext cx="85975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401" y="609600"/>
            <a:ext cx="8597515"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401" y="5367338"/>
            <a:ext cx="85975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p>
        </p:txBody>
      </p:sp>
      <p:sp>
        <p:nvSpPr>
          <p:cNvPr id="7" name="Slide Number Placeholder 6"/>
          <p:cNvSpPr>
            <a:spLocks noGrp="1"/>
          </p:cNvSpPr>
          <p:nvPr>
            <p:ph type="sldNum" sz="quarter" idx="12"/>
          </p:nvPr>
        </p:nvSpPr>
        <p:spPr/>
        <p:txBody>
          <a:bodyPr/>
          <a:lstStyle/>
          <a:p>
            <a:fld id="{238EE17F-B177-49C4-82EF-15EF1185C18A}" type="slidenum">
              <a:rPr lang="en-US" smtClean="0"/>
              <a:t>‹#›</a:t>
            </a:fld>
            <a:endParaRPr lang="en-US"/>
          </a:p>
        </p:txBody>
      </p:sp>
      <p:sp>
        <p:nvSpPr>
          <p:cNvPr id="5" name="Date Placeholder 4"/>
          <p:cNvSpPr>
            <a:spLocks noGrp="1"/>
          </p:cNvSpPr>
          <p:nvPr>
            <p:ph type="dt" sz="half" idx="10"/>
          </p:nvPr>
        </p:nvSpPr>
        <p:spPr/>
        <p:txBody>
          <a:bodyPr/>
          <a:lstStyle/>
          <a:p>
            <a:fld id="{F71A538F-6332-4686-9769-536FC537E55A}" type="datetime1">
              <a:rPr lang="en-US" smtClean="0"/>
              <a:t>7/11/2020</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3201"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401" y="609600"/>
            <a:ext cx="8597515"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401" y="2160589"/>
            <a:ext cx="8597515"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842" y="6041362"/>
            <a:ext cx="91202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E0B5C0-691D-4909-8492-DE83F406AAD4}" type="datetime1">
              <a:rPr lang="en-US" smtClean="0"/>
              <a:t>7/11/2020</a:t>
            </a:fld>
            <a:endParaRPr lang="en-US"/>
          </a:p>
        </p:txBody>
      </p:sp>
      <p:sp>
        <p:nvSpPr>
          <p:cNvPr id="5" name="Footer Placeholder 4"/>
          <p:cNvSpPr>
            <a:spLocks noGrp="1"/>
          </p:cNvSpPr>
          <p:nvPr>
            <p:ph type="ftr" sz="quarter" idx="3"/>
          </p:nvPr>
        </p:nvSpPr>
        <p:spPr>
          <a:xfrm>
            <a:off x="677401" y="6041362"/>
            <a:ext cx="629823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ỨNG DỤNG QUẢN LÝ TÀI CHÍNH CÁ NHÂN CHO SINH VIÊN TRÊN THIẾT BỊ DI ĐỘNG</a:t>
            </a:r>
          </a:p>
        </p:txBody>
      </p:sp>
      <p:sp>
        <p:nvSpPr>
          <p:cNvPr id="6" name="Slide Number Placeholder 5"/>
          <p:cNvSpPr>
            <a:spLocks noGrp="1"/>
          </p:cNvSpPr>
          <p:nvPr>
            <p:ph type="sldNum" sz="quarter" idx="4"/>
          </p:nvPr>
        </p:nvSpPr>
        <p:spPr>
          <a:xfrm>
            <a:off x="8591509" y="6041362"/>
            <a:ext cx="683406" cy="365125"/>
          </a:xfrm>
          <a:prstGeom prst="rect">
            <a:avLst/>
          </a:prstGeom>
        </p:spPr>
        <p:txBody>
          <a:bodyPr vert="horz" lIns="91440" tIns="45720" rIns="91440" bIns="45720" rtlCol="0" anchor="ctr"/>
          <a:lstStyle>
            <a:lvl1pPr algn="r">
              <a:defRPr sz="900">
                <a:solidFill>
                  <a:schemeClr val="accent1"/>
                </a:solidFill>
              </a:defRPr>
            </a:lvl1pPr>
          </a:lstStyle>
          <a:p>
            <a:fld id="{238EE17F-B177-49C4-82EF-15EF1185C1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KLTN2020_NguyenDinhThuan_BuiDucThuanPhat.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ctrTitle"/>
          </p:nvPr>
        </p:nvSpPr>
        <p:spPr>
          <a:xfrm>
            <a:off x="1593180" y="1963420"/>
            <a:ext cx="9408795" cy="1290955"/>
          </a:xfrm>
        </p:spPr>
        <p:txBody>
          <a:bodyPr>
            <a:scene3d>
              <a:camera prst="orthographicFront"/>
              <a:lightRig rig="threePt" dir="t"/>
            </a:scene3d>
          </a:bodyPr>
          <a:lstStyle/>
          <a:p>
            <a:pPr algn="ctr"/>
            <a:r>
              <a:rPr lang="vi-VN" altLang="en-US" sz="3600" dirty="0">
                <a:ln/>
                <a:solidFill>
                  <a:srgbClr val="FF0000"/>
                </a:solidFill>
                <a:latin typeface="Times New Roman" panose="02020603050405020304" charset="0"/>
                <a:cs typeface="Times New Roman" panose="02020603050405020304" charset="0"/>
              </a:rPr>
              <a:t>ỨNG DỤNG QUẢN LÝ TÀI CHÍNH CÁ NHÂN CHO SINH VIÊN TRÊN THIẾT BỊ DI ĐỘNG</a:t>
            </a:r>
          </a:p>
        </p:txBody>
      </p:sp>
      <p:sp>
        <p:nvSpPr>
          <p:cNvPr id="6" name="Text Box 5"/>
          <p:cNvSpPr txBox="1"/>
          <p:nvPr/>
        </p:nvSpPr>
        <p:spPr>
          <a:xfrm>
            <a:off x="3675980" y="276860"/>
            <a:ext cx="5071745" cy="922020"/>
          </a:xfrm>
          <a:prstGeom prst="rect">
            <a:avLst/>
          </a:prstGeom>
          <a:noFill/>
        </p:spPr>
        <p:txBody>
          <a:bodyPr wrap="square" rtlCol="0">
            <a:spAutoFit/>
          </a:bodyPr>
          <a:lstStyle/>
          <a:p>
            <a:pPr marL="0" indent="0" algn="l">
              <a:buNone/>
            </a:pPr>
            <a:r>
              <a:rPr lang="en-US" altLang="en-US" b="1" dirty="0">
                <a:latin typeface="Times New Roman" panose="02020603050405020304" charset="0"/>
                <a:cs typeface="Times New Roman" panose="02020603050405020304" charset="0"/>
                <a:sym typeface="+mn-ea"/>
              </a:rPr>
              <a:t>TR</a:t>
            </a:r>
            <a:r>
              <a:rPr lang="vi-VN" altLang="en-US" b="1" dirty="0">
                <a:latin typeface="Times New Roman" panose="02020603050405020304" charset="0"/>
                <a:cs typeface="Times New Roman" panose="02020603050405020304" charset="0"/>
                <a:sym typeface="+mn-ea"/>
              </a:rPr>
              <a:t>Ư</a:t>
            </a:r>
            <a:r>
              <a:rPr lang="en-US" altLang="en-US" b="1" dirty="0">
                <a:latin typeface="Times New Roman" panose="02020603050405020304" charset="0"/>
                <a:cs typeface="Times New Roman" panose="02020603050405020304" charset="0"/>
                <a:sym typeface="+mn-ea"/>
              </a:rPr>
              <a:t>ỜNG ĐẠI HỌC CÔNG NGHIỆP TP HCM</a:t>
            </a:r>
            <a:endParaRPr lang="en-US" altLang="en-US" b="1" dirty="0">
              <a:latin typeface="Times New Roman" panose="02020603050405020304" charset="0"/>
              <a:cs typeface="Times New Roman" panose="02020603050405020304" charset="0"/>
            </a:endParaRPr>
          </a:p>
          <a:p>
            <a:pPr marL="0" indent="0" algn="l">
              <a:buNone/>
            </a:pPr>
            <a:r>
              <a:rPr lang="en-US" altLang="en-US" b="1" dirty="0">
                <a:latin typeface="Times New Roman" panose="02020603050405020304" charset="0"/>
                <a:cs typeface="Times New Roman" panose="02020603050405020304" charset="0"/>
                <a:sym typeface="+mn-ea"/>
              </a:rPr>
              <a:t>	    KHOA CÔNG NGHỆ THÔNG TIN</a:t>
            </a:r>
            <a:endParaRPr lang="en-US" altLang="en-US" b="1" dirty="0">
              <a:latin typeface="Times New Roman" panose="02020603050405020304" charset="0"/>
              <a:cs typeface="Times New Roman" panose="02020603050405020304" charset="0"/>
            </a:endParaRPr>
          </a:p>
          <a:p>
            <a:pPr marL="0" indent="0" algn="l">
              <a:buNone/>
            </a:pPr>
            <a:endParaRPr lang="en-US" dirty="0"/>
          </a:p>
        </p:txBody>
      </p:sp>
      <p:sp>
        <p:nvSpPr>
          <p:cNvPr id="7" name="Text Box 6"/>
          <p:cNvSpPr txBox="1"/>
          <p:nvPr/>
        </p:nvSpPr>
        <p:spPr>
          <a:xfrm>
            <a:off x="3388960" y="1198880"/>
            <a:ext cx="5415280" cy="829945"/>
          </a:xfrm>
          <a:prstGeom prst="rect">
            <a:avLst/>
          </a:prstGeom>
          <a:noFill/>
        </p:spPr>
        <p:txBody>
          <a:bodyPr wrap="square" rtlCol="0">
            <a:spAutoFit/>
          </a:bodyPr>
          <a:lstStyle/>
          <a:p>
            <a:pPr algn="ctr"/>
            <a:r>
              <a:rPr lang="en-US" altLang="en-US" sz="2400" kern="0" dirty="0">
                <a:latin typeface="Times New Roman" panose="02020603050405020304" charset="0"/>
                <a:cs typeface="Times New Roman" panose="02020603050405020304" charset="0"/>
                <a:sym typeface="+mn-ea"/>
              </a:rPr>
              <a:t> </a:t>
            </a:r>
            <a:r>
              <a:rPr lang="en-US" altLang="en-US" sz="2400" kern="0" dirty="0">
                <a:solidFill>
                  <a:srgbClr val="0070C0"/>
                </a:solidFill>
                <a:latin typeface="Times New Roman" panose="02020603050405020304" charset="0"/>
                <a:cs typeface="Times New Roman" panose="02020603050405020304" charset="0"/>
                <a:sym typeface="+mn-ea"/>
              </a:rPr>
              <a:t>KHÓA LUẬN TỐT NGHIỆP</a:t>
            </a:r>
            <a:endParaRPr lang="en-US" altLang="en-US" sz="2400" kern="0" dirty="0">
              <a:solidFill>
                <a:srgbClr val="0070C0"/>
              </a:solidFill>
              <a:latin typeface="Times New Roman" panose="02020603050405020304" charset="0"/>
              <a:cs typeface="Times New Roman" panose="02020603050405020304" charset="0"/>
            </a:endParaRPr>
          </a:p>
          <a:p>
            <a:pPr algn="ctr"/>
            <a:endParaRPr lang="vi-VN" altLang="en-US" sz="2400" dirty="0"/>
          </a:p>
        </p:txBody>
      </p:sp>
      <p:pic>
        <p:nvPicPr>
          <p:cNvPr id="8" name="Picture 7" descr="UInWMhe"/>
          <p:cNvPicPr>
            <a:picLocks noChangeAspect="1"/>
          </p:cNvPicPr>
          <p:nvPr/>
        </p:nvPicPr>
        <p:blipFill>
          <a:blip r:embed="rId3"/>
          <a:stretch>
            <a:fillRect/>
          </a:stretch>
        </p:blipFill>
        <p:spPr>
          <a:xfrm>
            <a:off x="2774915" y="123190"/>
            <a:ext cx="901065" cy="901065"/>
          </a:xfrm>
          <a:prstGeom prst="rect">
            <a:avLst/>
          </a:prstGeom>
        </p:spPr>
      </p:pic>
      <p:sp>
        <p:nvSpPr>
          <p:cNvPr id="9" name="Text Box 8"/>
          <p:cNvSpPr txBox="1"/>
          <p:nvPr/>
        </p:nvSpPr>
        <p:spPr>
          <a:xfrm>
            <a:off x="1593180" y="4019550"/>
            <a:ext cx="7154545" cy="2092881"/>
          </a:xfrm>
          <a:prstGeom prst="rect">
            <a:avLst/>
          </a:prstGeom>
          <a:noFill/>
        </p:spPr>
        <p:txBody>
          <a:bodyPr wrap="square" rtlCol="0">
            <a:spAutoFit/>
          </a:bodyPr>
          <a:lstStyle/>
          <a:p>
            <a:pPr marL="285750" indent="-285750">
              <a:buFont typeface="Wingdings" panose="05000000000000000000" charset="0"/>
              <a:buChar char="v"/>
            </a:pPr>
            <a:r>
              <a:rPr lang="vi-VN" altLang="en-US" sz="2600" b="1" dirty="0">
                <a:latin typeface="Times New Roman" panose="02020603050405020304" charset="0"/>
                <a:cs typeface="Times New Roman" panose="02020603050405020304" charset="0"/>
                <a:sym typeface="+mn-ea"/>
              </a:rPr>
              <a:t>Giảng viên hướng dẫn: Th</a:t>
            </a:r>
            <a:r>
              <a:rPr lang="en-US" altLang="en-US" sz="2600" b="1" dirty="0">
                <a:latin typeface="Times New Roman" panose="02020603050405020304" charset="0"/>
                <a:cs typeface="Times New Roman" panose="02020603050405020304" charset="0"/>
                <a:sym typeface="+mn-ea"/>
              </a:rPr>
              <a:t>S</a:t>
            </a:r>
            <a:r>
              <a:rPr lang="vi-VN" altLang="en-US" sz="2600" b="1" dirty="0">
                <a:latin typeface="Times New Roman" panose="02020603050405020304" charset="0"/>
                <a:cs typeface="Times New Roman" panose="02020603050405020304" charset="0"/>
                <a:sym typeface="+mn-ea"/>
              </a:rPr>
              <a:t>. Trần Thị Anh Thi</a:t>
            </a:r>
            <a:endParaRPr lang="vi-VN" altLang="en-US" sz="2600" b="1" dirty="0">
              <a:solidFill>
                <a:schemeClr val="tx1"/>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vi-VN" altLang="en-US" sz="2600" b="1" dirty="0">
              <a:latin typeface="Times New Roman" panose="02020603050405020304" charset="0"/>
              <a:cs typeface="Times New Roman" panose="02020603050405020304" charset="0"/>
            </a:endParaRPr>
          </a:p>
          <a:p>
            <a:pPr marL="285750" indent="-285750">
              <a:buFont typeface="Wingdings" panose="05000000000000000000" charset="0"/>
              <a:buChar char="v"/>
            </a:pPr>
            <a:r>
              <a:rPr lang="vi-VN" altLang="en-US" sz="2600" b="1" dirty="0">
                <a:latin typeface="Times New Roman" panose="02020603050405020304" charset="0"/>
                <a:cs typeface="Times New Roman" panose="02020603050405020304" charset="0"/>
              </a:rPr>
              <a:t>Thành viên</a:t>
            </a:r>
            <a:r>
              <a:rPr lang="en-US" altLang="en-US" sz="2600" b="1" dirty="0">
                <a:latin typeface="Times New Roman" panose="02020603050405020304" charset="0"/>
                <a:cs typeface="Times New Roman" panose="02020603050405020304" charset="0"/>
              </a:rPr>
              <a:t> </a:t>
            </a:r>
            <a:r>
              <a:rPr lang="en-US" altLang="en-US" sz="2600" b="1" dirty="0" err="1">
                <a:latin typeface="Times New Roman" panose="02020603050405020304" charset="0"/>
                <a:cs typeface="Times New Roman" panose="02020603050405020304" charset="0"/>
              </a:rPr>
              <a:t>trong</a:t>
            </a:r>
            <a:r>
              <a:rPr lang="vi-VN" altLang="en-US" sz="2600" b="1" dirty="0">
                <a:latin typeface="Times New Roman" panose="02020603050405020304" charset="0"/>
                <a:cs typeface="Times New Roman" panose="02020603050405020304" charset="0"/>
              </a:rPr>
              <a:t> nhóm: </a:t>
            </a:r>
          </a:p>
          <a:p>
            <a:pPr marL="1657350" lvl="3" indent="-285750">
              <a:buFont typeface="Arial" panose="020B0604020202020204" pitchFamily="34" charset="0"/>
              <a:buChar char="•"/>
            </a:pPr>
            <a:r>
              <a:rPr lang="vi-VN" altLang="en-US" sz="2600" b="1" dirty="0">
                <a:latin typeface="Times New Roman" panose="02020603050405020304" charset="0"/>
                <a:cs typeface="Times New Roman" panose="02020603050405020304" charset="0"/>
              </a:rPr>
              <a:t>Nguyễn Đình Thuận – 16073301</a:t>
            </a:r>
          </a:p>
          <a:p>
            <a:pPr marL="1657350" lvl="3" indent="-285750">
              <a:buFont typeface="Arial" panose="020B0604020202020204" pitchFamily="34" charset="0"/>
              <a:buChar char="•"/>
            </a:pPr>
            <a:r>
              <a:rPr lang="vi-VN" altLang="en-US" sz="2600" b="1" dirty="0">
                <a:latin typeface="Times New Roman" panose="02020603050405020304" charset="0"/>
                <a:cs typeface="Times New Roman" panose="02020603050405020304" charset="0"/>
              </a:rPr>
              <a:t>Bùi Đức Thuận Phát – 16022781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545" y="0"/>
            <a:ext cx="8597265" cy="827405"/>
          </a:xfrm>
        </p:spPr>
        <p:txBody>
          <a:bodyPr>
            <a:noAutofit/>
          </a:bodyPr>
          <a:lstStyle/>
          <a:p>
            <a:r>
              <a:rPr lang="vi-VN" alt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2. PHÂN TÍCH</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677545" y="827405"/>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2.2 ĐẶC TẢ USECASE - ACTIVY - SEQUENCE</a:t>
            </a:r>
          </a:p>
        </p:txBody>
      </p:sp>
      <p:sp>
        <p:nvSpPr>
          <p:cNvPr id="8" name="Text Box 7"/>
          <p:cNvSpPr txBox="1"/>
          <p:nvPr/>
        </p:nvSpPr>
        <p:spPr>
          <a:xfrm>
            <a:off x="677545" y="1455420"/>
            <a:ext cx="3785235" cy="492443"/>
          </a:xfrm>
          <a:prstGeom prst="rect">
            <a:avLst/>
          </a:prstGeom>
          <a:noFill/>
        </p:spPr>
        <p:txBody>
          <a:bodyPr wrap="square" rtlCol="0">
            <a:spAutoFit/>
          </a:bodyPr>
          <a:lstStyle/>
          <a:p>
            <a:r>
              <a:rPr lang="vi-VN" altLang="en-US" sz="2600" dirty="0">
                <a:latin typeface="Times New Roman" panose="02020603050405020304" pitchFamily="18" charset="0"/>
                <a:cs typeface="Times New Roman" panose="02020603050405020304" pitchFamily="18" charset="0"/>
              </a:rPr>
              <a:t>Đặc tả Thêm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khoản</a:t>
            </a:r>
            <a:r>
              <a:rPr lang="vi-VN" altLang="en-US" sz="2600" dirty="0">
                <a:latin typeface="Times New Roman" panose="02020603050405020304" pitchFamily="18" charset="0"/>
                <a:cs typeface="Times New Roman" panose="02020603050405020304" pitchFamily="18" charset="0"/>
              </a:rPr>
              <a:t> thu chi</a:t>
            </a:r>
          </a:p>
        </p:txBody>
      </p:sp>
      <p:sp>
        <p:nvSpPr>
          <p:cNvPr id="3" name="Slide Number Placeholder 2">
            <a:extLst>
              <a:ext uri="{FF2B5EF4-FFF2-40B4-BE49-F238E27FC236}">
                <a16:creationId xmlns:a16="http://schemas.microsoft.com/office/drawing/2014/main" id="{CED31BF9-457C-4037-AA6E-0D2BFCCDEF4E}"/>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10</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BB57EA32-E9CA-476D-9618-4E8E1E650070}"/>
              </a:ext>
            </a:extLst>
          </p:cNvPr>
          <p:cNvGraphicFramePr>
            <a:graphicFrameLocks noGrp="1" noChangeAspect="1"/>
          </p:cNvGraphicFramePr>
          <p:nvPr>
            <p:ph idx="1"/>
            <p:extLst>
              <p:ext uri="{D42A27DB-BD31-4B8C-83A1-F6EECF244321}">
                <p14:modId xmlns:p14="http://schemas.microsoft.com/office/powerpoint/2010/main" val="765112356"/>
              </p:ext>
            </p:extLst>
          </p:nvPr>
        </p:nvGraphicFramePr>
        <p:xfrm>
          <a:off x="2157046" y="0"/>
          <a:ext cx="7877907" cy="6858000"/>
        </p:xfrm>
        <a:graphic>
          <a:graphicData uri="http://schemas.openxmlformats.org/presentationml/2006/ole">
            <mc:AlternateContent xmlns:mc="http://schemas.openxmlformats.org/markup-compatibility/2006">
              <mc:Choice xmlns:v="urn:schemas-microsoft-com:vml" Requires="v">
                <p:oleObj spid="_x0000_s1045" name="Document" r:id="rId3" imgW="8252685" imgH="8237860" progId="Word.Document.8">
                  <p:embed/>
                </p:oleObj>
              </mc:Choice>
              <mc:Fallback>
                <p:oleObj name="Document" r:id="rId3" imgW="8252685" imgH="8237860" progId="Word.Document.8">
                  <p:embed/>
                  <p:pic>
                    <p:nvPicPr>
                      <p:cNvPr id="0" name=""/>
                      <p:cNvPicPr/>
                      <p:nvPr/>
                    </p:nvPicPr>
                    <p:blipFill>
                      <a:blip r:embed="rId4"/>
                      <a:stretch>
                        <a:fillRect/>
                      </a:stretch>
                    </p:blipFill>
                    <p:spPr>
                      <a:xfrm>
                        <a:off x="2157046" y="0"/>
                        <a:ext cx="7877907" cy="6858000"/>
                      </a:xfrm>
                      <a:prstGeom prst="rect">
                        <a:avLst/>
                      </a:prstGeom>
                      <a:ln w="6350">
                        <a:solidFill>
                          <a:schemeClr val="tx1"/>
                        </a:solidFill>
                      </a:ln>
                    </p:spPr>
                  </p:pic>
                </p:oleObj>
              </mc:Fallback>
            </mc:AlternateContent>
          </a:graphicData>
        </a:graphic>
      </p:graphicFrame>
      <p:sp>
        <p:nvSpPr>
          <p:cNvPr id="14" name="Slide Number Placeholder 13">
            <a:extLst>
              <a:ext uri="{FF2B5EF4-FFF2-40B4-BE49-F238E27FC236}">
                <a16:creationId xmlns:a16="http://schemas.microsoft.com/office/drawing/2014/main" id="{8440857E-3769-40B4-86C7-EBF51272B62E}"/>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11</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545" y="0"/>
            <a:ext cx="8597265" cy="827405"/>
          </a:xfrm>
        </p:spPr>
        <p:txBody>
          <a:bodyPr>
            <a:no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2. PHÂN TÍCH</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7545" y="822959"/>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2.2 ĐẶC TẢ USECASE - ACTIVY - SEQUENCE</a:t>
            </a:r>
          </a:p>
        </p:txBody>
      </p:sp>
      <p:sp>
        <p:nvSpPr>
          <p:cNvPr id="15" name="Text Box 14"/>
          <p:cNvSpPr txBox="1"/>
          <p:nvPr/>
        </p:nvSpPr>
        <p:spPr>
          <a:xfrm>
            <a:off x="677545" y="1404142"/>
            <a:ext cx="4063267" cy="492443"/>
          </a:xfrm>
          <a:prstGeom prst="rect">
            <a:avLst/>
          </a:prstGeom>
          <a:noFill/>
        </p:spPr>
        <p:txBody>
          <a:bodyPr wrap="square" rtlCol="0">
            <a:spAutoFit/>
          </a:bodyPr>
          <a:lstStyle/>
          <a:p>
            <a:r>
              <a:rPr lang="vi-VN" altLang="en-US" sz="2600" dirty="0">
                <a:latin typeface="Times New Roman" panose="02020603050405020304" pitchFamily="18" charset="0"/>
                <a:cs typeface="Times New Roman" panose="02020603050405020304" pitchFamily="18" charset="0"/>
              </a:rPr>
              <a:t>Activity Thêm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khoản</a:t>
            </a:r>
            <a:r>
              <a:rPr lang="vi-VN" altLang="en-US" sz="2600" dirty="0">
                <a:latin typeface="Times New Roman" panose="02020603050405020304" pitchFamily="18" charset="0"/>
                <a:cs typeface="Times New Roman" panose="02020603050405020304" pitchFamily="18" charset="0"/>
              </a:rPr>
              <a:t> thu chi</a:t>
            </a:r>
          </a:p>
        </p:txBody>
      </p:sp>
      <p:sp>
        <p:nvSpPr>
          <p:cNvPr id="3" name="Slide Number Placeholder 2">
            <a:extLst>
              <a:ext uri="{FF2B5EF4-FFF2-40B4-BE49-F238E27FC236}">
                <a16:creationId xmlns:a16="http://schemas.microsoft.com/office/drawing/2014/main" id="{1F21BE53-8D43-4292-A588-DA7103D2CF01}"/>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12</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214A4A-306F-4826-BE63-06C9C253683A}"/>
              </a:ext>
            </a:extLst>
          </p:cNvPr>
          <p:cNvPicPr>
            <a:picLocks noGrp="1" noChangeAspect="1"/>
          </p:cNvPicPr>
          <p:nvPr>
            <p:ph idx="1"/>
          </p:nvPr>
        </p:nvPicPr>
        <p:blipFill>
          <a:blip r:embed="rId2"/>
          <a:stretch>
            <a:fillRect/>
          </a:stretch>
        </p:blipFill>
        <p:spPr>
          <a:xfrm>
            <a:off x="3392828" y="0"/>
            <a:ext cx="5406343" cy="6858000"/>
          </a:xfrm>
          <a:prstGeom prst="rect">
            <a:avLst/>
          </a:prstGeom>
        </p:spPr>
      </p:pic>
      <p:sp>
        <p:nvSpPr>
          <p:cNvPr id="8" name="Slide Number Placeholder 7">
            <a:extLst>
              <a:ext uri="{FF2B5EF4-FFF2-40B4-BE49-F238E27FC236}">
                <a16:creationId xmlns:a16="http://schemas.microsoft.com/office/drawing/2014/main" id="{B0731385-6202-48C0-8DCA-F4990BBE4EE9}"/>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13</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545" y="0"/>
            <a:ext cx="8597515" cy="787791"/>
          </a:xfrm>
        </p:spPr>
        <p:txBody>
          <a:bodyPr>
            <a:normAutofit fontScale="90000"/>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2. PHÂN TÍCH</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7545" y="787791"/>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2.2 ĐẶC TẢ USECASE - ACTIVY - SEQUENCE</a:t>
            </a:r>
          </a:p>
        </p:txBody>
      </p:sp>
      <p:sp>
        <p:nvSpPr>
          <p:cNvPr id="15" name="Text Box 14"/>
          <p:cNvSpPr txBox="1"/>
          <p:nvPr/>
        </p:nvSpPr>
        <p:spPr>
          <a:xfrm>
            <a:off x="677545" y="1329360"/>
            <a:ext cx="4400892" cy="492443"/>
          </a:xfrm>
          <a:prstGeom prst="rect">
            <a:avLst/>
          </a:prstGeom>
          <a:noFill/>
        </p:spPr>
        <p:txBody>
          <a:bodyPr wrap="square" rtlCol="0">
            <a:spAutoFit/>
          </a:bodyPr>
          <a:lstStyle/>
          <a:p>
            <a:r>
              <a:rPr lang="vi-VN" altLang="en-US" sz="2600" dirty="0">
                <a:latin typeface="Times New Roman" panose="02020603050405020304" pitchFamily="18" charset="0"/>
                <a:cs typeface="Times New Roman" panose="02020603050405020304" pitchFamily="18" charset="0"/>
              </a:rPr>
              <a:t>Sequence Thêm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khoản</a:t>
            </a:r>
            <a:r>
              <a:rPr lang="vi-VN" altLang="en-US" sz="2600" dirty="0">
                <a:latin typeface="Times New Roman" panose="02020603050405020304" pitchFamily="18" charset="0"/>
                <a:cs typeface="Times New Roman" panose="02020603050405020304" pitchFamily="18" charset="0"/>
              </a:rPr>
              <a:t> thu chi</a:t>
            </a:r>
          </a:p>
        </p:txBody>
      </p:sp>
      <p:sp>
        <p:nvSpPr>
          <p:cNvPr id="3" name="Slide Number Placeholder 2">
            <a:extLst>
              <a:ext uri="{FF2B5EF4-FFF2-40B4-BE49-F238E27FC236}">
                <a16:creationId xmlns:a16="http://schemas.microsoft.com/office/drawing/2014/main" id="{63D759D3-13DF-4B3F-BE36-7C9E25FAF295}"/>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14</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0ADF45A-C9E3-4B6B-B4EC-89350FC63287}"/>
              </a:ext>
            </a:extLst>
          </p:cNvPr>
          <p:cNvPicPr>
            <a:picLocks noGrp="1" noChangeAspect="1"/>
          </p:cNvPicPr>
          <p:nvPr>
            <p:ph idx="1"/>
          </p:nvPr>
        </p:nvPicPr>
        <p:blipFill>
          <a:blip r:embed="rId2"/>
          <a:stretch>
            <a:fillRect/>
          </a:stretch>
        </p:blipFill>
        <p:spPr>
          <a:xfrm>
            <a:off x="3295425" y="0"/>
            <a:ext cx="5601149" cy="6858000"/>
          </a:xfrm>
          <a:prstGeom prst="rect">
            <a:avLst/>
          </a:prstGeom>
        </p:spPr>
      </p:pic>
      <p:sp>
        <p:nvSpPr>
          <p:cNvPr id="8" name="Slide Number Placeholder 7">
            <a:extLst>
              <a:ext uri="{FF2B5EF4-FFF2-40B4-BE49-F238E27FC236}">
                <a16:creationId xmlns:a16="http://schemas.microsoft.com/office/drawing/2014/main" id="{387A973E-4D8D-4E61-8DA4-2C8E307ECE7E}"/>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15</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295" y="0"/>
            <a:ext cx="8597515" cy="1320800"/>
          </a:xfrm>
        </p:spPr>
        <p:txBody>
          <a:bodyPr>
            <a:norm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3. THIẾT KẾ</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7295" y="660400"/>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3.1 MÔ HÌNH LỚP</a:t>
            </a:r>
          </a:p>
        </p:txBody>
      </p:sp>
      <p:pic>
        <p:nvPicPr>
          <p:cNvPr id="6" name="Content Placeholder 5">
            <a:extLst>
              <a:ext uri="{FF2B5EF4-FFF2-40B4-BE49-F238E27FC236}">
                <a16:creationId xmlns:a16="http://schemas.microsoft.com/office/drawing/2014/main" id="{BFB8F4D5-B443-421D-99DC-D0907987B9E7}"/>
              </a:ext>
            </a:extLst>
          </p:cNvPr>
          <p:cNvPicPr>
            <a:picLocks noGrp="1" noChangeAspect="1"/>
          </p:cNvPicPr>
          <p:nvPr>
            <p:ph idx="1"/>
          </p:nvPr>
        </p:nvPicPr>
        <p:blipFill>
          <a:blip r:embed="rId2"/>
          <a:stretch>
            <a:fillRect/>
          </a:stretch>
        </p:blipFill>
        <p:spPr>
          <a:xfrm>
            <a:off x="1836134" y="1320800"/>
            <a:ext cx="8728702" cy="5537200"/>
          </a:xfrm>
          <a:prstGeom prst="rect">
            <a:avLst/>
          </a:prstGeom>
        </p:spPr>
      </p:pic>
      <p:sp>
        <p:nvSpPr>
          <p:cNvPr id="8" name="Slide Number Placeholder 7">
            <a:extLst>
              <a:ext uri="{FF2B5EF4-FFF2-40B4-BE49-F238E27FC236}">
                <a16:creationId xmlns:a16="http://schemas.microsoft.com/office/drawing/2014/main" id="{FB06BB8E-D2C7-493C-83CE-EC3A986DC025}"/>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16</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545" y="0"/>
            <a:ext cx="8597515" cy="1320800"/>
          </a:xfrm>
        </p:spPr>
        <p:txBody>
          <a:bodyPr>
            <a:norm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3. THIẾT KẾ</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7545" y="660400"/>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3.2 MÔ HÌNH LIÊN KẾT THỰC THỂ</a:t>
            </a:r>
          </a:p>
        </p:txBody>
      </p:sp>
      <p:sp>
        <p:nvSpPr>
          <p:cNvPr id="3" name="Slide Number Placeholder 2">
            <a:extLst>
              <a:ext uri="{FF2B5EF4-FFF2-40B4-BE49-F238E27FC236}">
                <a16:creationId xmlns:a16="http://schemas.microsoft.com/office/drawing/2014/main" id="{0B289907-3058-4D82-B2CC-9A10F591ECAD}"/>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17</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308457-DA72-4160-AEEE-6FA1C74BB2B1}"/>
              </a:ext>
            </a:extLst>
          </p:cNvPr>
          <p:cNvPicPr>
            <a:picLocks noGrp="1" noChangeAspect="1"/>
          </p:cNvPicPr>
          <p:nvPr>
            <p:ph idx="1"/>
          </p:nvPr>
        </p:nvPicPr>
        <p:blipFill>
          <a:blip r:embed="rId2"/>
          <a:stretch>
            <a:fillRect/>
          </a:stretch>
        </p:blipFill>
        <p:spPr>
          <a:xfrm>
            <a:off x="1406768" y="0"/>
            <a:ext cx="9378463" cy="6858000"/>
          </a:xfrm>
          <a:prstGeom prst="rect">
            <a:avLst/>
          </a:prstGeom>
        </p:spPr>
      </p:pic>
      <p:sp>
        <p:nvSpPr>
          <p:cNvPr id="8" name="Slide Number Placeholder 7">
            <a:extLst>
              <a:ext uri="{FF2B5EF4-FFF2-40B4-BE49-F238E27FC236}">
                <a16:creationId xmlns:a16="http://schemas.microsoft.com/office/drawing/2014/main" id="{0F6EB55B-5EBF-401B-97A9-716E92CE201F}"/>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18</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545" y="0"/>
            <a:ext cx="8597515" cy="1320800"/>
          </a:xfrm>
        </p:spPr>
        <p:txBody>
          <a:bodyPr>
            <a:norm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3. THIẾT KẾ</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7545" y="660400"/>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3.3 MÔ HÌNH CƠ SỞ DỮ LIỆU</a:t>
            </a:r>
          </a:p>
        </p:txBody>
      </p:sp>
      <p:pic>
        <p:nvPicPr>
          <p:cNvPr id="9" name="Content Placeholder 8">
            <a:extLst>
              <a:ext uri="{FF2B5EF4-FFF2-40B4-BE49-F238E27FC236}">
                <a16:creationId xmlns:a16="http://schemas.microsoft.com/office/drawing/2014/main" id="{9E34A6B5-7FD8-4987-B87C-321ED2FA080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900" y="1120775"/>
            <a:ext cx="6934200" cy="5737225"/>
          </a:xfrm>
          <a:prstGeom prst="rect">
            <a:avLst/>
          </a:prstGeom>
          <a:noFill/>
          <a:ln>
            <a:noFill/>
          </a:ln>
        </p:spPr>
      </p:pic>
      <p:sp>
        <p:nvSpPr>
          <p:cNvPr id="7" name="Slide Number Placeholder 6">
            <a:extLst>
              <a:ext uri="{FF2B5EF4-FFF2-40B4-BE49-F238E27FC236}">
                <a16:creationId xmlns:a16="http://schemas.microsoft.com/office/drawing/2014/main" id="{08390E58-8E47-4733-8FCB-5191751C1F87}"/>
              </a:ext>
            </a:extLst>
          </p:cNvPr>
          <p:cNvSpPr>
            <a:spLocks noGrp="1"/>
          </p:cNvSpPr>
          <p:nvPr>
            <p:ph type="sldNum" sz="quarter" idx="12"/>
          </p:nvPr>
        </p:nvSpPr>
        <p:spPr>
          <a:xfrm>
            <a:off x="11514455"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19</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70" y="2796540"/>
            <a:ext cx="2881630" cy="735965"/>
          </a:xfrm>
        </p:spPr>
        <p:txBody>
          <a:bodyPr/>
          <a:lstStyle/>
          <a:p>
            <a:r>
              <a:rPr lang="vi-VN" altLang="en-US" b="1" dirty="0">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NỘI DUNG</a:t>
            </a:r>
          </a:p>
        </p:txBody>
      </p:sp>
      <p:sp>
        <p:nvSpPr>
          <p:cNvPr id="6" name="Text Box 5"/>
          <p:cNvSpPr txBox="1"/>
          <p:nvPr/>
        </p:nvSpPr>
        <p:spPr>
          <a:xfrm>
            <a:off x="5446395" y="656590"/>
            <a:ext cx="2971800" cy="460375"/>
          </a:xfrm>
          <a:prstGeom prst="rect">
            <a:avLst/>
          </a:prstGeom>
          <a:noFill/>
        </p:spPr>
        <p:txBody>
          <a:bodyPr wrap="square" rtlCol="0">
            <a:spAutoFit/>
          </a:bodyPr>
          <a:lstStyle/>
          <a:p>
            <a:r>
              <a:rPr lang="vi-VN"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 </a:t>
            </a:r>
            <a:r>
              <a:rPr lang="vi-VN" altLang="en-US" sz="24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GIỚI THIỆU</a:t>
            </a:r>
          </a:p>
        </p:txBody>
      </p:sp>
      <p:sp>
        <p:nvSpPr>
          <p:cNvPr id="7" name="Text Box 6"/>
          <p:cNvSpPr txBox="1"/>
          <p:nvPr/>
        </p:nvSpPr>
        <p:spPr>
          <a:xfrm>
            <a:off x="5446395" y="1474470"/>
            <a:ext cx="3458210" cy="460375"/>
          </a:xfrm>
          <a:prstGeom prst="rect">
            <a:avLst/>
          </a:prstGeom>
          <a:noFill/>
        </p:spPr>
        <p:txBody>
          <a:bodyPr wrap="square" rtlCol="0">
            <a:spAutoFit/>
          </a:bodyPr>
          <a:lstStyle/>
          <a:p>
            <a:r>
              <a:rPr lang="vi-VN"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r>
              <a:rPr lang="en-US"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vi-VN" altLang="en-US" sz="24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PHÂN TÍCH</a:t>
            </a:r>
          </a:p>
        </p:txBody>
      </p:sp>
      <p:sp>
        <p:nvSpPr>
          <p:cNvPr id="8" name="Text Box 7"/>
          <p:cNvSpPr txBox="1"/>
          <p:nvPr/>
        </p:nvSpPr>
        <p:spPr>
          <a:xfrm>
            <a:off x="5446395" y="2336165"/>
            <a:ext cx="2129155" cy="460375"/>
          </a:xfrm>
          <a:prstGeom prst="rect">
            <a:avLst/>
          </a:prstGeom>
          <a:noFill/>
        </p:spPr>
        <p:txBody>
          <a:bodyPr wrap="square" rtlCol="0">
            <a:spAutoFit/>
          </a:bodyPr>
          <a:lstStyle/>
          <a:p>
            <a:r>
              <a:rPr lang="vi-VN"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r>
              <a:rPr lang="en-US"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vi-VN" altLang="en-US" sz="24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THIẾT KẾ</a:t>
            </a:r>
          </a:p>
        </p:txBody>
      </p:sp>
      <p:sp>
        <p:nvSpPr>
          <p:cNvPr id="9" name="Text Box 8"/>
          <p:cNvSpPr txBox="1"/>
          <p:nvPr/>
        </p:nvSpPr>
        <p:spPr>
          <a:xfrm>
            <a:off x="5446395" y="3198495"/>
            <a:ext cx="2799715" cy="460375"/>
          </a:xfrm>
          <a:prstGeom prst="rect">
            <a:avLst/>
          </a:prstGeom>
          <a:noFill/>
        </p:spPr>
        <p:txBody>
          <a:bodyPr wrap="square" rtlCol="0">
            <a:spAutoFit/>
          </a:bodyPr>
          <a:lstStyle/>
          <a:p>
            <a:r>
              <a:rPr lang="vi-VN"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4.</a:t>
            </a:r>
            <a:r>
              <a:rPr lang="en-US"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vi-VN" altLang="en-US" sz="24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KIỂM THỬ</a:t>
            </a:r>
          </a:p>
        </p:txBody>
      </p:sp>
      <p:sp>
        <p:nvSpPr>
          <p:cNvPr id="10" name="Text Box 9"/>
          <p:cNvSpPr txBox="1"/>
          <p:nvPr/>
        </p:nvSpPr>
        <p:spPr>
          <a:xfrm>
            <a:off x="5446395" y="4069715"/>
            <a:ext cx="2214880" cy="460375"/>
          </a:xfrm>
          <a:prstGeom prst="rect">
            <a:avLst/>
          </a:prstGeom>
          <a:noFill/>
        </p:spPr>
        <p:txBody>
          <a:bodyPr wrap="square" rtlCol="0">
            <a:spAutoFit/>
          </a:bodyPr>
          <a:lstStyle/>
          <a:p>
            <a:r>
              <a:rPr lang="vi-VN"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5.</a:t>
            </a:r>
            <a:r>
              <a:rPr lang="en-US"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vi-VN" altLang="en-US" sz="24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DEMO</a:t>
            </a:r>
          </a:p>
        </p:txBody>
      </p:sp>
      <p:sp>
        <p:nvSpPr>
          <p:cNvPr id="11" name="Text Box 10"/>
          <p:cNvSpPr txBox="1"/>
          <p:nvPr/>
        </p:nvSpPr>
        <p:spPr>
          <a:xfrm>
            <a:off x="5446395" y="4933315"/>
            <a:ext cx="5514340" cy="460375"/>
          </a:xfrm>
          <a:prstGeom prst="rect">
            <a:avLst/>
          </a:prstGeom>
          <a:noFill/>
        </p:spPr>
        <p:txBody>
          <a:bodyPr wrap="square" rtlCol="0">
            <a:spAutoFit/>
          </a:bodyPr>
          <a:lstStyle/>
          <a:p>
            <a:r>
              <a:rPr lang="vi-VN"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6.</a:t>
            </a:r>
            <a:r>
              <a:rPr lang="en-US" altLang="en-US" sz="2400" i="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vi-VN" altLang="en-US" sz="2400" i="1" dirty="0">
                <a:effectLst>
                  <a:outerShdw blurRad="38100" dist="38100" dir="2700000" algn="tl">
                    <a:srgbClr val="000000">
                      <a:alpha val="43137"/>
                    </a:srgbClr>
                  </a:outerShdw>
                </a:effectLst>
                <a:latin typeface="Times New Roman" panose="02020603050405020304" charset="0"/>
                <a:cs typeface="Times New Roman" panose="02020603050405020304" charset="0"/>
              </a:rPr>
              <a:t>KẾT LUẬN VÀ HƯỚNG PHÁT TRIỂN</a:t>
            </a:r>
          </a:p>
        </p:txBody>
      </p:sp>
      <p:sp>
        <p:nvSpPr>
          <p:cNvPr id="12" name="Slide Number Placeholder 11">
            <a:extLst>
              <a:ext uri="{FF2B5EF4-FFF2-40B4-BE49-F238E27FC236}">
                <a16:creationId xmlns:a16="http://schemas.microsoft.com/office/drawing/2014/main" id="{40F25CEE-66D2-4C77-8E02-46AE52B13C57}"/>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545" y="30431"/>
            <a:ext cx="8597515" cy="1320800"/>
          </a:xfrm>
        </p:spPr>
        <p:txBody>
          <a:bodyPr>
            <a:norm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3. THIẾT KẾ</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3884" y="690831"/>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3.4 MỘT SỐ GIAO DIỆN</a:t>
            </a:r>
          </a:p>
        </p:txBody>
      </p:sp>
      <p:sp>
        <p:nvSpPr>
          <p:cNvPr id="7" name="Text Box 6"/>
          <p:cNvSpPr txBox="1"/>
          <p:nvPr/>
        </p:nvSpPr>
        <p:spPr>
          <a:xfrm>
            <a:off x="673884" y="1205022"/>
            <a:ext cx="4246147" cy="492443"/>
          </a:xfrm>
          <a:prstGeom prst="rect">
            <a:avLst/>
          </a:prstGeom>
          <a:noFill/>
        </p:spPr>
        <p:txBody>
          <a:bodyPr wrap="square" rtlCol="0">
            <a:spAutoFit/>
          </a:bodyPr>
          <a:lstStyle/>
          <a:p>
            <a:r>
              <a:rPr lang="vi-VN" altLang="en-US" sz="2600" dirty="0">
                <a:latin typeface="Times New Roman" panose="02020603050405020304" charset="0"/>
                <a:cs typeface="Times New Roman" panose="02020603050405020304" charset="0"/>
              </a:rPr>
              <a:t>Giao diện Thêm</a:t>
            </a:r>
            <a:r>
              <a:rPr lang="en-US" altLang="en-US" sz="2600" dirty="0">
                <a:latin typeface="Times New Roman" panose="02020603050405020304" charset="0"/>
                <a:cs typeface="Times New Roman" panose="02020603050405020304" charset="0"/>
              </a:rPr>
              <a:t> </a:t>
            </a:r>
            <a:r>
              <a:rPr lang="en-US" altLang="en-US" sz="2600" dirty="0" err="1">
                <a:latin typeface="Times New Roman" panose="02020603050405020304" charset="0"/>
                <a:cs typeface="Times New Roman" panose="02020603050405020304" charset="0"/>
              </a:rPr>
              <a:t>khoản</a:t>
            </a:r>
            <a:r>
              <a:rPr lang="vi-VN" altLang="en-US" sz="2600" dirty="0">
                <a:latin typeface="Times New Roman" panose="02020603050405020304" charset="0"/>
                <a:cs typeface="Times New Roman" panose="02020603050405020304" charset="0"/>
              </a:rPr>
              <a:t> thu chi</a:t>
            </a:r>
          </a:p>
        </p:txBody>
      </p:sp>
      <p:pic>
        <p:nvPicPr>
          <p:cNvPr id="181" name="Picture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8205" y="405130"/>
            <a:ext cx="3316605" cy="5756275"/>
          </a:xfrm>
          <a:prstGeom prst="rect">
            <a:avLst/>
          </a:prstGeom>
          <a:noFill/>
          <a:ln>
            <a:noFill/>
          </a:ln>
        </p:spPr>
      </p:pic>
      <p:sp>
        <p:nvSpPr>
          <p:cNvPr id="3" name="Slide Number Placeholder 2">
            <a:extLst>
              <a:ext uri="{FF2B5EF4-FFF2-40B4-BE49-F238E27FC236}">
                <a16:creationId xmlns:a16="http://schemas.microsoft.com/office/drawing/2014/main" id="{A88DBFF1-C352-46A6-B8D1-4F5AA15202EE}"/>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20</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545" y="18757"/>
            <a:ext cx="8597515" cy="1320800"/>
          </a:xfrm>
        </p:spPr>
        <p:txBody>
          <a:bodyPr>
            <a:norm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3. THIẾT KẾ</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7545" y="679157"/>
            <a:ext cx="6934200"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3.4 MỘT SỐ GIAO DIỆN</a:t>
            </a:r>
          </a:p>
        </p:txBody>
      </p:sp>
      <p:sp>
        <p:nvSpPr>
          <p:cNvPr id="8" name="Text Box 7"/>
          <p:cNvSpPr txBox="1"/>
          <p:nvPr/>
        </p:nvSpPr>
        <p:spPr>
          <a:xfrm>
            <a:off x="677545" y="1339557"/>
            <a:ext cx="3201670" cy="892552"/>
          </a:xfrm>
          <a:prstGeom prst="rect">
            <a:avLst/>
          </a:prstGeom>
          <a:noFill/>
        </p:spPr>
        <p:txBody>
          <a:bodyPr wrap="square" rtlCol="0">
            <a:spAutoFit/>
          </a:bodyPr>
          <a:lstStyle/>
          <a:p>
            <a:r>
              <a:rPr lang="vi-VN" altLang="en-US" sz="2600" dirty="0">
                <a:latin typeface="Times New Roman" panose="02020603050405020304" charset="0"/>
                <a:cs typeface="Times New Roman" panose="02020603050405020304" charset="0"/>
              </a:rPr>
              <a:t>Giao diện Quản lý danh mục</a:t>
            </a:r>
            <a:r>
              <a:rPr lang="en-US" altLang="en-US" sz="2600" dirty="0">
                <a:latin typeface="Times New Roman" panose="02020603050405020304" charset="0"/>
                <a:cs typeface="Times New Roman" panose="02020603050405020304" charset="0"/>
              </a:rPr>
              <a:t> </a:t>
            </a:r>
            <a:r>
              <a:rPr lang="en-US" altLang="en-US" sz="2600" dirty="0" err="1">
                <a:latin typeface="Times New Roman" panose="02020603050405020304" charset="0"/>
                <a:cs typeface="Times New Roman" panose="02020603050405020304" charset="0"/>
              </a:rPr>
              <a:t>thu</a:t>
            </a:r>
            <a:r>
              <a:rPr lang="en-US" altLang="en-US" sz="2600" dirty="0">
                <a:latin typeface="Times New Roman" panose="02020603050405020304" charset="0"/>
                <a:cs typeface="Times New Roman" panose="02020603050405020304" charset="0"/>
              </a:rPr>
              <a:t> chi</a:t>
            </a:r>
            <a:endParaRPr lang="vi-VN" altLang="en-US" sz="2600" dirty="0">
              <a:latin typeface="Times New Roman" panose="02020603050405020304" charset="0"/>
              <a:cs typeface="Times New Roman" panose="02020603050405020304" charset="0"/>
            </a:endParaRPr>
          </a:p>
        </p:txBody>
      </p:sp>
      <p:pic>
        <p:nvPicPr>
          <p:cNvPr id="186" name="Picture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6110" y="609600"/>
            <a:ext cx="3079115" cy="5328285"/>
          </a:xfrm>
          <a:prstGeom prst="rect">
            <a:avLst/>
          </a:prstGeom>
          <a:noFill/>
          <a:ln>
            <a:noFill/>
          </a:ln>
        </p:spPr>
      </p:pic>
      <p:sp>
        <p:nvSpPr>
          <p:cNvPr id="3" name="Slide Number Placeholder 2">
            <a:extLst>
              <a:ext uri="{FF2B5EF4-FFF2-40B4-BE49-F238E27FC236}">
                <a16:creationId xmlns:a16="http://schemas.microsoft.com/office/drawing/2014/main" id="{86593EE0-4442-456F-8DD2-74ABCD3A1496}"/>
              </a:ext>
            </a:extLst>
          </p:cNvPr>
          <p:cNvSpPr>
            <a:spLocks noGrp="1"/>
          </p:cNvSpPr>
          <p:nvPr>
            <p:ph type="sldNum" sz="quarter" idx="12"/>
          </p:nvPr>
        </p:nvSpPr>
        <p:spPr>
          <a:xfrm>
            <a:off x="11508594" y="6451991"/>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21</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7545" y="0"/>
            <a:ext cx="8597515" cy="1320800"/>
          </a:xfrm>
        </p:spPr>
        <p:txBody>
          <a:bodyPr>
            <a:norm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4. KIỂM THỬ</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Text Box 13"/>
          <p:cNvSpPr txBox="1"/>
          <p:nvPr/>
        </p:nvSpPr>
        <p:spPr>
          <a:xfrm>
            <a:off x="677545" y="828357"/>
            <a:ext cx="6934200" cy="492443"/>
          </a:xfrm>
          <a:prstGeom prst="rect">
            <a:avLst/>
          </a:prstGeom>
          <a:noFill/>
        </p:spPr>
        <p:txBody>
          <a:bodyPr wrap="square" rtlCol="0">
            <a:spAutoFit/>
          </a:bodyPr>
          <a:lstStyle/>
          <a:p>
            <a:pPr algn="l"/>
            <a:r>
              <a:rPr lang="vi-VN" altLang="en-US" sz="2600" dirty="0">
                <a:latin typeface="Times New Roman" panose="02020603050405020304" charset="0"/>
                <a:cs typeface="Times New Roman" panose="02020603050405020304" charset="0"/>
                <a:sym typeface="+mn-ea"/>
                <a:hlinkClick r:id="rId2" action="ppaction://hlinkfile"/>
              </a:rPr>
              <a:t>Tài liệu </a:t>
            </a:r>
            <a:endParaRPr lang="vi-VN" altLang="en-US" sz="2600" dirty="0">
              <a:solidFill>
                <a:schemeClr val="tx1"/>
              </a:solidFill>
              <a:latin typeface="Times New Roman" panose="02020603050405020304" charset="0"/>
              <a:cs typeface="Times New Roman" panose="02020603050405020304" charset="0"/>
              <a:sym typeface="+mn-ea"/>
            </a:endParaRPr>
          </a:p>
        </p:txBody>
      </p:sp>
      <p:sp>
        <p:nvSpPr>
          <p:cNvPr id="3" name="Slide Number Placeholder 2">
            <a:extLst>
              <a:ext uri="{FF2B5EF4-FFF2-40B4-BE49-F238E27FC236}">
                <a16:creationId xmlns:a16="http://schemas.microsoft.com/office/drawing/2014/main" id="{E912E039-A80C-48E7-9B46-3670A8334002}"/>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22</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75874" y="0"/>
            <a:ext cx="8597515" cy="1320800"/>
          </a:xfrm>
        </p:spPr>
        <p:txBody>
          <a:bodyPr>
            <a:norm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5. DEMO</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EA036AF-03EA-4E7D-8B39-3A8CDE50A9A6}"/>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23</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2120" y="-18415"/>
            <a:ext cx="9395265" cy="932815"/>
          </a:xfrm>
        </p:spPr>
        <p:txBody>
          <a:bodyPr>
            <a:normAutofit fontScale="90000"/>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6. KẾT LUẬN</a:t>
            </a:r>
            <a:r>
              <a:rPr lang="en-US" altLang="en-US" dirty="0">
                <a:solidFill>
                  <a:srgbClr val="FF0000"/>
                </a:solidFill>
                <a:latin typeface="Times New Roman" panose="02020603050405020304" pitchFamily="18" charset="0"/>
                <a:cs typeface="Times New Roman" panose="02020603050405020304" pitchFamily="18" charset="0"/>
                <a:sym typeface="+mn-ea"/>
              </a:rPr>
              <a:t>, HẠN CHẾ</a:t>
            </a:r>
            <a:r>
              <a:rPr lang="vi-VN" altLang="en-US" dirty="0">
                <a:solidFill>
                  <a:srgbClr val="FF0000"/>
                </a:solidFill>
                <a:latin typeface="Times New Roman" panose="02020603050405020304" pitchFamily="18" charset="0"/>
                <a:cs typeface="Times New Roman" panose="02020603050405020304" pitchFamily="18" charset="0"/>
                <a:sym typeface="+mn-ea"/>
              </a:rPr>
              <a:t> VÀ HƯỚNG PHÁT TRIỂN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452120" y="829505"/>
            <a:ext cx="9597390" cy="4493538"/>
          </a:xfrm>
          <a:prstGeom prst="rect">
            <a:avLst/>
          </a:prstGeom>
          <a:noFill/>
        </p:spPr>
        <p:txBody>
          <a:bodyPr wrap="square" rtlCol="0">
            <a:spAutoFit/>
          </a:bodyPr>
          <a:lstStyle/>
          <a:p>
            <a:r>
              <a:rPr lang="vi-VN" altLang="en-US" sz="2600" dirty="0">
                <a:latin typeface="Times New Roman" panose="02020603050405020304" charset="0"/>
                <a:cs typeface="Times New Roman" panose="02020603050405020304" charset="0"/>
              </a:rPr>
              <a:t>Kết luận:</a:t>
            </a:r>
          </a:p>
          <a:p>
            <a:pPr algn="just"/>
            <a:r>
              <a:rPr lang="en-US" altLang="en-US" sz="2600" dirty="0">
                <a:latin typeface="Times New Roman" panose="02020603050405020304" charset="0"/>
                <a:cs typeface="Times New Roman" panose="02020603050405020304" charset="0"/>
              </a:rPr>
              <a:t>-  </a:t>
            </a:r>
            <a:r>
              <a:rPr lang="vi-VN" altLang="en-US" sz="2600" dirty="0">
                <a:latin typeface="Times New Roman" panose="02020603050405020304" charset="0"/>
                <a:cs typeface="Times New Roman" panose="02020603050405020304" charset="0"/>
              </a:rPr>
              <a:t>Đã hoàn thành được các chức năng quản lý thu chi cho sinh viên</a:t>
            </a:r>
            <a:r>
              <a:rPr lang="en-US" altLang="en-US" sz="2600" dirty="0">
                <a:latin typeface="Times New Roman" panose="02020603050405020304" charset="0"/>
                <a:cs typeface="Times New Roman" panose="02020603050405020304" charset="0"/>
              </a:rPr>
              <a:t>.</a:t>
            </a:r>
          </a:p>
          <a:p>
            <a:pPr marL="457200" indent="-457200" algn="just">
              <a:buFontTx/>
              <a:buChar char="-"/>
            </a:pPr>
            <a:endParaRPr lang="vi-VN" altLang="en-US" sz="2600" dirty="0">
              <a:latin typeface="Times New Roman" panose="02020603050405020304" charset="0"/>
              <a:cs typeface="Times New Roman" panose="02020603050405020304" charset="0"/>
            </a:endParaRPr>
          </a:p>
          <a:p>
            <a:pPr algn="just"/>
            <a:r>
              <a:rPr lang="en-US" altLang="en-US" sz="2600" dirty="0">
                <a:latin typeface="Times New Roman" panose="02020603050405020304" charset="0"/>
                <a:cs typeface="Times New Roman" panose="02020603050405020304" charset="0"/>
              </a:rPr>
              <a:t>-  </a:t>
            </a:r>
            <a:r>
              <a:rPr lang="vi-VN" altLang="en-US" sz="2600" dirty="0">
                <a:latin typeface="Times New Roman" panose="02020603050405020304" charset="0"/>
                <a:cs typeface="Times New Roman" panose="02020603050405020304" charset="0"/>
              </a:rPr>
              <a:t>Hoàn thành được các chức năng quản lý khác như ví, tài khoản, kế hoạch tiết kiệm</a:t>
            </a:r>
            <a:r>
              <a:rPr lang="en-US" altLang="en-US" sz="2600" dirty="0">
                <a:latin typeface="Times New Roman" panose="02020603050405020304" charset="0"/>
                <a:cs typeface="Times New Roman" panose="02020603050405020304" charset="0"/>
              </a:rPr>
              <a:t>.</a:t>
            </a:r>
          </a:p>
          <a:p>
            <a:pPr marL="457200" indent="-457200" algn="just">
              <a:buFontTx/>
              <a:buChar char="-"/>
            </a:pPr>
            <a:endParaRPr lang="vi-VN" altLang="en-US" sz="2600" dirty="0">
              <a:latin typeface="Times New Roman" panose="02020603050405020304" charset="0"/>
              <a:cs typeface="Times New Roman" panose="02020603050405020304" charset="0"/>
            </a:endParaRPr>
          </a:p>
          <a:p>
            <a:pPr algn="just"/>
            <a:r>
              <a:rPr lang="en-US" altLang="en-US" sz="2600" dirty="0">
                <a:latin typeface="Times New Roman" panose="02020603050405020304" charset="0"/>
                <a:cs typeface="Times New Roman" panose="02020603050405020304" charset="0"/>
              </a:rPr>
              <a:t>-  </a:t>
            </a:r>
            <a:r>
              <a:rPr lang="vi-VN" altLang="en-US" sz="2600" dirty="0">
                <a:latin typeface="Times New Roman" panose="02020603050405020304" charset="0"/>
                <a:cs typeface="Times New Roman" panose="02020603050405020304" charset="0"/>
              </a:rPr>
              <a:t>Thực hiện được nhận thông báo cho một thu chi để nhắc nhở cho sinh viên</a:t>
            </a:r>
            <a:r>
              <a:rPr lang="en-US" altLang="en-US" sz="2600" dirty="0">
                <a:latin typeface="Times New Roman" panose="02020603050405020304" charset="0"/>
                <a:cs typeface="Times New Roman" panose="02020603050405020304" charset="0"/>
              </a:rPr>
              <a:t>.</a:t>
            </a:r>
          </a:p>
          <a:p>
            <a:pPr marL="457200" indent="-457200" algn="just">
              <a:buFontTx/>
              <a:buChar char="-"/>
            </a:pPr>
            <a:endParaRPr lang="vi-VN" altLang="en-US" sz="2600" dirty="0">
              <a:latin typeface="Times New Roman" panose="02020603050405020304" charset="0"/>
              <a:cs typeface="Times New Roman" panose="02020603050405020304" charset="0"/>
            </a:endParaRPr>
          </a:p>
          <a:p>
            <a:pPr algn="just"/>
            <a:r>
              <a:rPr lang="vi-VN" altLang="en-US" sz="2600" dirty="0">
                <a:latin typeface="Times New Roman" panose="02020603050405020304" charset="0"/>
                <a:cs typeface="Times New Roman" panose="02020603050405020304" charset="0"/>
              </a:rPr>
              <a:t>- </a:t>
            </a:r>
            <a:r>
              <a:rPr lang="en-US" altLang="en-US" sz="2600" dirty="0">
                <a:latin typeface="Times New Roman" panose="02020603050405020304" charset="0"/>
                <a:cs typeface="Times New Roman" panose="02020603050405020304" charset="0"/>
              </a:rPr>
              <a:t> </a:t>
            </a:r>
            <a:r>
              <a:rPr lang="vi-VN" altLang="en-US" sz="2600" dirty="0">
                <a:latin typeface="Times New Roman" panose="02020603050405020304" charset="0"/>
                <a:cs typeface="Times New Roman" panose="02020603050405020304" charset="0"/>
              </a:rPr>
              <a:t>Có thể xem thống kê chi tiêu theo ngày, tháng, năm của từng danh mục để dễ dàng quản lý</a:t>
            </a:r>
            <a:r>
              <a:rPr lang="en-US" altLang="en-US" sz="2600" dirty="0">
                <a:latin typeface="Times New Roman" panose="02020603050405020304" charset="0"/>
                <a:cs typeface="Times New Roman" panose="02020603050405020304" charset="0"/>
              </a:rPr>
              <a:t>.</a:t>
            </a:r>
            <a:endParaRPr lang="vi-VN" altLang="en-US" sz="2600" dirty="0">
              <a:latin typeface="Times New Roman" panose="02020603050405020304" charset="0"/>
              <a:cs typeface="Times New Roman" panose="02020603050405020304" charset="0"/>
            </a:endParaRPr>
          </a:p>
        </p:txBody>
      </p:sp>
      <p:sp>
        <p:nvSpPr>
          <p:cNvPr id="3" name="Slide Number Placeholder 2">
            <a:extLst>
              <a:ext uri="{FF2B5EF4-FFF2-40B4-BE49-F238E27FC236}">
                <a16:creationId xmlns:a16="http://schemas.microsoft.com/office/drawing/2014/main" id="{FEC042AD-7A58-4DF7-849A-69DC4CC8B684}"/>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24</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2120" y="-18415"/>
            <a:ext cx="9395265" cy="932815"/>
          </a:xfrm>
        </p:spPr>
        <p:txBody>
          <a:bodyPr>
            <a:normAutofit fontScale="90000"/>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6. KẾT LUẬN</a:t>
            </a:r>
            <a:r>
              <a:rPr lang="en-US" altLang="en-US" dirty="0">
                <a:solidFill>
                  <a:srgbClr val="FF0000"/>
                </a:solidFill>
                <a:latin typeface="Times New Roman" panose="02020603050405020304" pitchFamily="18" charset="0"/>
                <a:cs typeface="Times New Roman" panose="02020603050405020304" pitchFamily="18" charset="0"/>
                <a:sym typeface="+mn-ea"/>
              </a:rPr>
              <a:t>, HẠN CHẾ</a:t>
            </a:r>
            <a:r>
              <a:rPr lang="vi-VN" altLang="en-US" dirty="0">
                <a:solidFill>
                  <a:srgbClr val="FF0000"/>
                </a:solidFill>
                <a:latin typeface="Times New Roman" panose="02020603050405020304" pitchFamily="18" charset="0"/>
                <a:cs typeface="Times New Roman" panose="02020603050405020304" pitchFamily="18" charset="0"/>
                <a:sym typeface="+mn-ea"/>
              </a:rPr>
              <a:t> VÀ HƯỚNG PHÁT TRIỂN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452120" y="813752"/>
            <a:ext cx="10534748" cy="5693866"/>
          </a:xfrm>
          <a:prstGeom prst="rect">
            <a:avLst/>
          </a:prstGeom>
          <a:noFill/>
        </p:spPr>
        <p:txBody>
          <a:bodyPr wrap="square" rtlCol="0">
            <a:spAutoFit/>
          </a:bodyPr>
          <a:lstStyle/>
          <a:p>
            <a:pPr algn="just"/>
            <a:r>
              <a:rPr lang="en-US" altLang="en-US" sz="2600" dirty="0" err="1">
                <a:latin typeface="Times New Roman" panose="02020603050405020304" pitchFamily="18" charset="0"/>
                <a:cs typeface="Times New Roman" panose="02020603050405020304" pitchFamily="18" charset="0"/>
              </a:rPr>
              <a:t>Hạn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chế</a:t>
            </a:r>
            <a:r>
              <a:rPr lang="vi-VN" altLang="en-US" sz="2600" dirty="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nằm</a:t>
            </a:r>
            <a:r>
              <a:rPr lang="en-US" sz="2600" dirty="0">
                <a:latin typeface="Times New Roman" panose="02020603050405020304" pitchFamily="18" charset="0"/>
                <a:cs typeface="Times New Roman" panose="02020603050405020304" pitchFamily="18" charset="0"/>
              </a:rPr>
              <a:t> ở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a:t>
            </a:r>
          </a:p>
          <a:p>
            <a:pPr marL="457200" indent="-457200" algn="just">
              <a:buFontTx/>
              <a:buChar char="-"/>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Giao </a:t>
            </a:r>
            <a:r>
              <a:rPr lang="en-US" sz="2600" dirty="0" err="1">
                <a:latin typeface="Times New Roman" panose="02020603050405020304" pitchFamily="18" charset="0"/>
                <a:cs typeface="Times New Roman" panose="02020603050405020304" pitchFamily="18" charset="0"/>
              </a:rPr>
              <a:t>diện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a:t>
            </a:r>
          </a:p>
          <a:p>
            <a:pPr marL="457200" indent="-457200" algn="just">
              <a:buFontTx/>
              <a:buChar char="-"/>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còn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sài</a:t>
            </a:r>
            <a:r>
              <a:rPr lang="en-US" sz="2600" dirty="0">
                <a:latin typeface="Times New Roman" panose="02020603050405020304" pitchFamily="18" charset="0"/>
                <a:cs typeface="Times New Roman" panose="02020603050405020304" pitchFamily="18" charset="0"/>
              </a:rPr>
              <a:t>.</a:t>
            </a:r>
          </a:p>
          <a:p>
            <a:pPr marL="457200" indent="-457200" algn="just">
              <a:buFontTx/>
              <a:buChar char="-"/>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còn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chưa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đưa</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lời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khuyên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kiệm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a:t>
            </a:r>
          </a:p>
          <a:p>
            <a:pPr marL="457200" indent="-457200" algn="just">
              <a:buFontTx/>
              <a:buChar char="-"/>
            </a:pPr>
            <a:endParaRPr lang="en-US" sz="2600" dirty="0">
              <a:latin typeface="Times New Roman" panose="02020603050405020304" pitchFamily="18" charset="0"/>
              <a:cs typeface="Times New Roman" panose="02020603050405020304" pitchFamily="18" charset="0"/>
            </a:endParaRPr>
          </a:p>
          <a:p>
            <a:pPr algn="just"/>
            <a:r>
              <a:rPr lang="en-US" alt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kê</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chưa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tiết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chi qua </a:t>
            </a:r>
            <a:r>
              <a:rPr lang="en-US" sz="2600" dirty="0" err="1">
                <a:latin typeface="Times New Roman" panose="02020603050405020304" pitchFamily="18" charset="0"/>
                <a:cs typeface="Times New Roman" panose="02020603050405020304" pitchFamily="18" charset="0"/>
              </a:rPr>
              <a:t>ngày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năm</a:t>
            </a:r>
            <a:r>
              <a:rPr lang="en-US" sz="2600" dirty="0">
                <a:latin typeface="Times New Roman" panose="02020603050405020304" pitchFamily="18" charset="0"/>
                <a:cs typeface="Times New Roman" panose="02020603050405020304" pitchFamily="18" charset="0"/>
              </a:rPr>
              <a:t>.</a:t>
            </a:r>
          </a:p>
          <a:p>
            <a:pPr algn="just"/>
            <a:endParaRPr lang="vi-VN" altLang="en-US" sz="2600" dirty="0">
              <a:latin typeface="Times New Roman" panose="02020603050405020304" charset="0"/>
              <a:cs typeface="Times New Roman" panose="02020603050405020304" charset="0"/>
            </a:endParaRPr>
          </a:p>
        </p:txBody>
      </p:sp>
      <p:sp>
        <p:nvSpPr>
          <p:cNvPr id="3" name="Slide Number Placeholder 2">
            <a:extLst>
              <a:ext uri="{FF2B5EF4-FFF2-40B4-BE49-F238E27FC236}">
                <a16:creationId xmlns:a16="http://schemas.microsoft.com/office/drawing/2014/main" id="{FEC042AD-7A58-4DF7-849A-69DC4CC8B684}"/>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25</a:t>
            </a:fld>
            <a:endParaRPr lang="en-US" sz="15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92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2120" y="-18415"/>
            <a:ext cx="9395265" cy="932815"/>
          </a:xfrm>
        </p:spPr>
        <p:txBody>
          <a:bodyPr>
            <a:normAutofit fontScale="90000"/>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6. KẾT LUẬN</a:t>
            </a:r>
            <a:r>
              <a:rPr lang="en-US" altLang="en-US" dirty="0">
                <a:solidFill>
                  <a:srgbClr val="FF0000"/>
                </a:solidFill>
                <a:latin typeface="Times New Roman" panose="02020603050405020304" pitchFamily="18" charset="0"/>
                <a:cs typeface="Times New Roman" panose="02020603050405020304" pitchFamily="18" charset="0"/>
                <a:sym typeface="+mn-ea"/>
              </a:rPr>
              <a:t>, HẠN CHẾ</a:t>
            </a:r>
            <a:r>
              <a:rPr lang="vi-VN" altLang="en-US" dirty="0">
                <a:solidFill>
                  <a:srgbClr val="FF0000"/>
                </a:solidFill>
                <a:latin typeface="Times New Roman" panose="02020603050405020304" pitchFamily="18" charset="0"/>
                <a:cs typeface="Times New Roman" panose="02020603050405020304" pitchFamily="18" charset="0"/>
                <a:sym typeface="+mn-ea"/>
              </a:rPr>
              <a:t> VÀ HƯỚNG PHÁT TRIỂN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452120" y="659011"/>
            <a:ext cx="9865995" cy="4093428"/>
          </a:xfrm>
          <a:prstGeom prst="rect">
            <a:avLst/>
          </a:prstGeom>
          <a:noFill/>
        </p:spPr>
        <p:txBody>
          <a:bodyPr wrap="square" rtlCol="0">
            <a:spAutoFit/>
          </a:bodyPr>
          <a:lstStyle/>
          <a:p>
            <a:r>
              <a:rPr lang="vi-VN" altLang="en-US" sz="2600" dirty="0">
                <a:latin typeface="Times New Roman" panose="02020603050405020304" charset="0"/>
                <a:cs typeface="Times New Roman" panose="02020603050405020304" charset="0"/>
              </a:rPr>
              <a:t>Hướng phát triển:</a:t>
            </a: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firebase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a:t>
            </a:r>
          </a:p>
          <a:p>
            <a:pPr marL="457200" indent="-457200" algn="just">
              <a:buFontTx/>
              <a:buChar char="-"/>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 Gmail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Facebook.</a:t>
            </a:r>
          </a:p>
          <a:p>
            <a:pPr marL="457200" indent="-457200" algn="just">
              <a:buFontTx/>
              <a:buChar char="-"/>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kiệm</a:t>
            </a:r>
            <a:r>
              <a:rPr lang="en-US" sz="2600" dirty="0">
                <a:latin typeface="Times New Roman" panose="02020603050405020304" pitchFamily="18" charset="0"/>
                <a:cs typeface="Times New Roman" panose="02020603050405020304" pitchFamily="18" charset="0"/>
              </a:rPr>
              <a:t>.</a:t>
            </a:r>
          </a:p>
          <a:p>
            <a:pPr marL="457200" indent="-457200" algn="just">
              <a:buFontTx/>
              <a:buChar char="-"/>
            </a:pPr>
            <a:endParaRPr lang="en-US" sz="2600" dirty="0">
              <a:latin typeface="Times New Roman" panose="02020603050405020304" pitchFamily="18" charset="0"/>
              <a:cs typeface="Times New Roman" panose="02020603050405020304" pitchFamily="18" charset="0"/>
            </a:endParaRPr>
          </a:p>
          <a:p>
            <a:pPr algn="just"/>
            <a:r>
              <a:rPr lang="en-US" alt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kê</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thêm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giúp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dung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rõ</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hơn</a:t>
            </a:r>
            <a:r>
              <a:rPr lang="en-US" sz="2600" dirty="0">
                <a:latin typeface="Times New Roman" panose="02020603050405020304" pitchFamily="18" charset="0"/>
                <a:cs typeface="Times New Roman" panose="02020603050405020304" pitchFamily="18" charset="0"/>
              </a:rPr>
              <a:t>.</a:t>
            </a:r>
          </a:p>
          <a:p>
            <a:pPr algn="just"/>
            <a:endParaRPr lang="vi-VN" altLang="en-US" sz="2600" dirty="0">
              <a:latin typeface="Times New Roman" panose="02020603050405020304" charset="0"/>
              <a:cs typeface="Times New Roman" panose="02020603050405020304" charset="0"/>
            </a:endParaRPr>
          </a:p>
        </p:txBody>
      </p:sp>
      <p:sp>
        <p:nvSpPr>
          <p:cNvPr id="3" name="Slide Number Placeholder 2">
            <a:extLst>
              <a:ext uri="{FF2B5EF4-FFF2-40B4-BE49-F238E27FC236}">
                <a16:creationId xmlns:a16="http://schemas.microsoft.com/office/drawing/2014/main" id="{FEC042AD-7A58-4DF7-849A-69DC4CC8B684}"/>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26</a:t>
            </a:fld>
            <a:endParaRPr lang="en-US" sz="15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4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7541" y="2768600"/>
            <a:ext cx="8597515" cy="1320800"/>
          </a:xfrm>
        </p:spPr>
        <p:txBody>
          <a:bodyPr>
            <a:normAutofit fontScale="90000"/>
          </a:bodyPr>
          <a:lstStyle/>
          <a:p>
            <a:pPr algn="ctr"/>
            <a:r>
              <a:rPr lang="vi-VN" altLang="en-US"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a:t>
            </a:r>
            <a:r>
              <a:rPr lang="en-US" altLang="en-US"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Ả</a:t>
            </a:r>
            <a:r>
              <a:rPr lang="vi-VN" altLang="en-US"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M ƠN THẦY CÔ VÀ CÁC BẠN ĐÃ CHÚ Ý LẮNG NGHE!</a:t>
            </a:r>
            <a:br>
              <a:rPr lang="en-US" dirty="0"/>
            </a:br>
            <a:endParaRPr lang="en-US" dirty="0"/>
          </a:p>
        </p:txBody>
      </p:sp>
      <p:sp>
        <p:nvSpPr>
          <p:cNvPr id="3" name="Slide Number Placeholder 2">
            <a:extLst>
              <a:ext uri="{FF2B5EF4-FFF2-40B4-BE49-F238E27FC236}">
                <a16:creationId xmlns:a16="http://schemas.microsoft.com/office/drawing/2014/main" id="{08105A30-1022-4D28-9CC3-582A3AD7A546}"/>
              </a:ext>
            </a:extLst>
          </p:cNvPr>
          <p:cNvSpPr>
            <a:spLocks noGrp="1"/>
          </p:cNvSpPr>
          <p:nvPr>
            <p:ph type="sldNum" sz="quarter" idx="12"/>
          </p:nvPr>
        </p:nvSpPr>
        <p:spPr/>
        <p:txBody>
          <a:bodyPr/>
          <a:lstStyle/>
          <a:p>
            <a:fld id="{238EE17F-B177-49C4-82EF-15EF1185C18A}" type="slidenum">
              <a:rPr lang="en-US" smtClean="0"/>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401" y="0"/>
            <a:ext cx="8597515" cy="731492"/>
          </a:xfrm>
        </p:spPr>
        <p:txBody>
          <a:bodyPr>
            <a:normAutofit/>
          </a:bodyPr>
          <a:lstStyle/>
          <a:p>
            <a:r>
              <a:rPr lang="vi-VN" altLang="en-US" dirty="0">
                <a:solidFill>
                  <a:srgbClr val="FF0000"/>
                </a:solidFill>
                <a:latin typeface="Times New Roman" panose="02020603050405020304" charset="0"/>
                <a:cs typeface="Times New Roman" panose="02020603050405020304" charset="0"/>
              </a:rPr>
              <a:t>1. GIỚI THIỆU</a:t>
            </a:r>
          </a:p>
        </p:txBody>
      </p:sp>
      <p:sp>
        <p:nvSpPr>
          <p:cNvPr id="7" name="Text Box 6"/>
          <p:cNvSpPr txBox="1"/>
          <p:nvPr/>
        </p:nvSpPr>
        <p:spPr>
          <a:xfrm>
            <a:off x="677401" y="684580"/>
            <a:ext cx="2971800" cy="492443"/>
          </a:xfrm>
          <a:prstGeom prst="rect">
            <a:avLst/>
          </a:prstGeom>
          <a:noFill/>
        </p:spPr>
        <p:txBody>
          <a:bodyPr wrap="square" rtlCol="0">
            <a:spAutoFit/>
          </a:bodyPr>
          <a:lstStyle/>
          <a:p>
            <a:r>
              <a:rPr lang="vi-VN" altLang="en-US" sz="2600" dirty="0">
                <a:solidFill>
                  <a:schemeClr val="accent1">
                    <a:lumMod val="50000"/>
                  </a:schemeClr>
                </a:solidFill>
                <a:latin typeface="Times New Roman" panose="02020603050405020304" charset="0"/>
                <a:cs typeface="Times New Roman" panose="02020603050405020304" charset="0"/>
              </a:rPr>
              <a:t>1.1 TỔNG QUAN</a:t>
            </a:r>
          </a:p>
        </p:txBody>
      </p:sp>
      <p:sp>
        <p:nvSpPr>
          <p:cNvPr id="8" name="Text Box 7"/>
          <p:cNvSpPr txBox="1"/>
          <p:nvPr/>
        </p:nvSpPr>
        <p:spPr>
          <a:xfrm>
            <a:off x="677401" y="1144955"/>
            <a:ext cx="5418599" cy="2092881"/>
          </a:xfrm>
          <a:prstGeom prst="rect">
            <a:avLst/>
          </a:prstGeom>
          <a:noFill/>
        </p:spPr>
        <p:txBody>
          <a:bodyPr wrap="square" rtlCol="0">
            <a:spAutoFit/>
          </a:bodyPr>
          <a:lstStyle/>
          <a:p>
            <a:pPr indent="0" algn="just">
              <a:buNone/>
            </a:pPr>
            <a:r>
              <a:rPr lang="en-US" altLang="en-US" sz="2600" dirty="0">
                <a:latin typeface="Times New Roman" panose="02020603050405020304" charset="0"/>
                <a:cs typeface="Times New Roman" panose="02020603050405020304" charset="0"/>
              </a:rPr>
              <a:t>V</a:t>
            </a:r>
            <a:r>
              <a:rPr lang="vi-VN" altLang="en-US" sz="2600" dirty="0">
                <a:latin typeface="Times New Roman" panose="02020603050405020304" charset="0"/>
                <a:cs typeface="Times New Roman" panose="02020603050405020304" charset="0"/>
              </a:rPr>
              <a:t>ấn đề chi tiêu luôn là vấn đề đau đầu đối với nhiều sinh viên, họ có nhiều vấn đề phải chi như tiền ăn, học phí, chỗ ở... và những nguồn thu như làm thêm, trợ cấp từ gia đình</a:t>
            </a:r>
            <a:r>
              <a:rPr lang="en-US" altLang="en-US" sz="2600" dirty="0">
                <a:latin typeface="Times New Roman" panose="02020603050405020304" charset="0"/>
                <a:cs typeface="Times New Roman" panose="02020603050405020304" charset="0"/>
              </a:rPr>
              <a:t>,</a:t>
            </a:r>
            <a:r>
              <a:rPr lang="vi-VN" altLang="en-US" sz="2600" dirty="0">
                <a:latin typeface="Times New Roman" panose="02020603050405020304" charset="0"/>
                <a:cs typeface="Times New Roman" panose="02020603050405020304" charset="0"/>
              </a:rPr>
              <a:t>...</a:t>
            </a:r>
          </a:p>
        </p:txBody>
      </p:sp>
      <p:pic>
        <p:nvPicPr>
          <p:cNvPr id="10" name="Content Placeholder 9" descr="unnamed"/>
          <p:cNvPicPr>
            <a:picLocks noGrp="1" noChangeAspect="1"/>
          </p:cNvPicPr>
          <p:nvPr>
            <p:ph sz="half" idx="1"/>
          </p:nvPr>
        </p:nvPicPr>
        <p:blipFill>
          <a:blip r:embed="rId2"/>
          <a:stretch>
            <a:fillRect/>
          </a:stretch>
        </p:blipFill>
        <p:spPr>
          <a:xfrm>
            <a:off x="6366509" y="1144955"/>
            <a:ext cx="4871085" cy="2061746"/>
          </a:xfrm>
          <a:prstGeom prst="rect">
            <a:avLst/>
          </a:prstGeom>
        </p:spPr>
      </p:pic>
      <p:pic>
        <p:nvPicPr>
          <p:cNvPr id="11" name="Content Placeholder 10" descr="phương-pháp-ghi-chép-sổ-tay-Bullet-Journal-2"/>
          <p:cNvPicPr>
            <a:picLocks noGrp="1" noChangeAspect="1"/>
          </p:cNvPicPr>
          <p:nvPr>
            <p:ph sz="half" idx="2"/>
          </p:nvPr>
        </p:nvPicPr>
        <p:blipFill>
          <a:blip r:embed="rId3"/>
          <a:stretch>
            <a:fillRect/>
          </a:stretch>
        </p:blipFill>
        <p:spPr>
          <a:xfrm>
            <a:off x="677401" y="3651299"/>
            <a:ext cx="5418598" cy="2783840"/>
          </a:xfrm>
          <a:prstGeom prst="rect">
            <a:avLst/>
          </a:prstGeom>
        </p:spPr>
      </p:pic>
      <p:sp>
        <p:nvSpPr>
          <p:cNvPr id="12" name="Text Box 11"/>
          <p:cNvSpPr txBox="1"/>
          <p:nvPr/>
        </p:nvSpPr>
        <p:spPr>
          <a:xfrm>
            <a:off x="6366510" y="3651299"/>
            <a:ext cx="4871085" cy="2893100"/>
          </a:xfrm>
          <a:prstGeom prst="rect">
            <a:avLst/>
          </a:prstGeom>
          <a:noFill/>
        </p:spPr>
        <p:txBody>
          <a:bodyPr wrap="square" rtlCol="0">
            <a:spAutoFit/>
          </a:bodyPr>
          <a:lstStyle/>
          <a:p>
            <a:pPr indent="0" algn="just">
              <a:buNone/>
            </a:pPr>
            <a:r>
              <a:rPr lang="en-US" sz="2600" dirty="0" err="1">
                <a:latin typeface="Times New Roman" panose="02020603050405020304" charset="0"/>
                <a:cs typeface="Times New Roman" panose="02020603050405020304" charset="0"/>
                <a:sym typeface="+mn-ea"/>
              </a:rPr>
              <a:t>Nhưng</a:t>
            </a:r>
            <a:r>
              <a:rPr lang="en-US" sz="2600" dirty="0">
                <a:latin typeface="Times New Roman" panose="02020603050405020304" charset="0"/>
                <a:cs typeface="Times New Roman" panose="02020603050405020304" charset="0"/>
                <a:sym typeface="+mn-ea"/>
              </a:rPr>
              <a:t> </a:t>
            </a:r>
            <a:r>
              <a:rPr lang="vi-VN" altLang="en-US" sz="2600" dirty="0">
                <a:latin typeface="Times New Roman" panose="02020603050405020304" charset="0"/>
                <a:cs typeface="Times New Roman" panose="02020603050405020304" charset="0"/>
              </a:rPr>
              <a:t>việc ghi chép lại những khoản thu chi là quá tốn công sức, khó tìm kiếm khi có quá nhiều thu chi, khó quản lý, điều đó dẫn tới sinh viên hiện nay thường không chú trọng việc quản lý chi tiêu của mình.</a:t>
            </a:r>
            <a:endParaRPr lang="en-US" sz="2600" dirty="0">
              <a:latin typeface="Times New Roman" panose="02020603050405020304" charset="0"/>
              <a:cs typeface="Times New Roman" panose="02020603050405020304" charset="0"/>
              <a:sym typeface="+mn-ea"/>
            </a:endParaRPr>
          </a:p>
        </p:txBody>
      </p:sp>
      <p:sp>
        <p:nvSpPr>
          <p:cNvPr id="9" name="Slide Number Placeholder 8">
            <a:extLst>
              <a:ext uri="{FF2B5EF4-FFF2-40B4-BE49-F238E27FC236}">
                <a16:creationId xmlns:a16="http://schemas.microsoft.com/office/drawing/2014/main" id="{525683A9-F079-45CC-9E63-DAA4DC94DD67}"/>
              </a:ext>
            </a:extLst>
          </p:cNvPr>
          <p:cNvSpPr>
            <a:spLocks noGrp="1"/>
          </p:cNvSpPr>
          <p:nvPr>
            <p:ph type="sldNum" sz="quarter" idx="12"/>
          </p:nvPr>
        </p:nvSpPr>
        <p:spPr>
          <a:xfrm>
            <a:off x="11514599" y="6435139"/>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3</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0"/>
            <a:ext cx="8597515" cy="873760"/>
          </a:xfrm>
        </p:spPr>
        <p:txBody>
          <a:bodyPr>
            <a:noAutofit/>
          </a:bodyPr>
          <a:lstStyle/>
          <a:p>
            <a:r>
              <a:rPr lang="vi-VN" altLang="en-US" dirty="0">
                <a:solidFill>
                  <a:srgbClr val="FF0000"/>
                </a:solidFill>
                <a:latin typeface="Times New Roman" panose="02020603050405020304" charset="0"/>
                <a:cs typeface="Times New Roman" panose="02020603050405020304" charset="0"/>
                <a:sym typeface="+mn-ea"/>
              </a:rPr>
              <a:t>1. GIỚI THIỆU</a:t>
            </a:r>
            <a:br>
              <a:rPr lang="vi-VN" altLang="en-US" dirty="0">
                <a:solidFill>
                  <a:srgbClr val="FF0000"/>
                </a:solidFill>
                <a:latin typeface="Times New Roman" panose="02020603050405020304" charset="0"/>
                <a:cs typeface="Times New Roman" panose="02020603050405020304" charset="0"/>
              </a:rPr>
            </a:br>
            <a:endParaRPr lang="en-US" dirty="0"/>
          </a:p>
        </p:txBody>
      </p:sp>
      <p:sp>
        <p:nvSpPr>
          <p:cNvPr id="7" name="Text Box 6"/>
          <p:cNvSpPr txBox="1"/>
          <p:nvPr/>
        </p:nvSpPr>
        <p:spPr>
          <a:xfrm>
            <a:off x="677545" y="704825"/>
            <a:ext cx="3256915" cy="829945"/>
          </a:xfrm>
          <a:prstGeom prst="rect">
            <a:avLst/>
          </a:prstGeom>
          <a:noFill/>
        </p:spPr>
        <p:txBody>
          <a:bodyPr wrap="square" rtlCol="0">
            <a:spAutoFit/>
          </a:bodyPr>
          <a:lstStyle/>
          <a:p>
            <a:r>
              <a:rPr lang="vi-VN" altLang="en-US" sz="2400" dirty="0">
                <a:solidFill>
                  <a:schemeClr val="accent1">
                    <a:lumMod val="50000"/>
                  </a:schemeClr>
                </a:solidFill>
                <a:latin typeface="Times New Roman" panose="02020603050405020304" charset="0"/>
                <a:cs typeface="Times New Roman" panose="02020603050405020304" charset="0"/>
                <a:sym typeface="+mn-ea"/>
              </a:rPr>
              <a:t>1.2 MỤC TIÊU</a:t>
            </a:r>
            <a:endParaRPr lang="vi-VN" altLang="en-US" sz="2400" dirty="0">
              <a:solidFill>
                <a:schemeClr val="accent1">
                  <a:lumMod val="50000"/>
                </a:schemeClr>
              </a:solidFill>
              <a:latin typeface="Times New Roman" panose="02020603050405020304" charset="0"/>
              <a:cs typeface="Times New Roman" panose="02020603050405020304" charset="0"/>
            </a:endParaRPr>
          </a:p>
          <a:p>
            <a:endParaRPr lang="en-US" sz="2400" dirty="0"/>
          </a:p>
        </p:txBody>
      </p:sp>
      <p:sp>
        <p:nvSpPr>
          <p:cNvPr id="8" name="Text Box 7"/>
          <p:cNvSpPr txBox="1"/>
          <p:nvPr/>
        </p:nvSpPr>
        <p:spPr>
          <a:xfrm>
            <a:off x="677545" y="1156298"/>
            <a:ext cx="7071360" cy="5693866"/>
          </a:xfrm>
          <a:prstGeom prst="rect">
            <a:avLst/>
          </a:prstGeom>
          <a:noFill/>
        </p:spPr>
        <p:txBody>
          <a:bodyPr wrap="square" rtlCol="0">
            <a:spAutoFit/>
          </a:bodyPr>
          <a:lstStyle/>
          <a:p>
            <a:pPr indent="0" algn="just">
              <a:buNone/>
            </a:pPr>
            <a:r>
              <a:rPr lang="en-US" sz="2600" dirty="0" err="1">
                <a:latin typeface="Times New Roman" panose="02020603050405020304" charset="0"/>
                <a:cs typeface="Times New Roman" panose="02020603050405020304" charset="0"/>
                <a:sym typeface="+mn-ea"/>
              </a:rPr>
              <a:t>Ứng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dụng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quản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thu</a:t>
            </a:r>
            <a:r>
              <a:rPr lang="en-US" sz="2600" dirty="0">
                <a:latin typeface="Times New Roman" panose="02020603050405020304" charset="0"/>
                <a:cs typeface="Times New Roman" panose="02020603050405020304" charset="0"/>
                <a:sym typeface="+mn-ea"/>
              </a:rPr>
              <a:t> chi </a:t>
            </a:r>
            <a:r>
              <a:rPr lang="en-US" sz="2600" dirty="0" err="1">
                <a:latin typeface="Times New Roman" panose="02020603050405020304" charset="0"/>
                <a:cs typeface="Times New Roman" panose="02020603050405020304" charset="0"/>
                <a:sym typeface="+mn-ea"/>
              </a:rPr>
              <a:t>cá</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nhân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dành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sinh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viên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hỗ</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trợ</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vấn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đề</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sau</a:t>
            </a:r>
            <a:r>
              <a:rPr lang="en-US" sz="2600" dirty="0">
                <a:latin typeface="Times New Roman" panose="02020603050405020304" charset="0"/>
                <a:cs typeface="Times New Roman" panose="02020603050405020304" charset="0"/>
                <a:sym typeface="+mn-ea"/>
              </a:rPr>
              <a:t>:</a:t>
            </a:r>
          </a:p>
          <a:p>
            <a:pPr indent="0" algn="just">
              <a:buNone/>
            </a:pPr>
            <a:endParaRPr lang="en-US" sz="2600" dirty="0">
              <a:latin typeface="Times New Roman" panose="02020603050405020304" charset="0"/>
              <a:cs typeface="Times New Roman" panose="02020603050405020304" charset="0"/>
            </a:endParaRPr>
          </a:p>
          <a:p>
            <a:pPr marL="457200" indent="-457200" algn="just">
              <a:buFontTx/>
              <a:buChar char="-"/>
            </a:pPr>
            <a:r>
              <a:rPr lang="en-US" sz="2600" dirty="0" err="1">
                <a:latin typeface="Times New Roman" panose="02020603050405020304" charset="0"/>
                <a:cs typeface="Times New Roman" panose="02020603050405020304" charset="0"/>
                <a:sym typeface="+mn-ea"/>
              </a:rPr>
              <a:t>Giúp</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sinh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viên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quản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những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khoản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khoản</a:t>
            </a:r>
            <a:r>
              <a:rPr lang="en-US" sz="2600" dirty="0">
                <a:latin typeface="Times New Roman" panose="02020603050405020304" charset="0"/>
                <a:cs typeface="Times New Roman" panose="02020603050405020304" charset="0"/>
                <a:sym typeface="+mn-ea"/>
              </a:rPr>
              <a:t> chi </a:t>
            </a:r>
            <a:r>
              <a:rPr lang="en-US" sz="2600" dirty="0" err="1">
                <a:latin typeface="Times New Roman" panose="02020603050405020304" charset="0"/>
                <a:cs typeface="Times New Roman" panose="02020603050405020304" charset="0"/>
                <a:sym typeface="+mn-ea"/>
              </a:rPr>
              <a:t>của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mình</a:t>
            </a:r>
            <a:r>
              <a:rPr lang="en-US" sz="2600" dirty="0">
                <a:latin typeface="Times New Roman" panose="02020603050405020304" charset="0"/>
                <a:cs typeface="Times New Roman" panose="02020603050405020304" charset="0"/>
                <a:sym typeface="+mn-ea"/>
              </a:rPr>
              <a:t>.</a:t>
            </a:r>
          </a:p>
          <a:p>
            <a:pPr algn="just"/>
            <a:endParaRPr lang="en-US" sz="2600" dirty="0">
              <a:latin typeface="Times New Roman" panose="02020603050405020304" charset="0"/>
              <a:cs typeface="Times New Roman" panose="02020603050405020304" charset="0"/>
            </a:endParaRPr>
          </a:p>
          <a:p>
            <a:pPr marL="457200" indent="-457200" algn="just">
              <a:buFontTx/>
              <a:buChar char="-"/>
            </a:pPr>
            <a:r>
              <a:rPr lang="en-US" sz="2600" dirty="0" err="1">
                <a:latin typeface="Times New Roman" panose="02020603050405020304" charset="0"/>
                <a:cs typeface="Times New Roman" panose="02020603050405020304" charset="0"/>
                <a:sym typeface="+mn-ea"/>
              </a:rPr>
              <a:t>Xem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tổng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tổng</a:t>
            </a:r>
            <a:r>
              <a:rPr lang="en-US" sz="2600" dirty="0">
                <a:latin typeface="Times New Roman" panose="02020603050405020304" charset="0"/>
                <a:cs typeface="Times New Roman" panose="02020603050405020304" charset="0"/>
                <a:sym typeface="+mn-ea"/>
              </a:rPr>
              <a:t> chi </a:t>
            </a:r>
            <a:r>
              <a:rPr lang="en-US" sz="2600" dirty="0" err="1">
                <a:latin typeface="Times New Roman" panose="02020603050405020304" charset="0"/>
                <a:cs typeface="Times New Roman" panose="02020603050405020304" charset="0"/>
                <a:sym typeface="+mn-ea"/>
              </a:rPr>
              <a:t>hằng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ngày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hàng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tháng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năm</a:t>
            </a:r>
            <a:r>
              <a:rPr lang="en-US" sz="2600" dirty="0">
                <a:latin typeface="Times New Roman" panose="02020603050405020304" charset="0"/>
                <a:cs typeface="Times New Roman" panose="02020603050405020304" charset="0"/>
                <a:sym typeface="+mn-ea"/>
              </a:rPr>
              <a:t>.</a:t>
            </a:r>
          </a:p>
          <a:p>
            <a:pPr algn="just"/>
            <a:endParaRPr lang="en-US" sz="2600" dirty="0">
              <a:latin typeface="Times New Roman" panose="02020603050405020304" charset="0"/>
              <a:cs typeface="Times New Roman" panose="02020603050405020304" charset="0"/>
              <a:sym typeface="+mn-ea"/>
            </a:endParaRPr>
          </a:p>
          <a:p>
            <a:pPr marL="457200" indent="-457200" algn="just">
              <a:buFontTx/>
              <a:buChar char="-"/>
            </a:pPr>
            <a:r>
              <a:rPr lang="en-US" sz="2600" dirty="0" err="1">
                <a:latin typeface="Times New Roman" panose="02020603050405020304" charset="0"/>
                <a:cs typeface="Times New Roman" panose="02020603050405020304" charset="0"/>
                <a:sym typeface="+mn-ea"/>
              </a:rPr>
              <a:t>Lập</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kế</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hoạch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tiết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kiệm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để</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dành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một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số</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tiền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một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sự</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kiện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nào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đó</a:t>
            </a:r>
            <a:r>
              <a:rPr lang="en-US" sz="2600" dirty="0">
                <a:latin typeface="Times New Roman" panose="02020603050405020304" charset="0"/>
                <a:cs typeface="Times New Roman" panose="02020603050405020304" charset="0"/>
                <a:sym typeface="+mn-ea"/>
              </a:rPr>
              <a:t>.</a:t>
            </a:r>
          </a:p>
          <a:p>
            <a:pPr algn="just"/>
            <a:endParaRPr lang="en-US" sz="2600" dirty="0">
              <a:latin typeface="Times New Roman" panose="02020603050405020304" charset="0"/>
              <a:cs typeface="Times New Roman" panose="02020603050405020304" charset="0"/>
              <a:sym typeface="+mn-ea"/>
            </a:endParaRPr>
          </a:p>
          <a:p>
            <a:pPr algn="just"/>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sym typeface="+mn-ea"/>
              </a:rPr>
              <a:t>Quản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số</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tiền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hiện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trong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ví</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của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mình</a:t>
            </a:r>
            <a:r>
              <a:rPr lang="en-US" sz="2600" dirty="0">
                <a:latin typeface="Times New Roman" panose="02020603050405020304" charset="0"/>
                <a:cs typeface="Times New Roman" panose="02020603050405020304" charset="0"/>
                <a:sym typeface="+mn-ea"/>
              </a:rPr>
              <a:t>.</a:t>
            </a:r>
            <a:endParaRPr lang="en-US" sz="2600" dirty="0">
              <a:latin typeface="Times New Roman" panose="02020603050405020304" charset="0"/>
              <a:cs typeface="Times New Roman" panose="02020603050405020304" charset="0"/>
            </a:endParaRPr>
          </a:p>
          <a:p>
            <a:pPr indent="0">
              <a:buNone/>
            </a:pPr>
            <a:endParaRPr lang="en-US" sz="2600" dirty="0"/>
          </a:p>
        </p:txBody>
      </p:sp>
      <p:pic>
        <p:nvPicPr>
          <p:cNvPr id="9" name="Content Placeholder 8" descr="bop-vi-tien-1"/>
          <p:cNvPicPr>
            <a:picLocks noGrp="1" noChangeAspect="1"/>
          </p:cNvPicPr>
          <p:nvPr>
            <p:ph sz="half" idx="1"/>
          </p:nvPr>
        </p:nvPicPr>
        <p:blipFill>
          <a:blip r:embed="rId2"/>
          <a:stretch>
            <a:fillRect/>
          </a:stretch>
        </p:blipFill>
        <p:spPr>
          <a:xfrm>
            <a:off x="8491000" y="3719264"/>
            <a:ext cx="3499485" cy="2313940"/>
          </a:xfrm>
          <a:prstGeom prst="rect">
            <a:avLst/>
          </a:prstGeom>
        </p:spPr>
      </p:pic>
      <p:pic>
        <p:nvPicPr>
          <p:cNvPr id="13" name="Content Placeholder 12" descr="tải xuống"/>
          <p:cNvPicPr>
            <a:picLocks noGrp="1" noChangeAspect="1"/>
          </p:cNvPicPr>
          <p:nvPr>
            <p:ph sz="half" idx="2"/>
          </p:nvPr>
        </p:nvPicPr>
        <p:blipFill>
          <a:blip r:embed="rId3"/>
          <a:stretch>
            <a:fillRect/>
          </a:stretch>
        </p:blipFill>
        <p:spPr>
          <a:xfrm>
            <a:off x="8669118" y="1156298"/>
            <a:ext cx="3143250" cy="2129790"/>
          </a:xfrm>
          <a:prstGeom prst="rect">
            <a:avLst/>
          </a:prstGeom>
        </p:spPr>
      </p:pic>
      <p:sp>
        <p:nvSpPr>
          <p:cNvPr id="6" name="Slide Number Placeholder 5">
            <a:extLst>
              <a:ext uri="{FF2B5EF4-FFF2-40B4-BE49-F238E27FC236}">
                <a16:creationId xmlns:a16="http://schemas.microsoft.com/office/drawing/2014/main" id="{D3FE15D6-976B-40D0-A216-6C5DA5AD5353}"/>
              </a:ext>
            </a:extLst>
          </p:cNvPr>
          <p:cNvSpPr>
            <a:spLocks noGrp="1"/>
          </p:cNvSpPr>
          <p:nvPr>
            <p:ph type="sldNum" sz="quarter" idx="12"/>
          </p:nvPr>
        </p:nvSpPr>
        <p:spPr>
          <a:xfrm>
            <a:off x="11514455" y="6466380"/>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4</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0"/>
            <a:ext cx="8597515" cy="689317"/>
          </a:xfrm>
        </p:spPr>
        <p:txBody>
          <a:bodyPr>
            <a:normAutofit/>
          </a:bodyPr>
          <a:lstStyle/>
          <a:p>
            <a:r>
              <a:rPr lang="vi-VN" altLang="en-US" dirty="0">
                <a:solidFill>
                  <a:srgbClr val="FF0000"/>
                </a:solidFill>
                <a:latin typeface="Times New Roman" panose="02020603050405020304" charset="0"/>
                <a:cs typeface="Times New Roman" panose="02020603050405020304" charset="0"/>
                <a:sym typeface="+mn-ea"/>
              </a:rPr>
              <a:t>1. GIỚI THIỆU</a:t>
            </a:r>
            <a:endParaRPr lang="en-US" dirty="0"/>
          </a:p>
        </p:txBody>
      </p:sp>
      <p:sp>
        <p:nvSpPr>
          <p:cNvPr id="6" name="Text Box 5"/>
          <p:cNvSpPr txBox="1"/>
          <p:nvPr/>
        </p:nvSpPr>
        <p:spPr>
          <a:xfrm>
            <a:off x="677545" y="689317"/>
            <a:ext cx="2013585" cy="460375"/>
          </a:xfrm>
          <a:prstGeom prst="rect">
            <a:avLst/>
          </a:prstGeom>
          <a:noFill/>
        </p:spPr>
        <p:txBody>
          <a:bodyPr wrap="square" rtlCol="0">
            <a:spAutoFit/>
          </a:bodyPr>
          <a:lstStyle/>
          <a:p>
            <a:r>
              <a:rPr lang="vi-VN" altLang="en-US" sz="2400" dirty="0">
                <a:solidFill>
                  <a:schemeClr val="accent1">
                    <a:lumMod val="50000"/>
                  </a:schemeClr>
                </a:solidFill>
                <a:latin typeface="Times New Roman" panose="02020603050405020304" charset="0"/>
                <a:cs typeface="Times New Roman" panose="02020603050405020304" charset="0"/>
                <a:sym typeface="+mn-ea"/>
              </a:rPr>
              <a:t>1.3 PHẠM VI</a:t>
            </a:r>
          </a:p>
        </p:txBody>
      </p:sp>
      <p:sp>
        <p:nvSpPr>
          <p:cNvPr id="8" name="Text Box 7"/>
          <p:cNvSpPr txBox="1"/>
          <p:nvPr/>
        </p:nvSpPr>
        <p:spPr>
          <a:xfrm>
            <a:off x="677545" y="1461770"/>
            <a:ext cx="9463405" cy="2092881"/>
          </a:xfrm>
          <a:prstGeom prst="rect">
            <a:avLst/>
          </a:prstGeom>
          <a:noFill/>
        </p:spPr>
        <p:txBody>
          <a:bodyPr wrap="square" rtlCol="0">
            <a:spAutoFit/>
          </a:bodyPr>
          <a:lstStyle/>
          <a:p>
            <a:pPr algn="just"/>
            <a:r>
              <a:rPr lang="en-US" altLang="en-US" sz="2600" dirty="0">
                <a:latin typeface="Times New Roman" panose="02020603050405020304" charset="0"/>
                <a:cs typeface="Times New Roman" panose="02020603050405020304" charset="0"/>
              </a:rPr>
              <a:t>-  </a:t>
            </a:r>
            <a:r>
              <a:rPr lang="vi-VN" altLang="en-US" sz="2600" dirty="0">
                <a:latin typeface="Times New Roman" panose="02020603050405020304" charset="0"/>
                <a:cs typeface="Times New Roman" panose="02020603050405020304" charset="0"/>
              </a:rPr>
              <a:t>Ứng dụng hướng tới đối tượng là sinh viên đang theo học ở các trường Đại học, Cao đẳng.</a:t>
            </a:r>
            <a:endParaRPr lang="en-US" altLang="en-US" sz="2600" dirty="0">
              <a:latin typeface="Times New Roman" panose="02020603050405020304" charset="0"/>
              <a:cs typeface="Times New Roman" panose="02020603050405020304" charset="0"/>
            </a:endParaRPr>
          </a:p>
          <a:p>
            <a:pPr marL="457200" indent="-457200" algn="just">
              <a:buFontTx/>
              <a:buChar char="-"/>
            </a:pPr>
            <a:endParaRPr lang="vi-VN" altLang="en-US" sz="2600" dirty="0">
              <a:latin typeface="Times New Roman" panose="02020603050405020304" charset="0"/>
              <a:cs typeface="Times New Roman" panose="02020603050405020304" charset="0"/>
            </a:endParaRPr>
          </a:p>
          <a:p>
            <a:pPr algn="just"/>
            <a:r>
              <a:rPr lang="en-US" altLang="en-US" sz="2600" dirty="0">
                <a:latin typeface="Times New Roman" panose="02020603050405020304" charset="0"/>
                <a:cs typeface="Times New Roman" panose="02020603050405020304" charset="0"/>
              </a:rPr>
              <a:t>-  </a:t>
            </a:r>
            <a:r>
              <a:rPr lang="vi-VN" altLang="en-US" sz="2600" dirty="0">
                <a:latin typeface="Times New Roman" panose="02020603050405020304" charset="0"/>
                <a:cs typeface="Times New Roman" panose="02020603050405020304" charset="0"/>
              </a:rPr>
              <a:t>Giúp cho các sinh viên dễ dàng hơn trong việc quản lý chi tiêu một cách hợp lý.</a:t>
            </a:r>
          </a:p>
        </p:txBody>
      </p:sp>
      <p:pic>
        <p:nvPicPr>
          <p:cNvPr id="9" name="Content Placeholder 8" descr="b"/>
          <p:cNvPicPr>
            <a:picLocks noGrp="1" noChangeAspect="1"/>
          </p:cNvPicPr>
          <p:nvPr>
            <p:ph idx="1"/>
          </p:nvPr>
        </p:nvPicPr>
        <p:blipFill>
          <a:blip r:embed="rId2"/>
          <a:stretch>
            <a:fillRect/>
          </a:stretch>
        </p:blipFill>
        <p:spPr>
          <a:xfrm>
            <a:off x="5512435" y="3429000"/>
            <a:ext cx="4628515" cy="2713990"/>
          </a:xfrm>
          <a:prstGeom prst="rect">
            <a:avLst/>
          </a:prstGeom>
        </p:spPr>
      </p:pic>
      <p:sp>
        <p:nvSpPr>
          <p:cNvPr id="7" name="Slide Number Placeholder 6">
            <a:extLst>
              <a:ext uri="{FF2B5EF4-FFF2-40B4-BE49-F238E27FC236}">
                <a16:creationId xmlns:a16="http://schemas.microsoft.com/office/drawing/2014/main" id="{8D3E3C9B-681F-429C-A7C7-71DF60BFE67E}"/>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5</a:t>
            </a:fld>
            <a:endParaRPr lang="en-US" sz="15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370" y="3493"/>
            <a:ext cx="8597265" cy="535305"/>
          </a:xfrm>
        </p:spPr>
        <p:txBody>
          <a:bodyPr>
            <a:normAutofit fontScale="90000"/>
          </a:bodyPr>
          <a:lstStyle/>
          <a:p>
            <a:r>
              <a:rPr lang="vi-VN" altLang="en-US" dirty="0">
                <a:solidFill>
                  <a:srgbClr val="FF0000"/>
                </a:solidFill>
                <a:latin typeface="Times New Roman" panose="02020603050405020304" charset="0"/>
                <a:cs typeface="Times New Roman" panose="02020603050405020304" charset="0"/>
                <a:sym typeface="+mn-ea"/>
              </a:rPr>
              <a:t>1. GIỚI THIỆU</a:t>
            </a:r>
            <a:br>
              <a:rPr lang="en-US" dirty="0"/>
            </a:br>
            <a:endParaRPr lang="en-US" dirty="0"/>
          </a:p>
        </p:txBody>
      </p:sp>
      <p:sp>
        <p:nvSpPr>
          <p:cNvPr id="6" name="Text Box 5"/>
          <p:cNvSpPr txBox="1"/>
          <p:nvPr/>
        </p:nvSpPr>
        <p:spPr>
          <a:xfrm>
            <a:off x="701675" y="538798"/>
            <a:ext cx="5273675"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1.4 CHỨC NĂNG - PHI CHỨC NĂNG</a:t>
            </a:r>
          </a:p>
        </p:txBody>
      </p:sp>
      <p:sp>
        <p:nvSpPr>
          <p:cNvPr id="7" name="Round Same Side Corner Rectangle 6"/>
          <p:cNvSpPr/>
          <p:nvPr/>
        </p:nvSpPr>
        <p:spPr>
          <a:xfrm>
            <a:off x="701675" y="1102897"/>
            <a:ext cx="2803525" cy="61404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s 7"/>
          <p:cNvSpPr/>
          <p:nvPr/>
        </p:nvSpPr>
        <p:spPr>
          <a:xfrm>
            <a:off x="701043" y="1716942"/>
            <a:ext cx="2803525" cy="2154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Same Side Corner Rectangle 10"/>
          <p:cNvSpPr/>
          <p:nvPr/>
        </p:nvSpPr>
        <p:spPr>
          <a:xfrm>
            <a:off x="8133715" y="1111690"/>
            <a:ext cx="3385820" cy="64325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s 11"/>
          <p:cNvSpPr/>
          <p:nvPr/>
        </p:nvSpPr>
        <p:spPr>
          <a:xfrm>
            <a:off x="8120378" y="1766877"/>
            <a:ext cx="3399157" cy="20948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Same Side Corner Rectangle 12"/>
          <p:cNvSpPr/>
          <p:nvPr/>
        </p:nvSpPr>
        <p:spPr>
          <a:xfrm>
            <a:off x="6918813" y="4374759"/>
            <a:ext cx="2745689" cy="62865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s 13"/>
          <p:cNvSpPr/>
          <p:nvPr/>
        </p:nvSpPr>
        <p:spPr>
          <a:xfrm>
            <a:off x="6918813" y="5013217"/>
            <a:ext cx="2745692" cy="172520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768155" y="1722364"/>
            <a:ext cx="2737045" cy="1785104"/>
          </a:xfrm>
          <a:prstGeom prst="rect">
            <a:avLst/>
          </a:prstGeom>
          <a:noFill/>
        </p:spPr>
        <p:txBody>
          <a:bodyPr wrap="square" rtlCol="0">
            <a:spAutoFit/>
          </a:bodyPr>
          <a:lstStyle/>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Thêm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khoản</a:t>
            </a:r>
            <a:r>
              <a:rPr lang="vi-VN" altLang="en-US" sz="2200" dirty="0">
                <a:latin typeface="Times New Roman" panose="02020603050405020304" pitchFamily="18" charset="0"/>
                <a:cs typeface="Times New Roman" panose="02020603050405020304" pitchFamily="18" charset="0"/>
              </a:rPr>
              <a:t> thu chi</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Cập nhật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khoản</a:t>
            </a:r>
            <a:r>
              <a:rPr lang="vi-VN" altLang="en-US" sz="2200" dirty="0">
                <a:latin typeface="Times New Roman" panose="02020603050405020304" pitchFamily="18" charset="0"/>
                <a:cs typeface="Times New Roman" panose="02020603050405020304" pitchFamily="18" charset="0"/>
              </a:rPr>
              <a:t> thu chi</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Xóa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khoản</a:t>
            </a:r>
            <a:r>
              <a:rPr lang="vi-VN" altLang="en-US" sz="2200" dirty="0">
                <a:latin typeface="Times New Roman" panose="02020603050405020304" pitchFamily="18" charset="0"/>
                <a:cs typeface="Times New Roman" panose="02020603050405020304" pitchFamily="18" charset="0"/>
              </a:rPr>
              <a:t> thu chi</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Xem lịch sử thu chi</a:t>
            </a:r>
          </a:p>
        </p:txBody>
      </p:sp>
      <p:sp>
        <p:nvSpPr>
          <p:cNvPr id="19" name="Round Same Side Corner Rectangle 18"/>
          <p:cNvSpPr/>
          <p:nvPr/>
        </p:nvSpPr>
        <p:spPr>
          <a:xfrm>
            <a:off x="4482465" y="1111690"/>
            <a:ext cx="2991485" cy="5715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s 19"/>
          <p:cNvSpPr/>
          <p:nvPr/>
        </p:nvSpPr>
        <p:spPr>
          <a:xfrm>
            <a:off x="4482465" y="1694497"/>
            <a:ext cx="2991485" cy="216725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Box 21"/>
          <p:cNvSpPr txBox="1"/>
          <p:nvPr/>
        </p:nvSpPr>
        <p:spPr>
          <a:xfrm>
            <a:off x="701675" y="1200767"/>
            <a:ext cx="2803525" cy="400110"/>
          </a:xfrm>
          <a:prstGeom prst="rect">
            <a:avLst/>
          </a:prstGeom>
          <a:noFill/>
        </p:spPr>
        <p:txBody>
          <a:bodyPr wrap="square" rtlCol="0">
            <a:spAutoFit/>
          </a:bodyPr>
          <a:lstStyle/>
          <a:p>
            <a:pPr algn="ctr"/>
            <a:r>
              <a:rPr lang="vi-VN" altLang="en-US"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thu chi</a:t>
            </a:r>
          </a:p>
        </p:txBody>
      </p:sp>
      <p:sp>
        <p:nvSpPr>
          <p:cNvPr id="24" name="Text Box 23"/>
          <p:cNvSpPr txBox="1"/>
          <p:nvPr/>
        </p:nvSpPr>
        <p:spPr>
          <a:xfrm>
            <a:off x="4482465" y="1207502"/>
            <a:ext cx="2991485" cy="400110"/>
          </a:xfrm>
          <a:prstGeom prst="rect">
            <a:avLst/>
          </a:prstGeom>
          <a:noFill/>
        </p:spPr>
        <p:txBody>
          <a:bodyPr wrap="square" rtlCol="0">
            <a:spAutoFit/>
          </a:bodyPr>
          <a:lstStyle/>
          <a:p>
            <a:pPr algn="ctr"/>
            <a:r>
              <a:rPr lang="vi-VN" altLang="en-US"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ví</a:t>
            </a:r>
          </a:p>
        </p:txBody>
      </p:sp>
      <p:sp>
        <p:nvSpPr>
          <p:cNvPr id="25" name="Text Box 24"/>
          <p:cNvSpPr txBox="1"/>
          <p:nvPr/>
        </p:nvSpPr>
        <p:spPr>
          <a:xfrm>
            <a:off x="8104505" y="1230936"/>
            <a:ext cx="3342005" cy="400110"/>
          </a:xfrm>
          <a:prstGeom prst="rect">
            <a:avLst/>
          </a:prstGeom>
          <a:noFill/>
        </p:spPr>
        <p:txBody>
          <a:bodyPr wrap="square" rtlCol="0">
            <a:spAutoFit/>
          </a:bodyPr>
          <a:lstStyle/>
          <a:p>
            <a:pPr algn="ctr"/>
            <a:r>
              <a:rPr lang="vi-VN" altLang="en-US"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 hoạch tiết kiệm</a:t>
            </a:r>
          </a:p>
        </p:txBody>
      </p:sp>
      <p:sp>
        <p:nvSpPr>
          <p:cNvPr id="26" name="Text Box 25"/>
          <p:cNvSpPr txBox="1"/>
          <p:nvPr/>
        </p:nvSpPr>
        <p:spPr>
          <a:xfrm>
            <a:off x="6918813" y="4498340"/>
            <a:ext cx="2745692" cy="368300"/>
          </a:xfrm>
          <a:prstGeom prst="rect">
            <a:avLst/>
          </a:prstGeom>
          <a:noFill/>
        </p:spPr>
        <p:txBody>
          <a:bodyPr wrap="square" rtlCol="0">
            <a:spAutoFit/>
          </a:bodyPr>
          <a:lstStyle/>
          <a:p>
            <a:pPr algn="ctr"/>
            <a:r>
              <a:rPr lang="vi-VN" altLang="en-US" dirty="0">
                <a:solidFill>
                  <a:srgbClr val="FF0000"/>
                </a:solidFill>
                <a:effectLst>
                  <a:outerShdw blurRad="38100" dist="38100" dir="2700000" algn="tl">
                    <a:srgbClr val="000000">
                      <a:alpha val="43137"/>
                    </a:srgbClr>
                  </a:outerShdw>
                </a:effectLst>
              </a:rPr>
              <a:t>Quản lý tài khoản</a:t>
            </a:r>
          </a:p>
        </p:txBody>
      </p:sp>
      <p:sp>
        <p:nvSpPr>
          <p:cNvPr id="28" name="Text Box 27"/>
          <p:cNvSpPr txBox="1"/>
          <p:nvPr/>
        </p:nvSpPr>
        <p:spPr>
          <a:xfrm>
            <a:off x="4482465" y="1738095"/>
            <a:ext cx="2991485" cy="2123658"/>
          </a:xfrm>
          <a:prstGeom prst="rect">
            <a:avLst/>
          </a:prstGeom>
          <a:noFill/>
        </p:spPr>
        <p:txBody>
          <a:bodyPr wrap="square" rtlCol="0">
            <a:spAutoFit/>
          </a:bodyPr>
          <a:lstStyle/>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Thêm ví</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Cập nhật ví</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Xóa ví</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Chuyển tiền</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Xem lịch sử chuyển tiền</a:t>
            </a:r>
          </a:p>
        </p:txBody>
      </p:sp>
      <p:sp>
        <p:nvSpPr>
          <p:cNvPr id="29" name="Round Same Side Corner Rectangle 28"/>
          <p:cNvSpPr/>
          <p:nvPr/>
        </p:nvSpPr>
        <p:spPr>
          <a:xfrm>
            <a:off x="2950965" y="4270375"/>
            <a:ext cx="2436961" cy="6572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s 29"/>
          <p:cNvSpPr/>
          <p:nvPr/>
        </p:nvSpPr>
        <p:spPr>
          <a:xfrm>
            <a:off x="2963177" y="4937002"/>
            <a:ext cx="2424747" cy="15119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Box 30"/>
          <p:cNvSpPr txBox="1"/>
          <p:nvPr/>
        </p:nvSpPr>
        <p:spPr>
          <a:xfrm>
            <a:off x="2963179" y="4426200"/>
            <a:ext cx="2424746" cy="707886"/>
          </a:xfrm>
          <a:prstGeom prst="rect">
            <a:avLst/>
          </a:prstGeom>
          <a:noFill/>
        </p:spPr>
        <p:txBody>
          <a:bodyPr wrap="square" rtlCol="0">
            <a:spAutoFit/>
          </a:bodyPr>
          <a:lstStyle/>
          <a:p>
            <a:pPr algn="ctr"/>
            <a:r>
              <a:rPr lang="vi-VN" altLang="en-US"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Quản lý danh mục</a:t>
            </a:r>
            <a:endParaRPr lang="vi-VN" altLang="en-US"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2" name="Text Box 31"/>
          <p:cNvSpPr txBox="1"/>
          <p:nvPr/>
        </p:nvSpPr>
        <p:spPr>
          <a:xfrm>
            <a:off x="8133083" y="1747312"/>
            <a:ext cx="3500267" cy="2123658"/>
          </a:xfrm>
          <a:prstGeom prst="rect">
            <a:avLst/>
          </a:prstGeom>
          <a:noFill/>
        </p:spPr>
        <p:txBody>
          <a:bodyPr wrap="square" rtlCol="0">
            <a:spAutoFit/>
          </a:bodyPr>
          <a:lstStyle/>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Thêm kế hoạch</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Thu chi cho kế hoạch</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Xem chi tiết</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Xóa kế hoạch</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Xem lịch sử thu chi kế hoạch</a:t>
            </a:r>
          </a:p>
        </p:txBody>
      </p:sp>
      <p:sp>
        <p:nvSpPr>
          <p:cNvPr id="33" name="Text Box 32"/>
          <p:cNvSpPr txBox="1"/>
          <p:nvPr/>
        </p:nvSpPr>
        <p:spPr>
          <a:xfrm>
            <a:off x="6918811" y="4950288"/>
            <a:ext cx="2745689" cy="1785104"/>
          </a:xfrm>
          <a:prstGeom prst="rect">
            <a:avLst/>
          </a:prstGeom>
          <a:noFill/>
        </p:spPr>
        <p:txBody>
          <a:bodyPr wrap="square" rtlCol="0">
            <a:spAutoFit/>
          </a:bodyPr>
          <a:lstStyle/>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Cập nhật tài khoản</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Đăng xuất</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Đổi mật khẩu</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Xem thông tin tài khoản</a:t>
            </a:r>
          </a:p>
        </p:txBody>
      </p:sp>
      <p:sp>
        <p:nvSpPr>
          <p:cNvPr id="34" name="Text Box 33"/>
          <p:cNvSpPr txBox="1"/>
          <p:nvPr/>
        </p:nvSpPr>
        <p:spPr>
          <a:xfrm>
            <a:off x="2963178" y="4927600"/>
            <a:ext cx="2424748" cy="1446550"/>
          </a:xfrm>
          <a:prstGeom prst="rect">
            <a:avLst/>
          </a:prstGeom>
          <a:noFill/>
        </p:spPr>
        <p:txBody>
          <a:bodyPr wrap="square" rtlCol="0">
            <a:spAutoFit/>
          </a:bodyPr>
          <a:lstStyle/>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Thêm danh mục</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Cập nhât danh mục</a:t>
            </a:r>
          </a:p>
          <a:p>
            <a:pPr marL="285750" indent="-285750">
              <a:buFont typeface="Wingdings" panose="05000000000000000000" charset="0"/>
              <a:buChar char="§"/>
            </a:pPr>
            <a:r>
              <a:rPr lang="vi-VN" altLang="en-US" sz="2200" dirty="0">
                <a:latin typeface="Times New Roman" panose="02020603050405020304" pitchFamily="18" charset="0"/>
                <a:cs typeface="Times New Roman" panose="02020603050405020304" pitchFamily="18" charset="0"/>
              </a:rPr>
              <a:t>Xóa danh mục</a:t>
            </a:r>
          </a:p>
        </p:txBody>
      </p:sp>
      <p:sp>
        <p:nvSpPr>
          <p:cNvPr id="9" name="Slide Number Placeholder 8">
            <a:extLst>
              <a:ext uri="{FF2B5EF4-FFF2-40B4-BE49-F238E27FC236}">
                <a16:creationId xmlns:a16="http://schemas.microsoft.com/office/drawing/2014/main" id="{B582FAAE-32F5-416C-92F7-6779E863D37B}"/>
              </a:ext>
            </a:extLst>
          </p:cNvPr>
          <p:cNvSpPr>
            <a:spLocks noGrp="1"/>
          </p:cNvSpPr>
          <p:nvPr>
            <p:ph type="sldNum" sz="quarter" idx="12"/>
          </p:nvPr>
        </p:nvSpPr>
        <p:spPr>
          <a:xfrm>
            <a:off x="11508594" y="6448937"/>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6</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4698"/>
            <a:ext cx="8597515" cy="684619"/>
          </a:xfrm>
        </p:spPr>
        <p:txBody>
          <a:bodyPr>
            <a:normAutofit/>
          </a:bodyPr>
          <a:lstStyle/>
          <a:p>
            <a:r>
              <a:rPr lang="vi-VN" altLang="en-US" dirty="0">
                <a:solidFill>
                  <a:srgbClr val="FF0000"/>
                </a:solidFill>
                <a:latin typeface="Times New Roman" panose="02020603050405020304" charset="0"/>
                <a:cs typeface="Times New Roman" panose="02020603050405020304" charset="0"/>
                <a:sym typeface="+mn-ea"/>
              </a:rPr>
              <a:t>1. GIỚI THIỆU</a:t>
            </a:r>
            <a:endParaRPr lang="en-US" dirty="0"/>
          </a:p>
        </p:txBody>
      </p:sp>
      <p:sp>
        <p:nvSpPr>
          <p:cNvPr id="6" name="Text Box 5"/>
          <p:cNvSpPr txBox="1"/>
          <p:nvPr/>
        </p:nvSpPr>
        <p:spPr>
          <a:xfrm>
            <a:off x="677545" y="693835"/>
            <a:ext cx="5273675"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1.4 CHỨC NĂNG - PHI CHỨC NĂNG</a:t>
            </a:r>
          </a:p>
        </p:txBody>
      </p:sp>
      <p:sp>
        <p:nvSpPr>
          <p:cNvPr id="7" name="Text Box 6"/>
          <p:cNvSpPr txBox="1"/>
          <p:nvPr/>
        </p:nvSpPr>
        <p:spPr>
          <a:xfrm>
            <a:off x="3111353" y="1751459"/>
            <a:ext cx="6602095" cy="892552"/>
          </a:xfrm>
          <a:prstGeom prst="rect">
            <a:avLst/>
          </a:prstGeom>
          <a:noFill/>
        </p:spPr>
        <p:txBody>
          <a:bodyPr wrap="square" rtlCol="0">
            <a:spAutoFit/>
          </a:bodyPr>
          <a:lstStyle/>
          <a:p>
            <a:pPr algn="just"/>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dung </a:t>
            </a:r>
            <a:r>
              <a:rPr lang="en-US" sz="2600" dirty="0" err="1">
                <a:latin typeface="Times New Roman" panose="02020603050405020304" pitchFamily="18" charset="0"/>
                <a:cs typeface="Times New Roman" panose="02020603050405020304" pitchFamily="18" charset="0"/>
              </a:rPr>
              <a:t>lượng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nhanh</a:t>
            </a:r>
            <a:r>
              <a:rPr lang="en-US" sz="2600" dirty="0">
                <a:latin typeface="Times New Roman" panose="02020603050405020304" pitchFamily="18" charset="0"/>
                <a:cs typeface="Times New Roman" panose="02020603050405020304" pitchFamily="18" charset="0"/>
              </a:rPr>
              <a:t>.</a:t>
            </a:r>
          </a:p>
        </p:txBody>
      </p:sp>
      <p:sp>
        <p:nvSpPr>
          <p:cNvPr id="8" name="Text Box 7"/>
          <p:cNvSpPr txBox="1"/>
          <p:nvPr/>
        </p:nvSpPr>
        <p:spPr>
          <a:xfrm>
            <a:off x="3111352" y="3860947"/>
            <a:ext cx="6357620" cy="892552"/>
          </a:xfrm>
          <a:prstGeom prst="rect">
            <a:avLst/>
          </a:prstGeom>
          <a:noFill/>
        </p:spPr>
        <p:txBody>
          <a:bodyPr wrap="square" rtlCol="0">
            <a:spAutoFit/>
          </a:bodyPr>
          <a:lstStyle/>
          <a:p>
            <a:pPr algn="just"/>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xảy</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sai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sót</a:t>
            </a:r>
            <a:r>
              <a:rPr lang="en-US" sz="2600" dirty="0">
                <a:latin typeface="Times New Roman" panose="02020603050405020304" pitchFamily="18" charset="0"/>
                <a:cs typeface="Times New Roman" panose="02020603050405020304" pitchFamily="18" charset="0"/>
              </a:rPr>
              <a:t>.</a:t>
            </a:r>
          </a:p>
        </p:txBody>
      </p:sp>
      <p:sp>
        <p:nvSpPr>
          <p:cNvPr id="9" name="Text Box 8"/>
          <p:cNvSpPr txBox="1"/>
          <p:nvPr/>
        </p:nvSpPr>
        <p:spPr>
          <a:xfrm>
            <a:off x="3111352" y="4972215"/>
            <a:ext cx="5820410" cy="492443"/>
          </a:xfrm>
          <a:prstGeom prst="rect">
            <a:avLst/>
          </a:prstGeom>
          <a:noFill/>
        </p:spPr>
        <p:txBody>
          <a:bodyPr wrap="square" rtlCol="0">
            <a:spAutoFit/>
          </a:bodyPr>
          <a:lstStyle/>
          <a:p>
            <a:r>
              <a:rPr lang="en-US" sz="2600" dirty="0" err="1">
                <a:latin typeface="Times New Roman" panose="02020603050405020304" pitchFamily="18" charset="0"/>
                <a:cs typeface="Times New Roman" panose="02020603050405020304" pitchFamily="18" charset="0"/>
              </a:rPr>
              <a:t>Đảm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an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dung.</a:t>
            </a:r>
          </a:p>
        </p:txBody>
      </p:sp>
      <p:sp>
        <p:nvSpPr>
          <p:cNvPr id="11" name="Text Box 10"/>
          <p:cNvSpPr txBox="1"/>
          <p:nvPr/>
        </p:nvSpPr>
        <p:spPr>
          <a:xfrm>
            <a:off x="3111352" y="2749679"/>
            <a:ext cx="6163563" cy="892552"/>
          </a:xfrm>
          <a:prstGeom prst="rect">
            <a:avLst/>
          </a:prstGeom>
          <a:noFill/>
        </p:spPr>
        <p:txBody>
          <a:bodyPr wrap="square" rtlCol="0">
            <a:spAutoFit/>
          </a:bodyPr>
          <a:lstStyle/>
          <a:p>
            <a:pPr algn="just"/>
            <a:r>
              <a:rPr lang="en-US" sz="2600" dirty="0">
                <a:latin typeface="Times New Roman" panose="02020603050405020304" pitchFamily="18" charset="0"/>
                <a:cs typeface="Times New Roman" panose="02020603050405020304" pitchFamily="18" charset="0"/>
              </a:rPr>
              <a:t>Giao </a:t>
            </a:r>
            <a:r>
              <a:rPr lang="en-US" sz="2600" dirty="0" err="1">
                <a:latin typeface="Times New Roman" panose="02020603050405020304" pitchFamily="18" charset="0"/>
                <a:cs typeface="Times New Roman" panose="02020603050405020304" pitchFamily="18" charset="0"/>
              </a:rPr>
              <a:t>diện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dễ</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xúc</a:t>
            </a:r>
            <a:r>
              <a:rPr lang="en-US" sz="2600" dirty="0">
                <a:latin typeface="Times New Roman" panose="02020603050405020304" pitchFamily="18" charset="0"/>
                <a:cs typeface="Times New Roman" panose="02020603050405020304" pitchFamily="18" charset="0"/>
              </a:rPr>
              <a:t>.</a:t>
            </a:r>
          </a:p>
        </p:txBody>
      </p:sp>
      <p:pic>
        <p:nvPicPr>
          <p:cNvPr id="12" name="Content Placeholder 11" descr="fasst"/>
          <p:cNvPicPr>
            <a:picLocks noGrp="1" noChangeAspect="1"/>
          </p:cNvPicPr>
          <p:nvPr>
            <p:ph sz="half" idx="1"/>
          </p:nvPr>
        </p:nvPicPr>
        <p:blipFill>
          <a:blip r:embed="rId2"/>
          <a:stretch>
            <a:fillRect/>
          </a:stretch>
        </p:blipFill>
        <p:spPr>
          <a:xfrm>
            <a:off x="677545" y="1800225"/>
            <a:ext cx="2438400" cy="1130935"/>
          </a:xfrm>
          <a:prstGeom prst="rect">
            <a:avLst/>
          </a:prstGeom>
        </p:spPr>
      </p:pic>
      <p:pic>
        <p:nvPicPr>
          <p:cNvPr id="13" name="Content Placeholder 12" descr="chínhac"/>
          <p:cNvPicPr>
            <a:picLocks noGrp="1" noChangeAspect="1"/>
          </p:cNvPicPr>
          <p:nvPr>
            <p:ph sz="half" idx="2"/>
          </p:nvPr>
        </p:nvPicPr>
        <p:blipFill>
          <a:blip r:embed="rId3"/>
          <a:stretch>
            <a:fillRect/>
          </a:stretch>
        </p:blipFill>
        <p:spPr>
          <a:xfrm>
            <a:off x="9686925" y="2931160"/>
            <a:ext cx="2044065" cy="2016125"/>
          </a:xfrm>
          <a:prstGeom prst="rect">
            <a:avLst/>
          </a:prstGeom>
        </p:spPr>
      </p:pic>
      <p:pic>
        <p:nvPicPr>
          <p:cNvPr id="14" name="Picture 13" descr="baomat"/>
          <p:cNvPicPr>
            <a:picLocks noChangeAspect="1"/>
          </p:cNvPicPr>
          <p:nvPr/>
        </p:nvPicPr>
        <p:blipFill>
          <a:blip r:embed="rId4"/>
          <a:stretch>
            <a:fillRect/>
          </a:stretch>
        </p:blipFill>
        <p:spPr>
          <a:xfrm>
            <a:off x="964565" y="3630295"/>
            <a:ext cx="1848485" cy="1892300"/>
          </a:xfrm>
          <a:prstGeom prst="rect">
            <a:avLst/>
          </a:prstGeom>
        </p:spPr>
      </p:pic>
      <p:sp>
        <p:nvSpPr>
          <p:cNvPr id="10" name="Slide Number Placeholder 9">
            <a:extLst>
              <a:ext uri="{FF2B5EF4-FFF2-40B4-BE49-F238E27FC236}">
                <a16:creationId xmlns:a16="http://schemas.microsoft.com/office/drawing/2014/main" id="{59EB3D1C-3731-4623-8175-C2B1CF2C99BF}"/>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7</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0"/>
            <a:ext cx="8597265" cy="827405"/>
          </a:xfrm>
        </p:spPr>
        <p:txBody>
          <a:bodyPr>
            <a:noAutofit/>
          </a:bodyPr>
          <a:lstStyle/>
          <a:p>
            <a:r>
              <a:rPr lang="vi-VN" altLang="en-US" dirty="0">
                <a:solidFill>
                  <a:srgbClr val="FF0000"/>
                </a:solidFill>
                <a:latin typeface="Times New Roman" panose="02020603050405020304" pitchFamily="18" charset="0"/>
                <a:cs typeface="Times New Roman" panose="02020603050405020304" pitchFamily="18" charset="0"/>
                <a:sym typeface="+mn-ea"/>
              </a:rPr>
              <a:t>2. PHÂN TÍCH</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677545" y="827405"/>
            <a:ext cx="5273675" cy="460375"/>
          </a:xfrm>
          <a:prstGeom prst="rect">
            <a:avLst/>
          </a:prstGeom>
          <a:noFill/>
        </p:spPr>
        <p:txBody>
          <a:bodyPr wrap="square" rtlCol="0">
            <a:spAutoFit/>
          </a:bodyPr>
          <a:lstStyle/>
          <a:p>
            <a:pPr algn="l"/>
            <a:r>
              <a:rPr lang="vi-VN" altLang="en-US" sz="2400" dirty="0">
                <a:solidFill>
                  <a:schemeClr val="accent1">
                    <a:lumMod val="50000"/>
                  </a:schemeClr>
                </a:solidFill>
                <a:latin typeface="Times New Roman" panose="02020603050405020304" charset="0"/>
                <a:cs typeface="Times New Roman" panose="02020603050405020304" charset="0"/>
                <a:sym typeface="+mn-ea"/>
              </a:rPr>
              <a:t>2.1 USE</a:t>
            </a:r>
            <a:r>
              <a:rPr lang="en-US" altLang="en-US" sz="2400" dirty="0">
                <a:solidFill>
                  <a:schemeClr val="accent1">
                    <a:lumMod val="50000"/>
                  </a:schemeClr>
                </a:solidFill>
                <a:latin typeface="Times New Roman" panose="02020603050405020304" charset="0"/>
                <a:cs typeface="Times New Roman" panose="02020603050405020304" charset="0"/>
                <a:sym typeface="+mn-ea"/>
              </a:rPr>
              <a:t> </a:t>
            </a:r>
            <a:r>
              <a:rPr lang="vi-VN" altLang="en-US" sz="2400" dirty="0">
                <a:solidFill>
                  <a:schemeClr val="accent1">
                    <a:lumMod val="50000"/>
                  </a:schemeClr>
                </a:solidFill>
                <a:latin typeface="Times New Roman" panose="02020603050405020304" charset="0"/>
                <a:cs typeface="Times New Roman" panose="02020603050405020304" charset="0"/>
                <a:sym typeface="+mn-ea"/>
              </a:rPr>
              <a:t>CASE TỔNG QUÁT</a:t>
            </a:r>
          </a:p>
        </p:txBody>
      </p:sp>
      <p:sp>
        <p:nvSpPr>
          <p:cNvPr id="7" name="Slide Number Placeholder 6">
            <a:extLst>
              <a:ext uri="{FF2B5EF4-FFF2-40B4-BE49-F238E27FC236}">
                <a16:creationId xmlns:a16="http://schemas.microsoft.com/office/drawing/2014/main" id="{B8B646D9-3925-41B9-9B23-F2F5B3476C6F}"/>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8</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5F32F-15E4-4BB0-AE91-33A7F5CE632C}"/>
              </a:ext>
            </a:extLst>
          </p:cNvPr>
          <p:cNvPicPr>
            <a:picLocks noGrp="1" noChangeAspect="1"/>
          </p:cNvPicPr>
          <p:nvPr>
            <p:ph idx="1"/>
          </p:nvPr>
        </p:nvPicPr>
        <p:blipFill>
          <a:blip r:embed="rId2"/>
          <a:stretch>
            <a:fillRect/>
          </a:stretch>
        </p:blipFill>
        <p:spPr>
          <a:xfrm>
            <a:off x="2670517" y="0"/>
            <a:ext cx="6850966" cy="6858000"/>
          </a:xfrm>
          <a:prstGeom prst="rect">
            <a:avLst/>
          </a:prstGeom>
        </p:spPr>
      </p:pic>
      <p:sp>
        <p:nvSpPr>
          <p:cNvPr id="8" name="Slide Number Placeholder 7">
            <a:extLst>
              <a:ext uri="{FF2B5EF4-FFF2-40B4-BE49-F238E27FC236}">
                <a16:creationId xmlns:a16="http://schemas.microsoft.com/office/drawing/2014/main" id="{2A9892B7-CC07-462A-9572-03F367D0A1A6}"/>
              </a:ext>
            </a:extLst>
          </p:cNvPr>
          <p:cNvSpPr>
            <a:spLocks noGrp="1"/>
          </p:cNvSpPr>
          <p:nvPr>
            <p:ph type="sldNum" sz="quarter" idx="12"/>
          </p:nvPr>
        </p:nvSpPr>
        <p:spPr>
          <a:xfrm>
            <a:off x="11508594" y="6492875"/>
            <a:ext cx="683406" cy="365125"/>
          </a:xfrm>
        </p:spPr>
        <p:txBody>
          <a:bodyPr/>
          <a:lstStyle/>
          <a:p>
            <a:fld id="{238EE17F-B177-49C4-82EF-15EF1185C18A}" type="slidenum">
              <a:rPr lang="en-US" sz="1500" smtClean="0">
                <a:solidFill>
                  <a:schemeClr val="tx1"/>
                </a:solidFill>
                <a:latin typeface="Times New Roman" panose="02020603050405020304" pitchFamily="18" charset="0"/>
                <a:cs typeface="Times New Roman" panose="02020603050405020304" pitchFamily="18" charset="0"/>
              </a:rPr>
              <a:t>9</a:t>
            </a:fld>
            <a:endParaRPr lang="en-US"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TotalTime>
  <Words>1000</Words>
  <Application>Microsoft Office PowerPoint</Application>
  <PresentationFormat>Widescreen</PresentationFormat>
  <Paragraphs>153</Paragraphs>
  <Slides>27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Times New Roman</vt:lpstr>
      <vt:lpstr>Trebuchet MS</vt:lpstr>
      <vt:lpstr>Wingdings</vt:lpstr>
      <vt:lpstr>Wingdings 3</vt:lpstr>
      <vt:lpstr>Facet</vt:lpstr>
      <vt:lpstr>Document</vt:lpstr>
      <vt:lpstr>ỨNG DỤNG QUẢN LÝ TÀI CHÍNH CÁ NHÂN CHO SINH VIÊN TRÊN THIẾT BỊ DI ĐỘNG</vt:lpstr>
      <vt:lpstr>NỘI DUNG</vt:lpstr>
      <vt:lpstr>1. GIỚI THIỆU</vt:lpstr>
      <vt:lpstr>1. GIỚI THIỆU </vt:lpstr>
      <vt:lpstr>1. GIỚI THIỆU</vt:lpstr>
      <vt:lpstr>1. GIỚI THIỆU </vt:lpstr>
      <vt:lpstr>1. GIỚI THIỆU</vt:lpstr>
      <vt:lpstr>2. PHÂN TÍCH </vt:lpstr>
      <vt:lpstr>PowerPoint Presentation</vt:lpstr>
      <vt:lpstr>2. PHÂN TÍCH </vt:lpstr>
      <vt:lpstr>PowerPoint Presentation</vt:lpstr>
      <vt:lpstr>2. PHÂN TÍCH </vt:lpstr>
      <vt:lpstr>PowerPoint Presentation</vt:lpstr>
      <vt:lpstr>2. PHÂN TÍCH </vt:lpstr>
      <vt:lpstr>PowerPoint Presentation</vt:lpstr>
      <vt:lpstr>3. THIẾT KẾ </vt:lpstr>
      <vt:lpstr>3. THIẾT KẾ </vt:lpstr>
      <vt:lpstr>PowerPoint Presentation</vt:lpstr>
      <vt:lpstr>3. THIẾT KẾ </vt:lpstr>
      <vt:lpstr>3. THIẾT KẾ </vt:lpstr>
      <vt:lpstr>3. THIẾT KẾ </vt:lpstr>
      <vt:lpstr>4. KIỂM THỬ </vt:lpstr>
      <vt:lpstr>5. DEMO </vt:lpstr>
      <vt:lpstr>6. KẾT LUẬN, HẠN CHẾ VÀ HƯỚNG PHÁT TRIỂN </vt:lpstr>
      <vt:lpstr>6. KẾT LUẬN, HẠN CHẾ VÀ HƯỚNG PHÁT TRIỂN </vt:lpstr>
      <vt:lpstr>6. KẾT LUẬN, HẠN CHẾ VÀ HƯỚNG PHÁT TRIỂN </vt:lpstr>
      <vt:lpstr>CẢM ƠN THẦY CÔ VÀ CÁC BẠN ĐÃ CHÚ Ý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Thuận Nguyễn</dc:creator>
  <cp:lastModifiedBy>Đình Thuận Nguyễn</cp:lastModifiedBy>
  <cp:revision>64</cp:revision>
  <dcterms:created xsi:type="dcterms:W3CDTF">2020-07-02T12:05:00Z</dcterms:created>
  <dcterms:modified xsi:type="dcterms:W3CDTF">2020-07-11T02:10:51Z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1033-11.2.0.9452</vt:lpwstr>
  </property>
</Properties>
</file>