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256" r:id="rId3"/>
    <p:sldId id="260" r:id="rId5"/>
    <p:sldId id="261"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62" r:id="rId24"/>
    <p:sldId id="263" r:id="rId25"/>
    <p:sldId id="264" r:id="rId26"/>
    <p:sldId id="265" r:id="rId27"/>
    <p:sldId id="266" r:id="rId28"/>
  </p:sldIdLst>
  <p:sldSz cx="1219263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3201"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215" y="2404534"/>
            <a:ext cx="7767701"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215" y="4050833"/>
            <a:ext cx="7767701"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402" y="609600"/>
            <a:ext cx="8597515"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402" y="4470400"/>
            <a:ext cx="85975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426" y="609600"/>
            <a:ext cx="809493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274" y="3632200"/>
            <a:ext cx="722523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402" y="4470400"/>
            <a:ext cx="85975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
        <p:nvSpPr>
          <p:cNvPr id="24" name="TextBox 23"/>
          <p:cNvSpPr txBox="1"/>
          <p:nvPr/>
        </p:nvSpPr>
        <p:spPr>
          <a:xfrm>
            <a:off x="541923" y="790378"/>
            <a:ext cx="60966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887" y="2886556"/>
            <a:ext cx="60966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402" y="1931988"/>
            <a:ext cx="85975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402" y="4527448"/>
            <a:ext cx="85975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426" y="609600"/>
            <a:ext cx="809493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99" y="4013200"/>
            <a:ext cx="85975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402" y="4527448"/>
            <a:ext cx="85975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
        <p:nvSpPr>
          <p:cNvPr id="24" name="TextBox 23"/>
          <p:cNvSpPr txBox="1"/>
          <p:nvPr/>
        </p:nvSpPr>
        <p:spPr>
          <a:xfrm>
            <a:off x="541923" y="790378"/>
            <a:ext cx="60966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887" y="2886556"/>
            <a:ext cx="60966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67" y="609600"/>
            <a:ext cx="8589049"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99" y="4013200"/>
            <a:ext cx="85975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402" y="4527448"/>
            <a:ext cx="85975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8458" y="609599"/>
            <a:ext cx="1304871"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402" y="609600"/>
            <a:ext cx="7060845"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402" y="2700867"/>
            <a:ext cx="85975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402" y="4527448"/>
            <a:ext cx="85975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401" y="2160589"/>
            <a:ext cx="4184447"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90471" y="2160589"/>
            <a:ext cx="4184446"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45A6AB0-EECB-459C-B186-FE7C7E45614E}" type="datetimeFigureOut">
              <a:rPr lang="en-US" smtClean="0"/>
            </a:fld>
            <a:endParaRPr lang="en-US"/>
          </a:p>
        </p:txBody>
      </p:sp>
      <p:sp>
        <p:nvSpPr>
          <p:cNvPr id="6" name="Footer Placeholder 5"/>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7" name="Slide Number Placeholder 6"/>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812" y="2160983"/>
            <a:ext cx="418603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812" y="2737245"/>
            <a:ext cx="4186035"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884" y="2160983"/>
            <a:ext cx="418603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885" y="2737245"/>
            <a:ext cx="4186029"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45A6AB0-EECB-459C-B186-FE7C7E45614E}" type="datetimeFigureOut">
              <a:rPr lang="en-US" smtClean="0"/>
            </a:fld>
            <a:endParaRPr lang="en-US"/>
          </a:p>
        </p:txBody>
      </p:sp>
      <p:sp>
        <p:nvSpPr>
          <p:cNvPr id="8" name="Footer Placeholder 7"/>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9" name="Slide Number Placeholder 8"/>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401" y="609600"/>
            <a:ext cx="8597515"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A6AB0-EECB-459C-B186-FE7C7E45614E}" type="datetimeFigureOut">
              <a:rPr lang="en-US" smtClean="0"/>
            </a:fld>
            <a:endParaRPr lang="en-US"/>
          </a:p>
        </p:txBody>
      </p:sp>
      <p:sp>
        <p:nvSpPr>
          <p:cNvPr id="4" name="Footer Placeholder 3"/>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A6AB0-EECB-459C-B186-FE7C7E45614E}" type="datetimeFigureOut">
              <a:rPr lang="en-US" smtClean="0"/>
            </a:fld>
            <a:endParaRPr lang="en-US"/>
          </a:p>
        </p:txBody>
      </p:sp>
      <p:sp>
        <p:nvSpPr>
          <p:cNvPr id="3" name="Footer Placeholder 2"/>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4" name="Slide Number Placeholder 3"/>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401" y="1498604"/>
            <a:ext cx="385490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930" y="514924"/>
            <a:ext cx="4513985"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401" y="2777069"/>
            <a:ext cx="385490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45A6AB0-EECB-459C-B186-FE7C7E45614E}" type="datetimeFigureOut">
              <a:rPr lang="en-US" smtClean="0"/>
            </a:fld>
            <a:endParaRPr lang="en-US"/>
          </a:p>
        </p:txBody>
      </p:sp>
      <p:sp>
        <p:nvSpPr>
          <p:cNvPr id="6" name="Footer Placeholder 5"/>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7" name="Slide Number Placeholder 6"/>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401" y="4800600"/>
            <a:ext cx="85975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401" y="609600"/>
            <a:ext cx="8597515"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401" y="5367338"/>
            <a:ext cx="85975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7" name="Slide Number Placeholder 6"/>
          <p:cNvSpPr>
            <a:spLocks noGrp="1"/>
          </p:cNvSpPr>
          <p:nvPr>
            <p:ph type="sldNum" sz="quarter" idx="12"/>
          </p:nvPr>
        </p:nvSpPr>
        <p:spPr/>
        <p:txBody>
          <a:bodyPr/>
          <a:lstStyle/>
          <a:p>
            <a:fld id="{238EE17F-B177-49C4-82EF-15EF1185C18A}" type="slidenum">
              <a:rPr lang="en-US" smtClean="0"/>
            </a:fld>
            <a:endParaRPr lang="en-US"/>
          </a:p>
        </p:txBody>
      </p:sp>
      <p:sp>
        <p:nvSpPr>
          <p:cNvPr id="5" name="Date Placeholder 4"/>
          <p:cNvSpPr>
            <a:spLocks noGrp="1"/>
          </p:cNvSpPr>
          <p:nvPr>
            <p:ph type="dt" sz="half" idx="10"/>
          </p:nvPr>
        </p:nvSpPr>
        <p:spPr/>
        <p:txBody>
          <a:bodyPr/>
          <a:lstStyle/>
          <a:p>
            <a:fld id="{A45A6AB0-EECB-459C-B186-FE7C7E45614E}" type="datetimeFigureOut">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3201"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401" y="609600"/>
            <a:ext cx="8597515"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401" y="2160589"/>
            <a:ext cx="8597515"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842" y="6041362"/>
            <a:ext cx="91202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5A6AB0-EECB-459C-B186-FE7C7E45614E}" type="datetimeFigureOut">
              <a:rPr lang="en-US" smtClean="0"/>
            </a:fld>
            <a:endParaRPr lang="en-US"/>
          </a:p>
        </p:txBody>
      </p:sp>
      <p:sp>
        <p:nvSpPr>
          <p:cNvPr id="5" name="Footer Placeholder 4"/>
          <p:cNvSpPr>
            <a:spLocks noGrp="1"/>
          </p:cNvSpPr>
          <p:nvPr>
            <p:ph type="ftr" sz="quarter" idx="3"/>
          </p:nvPr>
        </p:nvSpPr>
        <p:spPr>
          <a:xfrm>
            <a:off x="677401" y="6041362"/>
            <a:ext cx="629823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4"/>
          </p:nvPr>
        </p:nvSpPr>
        <p:spPr>
          <a:xfrm>
            <a:off x="8591509" y="6041362"/>
            <a:ext cx="683406" cy="365125"/>
          </a:xfrm>
          <a:prstGeom prst="rect">
            <a:avLst/>
          </a:prstGeom>
        </p:spPr>
        <p:txBody>
          <a:bodyPr vert="horz" lIns="91440" tIns="45720" rIns="91440" bIns="45720" rtlCol="0" anchor="ctr"/>
          <a:lstStyle>
            <a:lvl1pPr algn="r">
              <a:defRPr sz="900">
                <a:solidFill>
                  <a:schemeClr val="accent1"/>
                </a:solidFill>
              </a:defRPr>
            </a:lvl1pPr>
          </a:lstStyle>
          <a:p>
            <a:fld id="{238EE17F-B177-49C4-82EF-15EF1185C18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ctrTitle"/>
          </p:nvPr>
        </p:nvSpPr>
        <p:spPr>
          <a:xfrm>
            <a:off x="1593180" y="1963420"/>
            <a:ext cx="9408795" cy="1290955"/>
          </a:xfrm>
        </p:spPr>
        <p:txBody>
          <a:bodyPr>
            <a:scene3d>
              <a:camera prst="orthographicFront"/>
              <a:lightRig rig="threePt" dir="t"/>
            </a:scene3d>
          </a:bodyPr>
          <a:p>
            <a:pPr algn="ctr"/>
            <a:r>
              <a:rPr lang="vi-VN" altLang="en-US" sz="3600">
                <a:ln/>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ỨNG DỤNG QUẢN LÝ TÀI CHÍNH CÁ NHÂN CHO SINH VIÊN TRÊN THIẾT BỊ DI ĐỘNG</a:t>
            </a:r>
            <a:endParaRPr lang="vi-VN" altLang="en-US" sz="3600">
              <a:ln/>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6" name="Text Box 5"/>
          <p:cNvSpPr txBox="1"/>
          <p:nvPr/>
        </p:nvSpPr>
        <p:spPr>
          <a:xfrm>
            <a:off x="3675980" y="276860"/>
            <a:ext cx="5071745" cy="922020"/>
          </a:xfrm>
          <a:prstGeom prst="rect">
            <a:avLst/>
          </a:prstGeom>
          <a:noFill/>
        </p:spPr>
        <p:txBody>
          <a:bodyPr wrap="square" rtlCol="0">
            <a:spAutoFit/>
          </a:bodyPr>
          <a:p>
            <a:pPr marL="0" indent="0" algn="l">
              <a:buNone/>
            </a:pPr>
            <a:r>
              <a:rPr lang="en-US" altLang="en-US" b="1">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TR</a:t>
            </a:r>
            <a:r>
              <a:rPr lang="vi-VN" altLang="en-US" b="1">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Ư</a:t>
            </a:r>
            <a:r>
              <a:rPr lang="en-US" altLang="en-US" b="1">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ỜNG ĐẠI HỌC CÔNG NGHIỆP TP HCM</a:t>
            </a:r>
            <a:endParaRPr lang="en-US" altLang="en-US" b="1">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l">
              <a:buNone/>
            </a:pPr>
            <a:r>
              <a:rPr lang="en-US" altLang="en-US" b="1">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KHOA CÔNG NGHỆ THÔNG TIN</a:t>
            </a:r>
            <a:endParaRPr lang="en-US" altLang="en-US" b="1">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l">
              <a:buNone/>
            </a:pPr>
            <a:endParaRPr lang="en-US">
              <a:effectLst>
                <a:outerShdw blurRad="38100" dist="38100" dir="2700000" algn="tl">
                  <a:srgbClr val="000000">
                    <a:alpha val="43137"/>
                  </a:srgbClr>
                </a:outerShdw>
              </a:effectLst>
            </a:endParaRPr>
          </a:p>
        </p:txBody>
      </p:sp>
      <p:sp>
        <p:nvSpPr>
          <p:cNvPr id="7" name="Text Box 6"/>
          <p:cNvSpPr txBox="1"/>
          <p:nvPr/>
        </p:nvSpPr>
        <p:spPr>
          <a:xfrm>
            <a:off x="3388960" y="1198880"/>
            <a:ext cx="5415280" cy="829945"/>
          </a:xfrm>
          <a:prstGeom prst="rect">
            <a:avLst/>
          </a:prstGeom>
          <a:noFill/>
        </p:spPr>
        <p:txBody>
          <a:bodyPr wrap="square" rtlCol="0">
            <a:spAutoFit/>
          </a:bodyPr>
          <a:p>
            <a:pPr algn="ctr"/>
            <a:r>
              <a:rPr lang="en-US" altLang="en-US" sz="2400" kern="0" dirty="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US" altLang="en-US" sz="2400" kern="0" dirty="0">
                <a:solidFill>
                  <a:srgbClr val="0070C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KHÓA LUẬN TỐT NGHIỆP</a:t>
            </a:r>
            <a:endParaRPr lang="en-US" altLang="en-US" sz="2400" kern="0" dirty="0">
              <a:solidFill>
                <a:srgbClr val="0070C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algn="ctr"/>
            <a:endParaRPr lang="vi-VN" altLang="en-US" sz="2400">
              <a:effectLst>
                <a:outerShdw blurRad="38100" dist="38100" dir="2700000" algn="tl">
                  <a:srgbClr val="000000">
                    <a:alpha val="43137"/>
                  </a:srgbClr>
                </a:outerShdw>
              </a:effectLst>
            </a:endParaRPr>
          </a:p>
        </p:txBody>
      </p:sp>
      <p:pic>
        <p:nvPicPr>
          <p:cNvPr id="8" name="Picture 7" descr="UInWMhe"/>
          <p:cNvPicPr>
            <a:picLocks noChangeAspect="1"/>
          </p:cNvPicPr>
          <p:nvPr/>
        </p:nvPicPr>
        <p:blipFill>
          <a:blip r:embed="rId1"/>
          <a:stretch>
            <a:fillRect/>
          </a:stretch>
        </p:blipFill>
        <p:spPr>
          <a:xfrm>
            <a:off x="2774915" y="123190"/>
            <a:ext cx="901065" cy="901065"/>
          </a:xfrm>
          <a:prstGeom prst="rect">
            <a:avLst/>
          </a:prstGeom>
        </p:spPr>
      </p:pic>
      <p:sp>
        <p:nvSpPr>
          <p:cNvPr id="9" name="Text Box 8"/>
          <p:cNvSpPr txBox="1"/>
          <p:nvPr/>
        </p:nvSpPr>
        <p:spPr>
          <a:xfrm>
            <a:off x="1593180" y="4019550"/>
            <a:ext cx="6843395" cy="1630045"/>
          </a:xfrm>
          <a:prstGeom prst="rect">
            <a:avLst/>
          </a:prstGeom>
          <a:noFill/>
        </p:spPr>
        <p:txBody>
          <a:bodyPr wrap="square" rtlCol="0">
            <a:spAutoFit/>
          </a:bodyPr>
          <a:p>
            <a:pPr marL="285750" indent="-285750">
              <a:buFont typeface="Wingdings" panose="05000000000000000000" charset="0"/>
              <a:buChar char="v"/>
            </a:pPr>
            <a:r>
              <a:rPr lang="vi-VN" altLang="en-US" sz="2000" b="1">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Giảng viên hướng dẫn: Ths. Trần Thị Anh Thi</a:t>
            </a:r>
            <a:endParaRPr lang="vi-VN" altLang="en-US" sz="2000" b="1">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285750" indent="-285750">
              <a:buFont typeface="Wingdings" panose="05000000000000000000" charset="0"/>
              <a:buChar char="v"/>
            </a:pPr>
            <a:endParaRPr lang="vi-VN" altLang="en-US" sz="2000" b="1">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285750" indent="-285750">
              <a:buFont typeface="Wingdings" panose="05000000000000000000" charset="0"/>
              <a:buChar char="v"/>
            </a:pPr>
            <a:r>
              <a:rPr lang="vi-VN" altLang="en-US" sz="2000" b="1">
                <a:effectLst>
                  <a:outerShdw blurRad="38100" dist="38100" dir="2700000" algn="tl">
                    <a:srgbClr val="000000">
                      <a:alpha val="43137"/>
                    </a:srgbClr>
                  </a:outerShdw>
                </a:effectLst>
                <a:latin typeface="Times New Roman" panose="02020603050405020304" charset="0"/>
                <a:cs typeface="Times New Roman" panose="02020603050405020304" charset="0"/>
              </a:rPr>
              <a:t>Thành viên nhóm 2: </a:t>
            </a:r>
            <a:endParaRPr lang="vi-VN" altLang="en-US" sz="2000" b="1">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1657350" lvl="3" indent="-285750">
              <a:buFont typeface="Arial" panose="020B0604020202020204" pitchFamily="34" charset="0"/>
              <a:buChar char="•"/>
            </a:pPr>
            <a:r>
              <a:rPr lang="vi-VN" altLang="en-US" sz="2000" b="1">
                <a:effectLst>
                  <a:outerShdw blurRad="38100" dist="38100" dir="2700000" algn="tl">
                    <a:srgbClr val="000000">
                      <a:alpha val="43137"/>
                    </a:srgbClr>
                  </a:outerShdw>
                </a:effectLst>
                <a:latin typeface="Times New Roman" panose="02020603050405020304" charset="0"/>
                <a:cs typeface="Times New Roman" panose="02020603050405020304" charset="0"/>
              </a:rPr>
              <a:t>Nguyễn Đình Thuận – 16073301</a:t>
            </a:r>
            <a:endParaRPr lang="vi-VN" altLang="en-US" sz="2000" b="1">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1657350" lvl="3" indent="-285750">
              <a:buFont typeface="Arial" panose="020B0604020202020204" pitchFamily="34" charset="0"/>
              <a:buChar char="•"/>
            </a:pPr>
            <a:r>
              <a:rPr lang="vi-VN" altLang="en-US" sz="2000" b="1">
                <a:effectLst>
                  <a:outerShdw blurRad="38100" dist="38100" dir="2700000" algn="tl">
                    <a:srgbClr val="000000">
                      <a:alpha val="43137"/>
                    </a:srgbClr>
                  </a:outerShdw>
                </a:effectLst>
                <a:latin typeface="Times New Roman" panose="02020603050405020304" charset="0"/>
                <a:cs typeface="Times New Roman" panose="02020603050405020304" charset="0"/>
              </a:rPr>
              <a:t>Bùi Đức Thuận Phát – 16022781</a:t>
            </a:r>
            <a:endParaRPr lang="vi-VN" altLang="en-US" sz="2000" b="1">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6" name="Title 5"/>
          <p:cNvSpPr>
            <a:spLocks noGrp="1"/>
          </p:cNvSpPr>
          <p:nvPr>
            <p:ph type="title"/>
          </p:nvPr>
        </p:nvSpPr>
        <p:spPr>
          <a:xfrm>
            <a:off x="677545" y="609600"/>
            <a:ext cx="8597265" cy="827405"/>
          </a:xfrm>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2. PHÂN TÍCH</a:t>
            </a:r>
            <a:br>
              <a:rPr lang="en-US"/>
            </a:br>
            <a:endParaRPr lang="en-US"/>
          </a:p>
        </p:txBody>
      </p:sp>
      <p:sp>
        <p:nvSpPr>
          <p:cNvPr id="7" name="Text Box 6"/>
          <p:cNvSpPr txBox="1"/>
          <p:nvPr/>
        </p:nvSpPr>
        <p:spPr>
          <a:xfrm>
            <a:off x="677545" y="1173480"/>
            <a:ext cx="6934200"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2.2 ĐẶC TẢ USECASE - ACTIVY - SEQUENCE</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8" name="Text Box 7"/>
          <p:cNvSpPr txBox="1"/>
          <p:nvPr/>
        </p:nvSpPr>
        <p:spPr>
          <a:xfrm>
            <a:off x="677545" y="1739265"/>
            <a:ext cx="3785235" cy="398780"/>
          </a:xfrm>
          <a:prstGeom prst="rect">
            <a:avLst/>
          </a:prstGeom>
          <a:noFill/>
        </p:spPr>
        <p:txBody>
          <a:bodyPr wrap="square" rtlCol="0">
            <a:spAutoFit/>
          </a:bodyPr>
          <a:p>
            <a:r>
              <a:rPr lang="vi-VN" altLang="en-US" sz="2000">
                <a:effectLst>
                  <a:outerShdw blurRad="38100" dist="38100" dir="2700000" algn="tl">
                    <a:srgbClr val="000000">
                      <a:alpha val="43137"/>
                    </a:srgbClr>
                  </a:outerShdw>
                </a:effectLst>
              </a:rPr>
              <a:t>Đặc tả Thêm thu chi</a:t>
            </a:r>
            <a:endParaRPr lang="vi-VN" altLang="en-US" sz="2000">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pic>
        <p:nvPicPr>
          <p:cNvPr id="6" name="Content Placeholder 5"/>
          <p:cNvPicPr>
            <a:picLocks noChangeAspect="1"/>
          </p:cNvPicPr>
          <p:nvPr>
            <p:ph idx="1"/>
          </p:nvPr>
        </p:nvPicPr>
        <p:blipFill>
          <a:blip r:embed="rId1"/>
          <a:stretch>
            <a:fillRect/>
          </a:stretch>
        </p:blipFill>
        <p:spPr>
          <a:xfrm>
            <a:off x="2430145" y="141605"/>
            <a:ext cx="7096125" cy="6457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Footer Placeholder 10"/>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12" name="Slide Number Placeholder 11"/>
          <p:cNvSpPr>
            <a:spLocks noGrp="1"/>
          </p:cNvSpPr>
          <p:nvPr>
            <p:ph type="sldNum" sz="quarter" idx="12"/>
          </p:nvPr>
        </p:nvSpPr>
        <p:spPr/>
        <p:txBody>
          <a:bodyPr/>
          <a:p>
            <a:fld id="{238EE17F-B177-49C4-82EF-15EF1185C18A}" type="slidenum">
              <a:rPr lang="en-US" smtClean="0"/>
            </a:fld>
            <a:endParaRPr lang="en-US"/>
          </a:p>
        </p:txBody>
      </p:sp>
      <p:sp>
        <p:nvSpPr>
          <p:cNvPr id="13" name="Title 12"/>
          <p:cNvSpPr>
            <a:spLocks noGrp="1"/>
          </p:cNvSpPr>
          <p:nvPr>
            <p:ph type="title"/>
          </p:nvPr>
        </p:nvSpPr>
        <p:spPr>
          <a:xfrm>
            <a:off x="677545" y="609600"/>
            <a:ext cx="8597265" cy="827405"/>
          </a:xfrm>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2. PHÂN TÍCH</a:t>
            </a:r>
            <a:br>
              <a:rPr lang="en-US"/>
            </a:br>
            <a:endParaRPr lang="en-US"/>
          </a:p>
        </p:txBody>
      </p:sp>
      <p:sp>
        <p:nvSpPr>
          <p:cNvPr id="14" name="Text Box 13"/>
          <p:cNvSpPr txBox="1"/>
          <p:nvPr/>
        </p:nvSpPr>
        <p:spPr>
          <a:xfrm>
            <a:off x="677545" y="1173480"/>
            <a:ext cx="6934200"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2.2 ĐẶC TẢ USECASE - ACTIVY - SEQUENCE</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15" name="Text Box 14"/>
          <p:cNvSpPr txBox="1"/>
          <p:nvPr/>
        </p:nvSpPr>
        <p:spPr>
          <a:xfrm>
            <a:off x="677545" y="1739265"/>
            <a:ext cx="3785235" cy="398780"/>
          </a:xfrm>
          <a:prstGeom prst="rect">
            <a:avLst/>
          </a:prstGeom>
          <a:noFill/>
        </p:spPr>
        <p:txBody>
          <a:bodyPr wrap="square" rtlCol="0">
            <a:spAutoFit/>
          </a:bodyPr>
          <a:p>
            <a:r>
              <a:rPr lang="vi-VN" altLang="en-US" sz="2000">
                <a:effectLst>
                  <a:outerShdw blurRad="38100" dist="38100" dir="2700000" algn="tl">
                    <a:srgbClr val="000000">
                      <a:alpha val="43137"/>
                    </a:srgbClr>
                  </a:outerShdw>
                </a:effectLst>
              </a:rPr>
              <a:t>Activity Thêm thu chi</a:t>
            </a:r>
            <a:endParaRPr lang="vi-VN" altLang="en-US" sz="2000">
              <a:effectLst>
                <a:outerShdw blurRad="38100" dist="38100" dir="2700000" algn="tl">
                  <a:srgbClr val="000000">
                    <a:alpha val="43137"/>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pic>
        <p:nvPicPr>
          <p:cNvPr id="9" name="Picture 36"/>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3829050" y="306070"/>
            <a:ext cx="5010150" cy="55695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Footer Placeholder 10"/>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12" name="Slide Number Placeholder 11"/>
          <p:cNvSpPr>
            <a:spLocks noGrp="1"/>
          </p:cNvSpPr>
          <p:nvPr>
            <p:ph type="sldNum" sz="quarter" idx="12"/>
          </p:nvPr>
        </p:nvSpPr>
        <p:spPr/>
        <p:txBody>
          <a:bodyPr/>
          <a:p>
            <a:fld id="{238EE17F-B177-49C4-82EF-15EF1185C18A}" type="slidenum">
              <a:rPr lang="en-US" smtClean="0"/>
            </a:fld>
            <a:endParaRPr lang="en-US"/>
          </a:p>
        </p:txBody>
      </p:sp>
      <p:sp>
        <p:nvSpPr>
          <p:cNvPr id="13" name="Title 12"/>
          <p:cNvSpPr>
            <a:spLocks noGrp="1"/>
          </p:cNvSpPr>
          <p:nvPr>
            <p:ph type="title"/>
          </p:nvPr>
        </p:nvSpPr>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2. PHÂN TÍCH</a:t>
            </a:r>
            <a:br>
              <a:rPr lang="en-US"/>
            </a:br>
            <a:endParaRPr lang="en-US"/>
          </a:p>
        </p:txBody>
      </p:sp>
      <p:sp>
        <p:nvSpPr>
          <p:cNvPr id="14" name="Text Box 13"/>
          <p:cNvSpPr txBox="1"/>
          <p:nvPr/>
        </p:nvSpPr>
        <p:spPr>
          <a:xfrm>
            <a:off x="677545" y="1173480"/>
            <a:ext cx="6934200"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2.2 ĐẶC TẢ USECASE - ACTIVY - SEQUENCE</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15" name="Text Box 14"/>
          <p:cNvSpPr txBox="1"/>
          <p:nvPr/>
        </p:nvSpPr>
        <p:spPr>
          <a:xfrm>
            <a:off x="677545" y="1739265"/>
            <a:ext cx="3785235" cy="398780"/>
          </a:xfrm>
          <a:prstGeom prst="rect">
            <a:avLst/>
          </a:prstGeom>
          <a:noFill/>
        </p:spPr>
        <p:txBody>
          <a:bodyPr wrap="square" rtlCol="0">
            <a:spAutoFit/>
          </a:bodyPr>
          <a:p>
            <a:r>
              <a:rPr lang="vi-VN" altLang="en-US" sz="2000">
                <a:effectLst>
                  <a:outerShdw blurRad="38100" dist="38100" dir="2700000" algn="tl">
                    <a:srgbClr val="000000">
                      <a:alpha val="43137"/>
                    </a:srgbClr>
                  </a:outerShdw>
                </a:effectLst>
              </a:rPr>
              <a:t>Sequence Thêm thu chi</a:t>
            </a:r>
            <a:endParaRPr lang="vi-VN" altLang="en-US" sz="2000">
              <a:effectLst>
                <a:outerShdw blurRad="38100" dist="38100" dir="2700000" algn="tl">
                  <a:srgbClr val="000000">
                    <a:alpha val="43137"/>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pic>
        <p:nvPicPr>
          <p:cNvPr id="11" name="Picture 127"/>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3228975" y="363220"/>
            <a:ext cx="5480685" cy="61931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13" name="Title 12"/>
          <p:cNvSpPr>
            <a:spLocks noGrp="1"/>
          </p:cNvSpPr>
          <p:nvPr>
            <p:ph type="title"/>
          </p:nvPr>
        </p:nvSpPr>
        <p:spPr/>
        <p:txBody>
          <a:bodyPr>
            <a:normAutofit/>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 THIẾT KẾ</a:t>
            </a:r>
            <a:br>
              <a:rPr lang="en-US"/>
            </a:br>
            <a:endParaRPr lang="en-US"/>
          </a:p>
        </p:txBody>
      </p:sp>
      <p:sp>
        <p:nvSpPr>
          <p:cNvPr id="14" name="Text Box 13"/>
          <p:cNvSpPr txBox="1"/>
          <p:nvPr/>
        </p:nvSpPr>
        <p:spPr>
          <a:xfrm>
            <a:off x="677545" y="1173480"/>
            <a:ext cx="6934200"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3.1 MÔ HÌNH LỚP</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pic>
        <p:nvPicPr>
          <p:cNvPr id="12" name="Picture 1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047240" y="1801495"/>
            <a:ext cx="7227570" cy="38804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13" name="Title 12"/>
          <p:cNvSpPr>
            <a:spLocks noGrp="1"/>
          </p:cNvSpPr>
          <p:nvPr>
            <p:ph type="title"/>
          </p:nvPr>
        </p:nvSpPr>
        <p:spPr/>
        <p:txBody>
          <a:bodyPr>
            <a:normAutofit/>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 THIẾT KẾ</a:t>
            </a:r>
            <a:br>
              <a:rPr lang="en-US"/>
            </a:br>
            <a:endParaRPr lang="en-US"/>
          </a:p>
        </p:txBody>
      </p:sp>
      <p:sp>
        <p:nvSpPr>
          <p:cNvPr id="14" name="Text Box 13"/>
          <p:cNvSpPr txBox="1"/>
          <p:nvPr/>
        </p:nvSpPr>
        <p:spPr>
          <a:xfrm>
            <a:off x="677545" y="1173480"/>
            <a:ext cx="6934200"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3.2 MÔ HÌNH LIÊN KẾT THỰC THỂ</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pic>
        <p:nvPicPr>
          <p:cNvPr id="32" name="Picture 3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636395" y="270510"/>
            <a:ext cx="8589010" cy="58940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13" name="Title 12"/>
          <p:cNvSpPr>
            <a:spLocks noGrp="1"/>
          </p:cNvSpPr>
          <p:nvPr>
            <p:ph type="title"/>
          </p:nvPr>
        </p:nvSpPr>
        <p:spPr/>
        <p:txBody>
          <a:bodyPr>
            <a:normAutofit/>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 THIẾT KẾ</a:t>
            </a:r>
            <a:br>
              <a:rPr lang="en-US"/>
            </a:br>
            <a:endParaRPr lang="en-US"/>
          </a:p>
        </p:txBody>
      </p:sp>
      <p:sp>
        <p:nvSpPr>
          <p:cNvPr id="14" name="Text Box 13"/>
          <p:cNvSpPr txBox="1"/>
          <p:nvPr/>
        </p:nvSpPr>
        <p:spPr>
          <a:xfrm>
            <a:off x="677545" y="1173480"/>
            <a:ext cx="6934200"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3.3 MÔ HÌNH CƠ SỞ DỮ LIỆU</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pic>
        <p:nvPicPr>
          <p:cNvPr id="39" name="Picture 39"/>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736090" y="1563370"/>
            <a:ext cx="7345680" cy="44780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49070" y="2796540"/>
            <a:ext cx="2881630" cy="735965"/>
          </a:xfrm>
        </p:spPr>
        <p:txBody>
          <a:bodyPr/>
          <a:p>
            <a:r>
              <a:rPr lang="vi-VN" altLang="en-US" b="1">
                <a:solidFill>
                  <a:srgbClr val="C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NỘI DUNG</a:t>
            </a:r>
            <a:endParaRPr lang="vi-VN" altLang="en-US" b="1">
              <a:solidFill>
                <a:srgbClr val="C0000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a:xfrm flipH="1">
            <a:off x="10960735" y="6041390"/>
            <a:ext cx="607060" cy="365125"/>
          </a:xfrm>
        </p:spPr>
        <p:txBody>
          <a:bodyPr/>
          <a:p>
            <a:fld id="{238EE17F-B177-49C4-82EF-15EF1185C18A}" type="slidenum">
              <a:rPr lang="en-US" sz="1400" smtClean="0">
                <a:solidFill>
                  <a:schemeClr val="tx1"/>
                </a:solidFill>
              </a:rPr>
            </a:fld>
            <a:endParaRPr lang="en-US" sz="1400" smtClean="0">
              <a:solidFill>
                <a:schemeClr val="tx1"/>
              </a:solidFill>
            </a:endParaRPr>
          </a:p>
        </p:txBody>
      </p:sp>
      <p:sp>
        <p:nvSpPr>
          <p:cNvPr id="5" name="Footer Placeholder 4"/>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6" name="Text Box 5"/>
          <p:cNvSpPr txBox="1"/>
          <p:nvPr/>
        </p:nvSpPr>
        <p:spPr>
          <a:xfrm>
            <a:off x="5446395" y="656590"/>
            <a:ext cx="2971800" cy="460375"/>
          </a:xfrm>
          <a:prstGeom prst="rect">
            <a:avLst/>
          </a:prstGeom>
          <a:noFill/>
        </p:spPr>
        <p:txBody>
          <a:bodyPr wrap="square" rtlCol="0">
            <a:spAutoFit/>
          </a:bodyPr>
          <a:p>
            <a:r>
              <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1. GIỚI THIỆU</a:t>
            </a:r>
            <a:endPar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7" name="Text Box 6"/>
          <p:cNvSpPr txBox="1"/>
          <p:nvPr/>
        </p:nvSpPr>
        <p:spPr>
          <a:xfrm>
            <a:off x="5446395" y="1474470"/>
            <a:ext cx="3458210" cy="460375"/>
          </a:xfrm>
          <a:prstGeom prst="rect">
            <a:avLst/>
          </a:prstGeom>
          <a:noFill/>
        </p:spPr>
        <p:txBody>
          <a:bodyPr wrap="square" rtlCol="0">
            <a:spAutoFit/>
          </a:bodyPr>
          <a:p>
            <a:r>
              <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2.PHÂN TÍCH</a:t>
            </a:r>
            <a:endPar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8" name="Text Box 7"/>
          <p:cNvSpPr txBox="1"/>
          <p:nvPr/>
        </p:nvSpPr>
        <p:spPr>
          <a:xfrm>
            <a:off x="5446395" y="2336165"/>
            <a:ext cx="2129155" cy="460375"/>
          </a:xfrm>
          <a:prstGeom prst="rect">
            <a:avLst/>
          </a:prstGeom>
          <a:noFill/>
        </p:spPr>
        <p:txBody>
          <a:bodyPr wrap="square" rtlCol="0">
            <a:spAutoFit/>
          </a:bodyPr>
          <a:p>
            <a:r>
              <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3.THIẾT KẾ</a:t>
            </a:r>
            <a:endPar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9" name="Text Box 8"/>
          <p:cNvSpPr txBox="1"/>
          <p:nvPr/>
        </p:nvSpPr>
        <p:spPr>
          <a:xfrm>
            <a:off x="5446395" y="3198495"/>
            <a:ext cx="2799715" cy="460375"/>
          </a:xfrm>
          <a:prstGeom prst="rect">
            <a:avLst/>
          </a:prstGeom>
          <a:noFill/>
        </p:spPr>
        <p:txBody>
          <a:bodyPr wrap="square" rtlCol="0">
            <a:spAutoFit/>
          </a:bodyPr>
          <a:p>
            <a:r>
              <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4.KIỂM THỬ</a:t>
            </a:r>
            <a:endPar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0" name="Text Box 9"/>
          <p:cNvSpPr txBox="1"/>
          <p:nvPr/>
        </p:nvSpPr>
        <p:spPr>
          <a:xfrm>
            <a:off x="5446395" y="4069715"/>
            <a:ext cx="2214880" cy="460375"/>
          </a:xfrm>
          <a:prstGeom prst="rect">
            <a:avLst/>
          </a:prstGeom>
          <a:noFill/>
        </p:spPr>
        <p:txBody>
          <a:bodyPr wrap="square" rtlCol="0">
            <a:spAutoFit/>
          </a:bodyPr>
          <a:p>
            <a:r>
              <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5.DEMO</a:t>
            </a:r>
            <a:endPar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1" name="Text Box 10"/>
          <p:cNvSpPr txBox="1"/>
          <p:nvPr/>
        </p:nvSpPr>
        <p:spPr>
          <a:xfrm>
            <a:off x="5446395" y="4933315"/>
            <a:ext cx="5514340" cy="460375"/>
          </a:xfrm>
          <a:prstGeom prst="rect">
            <a:avLst/>
          </a:prstGeom>
          <a:noFill/>
        </p:spPr>
        <p:txBody>
          <a:bodyPr wrap="square" rtlCol="0">
            <a:spAutoFit/>
          </a:bodyPr>
          <a:p>
            <a:r>
              <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6.KẾT LUẬN VÀ HƯỚNG PHÁT TRIỂN</a:t>
            </a:r>
            <a:endPar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13" name="Title 12"/>
          <p:cNvSpPr>
            <a:spLocks noGrp="1"/>
          </p:cNvSpPr>
          <p:nvPr>
            <p:ph type="title"/>
          </p:nvPr>
        </p:nvSpPr>
        <p:spPr/>
        <p:txBody>
          <a:bodyPr>
            <a:normAutofit/>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 THIẾT KẾ</a:t>
            </a:r>
            <a:br>
              <a:rPr lang="en-US"/>
            </a:br>
            <a:endParaRPr lang="en-US"/>
          </a:p>
        </p:txBody>
      </p:sp>
      <p:sp>
        <p:nvSpPr>
          <p:cNvPr id="14" name="Text Box 13"/>
          <p:cNvSpPr txBox="1"/>
          <p:nvPr/>
        </p:nvSpPr>
        <p:spPr>
          <a:xfrm>
            <a:off x="677545" y="1173480"/>
            <a:ext cx="6934200"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3.4 MỘT SỐ GIAO DIỆN</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7" name="Text Box 6"/>
          <p:cNvSpPr txBox="1"/>
          <p:nvPr/>
        </p:nvSpPr>
        <p:spPr>
          <a:xfrm>
            <a:off x="677545" y="1741170"/>
            <a:ext cx="2887345" cy="398780"/>
          </a:xfrm>
          <a:prstGeom prst="rect">
            <a:avLst/>
          </a:prstGeom>
          <a:noFill/>
        </p:spPr>
        <p:txBody>
          <a:bodyPr wrap="square" rtlCol="0">
            <a:spAutoFit/>
          </a:bodyPr>
          <a:p>
            <a:r>
              <a:rPr lang="vi-VN" altLang="en-US" sz="2000">
                <a:effectLst>
                  <a:outerShdw blurRad="38100" dist="38100" dir="2700000" algn="tl">
                    <a:srgbClr val="000000">
                      <a:alpha val="43137"/>
                    </a:srgbClr>
                  </a:outerShdw>
                </a:effectLst>
                <a:latin typeface="Times New Roman" panose="02020603050405020304" charset="0"/>
                <a:cs typeface="Times New Roman" panose="02020603050405020304" charset="0"/>
              </a:rPr>
              <a:t>Giao diện Thêm thu chi</a:t>
            </a:r>
            <a:endParaRPr lang="vi-VN" altLang="en-US" sz="20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181" name="Picture 8"/>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958205" y="405130"/>
            <a:ext cx="3316605" cy="5756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ooter Placeholder 5"/>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7" name="Slide Number Placeholder 6"/>
          <p:cNvSpPr>
            <a:spLocks noGrp="1"/>
          </p:cNvSpPr>
          <p:nvPr>
            <p:ph type="sldNum" sz="quarter" idx="12"/>
          </p:nvPr>
        </p:nvSpPr>
        <p:spPr/>
        <p:txBody>
          <a:bodyPr/>
          <a:p>
            <a:fld id="{238EE17F-B177-49C4-82EF-15EF1185C18A}" type="slidenum">
              <a:rPr lang="en-US" smtClean="0"/>
            </a:fld>
            <a:endParaRPr lang="en-US"/>
          </a:p>
        </p:txBody>
      </p:sp>
      <p:sp>
        <p:nvSpPr>
          <p:cNvPr id="13" name="Title 12"/>
          <p:cNvSpPr>
            <a:spLocks noGrp="1"/>
          </p:cNvSpPr>
          <p:nvPr>
            <p:ph type="title"/>
          </p:nvPr>
        </p:nvSpPr>
        <p:spPr/>
        <p:txBody>
          <a:bodyPr>
            <a:normAutofit/>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 THIẾT KẾ</a:t>
            </a:r>
            <a:br>
              <a:rPr lang="en-US"/>
            </a:br>
            <a:endParaRPr lang="en-US"/>
          </a:p>
        </p:txBody>
      </p:sp>
      <p:sp>
        <p:nvSpPr>
          <p:cNvPr id="14" name="Text Box 13"/>
          <p:cNvSpPr txBox="1"/>
          <p:nvPr/>
        </p:nvSpPr>
        <p:spPr>
          <a:xfrm>
            <a:off x="677545" y="1173480"/>
            <a:ext cx="6934200"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3.4 MỘT SỐ GIAO DIỆN</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8" name="Text Box 7"/>
          <p:cNvSpPr txBox="1"/>
          <p:nvPr/>
        </p:nvSpPr>
        <p:spPr>
          <a:xfrm>
            <a:off x="677545" y="1771015"/>
            <a:ext cx="3201670" cy="398780"/>
          </a:xfrm>
          <a:prstGeom prst="rect">
            <a:avLst/>
          </a:prstGeom>
          <a:noFill/>
        </p:spPr>
        <p:txBody>
          <a:bodyPr wrap="square" rtlCol="0">
            <a:spAutoFit/>
          </a:bodyPr>
          <a:p>
            <a:r>
              <a:rPr lang="vi-VN" altLang="en-US" sz="2000">
                <a:effectLst>
                  <a:outerShdw blurRad="38100" dist="38100" dir="2700000" algn="tl">
                    <a:srgbClr val="000000">
                      <a:alpha val="43137"/>
                    </a:srgbClr>
                  </a:outerShdw>
                </a:effectLst>
                <a:latin typeface="Times New Roman" panose="02020603050405020304" charset="0"/>
                <a:cs typeface="Times New Roman" panose="02020603050405020304" charset="0"/>
              </a:rPr>
              <a:t>Giao diện Quản lý danh mục</a:t>
            </a:r>
            <a:endParaRPr lang="vi-VN" altLang="en-US" sz="20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186" name="Picture 11"/>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976110" y="609600"/>
            <a:ext cx="3079115" cy="532828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13" name="Title 12"/>
          <p:cNvSpPr>
            <a:spLocks noGrp="1"/>
          </p:cNvSpPr>
          <p:nvPr>
            <p:ph type="title"/>
          </p:nvPr>
        </p:nvSpPr>
        <p:spPr/>
        <p:txBody>
          <a:bodyPr>
            <a:normAutofit/>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4. KIỂM THỬ</a:t>
            </a:r>
            <a:br>
              <a:rPr lang="en-US"/>
            </a:br>
            <a:endParaRPr lang="en-US"/>
          </a:p>
        </p:txBody>
      </p:sp>
      <p:sp>
        <p:nvSpPr>
          <p:cNvPr id="14" name="Text Box 13"/>
          <p:cNvSpPr txBox="1"/>
          <p:nvPr/>
        </p:nvSpPr>
        <p:spPr>
          <a:xfrm>
            <a:off x="677545" y="1470025"/>
            <a:ext cx="6934200" cy="460375"/>
          </a:xfrm>
          <a:prstGeom prst="rect">
            <a:avLst/>
          </a:prstGeom>
          <a:noFill/>
        </p:spPr>
        <p:txBody>
          <a:bodyPr wrap="square" rtlCol="0">
            <a:spAutoFit/>
          </a:bodyPr>
          <a:p>
            <a:pPr algn="l"/>
            <a:r>
              <a:rPr lang="vi-VN" altLang="en-US" sz="240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Tài liệu kiểm thử</a:t>
            </a:r>
            <a:endParaRPr lang="vi-VN" altLang="en-US" sz="240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6" name="Title 5"/>
          <p:cNvSpPr>
            <a:spLocks noGrp="1"/>
          </p:cNvSpPr>
          <p:nvPr>
            <p:ph type="title"/>
          </p:nvPr>
        </p:nvSpPr>
        <p:spPr>
          <a:xfrm>
            <a:off x="677401" y="624840"/>
            <a:ext cx="8597515" cy="1320800"/>
          </a:xfrm>
        </p:spPr>
        <p:txBody>
          <a:bodyPr>
            <a:normAutofit/>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5. DEMO</a:t>
            </a:r>
            <a:br>
              <a:rPr lang="en-US"/>
            </a:b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6" name="Title 5"/>
          <p:cNvSpPr>
            <a:spLocks noGrp="1"/>
          </p:cNvSpPr>
          <p:nvPr>
            <p:ph type="title"/>
          </p:nvPr>
        </p:nvSpPr>
        <p:spPr>
          <a:xfrm>
            <a:off x="677401" y="624840"/>
            <a:ext cx="8597515" cy="1320800"/>
          </a:xfrm>
        </p:spPr>
        <p:txBody>
          <a:bodyPr>
            <a:normAutofit/>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6. KẾT LUẬN VÀ HƯỚNG PHÁT TRIỂN</a:t>
            </a:r>
            <a:br>
              <a:rPr lang="en-US"/>
            </a:br>
            <a:endParaRPr lang="en-US"/>
          </a:p>
        </p:txBody>
      </p:sp>
      <p:sp>
        <p:nvSpPr>
          <p:cNvPr id="7" name="Text Box 6"/>
          <p:cNvSpPr txBox="1"/>
          <p:nvPr/>
        </p:nvSpPr>
        <p:spPr>
          <a:xfrm>
            <a:off x="452120" y="1467485"/>
            <a:ext cx="9597390" cy="2676525"/>
          </a:xfrm>
          <a:prstGeom prst="rect">
            <a:avLst/>
          </a:prstGeom>
          <a:noFill/>
        </p:spPr>
        <p:txBody>
          <a:bodyPr wrap="square" rtlCol="0">
            <a:spAutoFit/>
          </a:bodyPr>
          <a:p>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Kết luận:</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 Đã hoàn thành được các chức năng quản lý thu chi cho sinh viên</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 Hoàn thành được các chức năng quản lý khác như ví, tài khoản, kế hoạch tiết kiệm</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 Thực hiện được nhận thông báo cho một thu chi để nhắc nhở cho sinh viên</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 Có thể xem thống kê chi tiêu theo ngày, tháng, năm của từng danh mục để dễ dàng quản lý</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9" name="Text Box 8"/>
          <p:cNvSpPr txBox="1"/>
          <p:nvPr/>
        </p:nvSpPr>
        <p:spPr>
          <a:xfrm>
            <a:off x="452120" y="4309110"/>
            <a:ext cx="9865995" cy="1198880"/>
          </a:xfrm>
          <a:prstGeom prst="rect">
            <a:avLst/>
          </a:prstGeom>
          <a:noFill/>
        </p:spPr>
        <p:txBody>
          <a:bodyPr wrap="square" rtlCol="0">
            <a:spAutoFit/>
          </a:bodyPr>
          <a:p>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Hướng phát triển:</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 Hoàn thiện hơn các chức năng thông báo cho sinh viên</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 Thực hiện thêm chức năng thêm thu chi hằng ngày cho sinh viên</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6" name="Title 5"/>
          <p:cNvSpPr>
            <a:spLocks noGrp="1"/>
          </p:cNvSpPr>
          <p:nvPr>
            <p:ph type="title"/>
          </p:nvPr>
        </p:nvSpPr>
        <p:spPr>
          <a:xfrm>
            <a:off x="1797541" y="2768600"/>
            <a:ext cx="8597515" cy="1320800"/>
          </a:xfrm>
        </p:spPr>
        <p:txBody>
          <a:bodyPr>
            <a:normAutofit fontScale="90000"/>
          </a:bodyPr>
          <a:p>
            <a:pPr algn="ctr"/>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CÁM ƠN THẦY CÔ VÀ CÁC BẠN ĐÃ CHÚ Ý LẮNG NGHE!</a:t>
            </a:r>
            <a:br>
              <a:rPr lang="en-US"/>
            </a:b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401" y="295275"/>
            <a:ext cx="8597515" cy="1320800"/>
          </a:xfrm>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1. GIỚI THIỆU</a:t>
            </a:r>
            <a:endPar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a:xfrm>
            <a:off x="10888345" y="6041390"/>
            <a:ext cx="698500" cy="365125"/>
          </a:xfrm>
        </p:spPr>
        <p:txBody>
          <a:bodyPr/>
          <a:p>
            <a:fld id="{238EE17F-B177-49C4-82EF-15EF1185C18A}" type="slidenum">
              <a:rPr lang="en-US" sz="1400" smtClean="0">
                <a:solidFill>
                  <a:schemeClr val="tx1"/>
                </a:solidFill>
              </a:rPr>
            </a:fld>
            <a:endParaRPr lang="en-US" sz="1400" smtClean="0">
              <a:solidFill>
                <a:schemeClr val="tx1"/>
              </a:solidFill>
            </a:endParaRPr>
          </a:p>
        </p:txBody>
      </p:sp>
      <p:sp>
        <p:nvSpPr>
          <p:cNvPr id="7" name="Text Box 6"/>
          <p:cNvSpPr txBox="1"/>
          <p:nvPr/>
        </p:nvSpPr>
        <p:spPr>
          <a:xfrm>
            <a:off x="677545" y="827405"/>
            <a:ext cx="2971800" cy="460375"/>
          </a:xfrm>
          <a:prstGeom prst="rect">
            <a:avLst/>
          </a:prstGeom>
          <a:noFill/>
        </p:spPr>
        <p:txBody>
          <a:bodyPr wrap="square" rtlCol="0">
            <a:spAutoFit/>
          </a:bodyPr>
          <a:p>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1.1 TỔNG QUAN</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8" name="Text Box 7"/>
          <p:cNvSpPr txBox="1"/>
          <p:nvPr/>
        </p:nvSpPr>
        <p:spPr>
          <a:xfrm>
            <a:off x="677545" y="1287780"/>
            <a:ext cx="5684520" cy="2861310"/>
          </a:xfrm>
          <a:prstGeom prst="rect">
            <a:avLst/>
          </a:prstGeom>
          <a:noFill/>
        </p:spPr>
        <p:txBody>
          <a:bodyPr wrap="square" rtlCol="0">
            <a:spAutoFit/>
          </a:bodyPr>
          <a:p>
            <a:pPr indent="0">
              <a:buNone/>
            </a:pPr>
            <a:r>
              <a:rPr lang="vi-VN" altLang="en-US" sz="2000">
                <a:effectLst>
                  <a:outerShdw blurRad="38100" dist="38100" dir="2700000" algn="tl">
                    <a:srgbClr val="000000">
                      <a:alpha val="43137"/>
                    </a:srgbClr>
                  </a:outerShdw>
                </a:effectLst>
                <a:latin typeface="Times New Roman" panose="02020603050405020304" charset="0"/>
                <a:cs typeface="Times New Roman" panose="02020603050405020304" charset="0"/>
              </a:rPr>
              <a:t>Từ xưa đến nay, vấn đề chi tiêu luôn là vấn đề đau đầu đối với nhiều sinh viên, họ có nhiều vấn đề phải chi như tiền ăn, học phí, chỗ ở... và những nguồn thu như làm thêm, trợ cấp từ gia đình...Nhưng việc ghi chép lại những khoản thu chi là quá tốn công sức, khó tìm kiếm khi có quá nhiều thu chi, khó quản lý, điều đó dẫn tới sinh viên hiện nay thường không chú trọng việc quản lý chi tiêu của mình.</a:t>
            </a:r>
            <a:endParaRPr lang="vi-VN" altLang="en-US" sz="20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10" name="Content Placeholder 9" descr="unnamed"/>
          <p:cNvPicPr>
            <a:picLocks noChangeAspect="1"/>
          </p:cNvPicPr>
          <p:nvPr>
            <p:ph sz="half" idx="1"/>
          </p:nvPr>
        </p:nvPicPr>
        <p:blipFill>
          <a:blip r:embed="rId1"/>
          <a:stretch>
            <a:fillRect/>
          </a:stretch>
        </p:blipFill>
        <p:spPr>
          <a:xfrm>
            <a:off x="1191895" y="4148455"/>
            <a:ext cx="4184650" cy="1892935"/>
          </a:xfrm>
          <a:prstGeom prst="rect">
            <a:avLst/>
          </a:prstGeom>
        </p:spPr>
      </p:pic>
      <p:pic>
        <p:nvPicPr>
          <p:cNvPr id="11" name="Content Placeholder 10" descr="phương-pháp-ghi-chép-sổ-tay-Bullet-Journal-2"/>
          <p:cNvPicPr>
            <a:picLocks noChangeAspect="1"/>
          </p:cNvPicPr>
          <p:nvPr>
            <p:ph sz="half" idx="2"/>
          </p:nvPr>
        </p:nvPicPr>
        <p:blipFill>
          <a:blip r:embed="rId2"/>
          <a:stretch>
            <a:fillRect/>
          </a:stretch>
        </p:blipFill>
        <p:spPr>
          <a:xfrm>
            <a:off x="6534150" y="1287780"/>
            <a:ext cx="5012690" cy="2783840"/>
          </a:xfrm>
          <a:prstGeom prst="rect">
            <a:avLst/>
          </a:prstGeom>
        </p:spPr>
      </p:pic>
      <p:sp>
        <p:nvSpPr>
          <p:cNvPr id="12" name="Text Box 11"/>
          <p:cNvSpPr txBox="1"/>
          <p:nvPr/>
        </p:nvSpPr>
        <p:spPr>
          <a:xfrm>
            <a:off x="6017260" y="4411345"/>
            <a:ext cx="4871085" cy="1630045"/>
          </a:xfrm>
          <a:prstGeom prst="rect">
            <a:avLst/>
          </a:prstGeom>
          <a:noFill/>
        </p:spPr>
        <p:txBody>
          <a:bodyPr wrap="square" rtlCol="0">
            <a:spAutoFit/>
          </a:bodyPr>
          <a:p>
            <a:pPr indent="0">
              <a:buNone/>
            </a:pPr>
            <a:r>
              <a:rPr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Từ những lý do trên,</a:t>
            </a:r>
            <a:r>
              <a:rPr lang="vi-VN"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nhóm</a:t>
            </a:r>
            <a:r>
              <a:rPr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em xây dựng đề tài “</a:t>
            </a:r>
            <a:r>
              <a:rPr lang="vi-VN"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Ứng dụng quản lý tài chính cá nhân cho sinh viên trên thiết bị di động</a:t>
            </a:r>
            <a:r>
              <a:rPr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để cung cấp ứng dụng </a:t>
            </a:r>
            <a:r>
              <a:rPr lang="vi-VN"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hỗ trợ việc quản lý chi tiêu cho sinh viên.</a:t>
            </a:r>
            <a:endParaRPr lang="vi-VN"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401" y="382905"/>
            <a:ext cx="8597515" cy="1320800"/>
          </a:xfrm>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 GIỚI THIỆU</a:t>
            </a:r>
            <a:b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br>
            <a:endParaRPr lang="en-US"/>
          </a:p>
        </p:txBody>
      </p:sp>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7" name="Text Box 6"/>
          <p:cNvSpPr txBox="1"/>
          <p:nvPr/>
        </p:nvSpPr>
        <p:spPr>
          <a:xfrm>
            <a:off x="677545" y="873760"/>
            <a:ext cx="3256915" cy="829945"/>
          </a:xfrm>
          <a:prstGeom prst="rect">
            <a:avLst/>
          </a:prstGeom>
          <a:noFill/>
        </p:spPr>
        <p:txBody>
          <a:bodyPr wrap="square" rtlCol="0">
            <a:spAutoFit/>
          </a:bodyPr>
          <a:p>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1.2 MỤC TIÊU</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endParaRPr lang="en-US" sz="2400"/>
          </a:p>
        </p:txBody>
      </p:sp>
      <p:sp>
        <p:nvSpPr>
          <p:cNvPr id="8" name="Text Box 7"/>
          <p:cNvSpPr txBox="1"/>
          <p:nvPr/>
        </p:nvSpPr>
        <p:spPr>
          <a:xfrm>
            <a:off x="677545" y="1356360"/>
            <a:ext cx="7071360" cy="1938020"/>
          </a:xfrm>
          <a:prstGeom prst="rect">
            <a:avLst/>
          </a:prstGeom>
          <a:noFill/>
        </p:spPr>
        <p:txBody>
          <a:bodyPr wrap="square" rtlCol="0">
            <a:spAutoFit/>
          </a:bodyPr>
          <a:p>
            <a:pPr indent="0">
              <a:buNone/>
            </a:pPr>
            <a:r>
              <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Ứng dụng quản lý thu chi cá nhân dành cho sinh viên nhóm đã thực hiện là một ứng dụng chạy trên hệ điều hành Android, hỗ trợ các vấn đề sau:</a:t>
            </a:r>
            <a:endPar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indent="0">
              <a:buNone/>
            </a:pPr>
            <a:r>
              <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-Giúp sinh viên quan lý những khoản thu, khoản chi của mình.</a:t>
            </a:r>
            <a:endPar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indent="0">
              <a:buNone/>
            </a:pPr>
            <a:r>
              <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-Xem tổng thu, tổng chi hằng ngày, hàng tháng, năm.</a:t>
            </a:r>
            <a:endPar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indent="0">
              <a:buNone/>
            </a:pPr>
            <a:endParaRPr lang="en-US" sz="2000">
              <a:effectLst>
                <a:outerShdw blurRad="38100" dist="38100" dir="2700000" algn="tl">
                  <a:srgbClr val="000000">
                    <a:alpha val="43137"/>
                  </a:srgbClr>
                </a:outerShdw>
              </a:effectLst>
            </a:endParaRPr>
          </a:p>
        </p:txBody>
      </p:sp>
      <p:pic>
        <p:nvPicPr>
          <p:cNvPr id="9" name="Content Placeholder 8" descr="bop-vi-tien-1"/>
          <p:cNvPicPr>
            <a:picLocks noChangeAspect="1"/>
          </p:cNvPicPr>
          <p:nvPr>
            <p:ph sz="half" idx="1"/>
          </p:nvPr>
        </p:nvPicPr>
        <p:blipFill>
          <a:blip r:embed="rId1"/>
          <a:stretch>
            <a:fillRect/>
          </a:stretch>
        </p:blipFill>
        <p:spPr>
          <a:xfrm>
            <a:off x="6104255" y="3022600"/>
            <a:ext cx="3499485" cy="2313940"/>
          </a:xfrm>
          <a:prstGeom prst="rect">
            <a:avLst/>
          </a:prstGeom>
        </p:spPr>
      </p:pic>
      <p:sp>
        <p:nvSpPr>
          <p:cNvPr id="10" name="Text Box 9"/>
          <p:cNvSpPr txBox="1"/>
          <p:nvPr/>
        </p:nvSpPr>
        <p:spPr>
          <a:xfrm>
            <a:off x="6104255" y="5336540"/>
            <a:ext cx="3499485" cy="706755"/>
          </a:xfrm>
          <a:prstGeom prst="rect">
            <a:avLst/>
          </a:prstGeom>
          <a:noFill/>
        </p:spPr>
        <p:txBody>
          <a:bodyPr wrap="square" rtlCol="0">
            <a:spAutoFit/>
          </a:bodyPr>
          <a:p>
            <a:r>
              <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-Quản lý số tiền hiện có trong các ví của mình.</a:t>
            </a:r>
            <a:endPar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12" name="Text Box 11"/>
          <p:cNvSpPr txBox="1"/>
          <p:nvPr/>
        </p:nvSpPr>
        <p:spPr>
          <a:xfrm>
            <a:off x="889635" y="5334635"/>
            <a:ext cx="3843655" cy="706755"/>
          </a:xfrm>
          <a:prstGeom prst="rect">
            <a:avLst/>
          </a:prstGeom>
          <a:noFill/>
        </p:spPr>
        <p:txBody>
          <a:bodyPr wrap="square" rtlCol="0">
            <a:spAutoFit/>
          </a:bodyPr>
          <a:p>
            <a:r>
              <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-Lập kế hoạch tiết kiệm, để dành một số tiền cho một sự kiện nào đó.</a:t>
            </a:r>
            <a:endPar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pic>
        <p:nvPicPr>
          <p:cNvPr id="13" name="Content Placeholder 12" descr="tải xuống"/>
          <p:cNvPicPr>
            <a:picLocks noChangeAspect="1"/>
          </p:cNvPicPr>
          <p:nvPr>
            <p:ph sz="half" idx="2"/>
          </p:nvPr>
        </p:nvPicPr>
        <p:blipFill>
          <a:blip r:embed="rId2"/>
          <a:stretch>
            <a:fillRect/>
          </a:stretch>
        </p:blipFill>
        <p:spPr>
          <a:xfrm>
            <a:off x="889635" y="3022600"/>
            <a:ext cx="3143250" cy="21297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 GIỚI THIỆU</a:t>
            </a:r>
            <a:endParaRPr lang="en-US"/>
          </a:p>
        </p:txBody>
      </p:sp>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6" name="Text Box 5"/>
          <p:cNvSpPr txBox="1"/>
          <p:nvPr/>
        </p:nvSpPr>
        <p:spPr>
          <a:xfrm>
            <a:off x="677545" y="1001395"/>
            <a:ext cx="2013585" cy="460375"/>
          </a:xfrm>
          <a:prstGeom prst="rect">
            <a:avLst/>
          </a:prstGeom>
          <a:noFill/>
        </p:spPr>
        <p:txBody>
          <a:bodyPr wrap="square" rtlCol="0">
            <a:spAutoFit/>
          </a:bodyPr>
          <a:p>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1.3 PHẠM VI</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8" name="Text Box 7"/>
          <p:cNvSpPr txBox="1"/>
          <p:nvPr/>
        </p:nvSpPr>
        <p:spPr>
          <a:xfrm>
            <a:off x="677545" y="1461770"/>
            <a:ext cx="9463405" cy="2676525"/>
          </a:xfrm>
          <a:prstGeom prst="rect">
            <a:avLst/>
          </a:prstGeom>
          <a:noFill/>
        </p:spPr>
        <p:txBody>
          <a:bodyPr wrap="square" rtlCol="0">
            <a:spAutoFit/>
          </a:bodyPr>
          <a:p>
            <a:pPr marL="342900" indent="-342900">
              <a:buFont typeface="Arial" panose="020B0604020202020204" pitchFamily="34" charset="0"/>
              <a:buChar char="•"/>
            </a:pPr>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Ứng dụng hướng tới đối tượng là sinh viên đang theo học ở các trường Đại học, Cao đẳng.</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Giúp cho các sinh viên dễ dàng hơn trong việc quản lý chi tiêu một cách hợp lý.</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Sinh viên có thể thực hiện các chức năng cơ bản của việc quản lý chi tiêu với ứng dụng như thêm thu chi, xem lịch sử thu chi, chuyển tiền, lập kế hoạch tiết kiệm.... trên di động của mình.</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9" name="Content Placeholder 8" descr="b"/>
          <p:cNvPicPr>
            <a:picLocks noChangeAspect="1"/>
          </p:cNvPicPr>
          <p:nvPr>
            <p:ph idx="1"/>
          </p:nvPr>
        </p:nvPicPr>
        <p:blipFill>
          <a:blip r:embed="rId1"/>
          <a:stretch>
            <a:fillRect/>
          </a:stretch>
        </p:blipFill>
        <p:spPr>
          <a:xfrm>
            <a:off x="6499225" y="3820795"/>
            <a:ext cx="4628515" cy="27139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481330"/>
            <a:ext cx="8597265" cy="535305"/>
          </a:xfrm>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 GIỚI THIỆU</a:t>
            </a:r>
            <a:br>
              <a:rPr lang="en-US"/>
            </a:br>
            <a:endParaRPr lang="en-US"/>
          </a:p>
        </p:txBody>
      </p:sp>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6" name="Text Box 5"/>
          <p:cNvSpPr txBox="1"/>
          <p:nvPr/>
        </p:nvSpPr>
        <p:spPr>
          <a:xfrm>
            <a:off x="674370" y="1016635"/>
            <a:ext cx="5273675"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1.4 CHỨC NĂNG - PHI CHỨC NĂNG</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7" name="Round Same Side Corner Rectangle 6"/>
          <p:cNvSpPr/>
          <p:nvPr/>
        </p:nvSpPr>
        <p:spPr>
          <a:xfrm>
            <a:off x="716280" y="1640205"/>
            <a:ext cx="1985645" cy="61404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Rectangles 7"/>
          <p:cNvSpPr/>
          <p:nvPr/>
        </p:nvSpPr>
        <p:spPr>
          <a:xfrm>
            <a:off x="701675" y="2273935"/>
            <a:ext cx="2000250" cy="1385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ound Same Side Corner Rectangle 10"/>
          <p:cNvSpPr/>
          <p:nvPr/>
        </p:nvSpPr>
        <p:spPr>
          <a:xfrm>
            <a:off x="8104505" y="1674495"/>
            <a:ext cx="2100580" cy="64325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2" name="Rectangles 11"/>
          <p:cNvSpPr/>
          <p:nvPr/>
        </p:nvSpPr>
        <p:spPr>
          <a:xfrm>
            <a:off x="8105140" y="2317750"/>
            <a:ext cx="2113915" cy="196469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ound Same Side Corner Rectangle 12"/>
          <p:cNvSpPr/>
          <p:nvPr/>
        </p:nvSpPr>
        <p:spPr>
          <a:xfrm>
            <a:off x="2310765" y="3837940"/>
            <a:ext cx="2000250" cy="62865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4" name="Rectangles 13"/>
          <p:cNvSpPr/>
          <p:nvPr/>
        </p:nvSpPr>
        <p:spPr>
          <a:xfrm>
            <a:off x="2310765" y="4466590"/>
            <a:ext cx="1986280" cy="15633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xt Box 17"/>
          <p:cNvSpPr txBox="1"/>
          <p:nvPr/>
        </p:nvSpPr>
        <p:spPr>
          <a:xfrm>
            <a:off x="723900" y="2273935"/>
            <a:ext cx="1985645" cy="1322070"/>
          </a:xfrm>
          <a:prstGeom prst="rect">
            <a:avLst/>
          </a:prstGeom>
          <a:noFill/>
        </p:spPr>
        <p:txBody>
          <a:bodyPr wrap="square" rtlCol="0">
            <a:spAutoFit/>
          </a:bodyPr>
          <a:p>
            <a:pPr marL="285750" indent="-285750">
              <a:buFont typeface="Wingdings" panose="05000000000000000000" charset="0"/>
              <a:buChar char="§"/>
            </a:pPr>
            <a:r>
              <a:rPr lang="vi-VN" altLang="en-US" sz="1600"/>
              <a:t>Thêm thu chi</a:t>
            </a:r>
            <a:endParaRPr lang="vi-VN" altLang="en-US" sz="1600"/>
          </a:p>
          <a:p>
            <a:pPr marL="285750" indent="-285750">
              <a:buFont typeface="Wingdings" panose="05000000000000000000" charset="0"/>
              <a:buChar char="§"/>
            </a:pPr>
            <a:r>
              <a:rPr lang="vi-VN" altLang="en-US" sz="1600"/>
              <a:t>Cập nhật thu chi</a:t>
            </a:r>
            <a:endParaRPr lang="vi-VN" altLang="en-US" sz="1600"/>
          </a:p>
          <a:p>
            <a:pPr marL="285750" indent="-285750">
              <a:buFont typeface="Wingdings" panose="05000000000000000000" charset="0"/>
              <a:buChar char="§"/>
            </a:pPr>
            <a:r>
              <a:rPr lang="vi-VN" altLang="en-US" sz="1600"/>
              <a:t>Xóa thu chi</a:t>
            </a:r>
            <a:endParaRPr lang="vi-VN" altLang="en-US" sz="1600"/>
          </a:p>
          <a:p>
            <a:pPr marL="285750" indent="-285750">
              <a:buFont typeface="Wingdings" panose="05000000000000000000" charset="0"/>
              <a:buChar char="§"/>
            </a:pPr>
            <a:r>
              <a:rPr lang="vi-VN" altLang="en-US" sz="1600"/>
              <a:t>Xem lịch sử thu chi</a:t>
            </a:r>
            <a:endParaRPr lang="vi-VN" altLang="en-US" sz="1600"/>
          </a:p>
        </p:txBody>
      </p:sp>
      <p:sp>
        <p:nvSpPr>
          <p:cNvPr id="19" name="Round Same Side Corner Rectangle 18"/>
          <p:cNvSpPr/>
          <p:nvPr/>
        </p:nvSpPr>
        <p:spPr>
          <a:xfrm>
            <a:off x="4482465" y="1702435"/>
            <a:ext cx="1971675" cy="57150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0" name="Rectangles 19"/>
          <p:cNvSpPr/>
          <p:nvPr/>
        </p:nvSpPr>
        <p:spPr>
          <a:xfrm>
            <a:off x="4482465" y="2254250"/>
            <a:ext cx="1971675" cy="17145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Text Box 21"/>
          <p:cNvSpPr txBox="1"/>
          <p:nvPr/>
        </p:nvSpPr>
        <p:spPr>
          <a:xfrm>
            <a:off x="716280" y="1763395"/>
            <a:ext cx="2000885" cy="368300"/>
          </a:xfrm>
          <a:prstGeom prst="rect">
            <a:avLst/>
          </a:prstGeom>
          <a:noFill/>
        </p:spPr>
        <p:txBody>
          <a:bodyPr wrap="square" rtlCol="0">
            <a:spAutoFit/>
          </a:bodyPr>
          <a:p>
            <a:pPr algn="ctr"/>
            <a:r>
              <a:rPr lang="vi-VN" altLang="en-US">
                <a:solidFill>
                  <a:srgbClr val="FF0000"/>
                </a:solidFill>
                <a:effectLst>
                  <a:outerShdw blurRad="38100" dist="38100" dir="2700000" algn="tl">
                    <a:srgbClr val="000000">
                      <a:alpha val="43137"/>
                    </a:srgbClr>
                  </a:outerShdw>
                </a:effectLst>
              </a:rPr>
              <a:t>Quản lý thu chi</a:t>
            </a:r>
            <a:endParaRPr lang="vi-VN" altLang="en-US">
              <a:solidFill>
                <a:srgbClr val="FF0000"/>
              </a:solidFill>
              <a:effectLst>
                <a:outerShdw blurRad="38100" dist="38100" dir="2700000" algn="tl">
                  <a:srgbClr val="000000">
                    <a:alpha val="43137"/>
                  </a:srgbClr>
                </a:outerShdw>
              </a:effectLst>
            </a:endParaRPr>
          </a:p>
        </p:txBody>
      </p:sp>
      <p:sp>
        <p:nvSpPr>
          <p:cNvPr id="24" name="Text Box 23"/>
          <p:cNvSpPr txBox="1"/>
          <p:nvPr/>
        </p:nvSpPr>
        <p:spPr>
          <a:xfrm>
            <a:off x="4482465" y="1791335"/>
            <a:ext cx="1971675" cy="368300"/>
          </a:xfrm>
          <a:prstGeom prst="rect">
            <a:avLst/>
          </a:prstGeom>
          <a:noFill/>
        </p:spPr>
        <p:txBody>
          <a:bodyPr wrap="square" rtlCol="0">
            <a:spAutoFit/>
          </a:bodyPr>
          <a:p>
            <a:pPr algn="ctr"/>
            <a:r>
              <a:rPr lang="vi-VN" altLang="en-US">
                <a:solidFill>
                  <a:srgbClr val="FF0000"/>
                </a:solidFill>
                <a:effectLst>
                  <a:outerShdw blurRad="38100" dist="38100" dir="2700000" algn="tl">
                    <a:srgbClr val="000000">
                      <a:alpha val="43137"/>
                    </a:srgbClr>
                  </a:outerShdw>
                </a:effectLst>
              </a:rPr>
              <a:t>Quản lý ví</a:t>
            </a:r>
            <a:endParaRPr lang="vi-VN" altLang="en-US">
              <a:solidFill>
                <a:srgbClr val="FF0000"/>
              </a:solidFill>
              <a:effectLst>
                <a:outerShdw blurRad="38100" dist="38100" dir="2700000" algn="tl">
                  <a:srgbClr val="000000">
                    <a:alpha val="43137"/>
                  </a:srgbClr>
                </a:outerShdw>
              </a:effectLst>
            </a:endParaRPr>
          </a:p>
        </p:txBody>
      </p:sp>
      <p:sp>
        <p:nvSpPr>
          <p:cNvPr id="25" name="Text Box 24"/>
          <p:cNvSpPr txBox="1"/>
          <p:nvPr/>
        </p:nvSpPr>
        <p:spPr>
          <a:xfrm>
            <a:off x="8133715" y="1791335"/>
            <a:ext cx="2070100" cy="368300"/>
          </a:xfrm>
          <a:prstGeom prst="rect">
            <a:avLst/>
          </a:prstGeom>
          <a:noFill/>
        </p:spPr>
        <p:txBody>
          <a:bodyPr wrap="square" rtlCol="0">
            <a:spAutoFit/>
          </a:bodyPr>
          <a:p>
            <a:pPr algn="ctr"/>
            <a:r>
              <a:rPr lang="vi-VN" altLang="en-US">
                <a:solidFill>
                  <a:srgbClr val="FF0000"/>
                </a:solidFill>
                <a:effectLst>
                  <a:outerShdw blurRad="38100" dist="38100" dir="2700000" algn="tl">
                    <a:srgbClr val="000000">
                      <a:alpha val="43137"/>
                    </a:srgbClr>
                  </a:outerShdw>
                </a:effectLst>
              </a:rPr>
              <a:t>Kế hoạch tiết kiệm</a:t>
            </a:r>
            <a:endParaRPr lang="vi-VN" altLang="en-US">
              <a:solidFill>
                <a:srgbClr val="FF0000"/>
              </a:solidFill>
              <a:effectLst>
                <a:outerShdw blurRad="38100" dist="38100" dir="2700000" algn="tl">
                  <a:srgbClr val="000000">
                    <a:alpha val="43137"/>
                  </a:srgbClr>
                </a:outerShdw>
              </a:effectLst>
            </a:endParaRPr>
          </a:p>
        </p:txBody>
      </p:sp>
      <p:sp>
        <p:nvSpPr>
          <p:cNvPr id="26" name="Text Box 25"/>
          <p:cNvSpPr txBox="1"/>
          <p:nvPr/>
        </p:nvSpPr>
        <p:spPr>
          <a:xfrm>
            <a:off x="2310765" y="3968750"/>
            <a:ext cx="1986280" cy="368300"/>
          </a:xfrm>
          <a:prstGeom prst="rect">
            <a:avLst/>
          </a:prstGeom>
          <a:noFill/>
        </p:spPr>
        <p:txBody>
          <a:bodyPr wrap="square" rtlCol="0">
            <a:spAutoFit/>
          </a:bodyPr>
          <a:p>
            <a:pPr algn="ctr"/>
            <a:r>
              <a:rPr lang="vi-VN" altLang="en-US">
                <a:solidFill>
                  <a:srgbClr val="FF0000"/>
                </a:solidFill>
                <a:effectLst>
                  <a:outerShdw blurRad="38100" dist="38100" dir="2700000" algn="tl">
                    <a:srgbClr val="000000">
                      <a:alpha val="43137"/>
                    </a:srgbClr>
                  </a:outerShdw>
                </a:effectLst>
              </a:rPr>
              <a:t>Quản lý tài khoản</a:t>
            </a:r>
            <a:endParaRPr lang="vi-VN" altLang="en-US">
              <a:solidFill>
                <a:srgbClr val="FF0000"/>
              </a:solidFill>
              <a:effectLst>
                <a:outerShdw blurRad="38100" dist="38100" dir="2700000" algn="tl">
                  <a:srgbClr val="000000">
                    <a:alpha val="43137"/>
                  </a:srgbClr>
                </a:outerShdw>
              </a:effectLst>
            </a:endParaRPr>
          </a:p>
        </p:txBody>
      </p:sp>
      <p:sp>
        <p:nvSpPr>
          <p:cNvPr id="28" name="Text Box 27"/>
          <p:cNvSpPr txBox="1"/>
          <p:nvPr/>
        </p:nvSpPr>
        <p:spPr>
          <a:xfrm>
            <a:off x="4483100" y="2273935"/>
            <a:ext cx="1971040" cy="1568450"/>
          </a:xfrm>
          <a:prstGeom prst="rect">
            <a:avLst/>
          </a:prstGeom>
          <a:noFill/>
        </p:spPr>
        <p:txBody>
          <a:bodyPr wrap="square" rtlCol="0">
            <a:spAutoFit/>
          </a:bodyPr>
          <a:p>
            <a:pPr marL="285750" indent="-285750">
              <a:buFont typeface="Wingdings" panose="05000000000000000000" charset="0"/>
              <a:buChar char="§"/>
            </a:pPr>
            <a:r>
              <a:rPr lang="vi-VN" altLang="en-US" sz="1600"/>
              <a:t>Thêm ví</a:t>
            </a:r>
            <a:endParaRPr lang="vi-VN" altLang="en-US" sz="1600"/>
          </a:p>
          <a:p>
            <a:pPr marL="285750" indent="-285750">
              <a:buFont typeface="Wingdings" panose="05000000000000000000" charset="0"/>
              <a:buChar char="§"/>
            </a:pPr>
            <a:r>
              <a:rPr lang="vi-VN" altLang="en-US" sz="1600"/>
              <a:t>Cập nhật ví</a:t>
            </a:r>
            <a:endParaRPr lang="vi-VN" altLang="en-US" sz="1600"/>
          </a:p>
          <a:p>
            <a:pPr marL="285750" indent="-285750">
              <a:buFont typeface="Wingdings" panose="05000000000000000000" charset="0"/>
              <a:buChar char="§"/>
            </a:pPr>
            <a:r>
              <a:rPr lang="vi-VN" altLang="en-US" sz="1600"/>
              <a:t>Xóa ví</a:t>
            </a:r>
            <a:endParaRPr lang="vi-VN" altLang="en-US" sz="1600"/>
          </a:p>
          <a:p>
            <a:pPr marL="285750" indent="-285750">
              <a:buFont typeface="Wingdings" panose="05000000000000000000" charset="0"/>
              <a:buChar char="§"/>
            </a:pPr>
            <a:r>
              <a:rPr lang="vi-VN" altLang="en-US" sz="1600"/>
              <a:t>Chuyển tiền</a:t>
            </a:r>
            <a:endParaRPr lang="vi-VN" altLang="en-US" sz="1600"/>
          </a:p>
          <a:p>
            <a:pPr marL="285750" indent="-285750">
              <a:buFont typeface="Wingdings" panose="05000000000000000000" charset="0"/>
              <a:buChar char="§"/>
            </a:pPr>
            <a:r>
              <a:rPr lang="vi-VN" altLang="en-US" sz="1600"/>
              <a:t>Xem lịch sử chuyển tiền</a:t>
            </a:r>
            <a:endParaRPr lang="vi-VN" altLang="en-US" sz="1600"/>
          </a:p>
        </p:txBody>
      </p:sp>
      <p:sp>
        <p:nvSpPr>
          <p:cNvPr id="29" name="Round Same Side Corner Rectangle 28"/>
          <p:cNvSpPr/>
          <p:nvPr/>
        </p:nvSpPr>
        <p:spPr>
          <a:xfrm>
            <a:off x="5790565" y="4098290"/>
            <a:ext cx="2028825" cy="65722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0" name="Rectangles 29"/>
          <p:cNvSpPr/>
          <p:nvPr/>
        </p:nvSpPr>
        <p:spPr>
          <a:xfrm>
            <a:off x="5775960" y="4755515"/>
            <a:ext cx="2057400" cy="151193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Text Box 30"/>
          <p:cNvSpPr txBox="1"/>
          <p:nvPr/>
        </p:nvSpPr>
        <p:spPr>
          <a:xfrm>
            <a:off x="5790565" y="4282440"/>
            <a:ext cx="2991485" cy="645160"/>
          </a:xfrm>
          <a:prstGeom prst="rect">
            <a:avLst/>
          </a:prstGeom>
          <a:noFill/>
        </p:spPr>
        <p:txBody>
          <a:bodyPr wrap="square" rtlCol="0">
            <a:spAutoFit/>
          </a:bodyPr>
          <a:p>
            <a:r>
              <a:rPr lang="vi-VN" altLang="en-US">
                <a:solidFill>
                  <a:srgbClr val="FF0000"/>
                </a:solidFill>
                <a:effectLst>
                  <a:outerShdw blurRad="38100" dist="38100" dir="2700000" algn="tl">
                    <a:srgbClr val="000000">
                      <a:alpha val="43137"/>
                    </a:srgbClr>
                  </a:outerShdw>
                </a:effectLst>
                <a:sym typeface="+mn-ea"/>
              </a:rPr>
              <a:t>Quản lý danh mục</a:t>
            </a:r>
            <a:endParaRPr lang="vi-VN" altLang="en-US">
              <a:solidFill>
                <a:srgbClr val="FF0000"/>
              </a:solidFill>
              <a:effectLst>
                <a:outerShdw blurRad="38100" dist="38100" dir="2700000" algn="tl">
                  <a:srgbClr val="000000">
                    <a:alpha val="43137"/>
                  </a:srgbClr>
                </a:outerShdw>
              </a:effectLst>
            </a:endParaRPr>
          </a:p>
          <a:p>
            <a:endParaRPr lang="en-US"/>
          </a:p>
        </p:txBody>
      </p:sp>
      <p:sp>
        <p:nvSpPr>
          <p:cNvPr id="32" name="Text Box 31"/>
          <p:cNvSpPr txBox="1"/>
          <p:nvPr/>
        </p:nvSpPr>
        <p:spPr>
          <a:xfrm>
            <a:off x="8133715" y="2317750"/>
            <a:ext cx="2295525" cy="1814830"/>
          </a:xfrm>
          <a:prstGeom prst="rect">
            <a:avLst/>
          </a:prstGeom>
          <a:noFill/>
        </p:spPr>
        <p:txBody>
          <a:bodyPr wrap="square" rtlCol="0">
            <a:spAutoFit/>
          </a:bodyPr>
          <a:p>
            <a:pPr marL="285750" indent="-285750">
              <a:buFont typeface="Wingdings" panose="05000000000000000000" charset="0"/>
              <a:buChar char="§"/>
            </a:pPr>
            <a:r>
              <a:rPr lang="vi-VN" altLang="en-US" sz="1600"/>
              <a:t>Thêm kế hoạch</a:t>
            </a:r>
            <a:endParaRPr lang="vi-VN" altLang="en-US" sz="1600"/>
          </a:p>
          <a:p>
            <a:pPr marL="285750" indent="-285750">
              <a:buFont typeface="Wingdings" panose="05000000000000000000" charset="0"/>
              <a:buChar char="§"/>
            </a:pPr>
            <a:r>
              <a:rPr lang="vi-VN" altLang="en-US" sz="1600"/>
              <a:t>Thu chi cho kế hoạch</a:t>
            </a:r>
            <a:endParaRPr lang="vi-VN" altLang="en-US" sz="1600"/>
          </a:p>
          <a:p>
            <a:pPr marL="285750" indent="-285750">
              <a:buFont typeface="Wingdings" panose="05000000000000000000" charset="0"/>
              <a:buChar char="§"/>
            </a:pPr>
            <a:r>
              <a:rPr lang="vi-VN" altLang="en-US" sz="1600"/>
              <a:t>Xem chi tiết</a:t>
            </a:r>
            <a:endParaRPr lang="vi-VN" altLang="en-US" sz="1600"/>
          </a:p>
          <a:p>
            <a:pPr marL="285750" indent="-285750">
              <a:buFont typeface="Wingdings" panose="05000000000000000000" charset="0"/>
              <a:buChar char="§"/>
            </a:pPr>
            <a:r>
              <a:rPr lang="vi-VN" altLang="en-US" sz="1600"/>
              <a:t>Xóa kế hoạch</a:t>
            </a:r>
            <a:endParaRPr lang="vi-VN" altLang="en-US" sz="1600"/>
          </a:p>
          <a:p>
            <a:pPr marL="285750" indent="-285750">
              <a:buFont typeface="Wingdings" panose="05000000000000000000" charset="0"/>
              <a:buChar char="§"/>
            </a:pPr>
            <a:r>
              <a:rPr lang="vi-VN" altLang="en-US" sz="1600"/>
              <a:t>Xem lịch sử thu chi kế hoạch</a:t>
            </a:r>
            <a:endParaRPr lang="vi-VN" altLang="en-US" sz="1600"/>
          </a:p>
        </p:txBody>
      </p:sp>
      <p:sp>
        <p:nvSpPr>
          <p:cNvPr id="33" name="Text Box 32"/>
          <p:cNvSpPr txBox="1"/>
          <p:nvPr/>
        </p:nvSpPr>
        <p:spPr>
          <a:xfrm>
            <a:off x="2310765" y="4461510"/>
            <a:ext cx="2134235" cy="1568450"/>
          </a:xfrm>
          <a:prstGeom prst="rect">
            <a:avLst/>
          </a:prstGeom>
          <a:noFill/>
        </p:spPr>
        <p:txBody>
          <a:bodyPr wrap="square" rtlCol="0">
            <a:spAutoFit/>
          </a:bodyPr>
          <a:p>
            <a:pPr marL="285750" indent="-285750">
              <a:buFont typeface="Wingdings" panose="05000000000000000000" charset="0"/>
              <a:buChar char="§"/>
            </a:pPr>
            <a:r>
              <a:rPr lang="vi-VN" altLang="en-US" sz="1600"/>
              <a:t>Cập nhật tài khoản</a:t>
            </a:r>
            <a:endParaRPr lang="vi-VN" altLang="en-US" sz="1600"/>
          </a:p>
          <a:p>
            <a:pPr marL="285750" indent="-285750">
              <a:buFont typeface="Wingdings" panose="05000000000000000000" charset="0"/>
              <a:buChar char="§"/>
            </a:pPr>
            <a:r>
              <a:rPr lang="vi-VN" altLang="en-US" sz="1600"/>
              <a:t>Đăng xuất</a:t>
            </a:r>
            <a:endParaRPr lang="vi-VN" altLang="en-US" sz="1600"/>
          </a:p>
          <a:p>
            <a:pPr marL="285750" indent="-285750">
              <a:buFont typeface="Wingdings" panose="05000000000000000000" charset="0"/>
              <a:buChar char="§"/>
            </a:pPr>
            <a:r>
              <a:rPr lang="vi-VN" altLang="en-US" sz="1600"/>
              <a:t>Đổi mật khẩu</a:t>
            </a:r>
            <a:endParaRPr lang="vi-VN" altLang="en-US" sz="1600"/>
          </a:p>
          <a:p>
            <a:pPr marL="285750" indent="-285750">
              <a:buFont typeface="Wingdings" panose="05000000000000000000" charset="0"/>
              <a:buChar char="§"/>
            </a:pPr>
            <a:r>
              <a:rPr lang="vi-VN" altLang="en-US" sz="1600"/>
              <a:t>Xem thông tin tài khoản</a:t>
            </a:r>
            <a:endParaRPr lang="vi-VN" altLang="en-US" sz="1600"/>
          </a:p>
        </p:txBody>
      </p:sp>
      <p:sp>
        <p:nvSpPr>
          <p:cNvPr id="34" name="Text Box 33"/>
          <p:cNvSpPr txBox="1"/>
          <p:nvPr/>
        </p:nvSpPr>
        <p:spPr>
          <a:xfrm>
            <a:off x="5819140" y="4787900"/>
            <a:ext cx="1810385" cy="1322070"/>
          </a:xfrm>
          <a:prstGeom prst="rect">
            <a:avLst/>
          </a:prstGeom>
          <a:noFill/>
        </p:spPr>
        <p:txBody>
          <a:bodyPr wrap="square" rtlCol="0">
            <a:spAutoFit/>
          </a:bodyPr>
          <a:p>
            <a:pPr marL="285750" indent="-285750">
              <a:buFont typeface="Wingdings" panose="05000000000000000000" charset="0"/>
              <a:buChar char="§"/>
            </a:pPr>
            <a:r>
              <a:rPr lang="vi-VN" altLang="en-US" sz="1600"/>
              <a:t>Thêm danh mục</a:t>
            </a:r>
            <a:endParaRPr lang="vi-VN" altLang="en-US" sz="1600"/>
          </a:p>
          <a:p>
            <a:pPr marL="285750" indent="-285750">
              <a:buFont typeface="Wingdings" panose="05000000000000000000" charset="0"/>
              <a:buChar char="§"/>
            </a:pPr>
            <a:r>
              <a:rPr lang="vi-VN" altLang="en-US" sz="1600"/>
              <a:t>Cập nhât danh mục</a:t>
            </a:r>
            <a:endParaRPr lang="vi-VN" altLang="en-US" sz="1600"/>
          </a:p>
          <a:p>
            <a:pPr marL="285750" indent="-285750">
              <a:buFont typeface="Wingdings" panose="05000000000000000000" charset="0"/>
              <a:buChar char="§"/>
            </a:pPr>
            <a:r>
              <a:rPr lang="vi-VN" altLang="en-US" sz="1600"/>
              <a:t>Xóa danh mục</a:t>
            </a:r>
            <a:endParaRPr lang="vi-VN"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 GIỚI THIỆU</a:t>
            </a:r>
            <a:endParaRPr lang="en-US"/>
          </a:p>
        </p:txBody>
      </p:sp>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6" name="Text Box 5"/>
          <p:cNvSpPr txBox="1"/>
          <p:nvPr/>
        </p:nvSpPr>
        <p:spPr>
          <a:xfrm>
            <a:off x="677545" y="1173480"/>
            <a:ext cx="5273675"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1.4 CHỨC NĂNG - PHI CHỨC NĂNG</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7" name="Text Box 6"/>
          <p:cNvSpPr txBox="1"/>
          <p:nvPr/>
        </p:nvSpPr>
        <p:spPr>
          <a:xfrm>
            <a:off x="3350895" y="2181860"/>
            <a:ext cx="6602095" cy="368300"/>
          </a:xfrm>
          <a:prstGeom prst="rect">
            <a:avLst/>
          </a:prstGeom>
          <a:noFill/>
        </p:spPr>
        <p:txBody>
          <a:bodyPr wrap="square" rtlCol="0">
            <a:spAutoFit/>
          </a:bodyPr>
          <a:p>
            <a:r>
              <a:rPr lang="en-US"/>
              <a:t>Ứng dụng có dung lượng không quá lớn, tốc độ xử lý nhanh</a:t>
            </a:r>
            <a:endParaRPr lang="en-US"/>
          </a:p>
        </p:txBody>
      </p:sp>
      <p:sp>
        <p:nvSpPr>
          <p:cNvPr id="8" name="Text Box 7"/>
          <p:cNvSpPr txBox="1"/>
          <p:nvPr/>
        </p:nvSpPr>
        <p:spPr>
          <a:xfrm>
            <a:off x="3350895" y="3707130"/>
            <a:ext cx="6357620" cy="368300"/>
          </a:xfrm>
          <a:prstGeom prst="rect">
            <a:avLst/>
          </a:prstGeom>
          <a:noFill/>
        </p:spPr>
        <p:txBody>
          <a:bodyPr wrap="square" rtlCol="0">
            <a:spAutoFit/>
          </a:bodyPr>
          <a:p>
            <a:r>
              <a:rPr lang="en-US"/>
              <a:t>Công việc xử lý thực hiện chính xác, không xảy ra sai sót.</a:t>
            </a:r>
            <a:endParaRPr lang="en-US"/>
          </a:p>
        </p:txBody>
      </p:sp>
      <p:sp>
        <p:nvSpPr>
          <p:cNvPr id="9" name="Text Box 8"/>
          <p:cNvSpPr txBox="1"/>
          <p:nvPr/>
        </p:nvSpPr>
        <p:spPr>
          <a:xfrm>
            <a:off x="3350895" y="4384675"/>
            <a:ext cx="5820410" cy="368300"/>
          </a:xfrm>
          <a:prstGeom prst="rect">
            <a:avLst/>
          </a:prstGeom>
          <a:noFill/>
        </p:spPr>
        <p:txBody>
          <a:bodyPr wrap="square" rtlCol="0">
            <a:spAutoFit/>
          </a:bodyPr>
          <a:p>
            <a:r>
              <a:rPr lang="en-US"/>
              <a:t>Đảm bảo an toàn dữ liệu của người dùng</a:t>
            </a:r>
            <a:endParaRPr lang="en-US"/>
          </a:p>
        </p:txBody>
      </p:sp>
      <p:sp>
        <p:nvSpPr>
          <p:cNvPr id="11" name="Text Box 10"/>
          <p:cNvSpPr txBox="1"/>
          <p:nvPr/>
        </p:nvSpPr>
        <p:spPr>
          <a:xfrm>
            <a:off x="3350895" y="2834640"/>
            <a:ext cx="4192270" cy="645160"/>
          </a:xfrm>
          <a:prstGeom prst="rect">
            <a:avLst/>
          </a:prstGeom>
          <a:noFill/>
        </p:spPr>
        <p:txBody>
          <a:bodyPr wrap="square" rtlCol="0">
            <a:spAutoFit/>
          </a:bodyPr>
          <a:p>
            <a:r>
              <a:rPr lang="en-US"/>
              <a:t>Giao diện dễ sử dụng, không quá khó đối với người lần đầu tiếp xúc.</a:t>
            </a:r>
            <a:endParaRPr lang="en-US"/>
          </a:p>
        </p:txBody>
      </p:sp>
      <p:pic>
        <p:nvPicPr>
          <p:cNvPr id="12" name="Content Placeholder 11" descr="fasst"/>
          <p:cNvPicPr>
            <a:picLocks noChangeAspect="1"/>
          </p:cNvPicPr>
          <p:nvPr>
            <p:ph sz="half" idx="1"/>
          </p:nvPr>
        </p:nvPicPr>
        <p:blipFill>
          <a:blip r:embed="rId1"/>
          <a:stretch>
            <a:fillRect/>
          </a:stretch>
        </p:blipFill>
        <p:spPr>
          <a:xfrm>
            <a:off x="677545" y="1800225"/>
            <a:ext cx="2438400" cy="1130935"/>
          </a:xfrm>
          <a:prstGeom prst="rect">
            <a:avLst/>
          </a:prstGeom>
        </p:spPr>
      </p:pic>
      <p:pic>
        <p:nvPicPr>
          <p:cNvPr id="13" name="Content Placeholder 12" descr="chínhac"/>
          <p:cNvPicPr>
            <a:picLocks noChangeAspect="1"/>
          </p:cNvPicPr>
          <p:nvPr>
            <p:ph sz="half" idx="2"/>
          </p:nvPr>
        </p:nvPicPr>
        <p:blipFill>
          <a:blip r:embed="rId2"/>
          <a:stretch>
            <a:fillRect/>
          </a:stretch>
        </p:blipFill>
        <p:spPr>
          <a:xfrm>
            <a:off x="9686925" y="2931160"/>
            <a:ext cx="2044065" cy="2016125"/>
          </a:xfrm>
          <a:prstGeom prst="rect">
            <a:avLst/>
          </a:prstGeom>
        </p:spPr>
      </p:pic>
      <p:pic>
        <p:nvPicPr>
          <p:cNvPr id="14" name="Picture 13" descr="baomat"/>
          <p:cNvPicPr>
            <a:picLocks noChangeAspect="1"/>
          </p:cNvPicPr>
          <p:nvPr/>
        </p:nvPicPr>
        <p:blipFill>
          <a:blip r:embed="rId3"/>
          <a:stretch>
            <a:fillRect/>
          </a:stretch>
        </p:blipFill>
        <p:spPr>
          <a:xfrm>
            <a:off x="964565" y="3630295"/>
            <a:ext cx="1848485" cy="1892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609600"/>
            <a:ext cx="8597265" cy="827405"/>
          </a:xfrm>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2. PHÂN TÍCH</a:t>
            </a:r>
            <a:br>
              <a:rPr lang="en-US"/>
            </a:br>
            <a:endParaRPr lang="en-US"/>
          </a:p>
        </p:txBody>
      </p:sp>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6" name="Text Box 5"/>
          <p:cNvSpPr txBox="1"/>
          <p:nvPr/>
        </p:nvSpPr>
        <p:spPr>
          <a:xfrm>
            <a:off x="677545" y="1173480"/>
            <a:ext cx="5273675"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2.1 USECASE TỔNG QUÁT</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pic>
        <p:nvPicPr>
          <p:cNvPr id="13" name="Content Placeholder 12"/>
          <p:cNvPicPr>
            <a:picLocks noChangeAspect="1"/>
          </p:cNvPicPr>
          <p:nvPr>
            <p:ph idx="1"/>
          </p:nvPr>
        </p:nvPicPr>
        <p:blipFill>
          <a:blip r:embed="rId1"/>
          <a:stretch>
            <a:fillRect/>
          </a:stretch>
        </p:blipFill>
        <p:spPr>
          <a:xfrm>
            <a:off x="3430905" y="275590"/>
            <a:ext cx="5575935" cy="576580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5157</Words>
  <Application>WPS Presentation</Application>
  <PresentationFormat>Widescreen</PresentationFormat>
  <Paragraphs>274</Paragraphs>
  <Slides>25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SimSun</vt:lpstr>
      <vt:lpstr>Wingdings</vt:lpstr>
      <vt:lpstr>Wingdings 3</vt:lpstr>
      <vt:lpstr>Arial</vt:lpstr>
      <vt:lpstr>Trebuchet MS</vt:lpstr>
      <vt:lpstr>Microsoft YaHei</vt:lpstr>
      <vt:lpstr/>
      <vt:lpstr>Arial Unicode MS</vt:lpstr>
      <vt:lpstr>Calibri</vt:lpstr>
      <vt:lpstr>Segoe Print</vt:lpstr>
      <vt:lpstr>Tahoma</vt:lpstr>
      <vt:lpstr>Times New Roman</vt:lpstr>
      <vt:lpstr>Wingdings</vt:lpstr>
      <vt:lpstr>Facet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PHÂN TÍCH </vt:lpstr>
      <vt:lpstr>2. PHÂN TÍCH </vt:lpstr>
      <vt:lpstr>PowerPoint 演示文稿</vt:lpstr>
      <vt:lpstr>2. PHÂN TÍCH </vt:lpstr>
      <vt:lpstr>PowerPoint 演示文稿</vt:lpstr>
      <vt:lpstr>2. PHÂN TÍCH </vt:lpstr>
      <vt:lpstr>PowerPoint 演示文稿</vt:lpstr>
      <vt:lpstr>2. PHÂN TÍCH </vt:lpstr>
      <vt:lpstr>3. THIẾT KẾ </vt:lpstr>
      <vt:lpstr>PowerPoint 演示文稿</vt:lpstr>
      <vt:lpstr>3. THIẾT KẾ </vt:lpstr>
      <vt:lpstr>3. THIẾT KẾ </vt:lpstr>
      <vt:lpstr>3. THIẾT KẾ </vt:lpstr>
      <vt:lpstr>3. THIẾT KẾ </vt:lpstr>
      <vt:lpstr>4. KIỂM THỬ </vt:lpstr>
      <vt:lpstr>5. DEMO </vt:lpstr>
      <vt:lpstr>5. DEMO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Đình Thuận Nguyễn</dc:creator>
  <cp:lastModifiedBy>USER</cp:lastModifiedBy>
  <cp:revision>17</cp:revision>
  <dcterms:created xsi:type="dcterms:W3CDTF">2020-07-02T12:05:00Z</dcterms:created>
  <dcterms:modified xsi:type="dcterms:W3CDTF">2020-07-03T05:43:11Z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1033-11.2.0.9452</vt:lpwstr>
  </property>
</Properties>
</file>