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6" r:id="rId9"/>
    <p:sldId id="263" r:id="rId10"/>
    <p:sldId id="267" r:id="rId11"/>
    <p:sldId id="297" r:id="rId12"/>
    <p:sldId id="310" r:id="rId13"/>
    <p:sldId id="309" r:id="rId14"/>
    <p:sldId id="299" r:id="rId15"/>
    <p:sldId id="311" r:id="rId16"/>
    <p:sldId id="312" r:id="rId17"/>
    <p:sldId id="313" r:id="rId18"/>
    <p:sldId id="298" r:id="rId19"/>
    <p:sldId id="314" r:id="rId20"/>
    <p:sldId id="315" r:id="rId21"/>
    <p:sldId id="316" r:id="rId22"/>
    <p:sldId id="317" r:id="rId23"/>
    <p:sldId id="318" r:id="rId24"/>
    <p:sldId id="319" r:id="rId25"/>
    <p:sldId id="321" r:id="rId26"/>
    <p:sldId id="320" r:id="rId27"/>
    <p:sldId id="322" r:id="rId28"/>
    <p:sldId id="323" r:id="rId29"/>
    <p:sldId id="324" r:id="rId30"/>
    <p:sldId id="325" r:id="rId31"/>
    <p:sldId id="265" r:id="rId32"/>
    <p:sldId id="268" r:id="rId33"/>
    <p:sldId id="269" r:id="rId34"/>
    <p:sldId id="273" r:id="rId35"/>
    <p:sldId id="274" r:id="rId36"/>
    <p:sldId id="276" r:id="rId37"/>
    <p:sldId id="270" r:id="rId38"/>
    <p:sldId id="275" r:id="rId39"/>
    <p:sldId id="277" r:id="rId40"/>
    <p:sldId id="272" r:id="rId41"/>
    <p:sldId id="27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5E3EE8-A49A-41BD-A472-BC5A34B3EEE6}" type="datetimeFigureOut">
              <a:rPr lang="en-US" smtClean="0"/>
              <a:pPr/>
              <a:t>8/21/2019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7A0E6-2054-4A6C-AC95-49CC649FC5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57A0E6-2054-4A6C-AC95-49CC649FC56D}"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C5585CC-91D5-4C4B-8EFD-76354FA25C22}" type="datetime1">
              <a:rPr lang="en-US" smtClean="0"/>
              <a:pPr/>
              <a:t>8/21/2019</a:t>
            </a:fld>
            <a:endParaRPr lang="en-US"/>
          </a:p>
        </p:txBody>
      </p:sp>
      <p:sp>
        <p:nvSpPr>
          <p:cNvPr id="5" name="Footer Placeholder 4"/>
          <p:cNvSpPr>
            <a:spLocks noGrp="1"/>
          </p:cNvSpPr>
          <p:nvPr>
            <p:ph type="ftr" sz="quarter" idx="11"/>
          </p:nvPr>
        </p:nvSpPr>
        <p:spPr/>
        <p:txBody>
          <a:bodyPr/>
          <a:lstStyle/>
          <a:p>
            <a:r>
              <a:rPr lang="vi-VN"/>
              <a:t>Chương 12: Các Giải thuật Tìm Kiếm</a:t>
            </a:r>
            <a:endParaRPr lang="en-US"/>
          </a:p>
        </p:txBody>
      </p:sp>
      <p:sp>
        <p:nvSpPr>
          <p:cNvPr id="6" name="Slide Number Placeholder 5"/>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D6F483A-3D0D-4161-B410-3D17D8321EDE}" type="datetime1">
              <a:rPr lang="en-US" smtClean="0"/>
              <a:pPr/>
              <a:t>8/21/2019</a:t>
            </a:fld>
            <a:endParaRPr lang="en-US"/>
          </a:p>
        </p:txBody>
      </p:sp>
      <p:sp>
        <p:nvSpPr>
          <p:cNvPr id="5" name="Footer Placeholder 4"/>
          <p:cNvSpPr>
            <a:spLocks noGrp="1"/>
          </p:cNvSpPr>
          <p:nvPr>
            <p:ph type="ftr" sz="quarter" idx="11"/>
          </p:nvPr>
        </p:nvSpPr>
        <p:spPr/>
        <p:txBody>
          <a:bodyPr/>
          <a:lstStyle/>
          <a:p>
            <a:r>
              <a:rPr lang="vi-VN"/>
              <a:t>Chương 12: Các Giải thuật Tìm Kiếm</a:t>
            </a:r>
            <a:endParaRPr lang="en-US"/>
          </a:p>
        </p:txBody>
      </p:sp>
      <p:sp>
        <p:nvSpPr>
          <p:cNvPr id="6" name="Slide Number Placeholder 5"/>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4FE3B6-573C-43E2-B063-4D4216362063}" type="datetime1">
              <a:rPr lang="en-US" smtClean="0"/>
              <a:pPr/>
              <a:t>8/21/2019</a:t>
            </a:fld>
            <a:endParaRPr lang="en-US"/>
          </a:p>
        </p:txBody>
      </p:sp>
      <p:sp>
        <p:nvSpPr>
          <p:cNvPr id="5" name="Footer Placeholder 4"/>
          <p:cNvSpPr>
            <a:spLocks noGrp="1"/>
          </p:cNvSpPr>
          <p:nvPr>
            <p:ph type="ftr" sz="quarter" idx="11"/>
          </p:nvPr>
        </p:nvSpPr>
        <p:spPr/>
        <p:txBody>
          <a:bodyPr/>
          <a:lstStyle/>
          <a:p>
            <a:r>
              <a:rPr lang="vi-VN"/>
              <a:t>Chương 12: Các Giải thuật Tìm Kiếm</a:t>
            </a:r>
            <a:endParaRPr lang="en-US"/>
          </a:p>
        </p:txBody>
      </p:sp>
      <p:sp>
        <p:nvSpPr>
          <p:cNvPr id="6" name="Slide Number Placeholder 5"/>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83883CA-E389-42E2-96EF-10B14DEDFAA7}" type="datetime1">
              <a:rPr lang="en-US" smtClean="0"/>
              <a:pPr/>
              <a:t>8/21/2019</a:t>
            </a:fld>
            <a:endParaRPr lang="en-US"/>
          </a:p>
        </p:txBody>
      </p:sp>
      <p:sp>
        <p:nvSpPr>
          <p:cNvPr id="6" name="Footer Placeholder 5"/>
          <p:cNvSpPr>
            <a:spLocks noGrp="1"/>
          </p:cNvSpPr>
          <p:nvPr>
            <p:ph type="ftr" sz="quarter" idx="11"/>
          </p:nvPr>
        </p:nvSpPr>
        <p:spPr/>
        <p:txBody>
          <a:bodyPr/>
          <a:lstStyle/>
          <a:p>
            <a:r>
              <a:rPr lang="vi-VN"/>
              <a:t>Chương 12: Các Giải thuật Tìm Kiếm</a:t>
            </a:r>
            <a:endParaRPr lang="en-US"/>
          </a:p>
        </p:txBody>
      </p:sp>
      <p:sp>
        <p:nvSpPr>
          <p:cNvPr id="7" name="Slide Number Placeholder 6"/>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57CEA50F-49A1-4D2C-A490-C3A2E74871B8}" type="datetime1">
              <a:rPr lang="en-US" smtClean="0"/>
              <a:pPr/>
              <a:t>8/21/2019</a:t>
            </a:fld>
            <a:endParaRPr lang="en-US"/>
          </a:p>
        </p:txBody>
      </p:sp>
      <p:sp>
        <p:nvSpPr>
          <p:cNvPr id="8" name="Footer Placeholder 7"/>
          <p:cNvSpPr>
            <a:spLocks noGrp="1"/>
          </p:cNvSpPr>
          <p:nvPr>
            <p:ph type="ftr" sz="quarter" idx="11"/>
          </p:nvPr>
        </p:nvSpPr>
        <p:spPr/>
        <p:txBody>
          <a:bodyPr/>
          <a:lstStyle/>
          <a:p>
            <a:r>
              <a:rPr lang="vi-VN"/>
              <a:t>Chương 12: Các Giải thuật Tìm Kiếm</a:t>
            </a:r>
            <a:endParaRPr lang="en-US"/>
          </a:p>
        </p:txBody>
      </p:sp>
      <p:sp>
        <p:nvSpPr>
          <p:cNvPr id="9" name="Slide Number Placeholder 8"/>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BFF594C-EA3B-407A-8DDE-56D900F89AE9}" type="datetime1">
              <a:rPr lang="en-US" smtClean="0"/>
              <a:pPr/>
              <a:t>8/21/2019</a:t>
            </a:fld>
            <a:endParaRPr lang="en-US"/>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03102-9DB6-4433-BE59-C05C1320D71B}" type="datetime1">
              <a:rPr lang="en-US" smtClean="0"/>
              <a:pPr/>
              <a:t>8/21/2019</a:t>
            </a:fld>
            <a:endParaRPr lang="en-US"/>
          </a:p>
        </p:txBody>
      </p:sp>
      <p:sp>
        <p:nvSpPr>
          <p:cNvPr id="3" name="Footer Placeholder 2"/>
          <p:cNvSpPr>
            <a:spLocks noGrp="1"/>
          </p:cNvSpPr>
          <p:nvPr>
            <p:ph type="ftr" sz="quarter" idx="11"/>
          </p:nvPr>
        </p:nvSpPr>
        <p:spPr/>
        <p:txBody>
          <a:bodyPr/>
          <a:lstStyle/>
          <a:p>
            <a:r>
              <a:rPr lang="vi-VN"/>
              <a:t>Chương 12: Các Giải thuật Tìm Kiếm</a:t>
            </a:r>
            <a:endParaRPr lang="en-US"/>
          </a:p>
        </p:txBody>
      </p:sp>
      <p:sp>
        <p:nvSpPr>
          <p:cNvPr id="4" name="Slide Number Placeholder 3"/>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299AC-5A6A-4145-9B23-4B77E5E28C25}" type="datetime1">
              <a:rPr lang="en-US" smtClean="0"/>
              <a:pPr/>
              <a:t>8/21/2019</a:t>
            </a:fld>
            <a:endParaRPr lang="en-US"/>
          </a:p>
        </p:txBody>
      </p:sp>
      <p:sp>
        <p:nvSpPr>
          <p:cNvPr id="6" name="Footer Placeholder 5"/>
          <p:cNvSpPr>
            <a:spLocks noGrp="1"/>
          </p:cNvSpPr>
          <p:nvPr>
            <p:ph type="ftr" sz="quarter" idx="11"/>
          </p:nvPr>
        </p:nvSpPr>
        <p:spPr/>
        <p:txBody>
          <a:bodyPr/>
          <a:lstStyle/>
          <a:p>
            <a:r>
              <a:rPr lang="vi-VN"/>
              <a:t>Chương 12: Các Giải thuật Tìm Kiếm</a:t>
            </a:r>
            <a:endParaRPr lang="en-US"/>
          </a:p>
        </p:txBody>
      </p:sp>
      <p:sp>
        <p:nvSpPr>
          <p:cNvPr id="7" name="Slide Number Placeholder 6"/>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FA810-953F-42BC-BA5B-ED6C11BF447B}" type="datetime1">
              <a:rPr lang="en-US" smtClean="0"/>
              <a:pPr/>
              <a:t>8/21/2019</a:t>
            </a:fld>
            <a:endParaRPr lang="en-US"/>
          </a:p>
        </p:txBody>
      </p:sp>
      <p:sp>
        <p:nvSpPr>
          <p:cNvPr id="6" name="Footer Placeholder 5"/>
          <p:cNvSpPr>
            <a:spLocks noGrp="1"/>
          </p:cNvSpPr>
          <p:nvPr>
            <p:ph type="ftr" sz="quarter" idx="11"/>
          </p:nvPr>
        </p:nvSpPr>
        <p:spPr/>
        <p:txBody>
          <a:bodyPr/>
          <a:lstStyle/>
          <a:p>
            <a:r>
              <a:rPr lang="vi-VN"/>
              <a:t>Chương 12: Các Giải thuật Tìm Kiếm</a:t>
            </a:r>
            <a:endParaRPr lang="en-US"/>
          </a:p>
        </p:txBody>
      </p:sp>
      <p:sp>
        <p:nvSpPr>
          <p:cNvPr id="7" name="Slide Number Placeholder 6"/>
          <p:cNvSpPr>
            <a:spLocks noGrp="1"/>
          </p:cNvSpPr>
          <p:nvPr>
            <p:ph type="sldNum" sz="quarter" idx="12"/>
          </p:nvPr>
        </p:nvSpPr>
        <p:spPr/>
        <p:txBody>
          <a:bodyPr/>
          <a:lstStyle/>
          <a:p>
            <a:fld id="{2DA9628B-B895-4617-9ADC-CCEA547060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21A0D-5BF5-49C1-8547-0A489557047E}" type="datetime1">
              <a:rPr lang="en-US" smtClean="0"/>
              <a:pPr/>
              <a:t>8/21/2019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Chương 12: Các Giải thuật Tìm Kiếm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9628B-B895-4617-9ADC-CCEA547060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Phần 3: Cấu trúc dữ liệu </a:t>
            </a:r>
            <a:br>
              <a:rPr lang="en-US"/>
            </a:br>
            <a:r>
              <a:rPr lang="en-US"/>
              <a:t>và Giải thuật</a:t>
            </a:r>
          </a:p>
        </p:txBody>
      </p:sp>
      <p:sp>
        <p:nvSpPr>
          <p:cNvPr id="3" name="Subtitle 2"/>
          <p:cNvSpPr>
            <a:spLocks noGrp="1"/>
          </p:cNvSpPr>
          <p:nvPr>
            <p:ph type="subTitle" idx="1"/>
          </p:nvPr>
        </p:nvSpPr>
        <p:spPr>
          <a:xfrm>
            <a:off x="990600" y="3886200"/>
            <a:ext cx="7086600" cy="1752600"/>
          </a:xfrm>
        </p:spPr>
        <p:txBody>
          <a:bodyPr/>
          <a:lstStyle/>
          <a:p>
            <a:r>
              <a:rPr lang="en-US"/>
              <a:t>Chương 13: Các giải thuật tìm kiếm</a:t>
            </a:r>
          </a:p>
        </p:txBody>
      </p:sp>
      <p:sp>
        <p:nvSpPr>
          <p:cNvPr id="5" name="Footer Placeholder 4"/>
          <p:cNvSpPr>
            <a:spLocks noGrp="1"/>
          </p:cNvSpPr>
          <p:nvPr>
            <p:ph type="ftr" sz="quarter" idx="11"/>
          </p:nvPr>
        </p:nvSpPr>
        <p:spPr/>
        <p:txBody>
          <a:bodyPr/>
          <a:lstStyle/>
          <a:p>
            <a:r>
              <a:rPr lang="vi-VN"/>
              <a:t>Chương 12: Các Giải thuật Tìm Kiếm</a:t>
            </a:r>
            <a:endParaRPr lang="en-US"/>
          </a:p>
        </p:txBody>
      </p:sp>
      <p:sp>
        <p:nvSpPr>
          <p:cNvPr id="4" name="Slide Number Placeholder 3"/>
          <p:cNvSpPr>
            <a:spLocks noGrp="1"/>
          </p:cNvSpPr>
          <p:nvPr>
            <p:ph type="sldNum" sz="quarter" idx="12"/>
          </p:nvPr>
        </p:nvSpPr>
        <p:spPr/>
        <p:txBody>
          <a:bodyPr/>
          <a:lstStyle/>
          <a:p>
            <a:fld id="{2DA9628B-B895-4617-9ADC-CCEA5470603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nhị phân</a:t>
            </a:r>
          </a:p>
        </p:txBody>
      </p:sp>
      <p:sp>
        <p:nvSpPr>
          <p:cNvPr id="3" name="Content Placeholder 2"/>
          <p:cNvSpPr>
            <a:spLocks noGrp="1"/>
          </p:cNvSpPr>
          <p:nvPr>
            <p:ph idx="1"/>
          </p:nvPr>
        </p:nvSpPr>
        <p:spPr/>
        <p:txBody>
          <a:bodyPr/>
          <a:lstStyle/>
          <a:p>
            <a:r>
              <a:rPr lang="en-US"/>
              <a:t>Cài đặt hàm</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10</a:t>
            </a:fld>
            <a:endParaRPr lang="en-US"/>
          </a:p>
        </p:txBody>
      </p:sp>
      <p:sp>
        <p:nvSpPr>
          <p:cNvPr id="6" name="Rounded Rectangle 5"/>
          <p:cNvSpPr/>
          <p:nvPr/>
        </p:nvSpPr>
        <p:spPr>
          <a:xfrm>
            <a:off x="457200" y="2133600"/>
            <a:ext cx="8229600" cy="3962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Courier New" pitchFamily="49" charset="0"/>
                <a:cs typeface="Courier New" pitchFamily="49" charset="0"/>
              </a:rPr>
              <a:t>int BSearch(int K, int A[], int b, int e) </a:t>
            </a:r>
            <a:r>
              <a:rPr lang="en-US">
                <a:solidFill>
                  <a:schemeClr val="tx1"/>
                </a:solidFill>
                <a:latin typeface="Courier New" pitchFamily="49" charset="0"/>
                <a:cs typeface="Courier New" pitchFamily="49" charset="0"/>
              </a:rPr>
              <a:t>{</a:t>
            </a:r>
          </a:p>
          <a:p>
            <a:r>
              <a:rPr lang="en-US">
                <a:solidFill>
                  <a:schemeClr val="tx1"/>
                </a:solidFill>
                <a:latin typeface="Courier New" pitchFamily="49" charset="0"/>
                <a:cs typeface="Courier New" pitchFamily="49" charset="0"/>
              </a:rPr>
              <a:t>    if (b&gt;e) return -1;  //Không tìm thấy</a:t>
            </a:r>
          </a:p>
          <a:p>
            <a:r>
              <a:rPr lang="en-US">
                <a:solidFill>
                  <a:schemeClr val="tx1"/>
                </a:solidFill>
                <a:latin typeface="Courier New" pitchFamily="49" charset="0"/>
                <a:cs typeface="Courier New" pitchFamily="49" charset="0"/>
              </a:rPr>
              <a:t>    int m= (b+e)/2;</a:t>
            </a:r>
          </a:p>
          <a:p>
            <a:r>
              <a:rPr lang="en-US">
                <a:solidFill>
                  <a:schemeClr val="tx1"/>
                </a:solidFill>
                <a:latin typeface="Courier New" pitchFamily="49" charset="0"/>
                <a:cs typeface="Courier New" pitchFamily="49" charset="0"/>
              </a:rPr>
              <a:t>    if (K==A[m]) return m;  //Tìm thấy</a:t>
            </a:r>
          </a:p>
          <a:p>
            <a:r>
              <a:rPr lang="en-US">
                <a:solidFill>
                  <a:schemeClr val="tx1"/>
                </a:solidFill>
                <a:latin typeface="Courier New" pitchFamily="49" charset="0"/>
                <a:cs typeface="Courier New" pitchFamily="49" charset="0"/>
              </a:rPr>
              <a:t>    else </a:t>
            </a:r>
          </a:p>
          <a:p>
            <a:r>
              <a:rPr lang="en-US">
                <a:solidFill>
                  <a:schemeClr val="tx1"/>
                </a:solidFill>
                <a:latin typeface="Courier New" pitchFamily="49" charset="0"/>
                <a:cs typeface="Courier New" pitchFamily="49" charset="0"/>
              </a:rPr>
              <a:t>        if (K&lt;A[m]) </a:t>
            </a:r>
          </a:p>
          <a:p>
            <a:r>
              <a:rPr lang="en-US">
                <a:solidFill>
                  <a:schemeClr val="tx1"/>
                </a:solidFill>
                <a:latin typeface="Courier New" pitchFamily="49" charset="0"/>
                <a:cs typeface="Courier New" pitchFamily="49" charset="0"/>
              </a:rPr>
              <a:t>            return BSearch(K, A, int b, m-1);</a:t>
            </a:r>
          </a:p>
          <a:p>
            <a:r>
              <a:rPr lang="en-US">
                <a:solidFill>
                  <a:schemeClr val="tx1"/>
                </a:solidFill>
                <a:latin typeface="Courier New" pitchFamily="49" charset="0"/>
                <a:cs typeface="Courier New" pitchFamily="49" charset="0"/>
              </a:rPr>
              <a:t>        else </a:t>
            </a:r>
          </a:p>
          <a:p>
            <a:r>
              <a:rPr lang="en-US">
                <a:solidFill>
                  <a:schemeClr val="tx1"/>
                </a:solidFill>
                <a:latin typeface="Courier New" pitchFamily="49" charset="0"/>
                <a:cs typeface="Courier New" pitchFamily="49" charset="0"/>
              </a:rPr>
              <a:t>            return BSearch(K, A, m+1,e); </a:t>
            </a:r>
          </a:p>
          <a:p>
            <a:r>
              <a:rPr lang="en-US">
                <a:solidFill>
                  <a:schemeClr val="tx1"/>
                </a:solidFill>
                <a:latin typeface="Courier New" pitchFamily="49" charset="0"/>
                <a:cs typeface="Courier New" pitchFamily="49" charset="0"/>
              </a:rPr>
              <a:t>}</a:t>
            </a:r>
          </a:p>
          <a:p>
            <a:r>
              <a:rPr lang="en-US" b="1">
                <a:solidFill>
                  <a:schemeClr val="tx1"/>
                </a:solidFill>
                <a:latin typeface="Courier New" pitchFamily="49" charset="0"/>
                <a:cs typeface="Courier New" pitchFamily="49" charset="0"/>
              </a:rPr>
              <a:t>int BinarySearch(int K, int A[], int N)</a:t>
            </a:r>
            <a:r>
              <a:rPr lang="en-US">
                <a:solidFill>
                  <a:schemeClr val="tx1"/>
                </a:solidFill>
                <a:latin typeface="Courier New" pitchFamily="49" charset="0"/>
                <a:cs typeface="Courier New" pitchFamily="49" charset="0"/>
              </a:rPr>
              <a:t>{</a:t>
            </a:r>
          </a:p>
          <a:p>
            <a:r>
              <a:rPr lang="en-US">
                <a:solidFill>
                  <a:schemeClr val="tx1"/>
                </a:solidFill>
                <a:latin typeface="Courier New" pitchFamily="49" charset="0"/>
                <a:cs typeface="Courier New" pitchFamily="49" charset="0"/>
              </a:rPr>
              <a:t>    return BSearch(K,A,0,N-1);</a:t>
            </a:r>
          </a:p>
          <a:p>
            <a:r>
              <a:rPr lang="en-US">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424021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E9395-A63D-4A9A-A8B1-E32C35BE450E}"/>
              </a:ext>
            </a:extLst>
          </p:cNvPr>
          <p:cNvSpPr>
            <a:spLocks noGrp="1"/>
          </p:cNvSpPr>
          <p:nvPr>
            <p:ph type="sldNum" sz="quarter" idx="11"/>
          </p:nvPr>
        </p:nvSpPr>
        <p:spPr/>
        <p:txBody>
          <a:bodyPr/>
          <a:lstStyle/>
          <a:p>
            <a:fld id="{166CD369-894E-430B-9D67-EC4CA6258711}" type="slidenum">
              <a:rPr lang="en-US" altLang="en-US"/>
              <a:pPr/>
              <a:t>11</a:t>
            </a:fld>
            <a:endParaRPr lang="en-US" altLang="en-US"/>
          </a:p>
        </p:txBody>
      </p:sp>
      <p:sp>
        <p:nvSpPr>
          <p:cNvPr id="173058" name="Rectangle 2">
            <a:extLst>
              <a:ext uri="{FF2B5EF4-FFF2-40B4-BE49-F238E27FC236}">
                <a16:creationId xmlns:a16="http://schemas.microsoft.com/office/drawing/2014/main" id="{81A44250-52A4-4F8A-9359-2749C7C8789A}"/>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2.2. Các giải thuật tìm kiếm trực tiếp</a:t>
            </a:r>
            <a:r>
              <a:rPr lang="en-US" altLang="en-US"/>
              <a:t> </a:t>
            </a:r>
          </a:p>
        </p:txBody>
      </p:sp>
      <p:sp>
        <p:nvSpPr>
          <p:cNvPr id="173059" name="Rectangle 3">
            <a:extLst>
              <a:ext uri="{FF2B5EF4-FFF2-40B4-BE49-F238E27FC236}">
                <a16:creationId xmlns:a16="http://schemas.microsoft.com/office/drawing/2014/main" id="{A2EA8454-22A3-449C-89D0-D69CC9ACCBDD}"/>
              </a:ext>
            </a:extLst>
          </p:cNvPr>
          <p:cNvSpPr>
            <a:spLocks noGrp="1" noChangeArrowheads="1"/>
          </p:cNvSpPr>
          <p:nvPr>
            <p:ph type="body" idx="1"/>
          </p:nvPr>
        </p:nvSpPr>
        <p:spPr>
          <a:xfrm>
            <a:off x="228600" y="914400"/>
            <a:ext cx="8686800" cy="5410200"/>
          </a:xfrm>
          <a:noFill/>
          <a:ln/>
        </p:spPr>
        <p:txBody>
          <a:bodyPr>
            <a:normAutofit fontScale="85000" lnSpcReduction="10000"/>
          </a:bodyPr>
          <a:lstStyle/>
          <a:p>
            <a:r>
              <a:rPr lang="en-US" altLang="en-US">
                <a:cs typeface="Times New Roman" panose="02020603050405020304" pitchFamily="18" charset="0"/>
              </a:rPr>
              <a:t>Đặt vấn đề</a:t>
            </a:r>
          </a:p>
          <a:p>
            <a:pPr lvl="1"/>
            <a:r>
              <a:rPr lang="en-US" altLang="en-US"/>
              <a:t>Nguyên tắc lưu trữ, tìm kiếm:</a:t>
            </a:r>
          </a:p>
          <a:p>
            <a:pPr lvl="2"/>
            <a:r>
              <a:rPr lang="en-US" altLang="en-US">
                <a:cs typeface="Times New Roman" panose="02020603050405020304" pitchFamily="18" charset="0"/>
              </a:rPr>
              <a:t>Kh</a:t>
            </a:r>
            <a:r>
              <a:rPr lang="en-US" altLang="en-US"/>
              <a:t>ông thông qua so sánh </a:t>
            </a:r>
          </a:p>
          <a:p>
            <a:pPr lvl="2"/>
            <a:r>
              <a:rPr lang="en-US" altLang="en-US"/>
              <a:t>Thông qua địa chỉ ô nhớ tính trực tiếp trên các giá trị khóa:</a:t>
            </a:r>
          </a:p>
          <a:p>
            <a:pPr lvl="3"/>
            <a:r>
              <a:rPr lang="en-US" altLang="en-US"/>
              <a:t>Địa chỉ thực</a:t>
            </a:r>
            <a:r>
              <a:rPr lang="en-US" altLang="en-US">
                <a:cs typeface="Times New Roman" panose="02020603050405020304" pitchFamily="18" charset="0"/>
              </a:rPr>
              <a:t> = A</a:t>
            </a:r>
            <a:r>
              <a:rPr lang="en-US" altLang="en-US" baseline="-25000">
                <a:cs typeface="Times New Roman" panose="02020603050405020304" pitchFamily="18" charset="0"/>
              </a:rPr>
              <a:t>0</a:t>
            </a:r>
            <a:r>
              <a:rPr lang="en-US" altLang="en-US">
                <a:cs typeface="Times New Roman" panose="02020603050405020304" pitchFamily="18" charset="0"/>
              </a:rPr>
              <a:t> + </a:t>
            </a:r>
            <a:r>
              <a:rPr lang="en-US" altLang="en-US"/>
              <a:t>Địa chỉ tương đối</a:t>
            </a:r>
          </a:p>
          <a:p>
            <a:pPr lvl="3"/>
            <a:r>
              <a:rPr lang="en-US" altLang="en-US"/>
              <a:t>Quy ước: </a:t>
            </a:r>
            <a:r>
              <a:rPr lang="en-US" altLang="en-US">
                <a:cs typeface="Times New Roman" panose="02020603050405020304" pitchFamily="18" charset="0"/>
              </a:rPr>
              <a:t>A</a:t>
            </a:r>
            <a:r>
              <a:rPr lang="en-US" altLang="en-US" baseline="-25000">
                <a:cs typeface="Times New Roman" panose="02020603050405020304" pitchFamily="18" charset="0"/>
              </a:rPr>
              <a:t>0</a:t>
            </a:r>
            <a:r>
              <a:rPr lang="en-US" altLang="en-US">
                <a:cs typeface="Times New Roman" panose="02020603050405020304" pitchFamily="18" charset="0"/>
              </a:rPr>
              <a:t> = 0</a:t>
            </a:r>
          </a:p>
          <a:p>
            <a:pPr lvl="1"/>
            <a:r>
              <a:rPr lang="en-US" altLang="en-US">
                <a:cs typeface="Times New Roman" panose="02020603050405020304" pitchFamily="18" charset="0"/>
              </a:rPr>
              <a:t>Tìm kiếm dựa vào giá trị khóa</a:t>
            </a:r>
          </a:p>
          <a:p>
            <a:pPr lvl="2"/>
            <a:r>
              <a:rPr lang="en-US" altLang="en-US"/>
              <a:t>Xây dựng hàm địa chỉ (address function) - hàm băm (hash function) </a:t>
            </a:r>
          </a:p>
          <a:p>
            <a:pPr lvl="3"/>
            <a:r>
              <a:rPr lang="en-US" altLang="en-US"/>
              <a:t>h(k): X </a:t>
            </a:r>
            <a:r>
              <a:rPr lang="en-US" altLang="en-US">
                <a:cs typeface="Times New Roman" panose="02020603050405020304" pitchFamily="18" charset="0"/>
              </a:rPr>
              <a:t>→ Y</a:t>
            </a:r>
          </a:p>
          <a:p>
            <a:pPr lvl="3"/>
            <a:r>
              <a:rPr lang="en-US" altLang="en-US">
                <a:cs typeface="Times New Roman" panose="02020603050405020304" pitchFamily="18" charset="0"/>
              </a:rPr>
              <a:t>X: c</a:t>
            </a:r>
            <a:r>
              <a:rPr lang="en-US" altLang="en-US"/>
              <a:t>ác giá trị khóa k (lấy từ bảng khóa - key table)</a:t>
            </a:r>
          </a:p>
          <a:p>
            <a:pPr lvl="3"/>
            <a:r>
              <a:rPr lang="en-US" altLang="en-US"/>
              <a:t>Y: các giá trị địa chỉ tương đối trong bảng địa chỉ (address table)-bảng băm (hash table): 0..(m-1), m là kích thước hay độ dài của bảng =&gt; 0 </a:t>
            </a:r>
            <a:r>
              <a:rPr lang="en-US" altLang="en-US">
                <a:cs typeface="Times New Roman" panose="02020603050405020304" pitchFamily="18" charset="0"/>
              </a:rPr>
              <a:t>≤ h(k) &lt; m</a:t>
            </a:r>
          </a:p>
          <a:p>
            <a:pPr lvl="2"/>
            <a:r>
              <a:rPr lang="en-US" altLang="en-US"/>
              <a:t>Lưu trữ: ô nhớ địa chỉ A</a:t>
            </a:r>
            <a:r>
              <a:rPr lang="en-US" altLang="en-US" baseline="-25000"/>
              <a:t>0</a:t>
            </a:r>
            <a:r>
              <a:rPr lang="en-US" altLang="en-US"/>
              <a:t>+h(k) lưu giá trị khóa k và bản ghi tương ứng</a:t>
            </a:r>
          </a:p>
          <a:p>
            <a:pPr lvl="2"/>
            <a:r>
              <a:rPr lang="en-US" altLang="en-US"/>
              <a:t>Tìm kiếm: cho k, máy sẽ tự động tính ra h(k) và vào địa chỉ A</a:t>
            </a:r>
            <a:r>
              <a:rPr lang="en-US" altLang="en-US" baseline="-25000"/>
              <a:t>0</a:t>
            </a:r>
            <a:r>
              <a:rPr lang="en-US" altLang="en-US"/>
              <a:t>+h(k) lấy ra giá trị khóa k và bản ghi tương ứng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4">
            <a:extLst>
              <a:ext uri="{FF2B5EF4-FFF2-40B4-BE49-F238E27FC236}">
                <a16:creationId xmlns:a16="http://schemas.microsoft.com/office/drawing/2014/main" id="{91E195E6-F452-4840-98A3-E920BF9FF95C}"/>
              </a:ext>
            </a:extLst>
          </p:cNvPr>
          <p:cNvSpPr>
            <a:spLocks noGrp="1"/>
          </p:cNvSpPr>
          <p:nvPr>
            <p:ph type="sldNum" sz="quarter" idx="11"/>
          </p:nvPr>
        </p:nvSpPr>
        <p:spPr/>
        <p:txBody>
          <a:bodyPr/>
          <a:lstStyle/>
          <a:p>
            <a:fld id="{CFB3D4FD-2C2D-401C-830C-5E635EFF168E}" type="slidenum">
              <a:rPr lang="en-US" altLang="en-US"/>
              <a:pPr/>
              <a:t>12</a:t>
            </a:fld>
            <a:endParaRPr lang="en-US" altLang="en-US"/>
          </a:p>
        </p:txBody>
      </p:sp>
      <p:sp>
        <p:nvSpPr>
          <p:cNvPr id="188418" name="Rectangle 2">
            <a:extLst>
              <a:ext uri="{FF2B5EF4-FFF2-40B4-BE49-F238E27FC236}">
                <a16:creationId xmlns:a16="http://schemas.microsoft.com/office/drawing/2014/main" id="{0027761F-04CC-4579-B252-A57877071427}"/>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giải thuật tìm kiếm trực tiếp</a:t>
            </a:r>
            <a:r>
              <a:rPr lang="en-US" altLang="en-US"/>
              <a:t> </a:t>
            </a:r>
          </a:p>
        </p:txBody>
      </p:sp>
      <p:sp>
        <p:nvSpPr>
          <p:cNvPr id="188419" name="Rectangle 3">
            <a:extLst>
              <a:ext uri="{FF2B5EF4-FFF2-40B4-BE49-F238E27FC236}">
                <a16:creationId xmlns:a16="http://schemas.microsoft.com/office/drawing/2014/main" id="{B5766C09-8BD9-4C9A-9CB3-FDDAED8D9DBE}"/>
              </a:ext>
            </a:extLst>
          </p:cNvPr>
          <p:cNvSpPr>
            <a:spLocks noGrp="1" noChangeArrowheads="1"/>
          </p:cNvSpPr>
          <p:nvPr>
            <p:ph type="body" idx="1"/>
          </p:nvPr>
        </p:nvSpPr>
        <p:spPr>
          <a:xfrm>
            <a:off x="228600" y="914400"/>
            <a:ext cx="8686800" cy="990600"/>
          </a:xfrm>
          <a:noFill/>
          <a:ln/>
        </p:spPr>
        <p:txBody>
          <a:bodyPr>
            <a:normAutofit fontScale="92500" lnSpcReduction="10000"/>
          </a:bodyPr>
          <a:lstStyle/>
          <a:p>
            <a:r>
              <a:rPr lang="en-US" altLang="en-US">
                <a:cs typeface="Times New Roman" panose="02020603050405020304" pitchFamily="18" charset="0"/>
              </a:rPr>
              <a:t>Đặt vấn đề</a:t>
            </a:r>
          </a:p>
          <a:p>
            <a:pPr lvl="1"/>
            <a:r>
              <a:rPr lang="en-US" altLang="en-US">
                <a:cs typeface="Times New Roman" panose="02020603050405020304" pitchFamily="18" charset="0"/>
              </a:rPr>
              <a:t>V</a:t>
            </a:r>
            <a:r>
              <a:rPr lang="en-US" altLang="en-US"/>
              <a:t>í dụ minh họa: m=1000, h(k) = k mod m</a:t>
            </a:r>
          </a:p>
        </p:txBody>
      </p:sp>
      <p:graphicFrame>
        <p:nvGraphicFramePr>
          <p:cNvPr id="188533" name="Group 117">
            <a:extLst>
              <a:ext uri="{FF2B5EF4-FFF2-40B4-BE49-F238E27FC236}">
                <a16:creationId xmlns:a16="http://schemas.microsoft.com/office/drawing/2014/main" id="{610344AF-9599-43F4-A1EA-C159E5314D52}"/>
              </a:ext>
            </a:extLst>
          </p:cNvPr>
          <p:cNvGraphicFramePr>
            <a:graphicFrameLocks noGrp="1"/>
          </p:cNvGraphicFramePr>
          <p:nvPr/>
        </p:nvGraphicFramePr>
        <p:xfrm>
          <a:off x="2133600" y="2057400"/>
          <a:ext cx="863600" cy="1755648"/>
        </p:xfrm>
        <a:graphic>
          <a:graphicData uri="http://schemas.openxmlformats.org/drawingml/2006/table">
            <a:tbl>
              <a:tblPr/>
              <a:tblGrid>
                <a:gridCol w="863600">
                  <a:extLst>
                    <a:ext uri="{9D8B030D-6E8A-4147-A177-3AD203B41FA5}">
                      <a16:colId xmlns:a16="http://schemas.microsoft.com/office/drawing/2014/main" val="3103274713"/>
                    </a:ext>
                  </a:extLst>
                </a:gridCol>
              </a:tblGrid>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2398</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9979418"/>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3487</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9865175"/>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1728</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4698291"/>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4567</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2223830"/>
                  </a:ext>
                </a:extLst>
              </a:tr>
              <a:tr h="2921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3728</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669494"/>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1108866"/>
                  </a:ext>
                </a:extLst>
              </a:tr>
            </a:tbl>
          </a:graphicData>
        </a:graphic>
      </p:graphicFrame>
      <p:graphicFrame>
        <p:nvGraphicFramePr>
          <p:cNvPr id="188690" name="Group 274">
            <a:extLst>
              <a:ext uri="{FF2B5EF4-FFF2-40B4-BE49-F238E27FC236}">
                <a16:creationId xmlns:a16="http://schemas.microsoft.com/office/drawing/2014/main" id="{00DE6DF1-B972-4BB1-8D6E-6919C2A29F91}"/>
              </a:ext>
            </a:extLst>
          </p:cNvPr>
          <p:cNvGraphicFramePr>
            <a:graphicFrameLocks noGrp="1"/>
          </p:cNvGraphicFramePr>
          <p:nvPr/>
        </p:nvGraphicFramePr>
        <p:xfrm>
          <a:off x="5257800" y="2047875"/>
          <a:ext cx="2819400" cy="2926080"/>
        </p:xfrm>
        <a:graphic>
          <a:graphicData uri="http://schemas.openxmlformats.org/drawingml/2006/table">
            <a:tbl>
              <a:tblPr/>
              <a:tblGrid>
                <a:gridCol w="1295400">
                  <a:extLst>
                    <a:ext uri="{9D8B030D-6E8A-4147-A177-3AD203B41FA5}">
                      <a16:colId xmlns:a16="http://schemas.microsoft.com/office/drawing/2014/main" val="217254532"/>
                    </a:ext>
                  </a:extLst>
                </a:gridCol>
                <a:gridCol w="1066800">
                  <a:extLst>
                    <a:ext uri="{9D8B030D-6E8A-4147-A177-3AD203B41FA5}">
                      <a16:colId xmlns:a16="http://schemas.microsoft.com/office/drawing/2014/main" val="431129494"/>
                    </a:ext>
                  </a:extLst>
                </a:gridCol>
                <a:gridCol w="457200">
                  <a:extLst>
                    <a:ext uri="{9D8B030D-6E8A-4147-A177-3AD203B41FA5}">
                      <a16:colId xmlns:a16="http://schemas.microsoft.com/office/drawing/2014/main" val="1497592635"/>
                    </a:ext>
                  </a:extLst>
                </a:gridCol>
              </a:tblGrid>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STT ô nhớ</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Thông tin</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2912675563"/>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3937212"/>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398</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2398</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6560992"/>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4389743"/>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487</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3487</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6781550"/>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3818651"/>
                  </a:ext>
                </a:extLst>
              </a:tr>
              <a:tr h="2921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567</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4567</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2481787"/>
                  </a:ext>
                </a:extLst>
              </a:tr>
              <a:tr h="2921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5198858"/>
                  </a:ext>
                </a:extLst>
              </a:tr>
              <a:tr h="2921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728</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1728</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1044587"/>
                  </a:ext>
                </a:extLst>
              </a:tr>
              <a:tr h="288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688514"/>
                  </a:ext>
                </a:extLst>
              </a:tr>
            </a:tbl>
          </a:graphicData>
        </a:graphic>
      </p:graphicFrame>
      <p:sp>
        <p:nvSpPr>
          <p:cNvPr id="188484" name="Text Box 68">
            <a:extLst>
              <a:ext uri="{FF2B5EF4-FFF2-40B4-BE49-F238E27FC236}">
                <a16:creationId xmlns:a16="http://schemas.microsoft.com/office/drawing/2014/main" id="{4957A4D2-5AB5-4AC2-B077-2F495CD148DC}"/>
              </a:ext>
            </a:extLst>
          </p:cNvPr>
          <p:cNvSpPr txBox="1">
            <a:spLocks noChangeArrowheads="1"/>
          </p:cNvSpPr>
          <p:nvPr/>
        </p:nvSpPr>
        <p:spPr bwMode="auto">
          <a:xfrm>
            <a:off x="990600" y="1905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Key table</a:t>
            </a:r>
          </a:p>
        </p:txBody>
      </p:sp>
      <p:sp>
        <p:nvSpPr>
          <p:cNvPr id="188487" name="Text Box 71">
            <a:extLst>
              <a:ext uri="{FF2B5EF4-FFF2-40B4-BE49-F238E27FC236}">
                <a16:creationId xmlns:a16="http://schemas.microsoft.com/office/drawing/2014/main" id="{14FD261D-B67A-4BCF-BCD0-BB1F3B72F0B9}"/>
              </a:ext>
            </a:extLst>
          </p:cNvPr>
          <p:cNvSpPr txBox="1">
            <a:spLocks noChangeArrowheads="1"/>
          </p:cNvSpPr>
          <p:nvPr/>
        </p:nvSpPr>
        <p:spPr bwMode="auto">
          <a:xfrm>
            <a:off x="3670300" y="1905000"/>
            <a:ext cx="1435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Address table</a:t>
            </a:r>
          </a:p>
        </p:txBody>
      </p:sp>
      <p:sp>
        <p:nvSpPr>
          <p:cNvPr id="188521" name="Line 105">
            <a:extLst>
              <a:ext uri="{FF2B5EF4-FFF2-40B4-BE49-F238E27FC236}">
                <a16:creationId xmlns:a16="http://schemas.microsoft.com/office/drawing/2014/main" id="{5ADD562F-EAC1-4EE3-AEEC-3A978725BF79}"/>
              </a:ext>
            </a:extLst>
          </p:cNvPr>
          <p:cNvSpPr>
            <a:spLocks noChangeShapeType="1"/>
          </p:cNvSpPr>
          <p:nvPr/>
        </p:nvSpPr>
        <p:spPr bwMode="auto">
          <a:xfrm>
            <a:off x="2895600" y="2209800"/>
            <a:ext cx="2362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522" name="Line 106">
            <a:extLst>
              <a:ext uri="{FF2B5EF4-FFF2-40B4-BE49-F238E27FC236}">
                <a16:creationId xmlns:a16="http://schemas.microsoft.com/office/drawing/2014/main" id="{4545DFD9-19D7-4600-8B5A-43998E50D603}"/>
              </a:ext>
            </a:extLst>
          </p:cNvPr>
          <p:cNvSpPr>
            <a:spLocks noChangeShapeType="1"/>
          </p:cNvSpPr>
          <p:nvPr/>
        </p:nvSpPr>
        <p:spPr bwMode="auto">
          <a:xfrm>
            <a:off x="2895600" y="2514600"/>
            <a:ext cx="2362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523" name="Line 107">
            <a:extLst>
              <a:ext uri="{FF2B5EF4-FFF2-40B4-BE49-F238E27FC236}">
                <a16:creationId xmlns:a16="http://schemas.microsoft.com/office/drawing/2014/main" id="{CD00FBF3-CFDA-4596-B455-B7482882A5D7}"/>
              </a:ext>
            </a:extLst>
          </p:cNvPr>
          <p:cNvSpPr>
            <a:spLocks noChangeShapeType="1"/>
          </p:cNvSpPr>
          <p:nvPr/>
        </p:nvSpPr>
        <p:spPr bwMode="auto">
          <a:xfrm>
            <a:off x="2895600" y="2743200"/>
            <a:ext cx="23622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524" name="Line 108">
            <a:extLst>
              <a:ext uri="{FF2B5EF4-FFF2-40B4-BE49-F238E27FC236}">
                <a16:creationId xmlns:a16="http://schemas.microsoft.com/office/drawing/2014/main" id="{707BB452-FCBD-42BD-B2CE-BACD39F66DD7}"/>
              </a:ext>
            </a:extLst>
          </p:cNvPr>
          <p:cNvSpPr>
            <a:spLocks noChangeShapeType="1"/>
          </p:cNvSpPr>
          <p:nvPr/>
        </p:nvSpPr>
        <p:spPr bwMode="auto">
          <a:xfrm>
            <a:off x="2895600" y="3124200"/>
            <a:ext cx="2362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525" name="Line 109">
            <a:extLst>
              <a:ext uri="{FF2B5EF4-FFF2-40B4-BE49-F238E27FC236}">
                <a16:creationId xmlns:a16="http://schemas.microsoft.com/office/drawing/2014/main" id="{03BEB043-1B57-4734-BF93-105FF80E558D}"/>
              </a:ext>
            </a:extLst>
          </p:cNvPr>
          <p:cNvSpPr>
            <a:spLocks noChangeShapeType="1"/>
          </p:cNvSpPr>
          <p:nvPr/>
        </p:nvSpPr>
        <p:spPr bwMode="auto">
          <a:xfrm>
            <a:off x="2895600" y="3352800"/>
            <a:ext cx="2057400" cy="9906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526" name="Rectangle 110">
            <a:extLst>
              <a:ext uri="{FF2B5EF4-FFF2-40B4-BE49-F238E27FC236}">
                <a16:creationId xmlns:a16="http://schemas.microsoft.com/office/drawing/2014/main" id="{D90B1660-987B-4C32-91DF-E1CEDE5B1B5F}"/>
              </a:ext>
            </a:extLst>
          </p:cNvPr>
          <p:cNvSpPr>
            <a:spLocks noChangeArrowheads="1"/>
          </p:cNvSpPr>
          <p:nvPr/>
        </p:nvSpPr>
        <p:spPr bwMode="auto">
          <a:xfrm>
            <a:off x="228600" y="5029200"/>
            <a:ext cx="8686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lvl="2"/>
            <a:r>
              <a:rPr lang="en-US" altLang="en-US">
                <a:cs typeface="Times New Roman" panose="02020603050405020304" pitchFamily="18" charset="0"/>
              </a:rPr>
              <a:t>Nh</a:t>
            </a:r>
            <a:r>
              <a:rPr lang="en-US" altLang="en-US"/>
              <a:t>ận xét</a:t>
            </a:r>
          </a:p>
          <a:p>
            <a:pPr lvl="3"/>
            <a:r>
              <a:rPr lang="en-US" altLang="en-US" sz="1800"/>
              <a:t>Kích thước của bảng địa chỉ có giới hạn =&gt; hiện tượng đụng độ địa chỉ</a:t>
            </a:r>
          </a:p>
          <a:p>
            <a:pPr lvl="3"/>
            <a:r>
              <a:rPr lang="en-US" altLang="en-US" sz="1800"/>
              <a:t>Yêu cầu: xây dựng hàm địa chỉ cho các giá trị "</a:t>
            </a:r>
            <a:r>
              <a:rPr lang="en-US" altLang="en-US" sz="1800" b="1" i="1"/>
              <a:t>rải"</a:t>
            </a:r>
            <a:r>
              <a:rPr lang="en-US" altLang="en-US" sz="1800"/>
              <a:t> đều trên bảng và cần đưa ra được các biện pháp khắc phục đụng độ</a:t>
            </a:r>
          </a:p>
        </p:txBody>
      </p:sp>
      <p:sp>
        <p:nvSpPr>
          <p:cNvPr id="188691" name="Line 275">
            <a:extLst>
              <a:ext uri="{FF2B5EF4-FFF2-40B4-BE49-F238E27FC236}">
                <a16:creationId xmlns:a16="http://schemas.microsoft.com/office/drawing/2014/main" id="{D730D4FE-5E3D-4974-8684-C1AADAD35726}"/>
              </a:ext>
            </a:extLst>
          </p:cNvPr>
          <p:cNvSpPr>
            <a:spLocks noChangeShapeType="1"/>
          </p:cNvSpPr>
          <p:nvPr/>
        </p:nvSpPr>
        <p:spPr bwMode="auto">
          <a:xfrm>
            <a:off x="7848600" y="28194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692" name="Line 276">
            <a:extLst>
              <a:ext uri="{FF2B5EF4-FFF2-40B4-BE49-F238E27FC236}">
                <a16:creationId xmlns:a16="http://schemas.microsoft.com/office/drawing/2014/main" id="{CEF30D08-3ED2-49B7-8F13-A23EC1F97867}"/>
              </a:ext>
            </a:extLst>
          </p:cNvPr>
          <p:cNvSpPr>
            <a:spLocks noChangeShapeType="1"/>
          </p:cNvSpPr>
          <p:nvPr/>
        </p:nvSpPr>
        <p:spPr bwMode="auto">
          <a:xfrm>
            <a:off x="7848600" y="33528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693" name="Line 277">
            <a:extLst>
              <a:ext uri="{FF2B5EF4-FFF2-40B4-BE49-F238E27FC236}">
                <a16:creationId xmlns:a16="http://schemas.microsoft.com/office/drawing/2014/main" id="{629964EA-3953-43BE-9D8F-132E52B07614}"/>
              </a:ext>
            </a:extLst>
          </p:cNvPr>
          <p:cNvSpPr>
            <a:spLocks noChangeShapeType="1"/>
          </p:cNvSpPr>
          <p:nvPr/>
        </p:nvSpPr>
        <p:spPr bwMode="auto">
          <a:xfrm>
            <a:off x="7848600" y="39624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694" name="Line 278">
            <a:extLst>
              <a:ext uri="{FF2B5EF4-FFF2-40B4-BE49-F238E27FC236}">
                <a16:creationId xmlns:a16="http://schemas.microsoft.com/office/drawing/2014/main" id="{AE9B47A6-EF68-4728-87AA-296FA10C3C8A}"/>
              </a:ext>
            </a:extLst>
          </p:cNvPr>
          <p:cNvSpPr>
            <a:spLocks noChangeShapeType="1"/>
          </p:cNvSpPr>
          <p:nvPr/>
        </p:nvSpPr>
        <p:spPr bwMode="auto">
          <a:xfrm>
            <a:off x="7848600" y="45720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9A74E8A-61AE-4280-9780-40FC33CEF481}"/>
              </a:ext>
            </a:extLst>
          </p:cNvPr>
          <p:cNvSpPr>
            <a:spLocks noGrp="1"/>
          </p:cNvSpPr>
          <p:nvPr>
            <p:ph type="sldNum" sz="quarter" idx="11"/>
          </p:nvPr>
        </p:nvSpPr>
        <p:spPr/>
        <p:txBody>
          <a:bodyPr/>
          <a:lstStyle/>
          <a:p>
            <a:fld id="{80109CCB-F725-4543-969F-B69E092A60B5}" type="slidenum">
              <a:rPr lang="en-US" altLang="en-US"/>
              <a:pPr/>
              <a:t>13</a:t>
            </a:fld>
            <a:endParaRPr lang="en-US" altLang="en-US"/>
          </a:p>
        </p:txBody>
      </p:sp>
      <p:sp>
        <p:nvSpPr>
          <p:cNvPr id="187394" name="Rectangle 2">
            <a:extLst>
              <a:ext uri="{FF2B5EF4-FFF2-40B4-BE49-F238E27FC236}">
                <a16:creationId xmlns:a16="http://schemas.microsoft.com/office/drawing/2014/main" id="{92F24702-5A1B-424D-98A1-C4CFFD8BDD7F}"/>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giải thuật tìm kiếm trực tiếp</a:t>
            </a:r>
            <a:r>
              <a:rPr lang="en-US" altLang="en-US"/>
              <a:t> </a:t>
            </a:r>
          </a:p>
        </p:txBody>
      </p:sp>
      <p:sp>
        <p:nvSpPr>
          <p:cNvPr id="187395" name="Rectangle 3">
            <a:extLst>
              <a:ext uri="{FF2B5EF4-FFF2-40B4-BE49-F238E27FC236}">
                <a16:creationId xmlns:a16="http://schemas.microsoft.com/office/drawing/2014/main" id="{C3C8880F-A789-473D-A8ED-25DCD0FFF140}"/>
              </a:ext>
            </a:extLst>
          </p:cNvPr>
          <p:cNvSpPr>
            <a:spLocks noGrp="1" noChangeArrowheads="1"/>
          </p:cNvSpPr>
          <p:nvPr>
            <p:ph type="body" idx="1"/>
          </p:nvPr>
        </p:nvSpPr>
        <p:spPr>
          <a:xfrm>
            <a:off x="228600" y="914400"/>
            <a:ext cx="8686800" cy="5410200"/>
          </a:xfrm>
          <a:noFill/>
          <a:ln/>
        </p:spPr>
        <p:txBody>
          <a:bodyPr/>
          <a:lstStyle/>
          <a:p>
            <a:r>
              <a:rPr lang="en-US" altLang="en-US">
                <a:cs typeface="Times New Roman" panose="02020603050405020304" pitchFamily="18" charset="0"/>
              </a:rPr>
              <a:t>Đặt vấn đề</a:t>
            </a:r>
          </a:p>
          <a:p>
            <a:pPr lvl="1"/>
            <a:r>
              <a:rPr lang="en-US" altLang="en-US">
                <a:cs typeface="Times New Roman" panose="02020603050405020304" pitchFamily="18" charset="0"/>
              </a:rPr>
              <a:t>C</a:t>
            </a:r>
            <a:r>
              <a:rPr lang="en-US" altLang="en-US"/>
              <a:t>ác vấn đề cần giải quyết</a:t>
            </a:r>
          </a:p>
          <a:p>
            <a:pPr lvl="2"/>
            <a:r>
              <a:rPr lang="en-US" altLang="en-US"/>
              <a:t>Xây dựng hàm địa chỉ (</a:t>
            </a:r>
            <a:r>
              <a:rPr lang="en-US" altLang="en-US" b="1" i="1"/>
              <a:t>"hàm rải"</a:t>
            </a:r>
            <a:r>
              <a:rPr lang="en-US" altLang="en-US"/>
              <a:t>) cho tốt thông qua các phương pháp toán học</a:t>
            </a:r>
          </a:p>
          <a:p>
            <a:pPr lvl="3"/>
            <a:r>
              <a:rPr lang="en-US" altLang="en-US"/>
              <a:t>Phương pháp chia</a:t>
            </a:r>
          </a:p>
          <a:p>
            <a:pPr lvl="3"/>
            <a:r>
              <a:rPr lang="en-US" altLang="en-US"/>
              <a:t>Phương pháp nhân</a:t>
            </a:r>
          </a:p>
          <a:p>
            <a:pPr lvl="3"/>
            <a:r>
              <a:rPr lang="en-US" altLang="en-US"/>
              <a:t>Phương pháp phân đoạn</a:t>
            </a:r>
          </a:p>
          <a:p>
            <a:pPr lvl="2"/>
            <a:r>
              <a:rPr lang="en-US" altLang="en-US"/>
              <a:t>Chuẩn bị các biện pháp khắc phục đụng độ (băm lại - rehashing)</a:t>
            </a:r>
          </a:p>
          <a:p>
            <a:pPr lvl="3"/>
            <a:r>
              <a:rPr lang="en-US" altLang="en-US">
                <a:cs typeface="Times New Roman" panose="02020603050405020304" pitchFamily="18" charset="0"/>
              </a:rPr>
              <a:t>Biện pháp địa chỉ mở</a:t>
            </a:r>
          </a:p>
          <a:p>
            <a:pPr lvl="3"/>
            <a:r>
              <a:rPr lang="en-US" altLang="en-US">
                <a:cs typeface="Times New Roman" panose="02020603050405020304" pitchFamily="18" charset="0"/>
              </a:rPr>
              <a:t>Biện pháp móc nối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8619572-B799-48A3-9F15-F7A6122C0062}"/>
              </a:ext>
            </a:extLst>
          </p:cNvPr>
          <p:cNvSpPr>
            <a:spLocks noGrp="1"/>
          </p:cNvSpPr>
          <p:nvPr>
            <p:ph type="sldNum" sz="quarter" idx="11"/>
          </p:nvPr>
        </p:nvSpPr>
        <p:spPr/>
        <p:txBody>
          <a:bodyPr/>
          <a:lstStyle/>
          <a:p>
            <a:fld id="{10F259C6-DCE5-4557-B6EA-865F331D5591}" type="slidenum">
              <a:rPr lang="en-US" altLang="en-US"/>
              <a:pPr/>
              <a:t>14</a:t>
            </a:fld>
            <a:endParaRPr lang="en-US" altLang="en-US"/>
          </a:p>
        </p:txBody>
      </p:sp>
      <p:sp>
        <p:nvSpPr>
          <p:cNvPr id="175106" name="Rectangle 2">
            <a:extLst>
              <a:ext uri="{FF2B5EF4-FFF2-40B4-BE49-F238E27FC236}">
                <a16:creationId xmlns:a16="http://schemas.microsoft.com/office/drawing/2014/main" id="{B07B10F0-CE30-4941-91E6-98D37C0ADF75}"/>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giải thuật tìm kiếm trực tiếp</a:t>
            </a:r>
            <a:r>
              <a:rPr lang="en-US" altLang="en-US"/>
              <a:t> </a:t>
            </a:r>
          </a:p>
        </p:txBody>
      </p:sp>
      <p:sp>
        <p:nvSpPr>
          <p:cNvPr id="175107" name="Rectangle 3">
            <a:extLst>
              <a:ext uri="{FF2B5EF4-FFF2-40B4-BE49-F238E27FC236}">
                <a16:creationId xmlns:a16="http://schemas.microsoft.com/office/drawing/2014/main" id="{C23F9790-72BC-4AFC-A475-1B1577CD8D1E}"/>
              </a:ext>
            </a:extLst>
          </p:cNvPr>
          <p:cNvSpPr>
            <a:spLocks noGrp="1" noChangeArrowheads="1"/>
          </p:cNvSpPr>
          <p:nvPr>
            <p:ph type="body" idx="1"/>
          </p:nvPr>
        </p:nvSpPr>
        <p:spPr>
          <a:xfrm>
            <a:off x="228600" y="914400"/>
            <a:ext cx="8686800" cy="5410200"/>
          </a:xfrm>
          <a:noFill/>
          <a:ln/>
        </p:spPr>
        <p:txBody>
          <a:bodyPr>
            <a:normAutofit lnSpcReduction="10000"/>
          </a:bodyPr>
          <a:lstStyle/>
          <a:p>
            <a:r>
              <a:rPr lang="en-US" altLang="en-US">
                <a:cs typeface="Times New Roman" panose="02020603050405020304" pitchFamily="18" charset="0"/>
              </a:rPr>
              <a:t>X</a:t>
            </a:r>
            <a:r>
              <a:rPr lang="en-US" altLang="en-US"/>
              <a:t>ây dựng hàm địa chỉ - </a:t>
            </a:r>
            <a:r>
              <a:rPr lang="en-US" altLang="en-US">
                <a:cs typeface="Times New Roman" panose="02020603050405020304" pitchFamily="18" charset="0"/>
              </a:rPr>
              <a:t>Phương pháp chia</a:t>
            </a:r>
          </a:p>
          <a:p>
            <a:pPr lvl="1"/>
            <a:r>
              <a:rPr lang="en-US" altLang="en-US"/>
              <a:t>Phương pháp đơn giản và dễ sử dụng</a:t>
            </a:r>
            <a:endParaRPr lang="en-US" altLang="en-US">
              <a:cs typeface="Times New Roman" panose="02020603050405020304" pitchFamily="18" charset="0"/>
            </a:endParaRPr>
          </a:p>
          <a:p>
            <a:pPr lvl="2"/>
            <a:r>
              <a:rPr lang="en-US" altLang="en-US">
                <a:cs typeface="Times New Roman" panose="02020603050405020304" pitchFamily="18" charset="0"/>
              </a:rPr>
              <a:t>h(k) = k mod m</a:t>
            </a:r>
          </a:p>
          <a:p>
            <a:pPr lvl="1"/>
            <a:r>
              <a:rPr lang="en-US" altLang="en-US">
                <a:cs typeface="Times New Roman" panose="02020603050405020304" pitchFamily="18" charset="0"/>
              </a:rPr>
              <a:t>Nh</a:t>
            </a:r>
            <a:r>
              <a:rPr lang="en-US" altLang="en-US"/>
              <a:t>ận xét:</a:t>
            </a:r>
          </a:p>
          <a:p>
            <a:pPr lvl="2"/>
            <a:r>
              <a:rPr lang="en-US" altLang="en-US"/>
              <a:t>VD: </a:t>
            </a:r>
          </a:p>
          <a:p>
            <a:pPr lvl="3"/>
            <a:r>
              <a:rPr lang="en-US" altLang="en-US"/>
              <a:t>m = 2 =&gt; h(k) có 2 giá trị</a:t>
            </a:r>
          </a:p>
          <a:p>
            <a:pPr lvl="3"/>
            <a:r>
              <a:rPr lang="en-US" altLang="en-US"/>
              <a:t>m = 1000 =&gt; h(k) chỉ phụ thuộc vào 3 chữ số cuối của k</a:t>
            </a:r>
          </a:p>
          <a:p>
            <a:pPr lvl="2"/>
            <a:r>
              <a:rPr lang="en-US" altLang="en-US"/>
              <a:t>Số giá trị của h(k) phụ thuộc vào m</a:t>
            </a:r>
          </a:p>
          <a:p>
            <a:pPr lvl="2"/>
            <a:r>
              <a:rPr lang="en-US" altLang="en-US"/>
              <a:t>Nếu m nguyên tố =&gt; rải tốt nhất</a:t>
            </a:r>
          </a:p>
          <a:p>
            <a:pPr lvl="1"/>
            <a:r>
              <a:rPr lang="en-US" altLang="en-US"/>
              <a:t>Yêu cầu: cần chọn m sao cho h(k) rải đều</a:t>
            </a:r>
          </a:p>
          <a:p>
            <a:pPr lvl="1"/>
            <a:r>
              <a:rPr lang="en-US" altLang="en-US"/>
              <a:t>Cải tiến:</a:t>
            </a:r>
          </a:p>
          <a:p>
            <a:pPr lvl="2"/>
            <a:r>
              <a:rPr lang="en-US" altLang="en-US"/>
              <a:t>h(k) = k mod m*, với m* là số nguyên tố lớn nhất &lt; 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a:extLst>
              <a:ext uri="{FF2B5EF4-FFF2-40B4-BE49-F238E27FC236}">
                <a16:creationId xmlns:a16="http://schemas.microsoft.com/office/drawing/2014/main" id="{E192E888-8A64-488F-ADFA-46E56B249370}"/>
              </a:ext>
            </a:extLst>
          </p:cNvPr>
          <p:cNvSpPr>
            <a:spLocks noGrp="1"/>
          </p:cNvSpPr>
          <p:nvPr>
            <p:ph type="sldNum" sz="quarter" idx="11"/>
          </p:nvPr>
        </p:nvSpPr>
        <p:spPr/>
        <p:txBody>
          <a:bodyPr/>
          <a:lstStyle/>
          <a:p>
            <a:fld id="{B49390EA-2FA7-462A-BCDD-066677C7752E}" type="slidenum">
              <a:rPr lang="en-US" altLang="en-US"/>
              <a:pPr/>
              <a:t>15</a:t>
            </a:fld>
            <a:endParaRPr lang="en-US" altLang="en-US"/>
          </a:p>
        </p:txBody>
      </p:sp>
      <p:sp>
        <p:nvSpPr>
          <p:cNvPr id="189442" name="Rectangle 2">
            <a:extLst>
              <a:ext uri="{FF2B5EF4-FFF2-40B4-BE49-F238E27FC236}">
                <a16:creationId xmlns:a16="http://schemas.microsoft.com/office/drawing/2014/main" id="{8DB35688-BDC2-44BB-BAA5-C7A91EC3F29C}"/>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giải thuật tìm kiếm trực tiếp</a:t>
            </a:r>
            <a:r>
              <a:rPr lang="en-US" altLang="en-US"/>
              <a:t> </a:t>
            </a:r>
          </a:p>
        </p:txBody>
      </p:sp>
      <p:sp>
        <p:nvSpPr>
          <p:cNvPr id="189443" name="Rectangle 3">
            <a:extLst>
              <a:ext uri="{FF2B5EF4-FFF2-40B4-BE49-F238E27FC236}">
                <a16:creationId xmlns:a16="http://schemas.microsoft.com/office/drawing/2014/main" id="{0A6FE8E4-F8BF-48E6-B8F0-10D971114CB4}"/>
              </a:ext>
            </a:extLst>
          </p:cNvPr>
          <p:cNvSpPr>
            <a:spLocks noGrp="1" noChangeArrowheads="1"/>
          </p:cNvSpPr>
          <p:nvPr>
            <p:ph type="body" idx="1"/>
          </p:nvPr>
        </p:nvSpPr>
        <p:spPr>
          <a:xfrm>
            <a:off x="228600" y="914400"/>
            <a:ext cx="8686800" cy="2971800"/>
          </a:xfrm>
          <a:noFill/>
          <a:ln/>
        </p:spPr>
        <p:txBody>
          <a:bodyPr>
            <a:normAutofit fontScale="92500" lnSpcReduction="20000"/>
          </a:bodyPr>
          <a:lstStyle/>
          <a:p>
            <a:r>
              <a:rPr lang="en-US" altLang="en-US">
                <a:cs typeface="Times New Roman" panose="02020603050405020304" pitchFamily="18" charset="0"/>
              </a:rPr>
              <a:t>X</a:t>
            </a:r>
            <a:r>
              <a:rPr lang="en-US" altLang="en-US"/>
              <a:t>ây dựng hàm địa chỉ - </a:t>
            </a:r>
            <a:r>
              <a:rPr lang="en-US" altLang="en-US">
                <a:cs typeface="Times New Roman" panose="02020603050405020304" pitchFamily="18" charset="0"/>
              </a:rPr>
              <a:t>Phương pháp nh</a:t>
            </a:r>
            <a:r>
              <a:rPr lang="en-US" altLang="en-US"/>
              <a:t>ân</a:t>
            </a:r>
          </a:p>
          <a:p>
            <a:pPr lvl="1"/>
            <a:r>
              <a:rPr lang="en-US" altLang="en-US">
                <a:cs typeface="Times New Roman" panose="02020603050405020304" pitchFamily="18" charset="0"/>
              </a:rPr>
              <a:t>Nguy</a:t>
            </a:r>
            <a:r>
              <a:rPr lang="en-US" altLang="en-US"/>
              <a:t>ên tắc</a:t>
            </a:r>
            <a:endParaRPr lang="en-US" altLang="en-US">
              <a:cs typeface="Times New Roman" panose="02020603050405020304" pitchFamily="18" charset="0"/>
            </a:endParaRPr>
          </a:p>
          <a:p>
            <a:pPr lvl="2"/>
            <a:r>
              <a:rPr lang="en-US" altLang="en-US">
                <a:cs typeface="Times New Roman" panose="02020603050405020304" pitchFamily="18" charset="0"/>
              </a:rPr>
              <a:t>B1: l</a:t>
            </a:r>
            <a:r>
              <a:rPr lang="en-US" altLang="en-US"/>
              <a:t>ấy giá trị </a:t>
            </a:r>
            <a:r>
              <a:rPr lang="en-US" altLang="en-US">
                <a:cs typeface="Times New Roman" panose="02020603050405020304" pitchFamily="18" charset="0"/>
              </a:rPr>
              <a:t>k*k</a:t>
            </a:r>
          </a:p>
          <a:p>
            <a:pPr lvl="2"/>
            <a:r>
              <a:rPr lang="en-US" altLang="en-US">
                <a:cs typeface="Times New Roman" panose="02020603050405020304" pitchFamily="18" charset="0"/>
              </a:rPr>
              <a:t>B2: x</a:t>
            </a:r>
            <a:r>
              <a:rPr lang="en-US" altLang="en-US"/>
              <a:t>ác định h(k) thông qua các chữ số liên tục ở giữa số k</a:t>
            </a:r>
            <a:r>
              <a:rPr lang="en-US" altLang="en-US" baseline="30000"/>
              <a:t>2</a:t>
            </a:r>
          </a:p>
          <a:p>
            <a:pPr lvl="1"/>
            <a:r>
              <a:rPr lang="en-US" altLang="en-US"/>
              <a:t>Ví dụ: </a:t>
            </a:r>
          </a:p>
          <a:p>
            <a:pPr lvl="2"/>
            <a:r>
              <a:rPr lang="en-US" altLang="en-US"/>
              <a:t>m &lt; 1000</a:t>
            </a:r>
          </a:p>
          <a:p>
            <a:pPr lvl="2"/>
            <a:r>
              <a:rPr lang="en-US" altLang="en-US"/>
              <a:t>lấy k*k và chọn 3 chữ số ở giữa, không lấy 2 chữ số đầu, 2 chữ số cuối</a:t>
            </a:r>
          </a:p>
        </p:txBody>
      </p:sp>
      <p:graphicFrame>
        <p:nvGraphicFramePr>
          <p:cNvPr id="189601" name="Group 161">
            <a:extLst>
              <a:ext uri="{FF2B5EF4-FFF2-40B4-BE49-F238E27FC236}">
                <a16:creationId xmlns:a16="http://schemas.microsoft.com/office/drawing/2014/main" id="{7347AB04-9EED-4ECE-B7FA-AC21964AD3B9}"/>
              </a:ext>
            </a:extLst>
          </p:cNvPr>
          <p:cNvGraphicFramePr>
            <a:graphicFrameLocks noGrp="1"/>
          </p:cNvGraphicFramePr>
          <p:nvPr/>
        </p:nvGraphicFramePr>
        <p:xfrm>
          <a:off x="1498600" y="3971925"/>
          <a:ext cx="4292600" cy="2200278"/>
        </p:xfrm>
        <a:graphic>
          <a:graphicData uri="http://schemas.openxmlformats.org/drawingml/2006/table">
            <a:tbl>
              <a:tblPr/>
              <a:tblGrid>
                <a:gridCol w="850900">
                  <a:extLst>
                    <a:ext uri="{9D8B030D-6E8A-4147-A177-3AD203B41FA5}">
                      <a16:colId xmlns:a16="http://schemas.microsoft.com/office/drawing/2014/main" val="3231865494"/>
                    </a:ext>
                  </a:extLst>
                </a:gridCol>
                <a:gridCol w="1282700">
                  <a:extLst>
                    <a:ext uri="{9D8B030D-6E8A-4147-A177-3AD203B41FA5}">
                      <a16:colId xmlns:a16="http://schemas.microsoft.com/office/drawing/2014/main" val="1785474593"/>
                    </a:ext>
                  </a:extLst>
                </a:gridCol>
                <a:gridCol w="2159000">
                  <a:extLst>
                    <a:ext uri="{9D8B030D-6E8A-4147-A177-3AD203B41FA5}">
                      <a16:colId xmlns:a16="http://schemas.microsoft.com/office/drawing/2014/main" val="685938817"/>
                    </a:ext>
                  </a:extLst>
                </a:gridCol>
              </a:tblGrid>
              <a:tr h="366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k*k</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h(k)</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9356707"/>
                  </a:ext>
                </a:extLst>
              </a:tr>
              <a:tr h="366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2398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5750404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0241800"/>
                  </a:ext>
                </a:extLst>
              </a:tr>
              <a:tr h="366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3487</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12159169</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159 or 591</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738269"/>
                  </a:ext>
                </a:extLst>
              </a:tr>
              <a:tr h="366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1728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2985984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859</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453264"/>
                  </a:ext>
                </a:extLst>
              </a:tr>
              <a:tr h="366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4567</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20857489</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857 or 574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9860269"/>
                  </a:ext>
                </a:extLst>
              </a:tr>
              <a:tr h="366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3728</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13897984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897 or 979</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997058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729E7A-998C-4047-AFB2-1E8C31AF8E18}"/>
              </a:ext>
            </a:extLst>
          </p:cNvPr>
          <p:cNvSpPr>
            <a:spLocks noGrp="1"/>
          </p:cNvSpPr>
          <p:nvPr>
            <p:ph type="sldNum" sz="quarter" idx="11"/>
          </p:nvPr>
        </p:nvSpPr>
        <p:spPr/>
        <p:txBody>
          <a:bodyPr/>
          <a:lstStyle/>
          <a:p>
            <a:fld id="{F469B041-6245-46D0-86EF-D4FF0BC25C10}" type="slidenum">
              <a:rPr lang="en-US" altLang="en-US"/>
              <a:pPr/>
              <a:t>16</a:t>
            </a:fld>
            <a:endParaRPr lang="en-US" altLang="en-US"/>
          </a:p>
        </p:txBody>
      </p:sp>
      <p:sp>
        <p:nvSpPr>
          <p:cNvPr id="190466" name="Rectangle 2">
            <a:extLst>
              <a:ext uri="{FF2B5EF4-FFF2-40B4-BE49-F238E27FC236}">
                <a16:creationId xmlns:a16="http://schemas.microsoft.com/office/drawing/2014/main" id="{5A721222-B10A-4133-BE35-E801F7F43FDA}"/>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giải thuật tìm kiếm trực tiếp</a:t>
            </a:r>
            <a:r>
              <a:rPr lang="en-US" altLang="en-US"/>
              <a:t> </a:t>
            </a:r>
          </a:p>
        </p:txBody>
      </p:sp>
      <p:sp>
        <p:nvSpPr>
          <p:cNvPr id="190467" name="Rectangle 3">
            <a:extLst>
              <a:ext uri="{FF2B5EF4-FFF2-40B4-BE49-F238E27FC236}">
                <a16:creationId xmlns:a16="http://schemas.microsoft.com/office/drawing/2014/main" id="{4C35C9FE-6B9C-4969-B485-4E9F662D9A9D}"/>
              </a:ext>
            </a:extLst>
          </p:cNvPr>
          <p:cNvSpPr>
            <a:spLocks noGrp="1" noChangeArrowheads="1"/>
          </p:cNvSpPr>
          <p:nvPr>
            <p:ph type="body" idx="1"/>
          </p:nvPr>
        </p:nvSpPr>
        <p:spPr>
          <a:xfrm>
            <a:off x="228600" y="914400"/>
            <a:ext cx="8686800" cy="5334000"/>
          </a:xfrm>
          <a:noFill/>
          <a:ln/>
        </p:spPr>
        <p:txBody>
          <a:bodyPr>
            <a:normAutofit fontScale="92500" lnSpcReduction="10000"/>
          </a:bodyPr>
          <a:lstStyle/>
          <a:p>
            <a:r>
              <a:rPr lang="en-US" altLang="en-US">
                <a:cs typeface="Times New Roman" panose="02020603050405020304" pitchFamily="18" charset="0"/>
              </a:rPr>
              <a:t>X</a:t>
            </a:r>
            <a:r>
              <a:rPr lang="en-US" altLang="en-US"/>
              <a:t>ây dựng hàm địa chỉ - </a:t>
            </a:r>
            <a:r>
              <a:rPr lang="en-US" altLang="en-US">
                <a:cs typeface="Times New Roman" panose="02020603050405020304" pitchFamily="18" charset="0"/>
              </a:rPr>
              <a:t>Phương pháp ph</a:t>
            </a:r>
            <a:r>
              <a:rPr lang="en-US" altLang="en-US"/>
              <a:t>ân đoạn (partitioning)</a:t>
            </a:r>
          </a:p>
          <a:p>
            <a:pPr lvl="1"/>
            <a:r>
              <a:rPr lang="en-US" altLang="en-US"/>
              <a:t>Nguyên tắc:</a:t>
            </a:r>
            <a:endParaRPr lang="en-US" altLang="en-US">
              <a:cs typeface="Times New Roman" panose="02020603050405020304" pitchFamily="18" charset="0"/>
            </a:endParaRPr>
          </a:p>
          <a:p>
            <a:pPr lvl="2"/>
            <a:r>
              <a:rPr lang="en-US" altLang="en-US"/>
              <a:t>Áp dụng khi khóa có kích thước lớn</a:t>
            </a:r>
          </a:p>
          <a:p>
            <a:pPr lvl="2"/>
            <a:r>
              <a:rPr lang="en-US" altLang="en-US"/>
              <a:t>Chia khóa thành các đoạn có độ dài như nhau = độ dài địa chỉ</a:t>
            </a:r>
          </a:p>
          <a:p>
            <a:pPr lvl="2"/>
            <a:r>
              <a:rPr lang="en-US" altLang="en-US"/>
              <a:t>Phối hợp các đoạn</a:t>
            </a:r>
          </a:p>
          <a:p>
            <a:pPr lvl="3"/>
            <a:r>
              <a:rPr lang="en-US" altLang="en-US"/>
              <a:t>Ví dụ: cộng lại, chọn một vài vị trí và ghép lại</a:t>
            </a:r>
          </a:p>
          <a:p>
            <a:pPr lvl="1"/>
            <a:r>
              <a:rPr lang="en-US" altLang="en-US"/>
              <a:t>Các kỹ thuât phân đoạn</a:t>
            </a:r>
          </a:p>
          <a:p>
            <a:pPr lvl="2"/>
            <a:r>
              <a:rPr lang="en-US" altLang="en-US"/>
              <a:t>Tách (spliting)</a:t>
            </a:r>
          </a:p>
          <a:p>
            <a:pPr lvl="3"/>
            <a:r>
              <a:rPr lang="en-US" altLang="en-US"/>
              <a:t>Tách tự phải qua trái</a:t>
            </a:r>
          </a:p>
          <a:p>
            <a:pPr lvl="3"/>
            <a:r>
              <a:rPr lang="en-US" altLang="en-US"/>
              <a:t>Xếp thành hàng các đoạn</a:t>
            </a:r>
          </a:p>
          <a:p>
            <a:pPr lvl="2"/>
            <a:r>
              <a:rPr lang="en-US" altLang="en-US"/>
              <a:t>Gấp (folding)</a:t>
            </a:r>
          </a:p>
          <a:p>
            <a:pPr lvl="3"/>
            <a:r>
              <a:rPr lang="en-US" altLang="en-US"/>
              <a:t>Gấp theo các đường biên (giống gấp giấy)</a:t>
            </a:r>
          </a:p>
          <a:p>
            <a:pPr lvl="3"/>
            <a:r>
              <a:rPr lang="en-US" altLang="en-US"/>
              <a:t>Xếp thành hàng các đoạn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a:extLst>
              <a:ext uri="{FF2B5EF4-FFF2-40B4-BE49-F238E27FC236}">
                <a16:creationId xmlns:a16="http://schemas.microsoft.com/office/drawing/2014/main" id="{7B724F1A-62E1-44E0-A0F4-58430CE2D73A}"/>
              </a:ext>
            </a:extLst>
          </p:cNvPr>
          <p:cNvSpPr>
            <a:spLocks noGrp="1"/>
          </p:cNvSpPr>
          <p:nvPr>
            <p:ph type="sldNum" sz="quarter" idx="11"/>
          </p:nvPr>
        </p:nvSpPr>
        <p:spPr/>
        <p:txBody>
          <a:bodyPr/>
          <a:lstStyle/>
          <a:p>
            <a:fld id="{DF1D31D2-EBA3-4F3B-8859-1C15A167ABE9}" type="slidenum">
              <a:rPr lang="en-US" altLang="en-US"/>
              <a:pPr/>
              <a:t>17</a:t>
            </a:fld>
            <a:endParaRPr lang="en-US" altLang="en-US"/>
          </a:p>
        </p:txBody>
      </p:sp>
      <p:sp>
        <p:nvSpPr>
          <p:cNvPr id="191490" name="Rectangle 2">
            <a:extLst>
              <a:ext uri="{FF2B5EF4-FFF2-40B4-BE49-F238E27FC236}">
                <a16:creationId xmlns:a16="http://schemas.microsoft.com/office/drawing/2014/main" id="{59B6C825-A022-4E85-94CE-9A3A3DC9A75C}"/>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giải thuật tìm kiếm trực tiếp</a:t>
            </a:r>
            <a:r>
              <a:rPr lang="en-US" altLang="en-US"/>
              <a:t> </a:t>
            </a:r>
          </a:p>
        </p:txBody>
      </p:sp>
      <p:sp>
        <p:nvSpPr>
          <p:cNvPr id="191491" name="Rectangle 3">
            <a:extLst>
              <a:ext uri="{FF2B5EF4-FFF2-40B4-BE49-F238E27FC236}">
                <a16:creationId xmlns:a16="http://schemas.microsoft.com/office/drawing/2014/main" id="{DB50DE40-8436-47B5-9C4F-8C29374C3202}"/>
              </a:ext>
            </a:extLst>
          </p:cNvPr>
          <p:cNvSpPr>
            <a:spLocks noGrp="1" noChangeArrowheads="1"/>
          </p:cNvSpPr>
          <p:nvPr>
            <p:ph type="body" idx="1"/>
          </p:nvPr>
        </p:nvSpPr>
        <p:spPr>
          <a:xfrm>
            <a:off x="228600" y="914400"/>
            <a:ext cx="8686800" cy="2895600"/>
          </a:xfrm>
          <a:noFill/>
          <a:ln/>
        </p:spPr>
        <p:txBody>
          <a:bodyPr>
            <a:normAutofit fontScale="92500" lnSpcReduction="10000"/>
          </a:bodyPr>
          <a:lstStyle/>
          <a:p>
            <a:r>
              <a:rPr lang="en-US" altLang="en-US">
                <a:cs typeface="Times New Roman" panose="02020603050405020304" pitchFamily="18" charset="0"/>
              </a:rPr>
              <a:t>X</a:t>
            </a:r>
            <a:r>
              <a:rPr lang="en-US" altLang="en-US"/>
              <a:t>ây dựng hàm địa chỉ - </a:t>
            </a:r>
            <a:r>
              <a:rPr lang="en-US" altLang="en-US">
                <a:cs typeface="Times New Roman" panose="02020603050405020304" pitchFamily="18" charset="0"/>
              </a:rPr>
              <a:t>Phương pháp ph</a:t>
            </a:r>
            <a:r>
              <a:rPr lang="en-US" altLang="en-US"/>
              <a:t>ân đoạn (partitioning)</a:t>
            </a:r>
          </a:p>
          <a:p>
            <a:pPr lvl="1"/>
            <a:r>
              <a:rPr lang="en-US" altLang="en-US"/>
              <a:t>Ví dụ: </a:t>
            </a:r>
          </a:p>
          <a:p>
            <a:pPr lvl="2"/>
            <a:r>
              <a:rPr lang="en-US" altLang="en-US"/>
              <a:t>k = 34289421</a:t>
            </a:r>
          </a:p>
          <a:p>
            <a:pPr lvl="2"/>
            <a:r>
              <a:rPr lang="en-US" altLang="en-US"/>
              <a:t>Độ dài địa chỉ: 3 (m&lt;1000)</a:t>
            </a:r>
          </a:p>
          <a:p>
            <a:pPr lvl="2"/>
            <a:r>
              <a:rPr lang="en-US" altLang="en-US"/>
              <a:t>Tách: 421, 289, 034</a:t>
            </a:r>
          </a:p>
          <a:p>
            <a:pPr lvl="2"/>
            <a:r>
              <a:rPr lang="en-US" altLang="en-US"/>
              <a:t>Gấp: gấp theo biên 9, 4 và biên 2, 8 =&gt; 124, 289, 430</a:t>
            </a:r>
          </a:p>
        </p:txBody>
      </p:sp>
      <p:graphicFrame>
        <p:nvGraphicFramePr>
          <p:cNvPr id="191508" name="Group 20">
            <a:extLst>
              <a:ext uri="{FF2B5EF4-FFF2-40B4-BE49-F238E27FC236}">
                <a16:creationId xmlns:a16="http://schemas.microsoft.com/office/drawing/2014/main" id="{3A09D8B9-1ECB-4526-B9D7-93F5770A42CC}"/>
              </a:ext>
            </a:extLst>
          </p:cNvPr>
          <p:cNvGraphicFramePr>
            <a:graphicFrameLocks noGrp="1"/>
          </p:cNvGraphicFramePr>
          <p:nvPr/>
        </p:nvGraphicFramePr>
        <p:xfrm>
          <a:off x="2057400" y="4267200"/>
          <a:ext cx="850900" cy="1463040"/>
        </p:xfrm>
        <a:graphic>
          <a:graphicData uri="http://schemas.openxmlformats.org/drawingml/2006/table">
            <a:tbl>
              <a:tblPr/>
              <a:tblGrid>
                <a:gridCol w="850900">
                  <a:extLst>
                    <a:ext uri="{9D8B030D-6E8A-4147-A177-3AD203B41FA5}">
                      <a16:colId xmlns:a16="http://schemas.microsoft.com/office/drawing/2014/main" val="3921583960"/>
                    </a:ext>
                  </a:extLst>
                </a:gridCol>
              </a:tblGrid>
              <a:tr h="2952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421</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3876188291"/>
                  </a:ext>
                </a:extLst>
              </a:tr>
              <a:tr h="2952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289</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834402457"/>
                  </a:ext>
                </a:extLst>
              </a:tr>
              <a:tr h="304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034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b" horzOverflow="overflow">
                    <a:lnL cap="flat">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8835603"/>
                  </a:ext>
                </a:extLst>
              </a:tr>
              <a:tr h="2952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744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b"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373179355"/>
                  </a:ext>
                </a:extLst>
              </a:tr>
            </a:tbl>
          </a:graphicData>
        </a:graphic>
      </p:graphicFrame>
      <p:graphicFrame>
        <p:nvGraphicFramePr>
          <p:cNvPr id="191509" name="Group 21">
            <a:extLst>
              <a:ext uri="{FF2B5EF4-FFF2-40B4-BE49-F238E27FC236}">
                <a16:creationId xmlns:a16="http://schemas.microsoft.com/office/drawing/2014/main" id="{E12D3734-C08C-4F65-9767-D6AF76710469}"/>
              </a:ext>
            </a:extLst>
          </p:cNvPr>
          <p:cNvGraphicFramePr>
            <a:graphicFrameLocks noGrp="1"/>
          </p:cNvGraphicFramePr>
          <p:nvPr/>
        </p:nvGraphicFramePr>
        <p:xfrm>
          <a:off x="5168900" y="4267200"/>
          <a:ext cx="850900" cy="1463040"/>
        </p:xfrm>
        <a:graphic>
          <a:graphicData uri="http://schemas.openxmlformats.org/drawingml/2006/table">
            <a:tbl>
              <a:tblPr/>
              <a:tblGrid>
                <a:gridCol w="850900">
                  <a:extLst>
                    <a:ext uri="{9D8B030D-6E8A-4147-A177-3AD203B41FA5}">
                      <a16:colId xmlns:a16="http://schemas.microsoft.com/office/drawing/2014/main" val="2229053244"/>
                    </a:ext>
                  </a:extLst>
                </a:gridCol>
              </a:tblGrid>
              <a:tr h="2952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124</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856472652"/>
                  </a:ext>
                </a:extLst>
              </a:tr>
              <a:tr h="2952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289</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758781836"/>
                  </a:ext>
                </a:extLst>
              </a:tr>
              <a:tr h="304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430</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b" horzOverflow="overflow">
                    <a:lnL cap="flat">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1591691"/>
                  </a:ext>
                </a:extLst>
              </a:tr>
              <a:tr h="2952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843</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b"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964166886"/>
                  </a:ext>
                </a:extLst>
              </a:tr>
            </a:tbl>
          </a:graphicData>
        </a:graphic>
      </p:graphicFrame>
      <p:sp>
        <p:nvSpPr>
          <p:cNvPr id="191519" name="Text Box 31">
            <a:extLst>
              <a:ext uri="{FF2B5EF4-FFF2-40B4-BE49-F238E27FC236}">
                <a16:creationId xmlns:a16="http://schemas.microsoft.com/office/drawing/2014/main" id="{46FAD8C8-E820-4516-82F9-998728DC83AA}"/>
              </a:ext>
            </a:extLst>
          </p:cNvPr>
          <p:cNvSpPr txBox="1">
            <a:spLocks noChangeArrowheads="1"/>
          </p:cNvSpPr>
          <p:nvPr/>
        </p:nvSpPr>
        <p:spPr bwMode="auto">
          <a:xfrm>
            <a:off x="2209800" y="3883025"/>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Tách</a:t>
            </a:r>
          </a:p>
        </p:txBody>
      </p:sp>
      <p:sp>
        <p:nvSpPr>
          <p:cNvPr id="191520" name="Text Box 32">
            <a:extLst>
              <a:ext uri="{FF2B5EF4-FFF2-40B4-BE49-F238E27FC236}">
                <a16:creationId xmlns:a16="http://schemas.microsoft.com/office/drawing/2014/main" id="{3993FA0A-F82A-4C77-862C-DFEDAA1805AB}"/>
              </a:ext>
            </a:extLst>
          </p:cNvPr>
          <p:cNvSpPr txBox="1">
            <a:spLocks noChangeArrowheads="1"/>
          </p:cNvSpPr>
          <p:nvPr/>
        </p:nvSpPr>
        <p:spPr bwMode="auto">
          <a:xfrm>
            <a:off x="5434013" y="3900488"/>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Gấp</a:t>
            </a:r>
          </a:p>
        </p:txBody>
      </p:sp>
      <p:sp>
        <p:nvSpPr>
          <p:cNvPr id="191521" name="Text Box 33">
            <a:extLst>
              <a:ext uri="{FF2B5EF4-FFF2-40B4-BE49-F238E27FC236}">
                <a16:creationId xmlns:a16="http://schemas.microsoft.com/office/drawing/2014/main" id="{297778BE-80A7-46CD-8CA4-189F62DD5EC0}"/>
              </a:ext>
            </a:extLst>
          </p:cNvPr>
          <p:cNvSpPr txBox="1">
            <a:spLocks noChangeArrowheads="1"/>
          </p:cNvSpPr>
          <p:nvPr/>
        </p:nvSpPr>
        <p:spPr bwMode="auto">
          <a:xfrm>
            <a:off x="1543050" y="53482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h(k)</a:t>
            </a:r>
          </a:p>
        </p:txBody>
      </p:sp>
      <p:sp>
        <p:nvSpPr>
          <p:cNvPr id="191522" name="Text Box 34">
            <a:extLst>
              <a:ext uri="{FF2B5EF4-FFF2-40B4-BE49-F238E27FC236}">
                <a16:creationId xmlns:a16="http://schemas.microsoft.com/office/drawing/2014/main" id="{57284048-4EC7-4B0B-B14F-180401CC6CDD}"/>
              </a:ext>
            </a:extLst>
          </p:cNvPr>
          <p:cNvSpPr txBox="1">
            <a:spLocks noChangeArrowheads="1"/>
          </p:cNvSpPr>
          <p:nvPr/>
        </p:nvSpPr>
        <p:spPr bwMode="auto">
          <a:xfrm>
            <a:off x="4572000" y="53609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h(k)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0543B8B-DA05-4F33-9C72-41D52D6F7B00}"/>
              </a:ext>
            </a:extLst>
          </p:cNvPr>
          <p:cNvSpPr>
            <a:spLocks noGrp="1"/>
          </p:cNvSpPr>
          <p:nvPr>
            <p:ph type="sldNum" sz="quarter" idx="11"/>
          </p:nvPr>
        </p:nvSpPr>
        <p:spPr/>
        <p:txBody>
          <a:bodyPr/>
          <a:lstStyle/>
          <a:p>
            <a:fld id="{0DECC41F-AB60-47FA-BB8B-2BE8C1B93334}" type="slidenum">
              <a:rPr lang="en-US" altLang="en-US"/>
              <a:pPr/>
              <a:t>18</a:t>
            </a:fld>
            <a:endParaRPr lang="en-US" altLang="en-US"/>
          </a:p>
        </p:txBody>
      </p:sp>
      <p:sp>
        <p:nvSpPr>
          <p:cNvPr id="174082" name="Rectangle 2">
            <a:extLst>
              <a:ext uri="{FF2B5EF4-FFF2-40B4-BE49-F238E27FC236}">
                <a16:creationId xmlns:a16="http://schemas.microsoft.com/office/drawing/2014/main" id="{8A5F9C95-B8F8-4420-B670-D26116416B7A}"/>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giải thuật tìm kiếm trực tiếp</a:t>
            </a:r>
            <a:r>
              <a:rPr lang="en-US" altLang="en-US"/>
              <a:t> </a:t>
            </a:r>
          </a:p>
        </p:txBody>
      </p:sp>
      <p:sp>
        <p:nvSpPr>
          <p:cNvPr id="174083" name="Rectangle 3">
            <a:extLst>
              <a:ext uri="{FF2B5EF4-FFF2-40B4-BE49-F238E27FC236}">
                <a16:creationId xmlns:a16="http://schemas.microsoft.com/office/drawing/2014/main" id="{8E37B306-7C01-4889-AA9C-BD5D37254FD8}"/>
              </a:ext>
            </a:extLst>
          </p:cNvPr>
          <p:cNvSpPr>
            <a:spLocks noGrp="1" noChangeArrowheads="1"/>
          </p:cNvSpPr>
          <p:nvPr>
            <p:ph type="body" idx="1"/>
          </p:nvPr>
        </p:nvSpPr>
        <p:spPr>
          <a:xfrm>
            <a:off x="228600" y="914400"/>
            <a:ext cx="8686800" cy="5410200"/>
          </a:xfrm>
          <a:noFill/>
          <a:ln/>
        </p:spPr>
        <p:txBody>
          <a:bodyPr>
            <a:normAutofit fontScale="92500" lnSpcReduction="20000"/>
          </a:bodyPr>
          <a:lstStyle/>
          <a:p>
            <a:r>
              <a:rPr lang="en-US" altLang="en-US">
                <a:cs typeface="Times New Roman" panose="02020603050405020304" pitchFamily="18" charset="0"/>
              </a:rPr>
              <a:t>Các biện pháp khắc phục đụng độ</a:t>
            </a:r>
          </a:p>
          <a:p>
            <a:pPr lvl="1"/>
            <a:r>
              <a:rPr lang="en-US" altLang="en-US">
                <a:cs typeface="Times New Roman" panose="02020603050405020304" pitchFamily="18" charset="0"/>
              </a:rPr>
              <a:t>V</a:t>
            </a:r>
            <a:r>
              <a:rPr lang="en-US" altLang="en-US"/>
              <a:t>ấn đề:</a:t>
            </a:r>
          </a:p>
          <a:p>
            <a:pPr lvl="2"/>
            <a:r>
              <a:rPr lang="en-US" altLang="en-US">
                <a:cs typeface="Times New Roman" panose="02020603050405020304" pitchFamily="18" charset="0"/>
              </a:rPr>
              <a:t>T</a:t>
            </a:r>
            <a:r>
              <a:rPr lang="en-US" altLang="en-US"/>
              <a:t>ập giá trị khóa k thường rất lớn trong khi bảng địa chỉ thường ngắn =&gt; các khóa có giá trị khác nhau lại có giá trị địa chỉ giống nhau =&gt;đụng độ</a:t>
            </a:r>
          </a:p>
          <a:p>
            <a:pPr lvl="2"/>
            <a:r>
              <a:rPr lang="en-US" altLang="en-US"/>
              <a:t>Đụng độ là khi ô nhớ có địa chỉ tính ra đã bị chiếm =&gt; cần tìm một ô nhớ khác để lưu các giá trị khóa đó</a:t>
            </a:r>
          </a:p>
          <a:p>
            <a:pPr lvl="2"/>
            <a:r>
              <a:rPr lang="en-US" altLang="en-US"/>
              <a:t>Vấn đề đụng độ có thể xảy ra liên tục, dây chuyền nếu không có chiến lược khắc phục</a:t>
            </a:r>
            <a:endParaRPr lang="en-US" altLang="en-US">
              <a:cs typeface="Times New Roman" panose="02020603050405020304" pitchFamily="18" charset="0"/>
            </a:endParaRPr>
          </a:p>
          <a:p>
            <a:pPr lvl="1"/>
            <a:r>
              <a:rPr lang="en-US" altLang="en-US">
                <a:cs typeface="Times New Roman" panose="02020603050405020304" pitchFamily="18" charset="0"/>
              </a:rPr>
              <a:t>C</a:t>
            </a:r>
            <a:r>
              <a:rPr lang="en-US" altLang="en-US"/>
              <a:t>ác chiến lược khắc phục đụng độ (rehashing)</a:t>
            </a:r>
          </a:p>
          <a:p>
            <a:pPr lvl="2"/>
            <a:r>
              <a:rPr lang="en-US" altLang="en-US">
                <a:cs typeface="Times New Roman" panose="02020603050405020304" pitchFamily="18" charset="0"/>
              </a:rPr>
              <a:t>Biện pháp địa chỉ mở (open addressing)</a:t>
            </a:r>
          </a:p>
          <a:p>
            <a:pPr lvl="3"/>
            <a:r>
              <a:rPr lang="en-US" altLang="en-US">
                <a:cs typeface="Times New Roman" panose="02020603050405020304" pitchFamily="18" charset="0"/>
              </a:rPr>
              <a:t>Ph</a:t>
            </a:r>
            <a:r>
              <a:rPr lang="en-US" altLang="en-US"/>
              <a:t>ương pháp thử tuyến tính (băm lại tuyến tính)</a:t>
            </a:r>
          </a:p>
          <a:p>
            <a:pPr lvl="3"/>
            <a:r>
              <a:rPr lang="en-US" altLang="en-US">
                <a:cs typeface="Times New Roman" panose="02020603050405020304" pitchFamily="18" charset="0"/>
              </a:rPr>
              <a:t>Ph</a:t>
            </a:r>
            <a:r>
              <a:rPr lang="en-US" altLang="en-US"/>
              <a:t>ương pháp thử bình phương (băm lại bình phương)</a:t>
            </a:r>
            <a:endParaRPr lang="en-US" altLang="en-US">
              <a:cs typeface="Times New Roman" panose="02020603050405020304" pitchFamily="18" charset="0"/>
            </a:endParaRPr>
          </a:p>
          <a:p>
            <a:pPr lvl="2"/>
            <a:r>
              <a:rPr lang="en-US" altLang="en-US">
                <a:cs typeface="Times New Roman" panose="02020603050405020304" pitchFamily="18" charset="0"/>
              </a:rPr>
              <a:t>Biện pháp móc nối (chaining)</a:t>
            </a:r>
          </a:p>
          <a:p>
            <a:pPr lvl="2"/>
            <a:r>
              <a:rPr lang="en-US" altLang="en-US">
                <a:cs typeface="Times New Roman" panose="02020603050405020304" pitchFamily="18" charset="0"/>
              </a:rPr>
              <a:t>Quy </a:t>
            </a:r>
            <a:r>
              <a:rPr lang="en-US" altLang="en-US"/>
              <a:t>ước: bảng khóa gồm n khóa khác nhau, bảng địa chỉ kích thước 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a:extLst>
              <a:ext uri="{FF2B5EF4-FFF2-40B4-BE49-F238E27FC236}">
                <a16:creationId xmlns:a16="http://schemas.microsoft.com/office/drawing/2014/main" id="{D4935323-7084-4741-9D6B-BE39CF1A61E4}"/>
              </a:ext>
            </a:extLst>
          </p:cNvPr>
          <p:cNvSpPr>
            <a:spLocks noGrp="1"/>
          </p:cNvSpPr>
          <p:nvPr>
            <p:ph type="sldNum" sz="quarter" idx="11"/>
          </p:nvPr>
        </p:nvSpPr>
        <p:spPr/>
        <p:txBody>
          <a:bodyPr/>
          <a:lstStyle/>
          <a:p>
            <a:fld id="{A5AD685E-C16D-4646-8865-F71843D36CCF}" type="slidenum">
              <a:rPr lang="en-US" altLang="en-US"/>
              <a:pPr/>
              <a:t>19</a:t>
            </a:fld>
            <a:endParaRPr lang="en-US" altLang="en-US"/>
          </a:p>
        </p:txBody>
      </p:sp>
      <p:sp>
        <p:nvSpPr>
          <p:cNvPr id="192514" name="Rectangle 2">
            <a:extLst>
              <a:ext uri="{FF2B5EF4-FFF2-40B4-BE49-F238E27FC236}">
                <a16:creationId xmlns:a16="http://schemas.microsoft.com/office/drawing/2014/main" id="{AC06000F-3231-4082-826F-C083FB9AA25E}"/>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192515" name="Rectangle 3">
            <a:extLst>
              <a:ext uri="{FF2B5EF4-FFF2-40B4-BE49-F238E27FC236}">
                <a16:creationId xmlns:a16="http://schemas.microsoft.com/office/drawing/2014/main" id="{A011528C-8025-46F9-86CC-5A4730DB1986}"/>
              </a:ext>
            </a:extLst>
          </p:cNvPr>
          <p:cNvSpPr>
            <a:spLocks noGrp="1" noChangeArrowheads="1"/>
          </p:cNvSpPr>
          <p:nvPr>
            <p:ph type="body" idx="1"/>
          </p:nvPr>
        </p:nvSpPr>
        <p:spPr>
          <a:xfrm>
            <a:off x="228600" y="914400"/>
            <a:ext cx="8686800" cy="3962400"/>
          </a:xfrm>
          <a:noFill/>
          <a:ln/>
        </p:spPr>
        <p:txBody>
          <a:bodyPr>
            <a:normAutofit fontScale="77500" lnSpcReduction="20000"/>
          </a:bodyPr>
          <a:lstStyle/>
          <a:p>
            <a:r>
              <a:rPr lang="en-US" altLang="en-US">
                <a:cs typeface="Times New Roman" panose="02020603050405020304" pitchFamily="18" charset="0"/>
              </a:rPr>
              <a:t>Biện pháp địa chỉ mở (open addressing)</a:t>
            </a:r>
          </a:p>
          <a:p>
            <a:pPr lvl="1"/>
            <a:r>
              <a:rPr lang="en-US" altLang="en-US">
                <a:cs typeface="Times New Roman" panose="02020603050405020304" pitchFamily="18" charset="0"/>
              </a:rPr>
              <a:t>Nguy</a:t>
            </a:r>
            <a:r>
              <a:rPr lang="en-US" altLang="en-US"/>
              <a:t>ên tắc </a:t>
            </a:r>
            <a:r>
              <a:rPr lang="en-US" altLang="en-US">
                <a:cs typeface="Times New Roman" panose="02020603050405020304" pitchFamily="18" charset="0"/>
              </a:rPr>
              <a:t>l</a:t>
            </a:r>
            <a:r>
              <a:rPr lang="en-US" altLang="en-US"/>
              <a:t>ưu trữ &amp; tìm kiếm nếu có đụng độ</a:t>
            </a:r>
          </a:p>
          <a:p>
            <a:pPr lvl="2"/>
            <a:r>
              <a:rPr lang="en-US" altLang="en-US">
                <a:cs typeface="Times New Roman" panose="02020603050405020304" pitchFamily="18" charset="0"/>
              </a:rPr>
              <a:t>Th</a:t>
            </a:r>
            <a:r>
              <a:rPr lang="en-US" altLang="en-US"/>
              <a:t>ử các địa chỉ theo một các nhất định để tìm vị trí mới</a:t>
            </a:r>
          </a:p>
          <a:p>
            <a:pPr lvl="2"/>
            <a:r>
              <a:rPr lang="en-US" altLang="en-US"/>
              <a:t>Nếu đi hết bảng địa chỉ mà không tìm ra thì quay lai từ đầu bảng</a:t>
            </a:r>
          </a:p>
          <a:p>
            <a:pPr lvl="2"/>
            <a:r>
              <a:rPr lang="en-US" altLang="en-US"/>
              <a:t>Nếu không tìm thấy chỗ trống =&gt; overflow (tràn bảng)</a:t>
            </a:r>
          </a:p>
          <a:p>
            <a:pPr lvl="1"/>
            <a:r>
              <a:rPr lang="en-US" altLang="en-US">
                <a:cs typeface="Times New Roman" panose="02020603050405020304" pitchFamily="18" charset="0"/>
              </a:rPr>
              <a:t>V</a:t>
            </a:r>
            <a:r>
              <a:rPr lang="en-US" altLang="en-US"/>
              <a:t>í dụ minh họa</a:t>
            </a:r>
          </a:p>
          <a:p>
            <a:pPr lvl="2"/>
            <a:r>
              <a:rPr lang="en-US" altLang="en-US"/>
              <a:t>Khóa: </a:t>
            </a:r>
          </a:p>
          <a:p>
            <a:pPr lvl="3"/>
            <a:r>
              <a:rPr lang="en-US" altLang="en-US"/>
              <a:t>123, 321, 234, 432, 345, 543, 678...</a:t>
            </a:r>
          </a:p>
          <a:p>
            <a:pPr lvl="2"/>
            <a:r>
              <a:rPr lang="en-US" altLang="en-US"/>
              <a:t>m = 7, m* = 7</a:t>
            </a:r>
          </a:p>
          <a:p>
            <a:pPr lvl="2"/>
            <a:r>
              <a:rPr lang="en-US" altLang="en-US"/>
              <a:t>Hàm địa chỉ: h(k) = k mod m* = k mod 7</a:t>
            </a:r>
          </a:p>
          <a:p>
            <a:pPr lvl="2"/>
            <a:r>
              <a:rPr lang="en-US" altLang="en-US"/>
              <a:t>Đụng độ: </a:t>
            </a:r>
          </a:p>
          <a:p>
            <a:pPr lvl="3"/>
            <a:r>
              <a:rPr lang="en-US" altLang="en-US"/>
              <a:t>h(543) = h(123)</a:t>
            </a:r>
          </a:p>
          <a:p>
            <a:pPr lvl="3"/>
            <a:r>
              <a:rPr lang="en-US" altLang="en-US"/>
              <a:t>h(678) = h(321)</a:t>
            </a:r>
          </a:p>
        </p:txBody>
      </p:sp>
      <p:graphicFrame>
        <p:nvGraphicFramePr>
          <p:cNvPr id="192708" name="Group 196">
            <a:extLst>
              <a:ext uri="{FF2B5EF4-FFF2-40B4-BE49-F238E27FC236}">
                <a16:creationId xmlns:a16="http://schemas.microsoft.com/office/drawing/2014/main" id="{26FEE69A-6316-4DFF-876A-26BD13741AAA}"/>
              </a:ext>
            </a:extLst>
          </p:cNvPr>
          <p:cNvGraphicFramePr>
            <a:graphicFrameLocks noGrp="1"/>
          </p:cNvGraphicFramePr>
          <p:nvPr/>
        </p:nvGraphicFramePr>
        <p:xfrm>
          <a:off x="5943600" y="3276600"/>
          <a:ext cx="1219200" cy="2926080"/>
        </p:xfrm>
        <a:graphic>
          <a:graphicData uri="http://schemas.openxmlformats.org/drawingml/2006/table">
            <a:tbl>
              <a:tblPr/>
              <a:tblGrid>
                <a:gridCol w="609600">
                  <a:extLst>
                    <a:ext uri="{9D8B030D-6E8A-4147-A177-3AD203B41FA5}">
                      <a16:colId xmlns:a16="http://schemas.microsoft.com/office/drawing/2014/main" val="2843835091"/>
                    </a:ext>
                  </a:extLst>
                </a:gridCol>
                <a:gridCol w="609600">
                  <a:extLst>
                    <a:ext uri="{9D8B030D-6E8A-4147-A177-3AD203B41FA5}">
                      <a16:colId xmlns:a16="http://schemas.microsoft.com/office/drawing/2014/main" val="3482203289"/>
                    </a:ext>
                  </a:extLst>
                </a:gridCol>
              </a:tblGrid>
              <a:tr h="2286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8419610"/>
                  </a:ext>
                </a:extLst>
              </a:tr>
              <a:tr h="2286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552938"/>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7112628"/>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0356981"/>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2928561"/>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7800526"/>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3687554"/>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6327498"/>
                  </a:ext>
                </a:extLst>
              </a:tr>
            </a:tbl>
          </a:graphicData>
        </a:graphic>
      </p:graphicFrame>
      <p:graphicFrame>
        <p:nvGraphicFramePr>
          <p:cNvPr id="192707" name="Group 195">
            <a:extLst>
              <a:ext uri="{FF2B5EF4-FFF2-40B4-BE49-F238E27FC236}">
                <a16:creationId xmlns:a16="http://schemas.microsoft.com/office/drawing/2014/main" id="{DB9C7837-201B-48A4-8F13-F91D5C5B60F2}"/>
              </a:ext>
            </a:extLst>
          </p:cNvPr>
          <p:cNvGraphicFramePr>
            <a:graphicFrameLocks noGrp="1"/>
          </p:cNvGraphicFramePr>
          <p:nvPr/>
        </p:nvGraphicFramePr>
        <p:xfrm>
          <a:off x="7239000" y="3276600"/>
          <a:ext cx="1600200" cy="2926080"/>
        </p:xfrm>
        <a:graphic>
          <a:graphicData uri="http://schemas.openxmlformats.org/drawingml/2006/table">
            <a:tbl>
              <a:tblPr/>
              <a:tblGrid>
                <a:gridCol w="990600">
                  <a:extLst>
                    <a:ext uri="{9D8B030D-6E8A-4147-A177-3AD203B41FA5}">
                      <a16:colId xmlns:a16="http://schemas.microsoft.com/office/drawing/2014/main" val="2590254923"/>
                    </a:ext>
                  </a:extLst>
                </a:gridCol>
                <a:gridCol w="609600">
                  <a:extLst>
                    <a:ext uri="{9D8B030D-6E8A-4147-A177-3AD203B41FA5}">
                      <a16:colId xmlns:a16="http://schemas.microsoft.com/office/drawing/2014/main" val="1453226415"/>
                    </a:ext>
                  </a:extLst>
                </a:gridCol>
              </a:tblGrid>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Địa chỉ</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4466836"/>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8134634"/>
                  </a:ext>
                </a:extLst>
              </a:tr>
              <a:tr h="3016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8205401"/>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345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7769332"/>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34162"/>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7160249"/>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2588741"/>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703167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nội dung chính</a:t>
            </a:r>
          </a:p>
        </p:txBody>
      </p:sp>
      <p:sp>
        <p:nvSpPr>
          <p:cNvPr id="3" name="Content Placeholder 2"/>
          <p:cNvSpPr>
            <a:spLocks noGrp="1"/>
          </p:cNvSpPr>
          <p:nvPr>
            <p:ph idx="1"/>
          </p:nvPr>
        </p:nvSpPr>
        <p:spPr/>
        <p:txBody>
          <a:bodyPr/>
          <a:lstStyle/>
          <a:p>
            <a:pPr marL="514350" indent="-514350">
              <a:buFont typeface="+mj-lt"/>
              <a:buAutoNum type="arabicPeriod"/>
            </a:pPr>
            <a:r>
              <a:rPr lang="en-US"/>
              <a:t>Giới thiệu</a:t>
            </a:r>
          </a:p>
          <a:p>
            <a:pPr marL="514350" indent="-514350">
              <a:buFont typeface="+mj-lt"/>
              <a:buAutoNum type="arabicPeriod"/>
            </a:pPr>
            <a:r>
              <a:rPr lang="en-US"/>
              <a:t>Các giải thuật tìm kiếm phần tử</a:t>
            </a:r>
          </a:p>
          <a:p>
            <a:pPr marL="514350" indent="-514350">
              <a:buFont typeface="+mj-lt"/>
              <a:buAutoNum type="arabicPeriod"/>
            </a:pPr>
            <a:r>
              <a:rPr lang="en-US"/>
              <a:t>Các giải thuật tìm kiếm chuỗi con</a:t>
            </a:r>
          </a:p>
        </p:txBody>
      </p:sp>
      <p:sp>
        <p:nvSpPr>
          <p:cNvPr id="6" name="Footer Placeholder 5"/>
          <p:cNvSpPr>
            <a:spLocks noGrp="1"/>
          </p:cNvSpPr>
          <p:nvPr>
            <p:ph type="ftr" sz="quarter" idx="11"/>
          </p:nvPr>
        </p:nvSpPr>
        <p:spPr/>
        <p:txBody>
          <a:bodyPr/>
          <a:lstStyle/>
          <a:p>
            <a:r>
              <a:rPr lang="vi-VN"/>
              <a:t>Chương 12: Các Giải thuật Tìm Kiếm</a:t>
            </a:r>
            <a:endParaRPr lang="en-US"/>
          </a:p>
        </p:txBody>
      </p:sp>
      <p:sp>
        <p:nvSpPr>
          <p:cNvPr id="4" name="Slide Number Placeholder 3"/>
          <p:cNvSpPr>
            <a:spLocks noGrp="1"/>
          </p:cNvSpPr>
          <p:nvPr>
            <p:ph type="sldNum" sz="quarter" idx="12"/>
          </p:nvPr>
        </p:nvSpPr>
        <p:spPr/>
        <p:txBody>
          <a:bodyPr/>
          <a:lstStyle/>
          <a:p>
            <a:fld id="{2DA9628B-B895-4617-9ADC-CCEA5470603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D5D2C7B0-FB6A-42A0-95CB-327F8BEAEAE3}"/>
              </a:ext>
            </a:extLst>
          </p:cNvPr>
          <p:cNvSpPr>
            <a:spLocks noGrp="1"/>
          </p:cNvSpPr>
          <p:nvPr>
            <p:ph type="sldNum" sz="quarter" idx="11"/>
          </p:nvPr>
        </p:nvSpPr>
        <p:spPr/>
        <p:txBody>
          <a:bodyPr/>
          <a:lstStyle/>
          <a:p>
            <a:fld id="{3318D183-A0A7-4D6C-A09B-E18F8223287A}" type="slidenum">
              <a:rPr lang="en-US" altLang="en-US"/>
              <a:pPr/>
              <a:t>20</a:t>
            </a:fld>
            <a:endParaRPr lang="en-US" altLang="en-US"/>
          </a:p>
        </p:txBody>
      </p:sp>
      <p:sp>
        <p:nvSpPr>
          <p:cNvPr id="193538" name="Rectangle 2">
            <a:extLst>
              <a:ext uri="{FF2B5EF4-FFF2-40B4-BE49-F238E27FC236}">
                <a16:creationId xmlns:a16="http://schemas.microsoft.com/office/drawing/2014/main" id="{CBCA78FA-8317-4F2F-B464-B755E39F548F}"/>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193539" name="Rectangle 3">
            <a:extLst>
              <a:ext uri="{FF2B5EF4-FFF2-40B4-BE49-F238E27FC236}">
                <a16:creationId xmlns:a16="http://schemas.microsoft.com/office/drawing/2014/main" id="{EF389C92-84AD-4385-B32D-2B1873A6BFF4}"/>
              </a:ext>
            </a:extLst>
          </p:cNvPr>
          <p:cNvSpPr>
            <a:spLocks noGrp="1" noChangeArrowheads="1"/>
          </p:cNvSpPr>
          <p:nvPr>
            <p:ph type="body" idx="1"/>
          </p:nvPr>
        </p:nvSpPr>
        <p:spPr>
          <a:xfrm>
            <a:off x="228600" y="914400"/>
            <a:ext cx="8153400" cy="5257800"/>
          </a:xfrm>
          <a:noFill/>
          <a:ln/>
        </p:spPr>
        <p:txBody>
          <a:bodyPr>
            <a:normAutofit fontScale="92500" lnSpcReduction="20000"/>
          </a:bodyPr>
          <a:lstStyle/>
          <a:p>
            <a:r>
              <a:rPr lang="en-US" altLang="en-US">
                <a:cs typeface="Times New Roman" panose="02020603050405020304" pitchFamily="18" charset="0"/>
              </a:rPr>
              <a:t>Biện pháp địa chỉ mở - Ph</a:t>
            </a:r>
            <a:r>
              <a:rPr lang="en-US" altLang="en-US"/>
              <a:t>ương pháp thử tuyến tính </a:t>
            </a:r>
            <a:br>
              <a:rPr lang="en-US" altLang="en-US"/>
            </a:br>
            <a:r>
              <a:rPr lang="en-US" altLang="en-US"/>
              <a:t>(băm lại tuyến tính)</a:t>
            </a:r>
          </a:p>
          <a:p>
            <a:pPr lvl="1"/>
            <a:r>
              <a:rPr lang="en-US" altLang="en-US"/>
              <a:t>Bài toán: tìm vị trí mới cho khóa 543, 678</a:t>
            </a:r>
          </a:p>
          <a:p>
            <a:pPr lvl="1"/>
            <a:r>
              <a:rPr lang="en-US" altLang="en-US"/>
              <a:t>Ý tưởng</a:t>
            </a:r>
          </a:p>
          <a:p>
            <a:pPr lvl="2"/>
            <a:r>
              <a:rPr lang="en-US" altLang="en-US"/>
              <a:t>Bắt đầu từ địa chỉ đụng độ: i=4 or 6</a:t>
            </a:r>
          </a:p>
          <a:p>
            <a:pPr lvl="2"/>
            <a:r>
              <a:rPr lang="en-US" altLang="en-US"/>
              <a:t>Thử theo chiều tăng của bảng địa chỉ: </a:t>
            </a:r>
            <a:br>
              <a:rPr lang="en-US" altLang="en-US"/>
            </a:br>
            <a:r>
              <a:rPr lang="en-US" altLang="en-US"/>
              <a:t>dùng chỉ số j := j+1</a:t>
            </a:r>
          </a:p>
          <a:p>
            <a:pPr lvl="2"/>
            <a:r>
              <a:rPr lang="en-US" altLang="en-US"/>
              <a:t>Nếu đi hết bảng mà vẫn chưa tìm ra =&gt; </a:t>
            </a:r>
            <a:br>
              <a:rPr lang="en-US" altLang="en-US"/>
            </a:br>
            <a:r>
              <a:rPr lang="en-US" altLang="en-US"/>
              <a:t>quay lại đi từ đầu bảng</a:t>
            </a:r>
          </a:p>
          <a:p>
            <a:pPr lvl="2"/>
            <a:r>
              <a:rPr lang="en-US" altLang="en-US"/>
              <a:t>Dừng lại tại ô nhớ trống đầu tiên hoặc</a:t>
            </a:r>
            <a:br>
              <a:rPr lang="en-US" altLang="en-US"/>
            </a:br>
            <a:r>
              <a:rPr lang="en-US" altLang="en-US"/>
              <a:t>đã đi hết bảng: | j - i | mod m* = 0</a:t>
            </a:r>
          </a:p>
          <a:p>
            <a:pPr lvl="2"/>
            <a:r>
              <a:rPr lang="en-US" altLang="en-US"/>
              <a:t>Không tìm thấy =&gt; overflow</a:t>
            </a:r>
          </a:p>
          <a:p>
            <a:pPr lvl="1"/>
            <a:r>
              <a:rPr lang="en-US" altLang="en-US"/>
              <a:t>Thủ tục</a:t>
            </a:r>
          </a:p>
          <a:p>
            <a:pPr lvl="2"/>
            <a:r>
              <a:rPr lang="en-US" altLang="en-US"/>
              <a:t>Học sinh tự viết</a:t>
            </a:r>
          </a:p>
        </p:txBody>
      </p:sp>
      <p:graphicFrame>
        <p:nvGraphicFramePr>
          <p:cNvPr id="193540" name="Group 4">
            <a:extLst>
              <a:ext uri="{FF2B5EF4-FFF2-40B4-BE49-F238E27FC236}">
                <a16:creationId xmlns:a16="http://schemas.microsoft.com/office/drawing/2014/main" id="{0BB5C944-10AF-4D5B-967E-2DAD58A1CD42}"/>
              </a:ext>
            </a:extLst>
          </p:cNvPr>
          <p:cNvGraphicFramePr>
            <a:graphicFrameLocks noGrp="1"/>
          </p:cNvGraphicFramePr>
          <p:nvPr/>
        </p:nvGraphicFramePr>
        <p:xfrm>
          <a:off x="5867400" y="3276600"/>
          <a:ext cx="1219200" cy="2926080"/>
        </p:xfrm>
        <a:graphic>
          <a:graphicData uri="http://schemas.openxmlformats.org/drawingml/2006/table">
            <a:tbl>
              <a:tblPr/>
              <a:tblGrid>
                <a:gridCol w="609600">
                  <a:extLst>
                    <a:ext uri="{9D8B030D-6E8A-4147-A177-3AD203B41FA5}">
                      <a16:colId xmlns:a16="http://schemas.microsoft.com/office/drawing/2014/main" val="541474853"/>
                    </a:ext>
                  </a:extLst>
                </a:gridCol>
                <a:gridCol w="609600">
                  <a:extLst>
                    <a:ext uri="{9D8B030D-6E8A-4147-A177-3AD203B41FA5}">
                      <a16:colId xmlns:a16="http://schemas.microsoft.com/office/drawing/2014/main" val="1041775265"/>
                    </a:ext>
                  </a:extLst>
                </a:gridCol>
              </a:tblGrid>
              <a:tr h="2286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0484002"/>
                  </a:ext>
                </a:extLst>
              </a:tr>
              <a:tr h="2286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5275493"/>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7975095"/>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4686798"/>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7466807"/>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6583957"/>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1749240"/>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4572500"/>
                  </a:ext>
                </a:extLst>
              </a:tr>
            </a:tbl>
          </a:graphicData>
        </a:graphic>
      </p:graphicFrame>
      <p:graphicFrame>
        <p:nvGraphicFramePr>
          <p:cNvPr id="193569" name="Group 33">
            <a:extLst>
              <a:ext uri="{FF2B5EF4-FFF2-40B4-BE49-F238E27FC236}">
                <a16:creationId xmlns:a16="http://schemas.microsoft.com/office/drawing/2014/main" id="{63EA73FD-8BC0-4E29-A57B-BF72C5BED9DC}"/>
              </a:ext>
            </a:extLst>
          </p:cNvPr>
          <p:cNvGraphicFramePr>
            <a:graphicFrameLocks noGrp="1"/>
          </p:cNvGraphicFramePr>
          <p:nvPr/>
        </p:nvGraphicFramePr>
        <p:xfrm>
          <a:off x="7162800" y="3276600"/>
          <a:ext cx="1600200" cy="2926080"/>
        </p:xfrm>
        <a:graphic>
          <a:graphicData uri="http://schemas.openxmlformats.org/drawingml/2006/table">
            <a:tbl>
              <a:tblPr/>
              <a:tblGrid>
                <a:gridCol w="990600">
                  <a:extLst>
                    <a:ext uri="{9D8B030D-6E8A-4147-A177-3AD203B41FA5}">
                      <a16:colId xmlns:a16="http://schemas.microsoft.com/office/drawing/2014/main" val="2171912880"/>
                    </a:ext>
                  </a:extLst>
                </a:gridCol>
                <a:gridCol w="609600">
                  <a:extLst>
                    <a:ext uri="{9D8B030D-6E8A-4147-A177-3AD203B41FA5}">
                      <a16:colId xmlns:a16="http://schemas.microsoft.com/office/drawing/2014/main" val="303616180"/>
                    </a:ext>
                  </a:extLst>
                </a:gridCol>
              </a:tblGrid>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Địa chỉ</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0751442"/>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78218"/>
                  </a:ext>
                </a:extLst>
              </a:tr>
              <a:tr h="3016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6308600"/>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345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9381820"/>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4517126"/>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718171"/>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5409083"/>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1018167"/>
                  </a:ext>
                </a:extLst>
              </a:tr>
            </a:tbl>
          </a:graphicData>
        </a:graphic>
      </p:graphicFrame>
      <p:sp>
        <p:nvSpPr>
          <p:cNvPr id="193598" name="Line 62">
            <a:extLst>
              <a:ext uri="{FF2B5EF4-FFF2-40B4-BE49-F238E27FC236}">
                <a16:creationId xmlns:a16="http://schemas.microsoft.com/office/drawing/2014/main" id="{7AA1B8A3-CB11-4346-8ABB-AF245FC36CEF}"/>
              </a:ext>
            </a:extLst>
          </p:cNvPr>
          <p:cNvSpPr>
            <a:spLocks noChangeShapeType="1"/>
          </p:cNvSpPr>
          <p:nvPr/>
        </p:nvSpPr>
        <p:spPr bwMode="auto">
          <a:xfrm>
            <a:off x="8839200" y="525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600" name="Line 64">
            <a:extLst>
              <a:ext uri="{FF2B5EF4-FFF2-40B4-BE49-F238E27FC236}">
                <a16:creationId xmlns:a16="http://schemas.microsoft.com/office/drawing/2014/main" id="{0A7BF8F2-5AFB-4BD1-B1E5-F6110E44D9EE}"/>
              </a:ext>
            </a:extLst>
          </p:cNvPr>
          <p:cNvSpPr>
            <a:spLocks noChangeShapeType="1"/>
          </p:cNvSpPr>
          <p:nvPr/>
        </p:nvSpPr>
        <p:spPr bwMode="auto">
          <a:xfrm>
            <a:off x="8839200" y="6172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601" name="Line 65">
            <a:extLst>
              <a:ext uri="{FF2B5EF4-FFF2-40B4-BE49-F238E27FC236}">
                <a16:creationId xmlns:a16="http://schemas.microsoft.com/office/drawing/2014/main" id="{BC92C6EB-C418-43A5-9B45-5DE0C3B5BD4E}"/>
              </a:ext>
            </a:extLst>
          </p:cNvPr>
          <p:cNvSpPr>
            <a:spLocks noChangeShapeType="1"/>
          </p:cNvSpPr>
          <p:nvPr/>
        </p:nvSpPr>
        <p:spPr bwMode="auto">
          <a:xfrm flipV="1">
            <a:off x="8991600" y="3733800"/>
            <a:ext cx="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602" name="Line 66">
            <a:extLst>
              <a:ext uri="{FF2B5EF4-FFF2-40B4-BE49-F238E27FC236}">
                <a16:creationId xmlns:a16="http://schemas.microsoft.com/office/drawing/2014/main" id="{20E4B338-A07B-4A62-9453-5E483AC6284E}"/>
              </a:ext>
            </a:extLst>
          </p:cNvPr>
          <p:cNvSpPr>
            <a:spLocks noChangeShapeType="1"/>
          </p:cNvSpPr>
          <p:nvPr/>
        </p:nvSpPr>
        <p:spPr bwMode="auto">
          <a:xfrm flipH="1">
            <a:off x="8839200" y="37338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603" name="Line 67">
            <a:extLst>
              <a:ext uri="{FF2B5EF4-FFF2-40B4-BE49-F238E27FC236}">
                <a16:creationId xmlns:a16="http://schemas.microsoft.com/office/drawing/2014/main" id="{FE88C9FA-C372-4493-A23E-6BC788E09D4C}"/>
              </a:ext>
            </a:extLst>
          </p:cNvPr>
          <p:cNvSpPr>
            <a:spLocks noChangeShapeType="1"/>
          </p:cNvSpPr>
          <p:nvPr/>
        </p:nvSpPr>
        <p:spPr bwMode="auto">
          <a:xfrm>
            <a:off x="8839200" y="3733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a:extLst>
              <a:ext uri="{FF2B5EF4-FFF2-40B4-BE49-F238E27FC236}">
                <a16:creationId xmlns:a16="http://schemas.microsoft.com/office/drawing/2014/main" id="{B79F75FC-3540-4F82-949C-7DD7384B769C}"/>
              </a:ext>
            </a:extLst>
          </p:cNvPr>
          <p:cNvSpPr>
            <a:spLocks noGrp="1"/>
          </p:cNvSpPr>
          <p:nvPr>
            <p:ph type="sldNum" sz="quarter" idx="11"/>
          </p:nvPr>
        </p:nvSpPr>
        <p:spPr/>
        <p:txBody>
          <a:bodyPr/>
          <a:lstStyle/>
          <a:p>
            <a:fld id="{F27F06CC-FC54-418C-B37D-0CF566593528}" type="slidenum">
              <a:rPr lang="en-US" altLang="en-US"/>
              <a:pPr/>
              <a:t>21</a:t>
            </a:fld>
            <a:endParaRPr lang="en-US" altLang="en-US"/>
          </a:p>
        </p:txBody>
      </p:sp>
      <p:sp>
        <p:nvSpPr>
          <p:cNvPr id="195586" name="Rectangle 2">
            <a:extLst>
              <a:ext uri="{FF2B5EF4-FFF2-40B4-BE49-F238E27FC236}">
                <a16:creationId xmlns:a16="http://schemas.microsoft.com/office/drawing/2014/main" id="{9D553CFF-D8F4-467C-ACD8-60C1191AC27D}"/>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195587" name="Rectangle 3">
            <a:extLst>
              <a:ext uri="{FF2B5EF4-FFF2-40B4-BE49-F238E27FC236}">
                <a16:creationId xmlns:a16="http://schemas.microsoft.com/office/drawing/2014/main" id="{14BE8F07-22D9-4895-8EAF-D0332E1FC113}"/>
              </a:ext>
            </a:extLst>
          </p:cNvPr>
          <p:cNvSpPr>
            <a:spLocks noGrp="1" noChangeArrowheads="1"/>
          </p:cNvSpPr>
          <p:nvPr>
            <p:ph type="body" idx="1"/>
          </p:nvPr>
        </p:nvSpPr>
        <p:spPr>
          <a:xfrm>
            <a:off x="228600" y="914400"/>
            <a:ext cx="8153400" cy="5486400"/>
          </a:xfrm>
          <a:noFill/>
          <a:ln/>
        </p:spPr>
        <p:txBody>
          <a:bodyPr>
            <a:normAutofit fontScale="92500" lnSpcReduction="20000"/>
          </a:bodyPr>
          <a:lstStyle/>
          <a:p>
            <a:r>
              <a:rPr lang="en-US" altLang="en-US">
                <a:cs typeface="Times New Roman" panose="02020603050405020304" pitchFamily="18" charset="0"/>
              </a:rPr>
              <a:t>Biện pháp địa chỉ mở - Ph</a:t>
            </a:r>
            <a:r>
              <a:rPr lang="en-US" altLang="en-US"/>
              <a:t>ương pháp thử tuyến tính </a:t>
            </a:r>
            <a:br>
              <a:rPr lang="en-US" altLang="en-US"/>
            </a:br>
            <a:r>
              <a:rPr lang="en-US" altLang="en-US"/>
              <a:t>(băm lại tuyến tính)</a:t>
            </a:r>
          </a:p>
          <a:p>
            <a:pPr lvl="1"/>
            <a:r>
              <a:rPr lang="en-US" altLang="en-US"/>
              <a:t>Nhận xét đánh giá</a:t>
            </a:r>
          </a:p>
          <a:p>
            <a:pPr lvl="2"/>
            <a:r>
              <a:rPr lang="en-US" altLang="en-US"/>
              <a:t>Hiện tượng hội tụ (clustering) xung quanh các khóa không xảy ra đụng độ do phép thử tuyến tính. Ví dụ đụng độ:</a:t>
            </a:r>
          </a:p>
          <a:p>
            <a:pPr lvl="3"/>
            <a:r>
              <a:rPr lang="en-US" altLang="en-US"/>
              <a:t>h(543) = 4 =&gt; sang vị trí 0</a:t>
            </a:r>
          </a:p>
          <a:p>
            <a:pPr lvl="3"/>
            <a:r>
              <a:rPr lang="en-US" altLang="en-US"/>
              <a:t>h(678) = 6 =&gt; sang vị trí 1</a:t>
            </a:r>
          </a:p>
          <a:p>
            <a:pPr lvl="2"/>
            <a:r>
              <a:rPr lang="en-US" altLang="en-US"/>
              <a:t>Đến gần khu vực "hội tụ" =&gt; tốc độ xử lý chậm</a:t>
            </a:r>
          </a:p>
          <a:p>
            <a:pPr lvl="1"/>
            <a:r>
              <a:rPr lang="en-US" altLang="en-US"/>
              <a:t>Hướng giải quyết</a:t>
            </a:r>
          </a:p>
          <a:p>
            <a:pPr lvl="2"/>
            <a:r>
              <a:rPr lang="en-US" altLang="en-US"/>
              <a:t>Tránh tính trạng tìm địa chỉ mở theo công thức:</a:t>
            </a:r>
          </a:p>
          <a:p>
            <a:pPr lvl="3"/>
            <a:r>
              <a:rPr lang="en-US" altLang="en-US"/>
              <a:t>Thử lần i: h</a:t>
            </a:r>
            <a:r>
              <a:rPr lang="en-US" altLang="en-US" baseline="-25000"/>
              <a:t>i</a:t>
            </a:r>
            <a:r>
              <a:rPr lang="en-US" altLang="en-US"/>
              <a:t> = (H + i) mod m ( i = 0..m-1), h</a:t>
            </a:r>
            <a:r>
              <a:rPr lang="en-US" altLang="en-US" baseline="-25000"/>
              <a:t>0</a:t>
            </a:r>
            <a:r>
              <a:rPr lang="en-US" altLang="en-US"/>
              <a:t> = H = h(k)</a:t>
            </a:r>
          </a:p>
          <a:p>
            <a:pPr lvl="3"/>
            <a:r>
              <a:rPr lang="en-US" altLang="en-US"/>
              <a:t>VD: h</a:t>
            </a:r>
            <a:r>
              <a:rPr lang="en-US" altLang="en-US" baseline="-25000"/>
              <a:t>0</a:t>
            </a:r>
            <a:r>
              <a:rPr lang="en-US" altLang="en-US"/>
              <a:t>(543) = 4, h</a:t>
            </a:r>
            <a:r>
              <a:rPr lang="en-US" altLang="en-US" baseline="-25000"/>
              <a:t>1</a:t>
            </a:r>
            <a:r>
              <a:rPr lang="en-US" altLang="en-US"/>
              <a:t>(543) = 5, h</a:t>
            </a:r>
            <a:r>
              <a:rPr lang="en-US" altLang="en-US" baseline="-25000"/>
              <a:t>2</a:t>
            </a:r>
            <a:r>
              <a:rPr lang="en-US" altLang="en-US"/>
              <a:t>(543) = 6...</a:t>
            </a:r>
          </a:p>
          <a:p>
            <a:pPr lvl="2"/>
            <a:r>
              <a:rPr lang="en-US" altLang="en-US"/>
              <a:t>Công thức mới: h</a:t>
            </a:r>
            <a:r>
              <a:rPr lang="en-US" altLang="en-US" baseline="-25000"/>
              <a:t>i</a:t>
            </a:r>
            <a:r>
              <a:rPr lang="en-US" altLang="en-US"/>
              <a:t> = (H + G(i)) mod m</a:t>
            </a:r>
          </a:p>
          <a:p>
            <a:pPr lvl="3"/>
            <a:r>
              <a:rPr lang="en-US" altLang="en-US"/>
              <a:t>Yêu cầu: G(i) có tính thử ngẫu nhiên =&gt; </a:t>
            </a:r>
            <a:br>
              <a:rPr lang="en-US" altLang="en-US"/>
            </a:br>
            <a:r>
              <a:rPr lang="en-US" altLang="en-US"/>
              <a:t>khắc phục hiện tượng hội tụ. Khó tìm được G(i) tốt.</a:t>
            </a:r>
          </a:p>
        </p:txBody>
      </p:sp>
      <p:graphicFrame>
        <p:nvGraphicFramePr>
          <p:cNvPr id="195651" name="Group 67">
            <a:extLst>
              <a:ext uri="{FF2B5EF4-FFF2-40B4-BE49-F238E27FC236}">
                <a16:creationId xmlns:a16="http://schemas.microsoft.com/office/drawing/2014/main" id="{0AFB415F-3AD7-4BE4-9580-912D93353C6F}"/>
              </a:ext>
            </a:extLst>
          </p:cNvPr>
          <p:cNvGraphicFramePr>
            <a:graphicFrameLocks noGrp="1"/>
          </p:cNvGraphicFramePr>
          <p:nvPr/>
        </p:nvGraphicFramePr>
        <p:xfrm>
          <a:off x="7239000" y="3276600"/>
          <a:ext cx="1524000" cy="2926080"/>
        </p:xfrm>
        <a:graphic>
          <a:graphicData uri="http://schemas.openxmlformats.org/drawingml/2006/table">
            <a:tbl>
              <a:tblPr/>
              <a:tblGrid>
                <a:gridCol w="914400">
                  <a:extLst>
                    <a:ext uri="{9D8B030D-6E8A-4147-A177-3AD203B41FA5}">
                      <a16:colId xmlns:a16="http://schemas.microsoft.com/office/drawing/2014/main" val="3621767873"/>
                    </a:ext>
                  </a:extLst>
                </a:gridCol>
                <a:gridCol w="609600">
                  <a:extLst>
                    <a:ext uri="{9D8B030D-6E8A-4147-A177-3AD203B41FA5}">
                      <a16:colId xmlns:a16="http://schemas.microsoft.com/office/drawing/2014/main" val="792463862"/>
                    </a:ext>
                  </a:extLst>
                </a:gridCol>
              </a:tblGrid>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Địa chỉ</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2255599"/>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543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2499957"/>
                  </a:ext>
                </a:extLst>
              </a:tr>
              <a:tr h="3016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678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0714322"/>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345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90762"/>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4718508"/>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7969910"/>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8743064"/>
                  </a:ext>
                </a:extLst>
              </a:tr>
              <a:tr h="1619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4992432"/>
                  </a:ext>
                </a:extLst>
              </a:tr>
            </a:tbl>
          </a:graphicData>
        </a:graphic>
      </p:graphicFrame>
      <p:sp>
        <p:nvSpPr>
          <p:cNvPr id="195646" name="Line 62">
            <a:extLst>
              <a:ext uri="{FF2B5EF4-FFF2-40B4-BE49-F238E27FC236}">
                <a16:creationId xmlns:a16="http://schemas.microsoft.com/office/drawing/2014/main" id="{589B8239-4CA5-44CA-8004-8DB9323470FE}"/>
              </a:ext>
            </a:extLst>
          </p:cNvPr>
          <p:cNvSpPr>
            <a:spLocks noChangeShapeType="1"/>
          </p:cNvSpPr>
          <p:nvPr/>
        </p:nvSpPr>
        <p:spPr bwMode="auto">
          <a:xfrm>
            <a:off x="8839200" y="525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47" name="Line 63">
            <a:extLst>
              <a:ext uri="{FF2B5EF4-FFF2-40B4-BE49-F238E27FC236}">
                <a16:creationId xmlns:a16="http://schemas.microsoft.com/office/drawing/2014/main" id="{FEBD9F05-6D43-4E87-94B3-68495FE3F973}"/>
              </a:ext>
            </a:extLst>
          </p:cNvPr>
          <p:cNvSpPr>
            <a:spLocks noChangeShapeType="1"/>
          </p:cNvSpPr>
          <p:nvPr/>
        </p:nvSpPr>
        <p:spPr bwMode="auto">
          <a:xfrm>
            <a:off x="8839200" y="6172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48" name="Line 64">
            <a:extLst>
              <a:ext uri="{FF2B5EF4-FFF2-40B4-BE49-F238E27FC236}">
                <a16:creationId xmlns:a16="http://schemas.microsoft.com/office/drawing/2014/main" id="{578824EE-9C5E-4D3D-BCF7-1000DDE1DAB8}"/>
              </a:ext>
            </a:extLst>
          </p:cNvPr>
          <p:cNvSpPr>
            <a:spLocks noChangeShapeType="1"/>
          </p:cNvSpPr>
          <p:nvPr/>
        </p:nvSpPr>
        <p:spPr bwMode="auto">
          <a:xfrm flipV="1">
            <a:off x="8991600" y="3733800"/>
            <a:ext cx="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49" name="Line 65">
            <a:extLst>
              <a:ext uri="{FF2B5EF4-FFF2-40B4-BE49-F238E27FC236}">
                <a16:creationId xmlns:a16="http://schemas.microsoft.com/office/drawing/2014/main" id="{02BC5A79-E0E0-446E-A756-4C8A6EB5A7C2}"/>
              </a:ext>
            </a:extLst>
          </p:cNvPr>
          <p:cNvSpPr>
            <a:spLocks noChangeShapeType="1"/>
          </p:cNvSpPr>
          <p:nvPr/>
        </p:nvSpPr>
        <p:spPr bwMode="auto">
          <a:xfrm flipH="1">
            <a:off x="8839200" y="37338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50" name="Line 66">
            <a:extLst>
              <a:ext uri="{FF2B5EF4-FFF2-40B4-BE49-F238E27FC236}">
                <a16:creationId xmlns:a16="http://schemas.microsoft.com/office/drawing/2014/main" id="{D8608AEF-9CA5-4624-8C2D-857BC016E72C}"/>
              </a:ext>
            </a:extLst>
          </p:cNvPr>
          <p:cNvSpPr>
            <a:spLocks noChangeShapeType="1"/>
          </p:cNvSpPr>
          <p:nvPr/>
        </p:nvSpPr>
        <p:spPr bwMode="auto">
          <a:xfrm>
            <a:off x="8839200" y="3733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AF1318A-6573-40A0-A796-71B1A275E84D}"/>
              </a:ext>
            </a:extLst>
          </p:cNvPr>
          <p:cNvSpPr>
            <a:spLocks noGrp="1"/>
          </p:cNvSpPr>
          <p:nvPr>
            <p:ph type="sldNum" sz="quarter" idx="11"/>
          </p:nvPr>
        </p:nvSpPr>
        <p:spPr/>
        <p:txBody>
          <a:bodyPr/>
          <a:lstStyle/>
          <a:p>
            <a:fld id="{F4F0A242-CF86-4028-9482-6E3B312B0C85}" type="slidenum">
              <a:rPr lang="en-US" altLang="en-US"/>
              <a:pPr/>
              <a:t>22</a:t>
            </a:fld>
            <a:endParaRPr lang="en-US" altLang="en-US"/>
          </a:p>
        </p:txBody>
      </p:sp>
      <p:sp>
        <p:nvSpPr>
          <p:cNvPr id="196610" name="Rectangle 2">
            <a:extLst>
              <a:ext uri="{FF2B5EF4-FFF2-40B4-BE49-F238E27FC236}">
                <a16:creationId xmlns:a16="http://schemas.microsoft.com/office/drawing/2014/main" id="{650881C4-CD86-4CC7-A5B8-345B7723090B}"/>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196611" name="Rectangle 3">
            <a:extLst>
              <a:ext uri="{FF2B5EF4-FFF2-40B4-BE49-F238E27FC236}">
                <a16:creationId xmlns:a16="http://schemas.microsoft.com/office/drawing/2014/main" id="{E2D34554-749F-4C34-B53D-54A98F399473}"/>
              </a:ext>
            </a:extLst>
          </p:cNvPr>
          <p:cNvSpPr>
            <a:spLocks noGrp="1" noChangeArrowheads="1"/>
          </p:cNvSpPr>
          <p:nvPr>
            <p:ph type="body" idx="1"/>
          </p:nvPr>
        </p:nvSpPr>
        <p:spPr>
          <a:xfrm>
            <a:off x="152400" y="914400"/>
            <a:ext cx="8915400" cy="5486400"/>
          </a:xfrm>
          <a:noFill/>
          <a:ln/>
        </p:spPr>
        <p:txBody>
          <a:bodyPr>
            <a:normAutofit fontScale="92500" lnSpcReduction="20000"/>
          </a:bodyPr>
          <a:lstStyle/>
          <a:p>
            <a:r>
              <a:rPr lang="en-US" altLang="en-US">
                <a:cs typeface="Times New Roman" panose="02020603050405020304" pitchFamily="18" charset="0"/>
              </a:rPr>
              <a:t>Biện pháp địa chỉ mở - Ph</a:t>
            </a:r>
            <a:r>
              <a:rPr lang="en-US" altLang="en-US"/>
              <a:t>ương pháp thử bình phương</a:t>
            </a:r>
          </a:p>
          <a:p>
            <a:pPr lvl="1"/>
            <a:r>
              <a:rPr lang="en-US" altLang="en-US"/>
              <a:t>Bài toán: </a:t>
            </a:r>
          </a:p>
          <a:p>
            <a:pPr lvl="2"/>
            <a:r>
              <a:rPr lang="en-US" altLang="en-US"/>
              <a:t>Tìm vị trí mới cho khóa 543, 678</a:t>
            </a:r>
          </a:p>
          <a:p>
            <a:pPr lvl="2"/>
            <a:r>
              <a:rPr lang="en-US" altLang="en-US"/>
              <a:t>Đưa ra công thức: h</a:t>
            </a:r>
            <a:r>
              <a:rPr lang="en-US" altLang="en-US" baseline="-25000"/>
              <a:t>i</a:t>
            </a:r>
            <a:r>
              <a:rPr lang="en-US" altLang="en-US"/>
              <a:t> = (H + G(i)) mod m*, G(i) có tính ngẫu nhiên cao</a:t>
            </a:r>
          </a:p>
          <a:p>
            <a:pPr lvl="1"/>
            <a:r>
              <a:rPr lang="en-US" altLang="en-US"/>
              <a:t>Ý tưởng giải thuật: phương pháp thử bình phương</a:t>
            </a:r>
          </a:p>
          <a:p>
            <a:pPr lvl="2"/>
            <a:r>
              <a:rPr lang="en-US" altLang="en-US"/>
              <a:t>G(i) = i</a:t>
            </a:r>
            <a:r>
              <a:rPr lang="en-US" altLang="en-US" baseline="30000"/>
              <a:t>2</a:t>
            </a:r>
            <a:r>
              <a:rPr lang="en-US" altLang="en-US"/>
              <a:t> </a:t>
            </a:r>
          </a:p>
          <a:p>
            <a:pPr lvl="1"/>
            <a:r>
              <a:rPr lang="en-US" altLang="en-US"/>
              <a:t>Nhận xét</a:t>
            </a:r>
          </a:p>
          <a:p>
            <a:pPr lvl="2"/>
            <a:r>
              <a:rPr lang="en-US" altLang="en-US"/>
              <a:t>Tránh được hiện tượng hội tụ</a:t>
            </a:r>
          </a:p>
          <a:p>
            <a:pPr lvl="2"/>
            <a:r>
              <a:rPr lang="en-US" altLang="en-US"/>
              <a:t>h</a:t>
            </a:r>
            <a:r>
              <a:rPr lang="en-US" altLang="en-US" baseline="-25000"/>
              <a:t>i</a:t>
            </a:r>
            <a:r>
              <a:rPr lang="en-US" altLang="en-US"/>
              <a:t>(x) = h</a:t>
            </a:r>
            <a:r>
              <a:rPr lang="en-US" altLang="en-US" baseline="-25000"/>
              <a:t>j</a:t>
            </a:r>
            <a:r>
              <a:rPr lang="en-US" altLang="en-US"/>
              <a:t>(x) &lt;=&gt; (i-j)(i+j)  mod m* = 0 =&gt; phương pháp chỉ thử với [m*/2] giá trị băm lại khác nhau hay phương pháp chỉ tìm với [m*/2] vị trí</a:t>
            </a:r>
          </a:p>
          <a:p>
            <a:pPr lvl="2"/>
            <a:r>
              <a:rPr lang="en-US" altLang="en-US"/>
              <a:t>Nhược điểm: không tìm thấy vị trí trong khi còn nhiều ô nhớ trống</a:t>
            </a:r>
          </a:p>
          <a:p>
            <a:pPr lvl="2"/>
            <a:r>
              <a:rPr lang="en-US" altLang="en-US"/>
              <a:t>Cần đưa ra G(i) càng ngẫu nhiên càng tốt nhưng phải đảm bảo xét hết các vị trí trong bảng. </a:t>
            </a:r>
          </a:p>
          <a:p>
            <a:pPr lvl="3"/>
            <a:r>
              <a:rPr lang="en-US" altLang="en-US"/>
              <a:t>VD: dùng hoán vị ngẫu nhiên của dãy (1,2,3...m*-1)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lide Number Placeholder 4">
            <a:extLst>
              <a:ext uri="{FF2B5EF4-FFF2-40B4-BE49-F238E27FC236}">
                <a16:creationId xmlns:a16="http://schemas.microsoft.com/office/drawing/2014/main" id="{EB19CB4D-5A82-428A-92D3-B1B4008D8798}"/>
              </a:ext>
            </a:extLst>
          </p:cNvPr>
          <p:cNvSpPr>
            <a:spLocks noGrp="1"/>
          </p:cNvSpPr>
          <p:nvPr>
            <p:ph type="sldNum" sz="quarter" idx="11"/>
          </p:nvPr>
        </p:nvSpPr>
        <p:spPr/>
        <p:txBody>
          <a:bodyPr/>
          <a:lstStyle/>
          <a:p>
            <a:fld id="{D40F5751-1286-424D-AC19-854A22342F77}" type="slidenum">
              <a:rPr lang="en-US" altLang="en-US"/>
              <a:pPr/>
              <a:t>23</a:t>
            </a:fld>
            <a:endParaRPr lang="en-US" altLang="en-US"/>
          </a:p>
        </p:txBody>
      </p:sp>
      <p:sp>
        <p:nvSpPr>
          <p:cNvPr id="197634" name="Rectangle 2">
            <a:extLst>
              <a:ext uri="{FF2B5EF4-FFF2-40B4-BE49-F238E27FC236}">
                <a16:creationId xmlns:a16="http://schemas.microsoft.com/office/drawing/2014/main" id="{50D101C7-3752-4872-848A-9D5466076229}"/>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197635" name="Rectangle 3">
            <a:extLst>
              <a:ext uri="{FF2B5EF4-FFF2-40B4-BE49-F238E27FC236}">
                <a16:creationId xmlns:a16="http://schemas.microsoft.com/office/drawing/2014/main" id="{E339195A-8D56-40DF-8DEB-45099B61C9F4}"/>
              </a:ext>
            </a:extLst>
          </p:cNvPr>
          <p:cNvSpPr>
            <a:spLocks noGrp="1" noChangeArrowheads="1"/>
          </p:cNvSpPr>
          <p:nvPr>
            <p:ph type="body" idx="1"/>
          </p:nvPr>
        </p:nvSpPr>
        <p:spPr>
          <a:xfrm>
            <a:off x="228600" y="838200"/>
            <a:ext cx="8686800" cy="3886200"/>
          </a:xfrm>
          <a:noFill/>
          <a:ln/>
        </p:spPr>
        <p:txBody>
          <a:bodyPr>
            <a:normAutofit fontScale="85000" lnSpcReduction="10000"/>
          </a:bodyPr>
          <a:lstStyle/>
          <a:p>
            <a:pPr>
              <a:spcBef>
                <a:spcPct val="5000"/>
              </a:spcBef>
            </a:pPr>
            <a:r>
              <a:rPr lang="en-US" altLang="en-US">
                <a:cs typeface="Times New Roman" panose="02020603050405020304" pitchFamily="18" charset="0"/>
              </a:rPr>
              <a:t>Biện pháp m</a:t>
            </a:r>
            <a:r>
              <a:rPr lang="en-US" altLang="en-US"/>
              <a:t>óc nối dây chuyền</a:t>
            </a:r>
            <a:r>
              <a:rPr lang="en-US" altLang="en-US">
                <a:cs typeface="Times New Roman" panose="02020603050405020304" pitchFamily="18" charset="0"/>
              </a:rPr>
              <a:t> (chaining)</a:t>
            </a:r>
          </a:p>
          <a:p>
            <a:pPr lvl="1">
              <a:spcBef>
                <a:spcPct val="5000"/>
              </a:spcBef>
            </a:pPr>
            <a:r>
              <a:rPr lang="en-US" altLang="en-US">
                <a:cs typeface="Times New Roman" panose="02020603050405020304" pitchFamily="18" charset="0"/>
              </a:rPr>
              <a:t>Nguy</a:t>
            </a:r>
            <a:r>
              <a:rPr lang="en-US" altLang="en-US"/>
              <a:t>ên tắc </a:t>
            </a:r>
            <a:r>
              <a:rPr lang="en-US" altLang="en-US">
                <a:cs typeface="Times New Roman" panose="02020603050405020304" pitchFamily="18" charset="0"/>
              </a:rPr>
              <a:t>l</a:t>
            </a:r>
            <a:r>
              <a:rPr lang="en-US" altLang="en-US"/>
              <a:t>ưu trữ &amp; tìm kiếm nếu có đụng độ</a:t>
            </a:r>
          </a:p>
          <a:p>
            <a:pPr lvl="2">
              <a:spcBef>
                <a:spcPct val="5000"/>
              </a:spcBef>
            </a:pPr>
            <a:r>
              <a:rPr lang="en-US" altLang="en-US"/>
              <a:t>Dùng CTLT móc nối để lưu trữ và tìm kiếm DS giá trị địa chỉ đụng độ</a:t>
            </a:r>
          </a:p>
          <a:p>
            <a:pPr lvl="1">
              <a:spcBef>
                <a:spcPct val="5000"/>
              </a:spcBef>
            </a:pPr>
            <a:r>
              <a:rPr lang="en-US" altLang="en-US">
                <a:cs typeface="Times New Roman" panose="02020603050405020304" pitchFamily="18" charset="0"/>
              </a:rPr>
              <a:t>C</a:t>
            </a:r>
            <a:r>
              <a:rPr lang="en-US" altLang="en-US"/>
              <a:t>ác kỹ thuật móc nối</a:t>
            </a:r>
          </a:p>
          <a:p>
            <a:pPr lvl="2">
              <a:spcBef>
                <a:spcPct val="5000"/>
              </a:spcBef>
            </a:pPr>
            <a:r>
              <a:rPr lang="en-US" altLang="en-US">
                <a:cs typeface="Times New Roman" panose="02020603050405020304" pitchFamily="18" charset="0"/>
              </a:rPr>
              <a:t>M</a:t>
            </a:r>
            <a:r>
              <a:rPr lang="en-US" altLang="en-US"/>
              <a:t>óc nối ngoài (external link): dùng thêm miền nhớ phụ ngoài bảng</a:t>
            </a:r>
          </a:p>
          <a:p>
            <a:pPr lvl="2">
              <a:spcBef>
                <a:spcPct val="5000"/>
              </a:spcBef>
            </a:pPr>
            <a:r>
              <a:rPr lang="en-US" altLang="en-US"/>
              <a:t>Móc nối trong (internal link): dùng chính các ô nhớ trong bảng địa chỉ</a:t>
            </a:r>
            <a:endParaRPr lang="en-US" altLang="en-US">
              <a:cs typeface="Times New Roman" panose="02020603050405020304" pitchFamily="18" charset="0"/>
            </a:endParaRPr>
          </a:p>
          <a:p>
            <a:pPr lvl="1">
              <a:spcBef>
                <a:spcPct val="5000"/>
              </a:spcBef>
            </a:pPr>
            <a:r>
              <a:rPr lang="en-US" altLang="en-US">
                <a:cs typeface="Times New Roman" panose="02020603050405020304" pitchFamily="18" charset="0"/>
              </a:rPr>
              <a:t>V</a:t>
            </a:r>
            <a:r>
              <a:rPr lang="en-US" altLang="en-US"/>
              <a:t>í dụ minh họa</a:t>
            </a:r>
          </a:p>
          <a:p>
            <a:pPr lvl="2">
              <a:spcBef>
                <a:spcPct val="5000"/>
              </a:spcBef>
            </a:pPr>
            <a:r>
              <a:rPr lang="en-US" altLang="en-US"/>
              <a:t>m = 7, m* = 7 </a:t>
            </a:r>
          </a:p>
          <a:p>
            <a:pPr lvl="2">
              <a:spcBef>
                <a:spcPct val="5000"/>
              </a:spcBef>
            </a:pPr>
            <a:r>
              <a:rPr lang="en-US" altLang="en-US"/>
              <a:t>Hàm địa chỉ: </a:t>
            </a:r>
          </a:p>
          <a:p>
            <a:pPr lvl="3">
              <a:spcBef>
                <a:spcPct val="5000"/>
              </a:spcBef>
            </a:pPr>
            <a:r>
              <a:rPr lang="en-US" altLang="en-US"/>
              <a:t>h(k) = k mod m* = k mod 7</a:t>
            </a:r>
          </a:p>
        </p:txBody>
      </p:sp>
      <p:graphicFrame>
        <p:nvGraphicFramePr>
          <p:cNvPr id="197865" name="Group 233">
            <a:extLst>
              <a:ext uri="{FF2B5EF4-FFF2-40B4-BE49-F238E27FC236}">
                <a16:creationId xmlns:a16="http://schemas.microsoft.com/office/drawing/2014/main" id="{CE55F0F3-E46F-4026-8329-1E0B996FAF17}"/>
              </a:ext>
            </a:extLst>
          </p:cNvPr>
          <p:cNvGraphicFramePr>
            <a:graphicFrameLocks noGrp="1"/>
          </p:cNvGraphicFramePr>
          <p:nvPr/>
        </p:nvGraphicFramePr>
        <p:xfrm>
          <a:off x="5562600" y="3352800"/>
          <a:ext cx="1219200" cy="2926080"/>
        </p:xfrm>
        <a:graphic>
          <a:graphicData uri="http://schemas.openxmlformats.org/drawingml/2006/table">
            <a:tbl>
              <a:tblPr/>
              <a:tblGrid>
                <a:gridCol w="609600">
                  <a:extLst>
                    <a:ext uri="{9D8B030D-6E8A-4147-A177-3AD203B41FA5}">
                      <a16:colId xmlns:a16="http://schemas.microsoft.com/office/drawing/2014/main" val="1582265238"/>
                    </a:ext>
                  </a:extLst>
                </a:gridCol>
                <a:gridCol w="609600">
                  <a:extLst>
                    <a:ext uri="{9D8B030D-6E8A-4147-A177-3AD203B41FA5}">
                      <a16:colId xmlns:a16="http://schemas.microsoft.com/office/drawing/2014/main" val="3231359673"/>
                    </a:ext>
                  </a:extLst>
                </a:gridCol>
              </a:tblGrid>
              <a:tr h="3460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6280860"/>
                  </a:ext>
                </a:extLst>
              </a:tr>
              <a:tr h="3460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9506986"/>
                  </a:ext>
                </a:extLst>
              </a:tr>
              <a:tr h="3460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9644378"/>
                  </a:ext>
                </a:extLst>
              </a:tr>
              <a:tr h="3460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9929269"/>
                  </a:ext>
                </a:extLst>
              </a:tr>
              <a:tr h="3460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320975"/>
                  </a:ext>
                </a:extLst>
              </a:tr>
              <a:tr h="3460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6312241"/>
                  </a:ext>
                </a:extLst>
              </a:tr>
              <a:tr h="3460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6416005"/>
                  </a:ext>
                </a:extLst>
              </a:tr>
              <a:tr h="3460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0964979"/>
                  </a:ext>
                </a:extLst>
              </a:tr>
            </a:tbl>
          </a:graphicData>
        </a:graphic>
      </p:graphicFrame>
      <p:graphicFrame>
        <p:nvGraphicFramePr>
          <p:cNvPr id="197868" name="Group 236">
            <a:extLst>
              <a:ext uri="{FF2B5EF4-FFF2-40B4-BE49-F238E27FC236}">
                <a16:creationId xmlns:a16="http://schemas.microsoft.com/office/drawing/2014/main" id="{3CA3F914-5135-4A70-9107-F04091587E90}"/>
              </a:ext>
            </a:extLst>
          </p:cNvPr>
          <p:cNvGraphicFramePr>
            <a:graphicFrameLocks noGrp="1"/>
          </p:cNvGraphicFramePr>
          <p:nvPr/>
        </p:nvGraphicFramePr>
        <p:xfrm>
          <a:off x="7467600" y="3352800"/>
          <a:ext cx="1295400" cy="2926080"/>
        </p:xfrm>
        <a:graphic>
          <a:graphicData uri="http://schemas.openxmlformats.org/drawingml/2006/table">
            <a:tbl>
              <a:tblPr/>
              <a:tblGrid>
                <a:gridCol w="954088">
                  <a:extLst>
                    <a:ext uri="{9D8B030D-6E8A-4147-A177-3AD203B41FA5}">
                      <a16:colId xmlns:a16="http://schemas.microsoft.com/office/drawing/2014/main" val="3697003118"/>
                    </a:ext>
                  </a:extLst>
                </a:gridCol>
                <a:gridCol w="341312">
                  <a:extLst>
                    <a:ext uri="{9D8B030D-6E8A-4147-A177-3AD203B41FA5}">
                      <a16:colId xmlns:a16="http://schemas.microsoft.com/office/drawing/2014/main" val="3909398011"/>
                    </a:ext>
                  </a:extLst>
                </a:gridCol>
              </a:tblGrid>
              <a:tr h="3619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3396471"/>
                  </a:ext>
                </a:extLst>
              </a:tr>
              <a:tr h="3619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680077795"/>
                  </a:ext>
                </a:extLst>
              </a:tr>
              <a:tr h="3619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027241778"/>
                  </a:ext>
                </a:extLst>
              </a:tr>
              <a:tr h="3619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3025376"/>
                  </a:ext>
                </a:extLst>
              </a:tr>
              <a:tr h="3619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9881266"/>
                  </a:ext>
                </a:extLst>
              </a:tr>
              <a:tr h="3619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9486990"/>
                  </a:ext>
                </a:extLst>
              </a:tr>
              <a:tr h="3619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2157200"/>
                  </a:ext>
                </a:extLst>
              </a:tr>
              <a:tr h="3619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3042565"/>
                  </a:ext>
                </a:extLst>
              </a:tr>
            </a:tbl>
          </a:graphicData>
        </a:graphic>
      </p:graphicFrame>
      <p:sp>
        <p:nvSpPr>
          <p:cNvPr id="197798" name="Line 166">
            <a:extLst>
              <a:ext uri="{FF2B5EF4-FFF2-40B4-BE49-F238E27FC236}">
                <a16:creationId xmlns:a16="http://schemas.microsoft.com/office/drawing/2014/main" id="{ED9F3651-A9B8-468A-9470-32E7D9967679}"/>
              </a:ext>
            </a:extLst>
          </p:cNvPr>
          <p:cNvSpPr>
            <a:spLocks noChangeShapeType="1"/>
          </p:cNvSpPr>
          <p:nvPr/>
        </p:nvSpPr>
        <p:spPr bwMode="auto">
          <a:xfrm>
            <a:off x="8610600" y="5410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799" name="Line 167">
            <a:extLst>
              <a:ext uri="{FF2B5EF4-FFF2-40B4-BE49-F238E27FC236}">
                <a16:creationId xmlns:a16="http://schemas.microsoft.com/office/drawing/2014/main" id="{1A6FE3F5-B11A-42D0-972F-A21A41A51F00}"/>
              </a:ext>
            </a:extLst>
          </p:cNvPr>
          <p:cNvSpPr>
            <a:spLocks noChangeShapeType="1"/>
          </p:cNvSpPr>
          <p:nvPr/>
        </p:nvSpPr>
        <p:spPr bwMode="auto">
          <a:xfrm>
            <a:off x="8610600" y="5715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800" name="Line 168">
            <a:extLst>
              <a:ext uri="{FF2B5EF4-FFF2-40B4-BE49-F238E27FC236}">
                <a16:creationId xmlns:a16="http://schemas.microsoft.com/office/drawing/2014/main" id="{0C895DEF-3B5D-407F-A5B3-81FE37D34A66}"/>
              </a:ext>
            </a:extLst>
          </p:cNvPr>
          <p:cNvSpPr>
            <a:spLocks noChangeShapeType="1"/>
          </p:cNvSpPr>
          <p:nvPr/>
        </p:nvSpPr>
        <p:spPr bwMode="auto">
          <a:xfrm>
            <a:off x="8610600" y="6096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801" name="Line 169">
            <a:extLst>
              <a:ext uri="{FF2B5EF4-FFF2-40B4-BE49-F238E27FC236}">
                <a16:creationId xmlns:a16="http://schemas.microsoft.com/office/drawing/2014/main" id="{865A874A-72F3-4A03-B20C-9A91D023FEF1}"/>
              </a:ext>
            </a:extLst>
          </p:cNvPr>
          <p:cNvSpPr>
            <a:spLocks noChangeShapeType="1"/>
          </p:cNvSpPr>
          <p:nvPr/>
        </p:nvSpPr>
        <p:spPr bwMode="auto">
          <a:xfrm>
            <a:off x="8610600" y="5029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802" name="Line 170">
            <a:extLst>
              <a:ext uri="{FF2B5EF4-FFF2-40B4-BE49-F238E27FC236}">
                <a16:creationId xmlns:a16="http://schemas.microsoft.com/office/drawing/2014/main" id="{8E0D291A-230D-4B38-B984-B8FA3136261F}"/>
              </a:ext>
            </a:extLst>
          </p:cNvPr>
          <p:cNvSpPr>
            <a:spLocks noChangeShapeType="1"/>
          </p:cNvSpPr>
          <p:nvPr/>
        </p:nvSpPr>
        <p:spPr bwMode="auto">
          <a:xfrm>
            <a:off x="8610600" y="4648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97867" name="Group 235">
            <a:extLst>
              <a:ext uri="{FF2B5EF4-FFF2-40B4-BE49-F238E27FC236}">
                <a16:creationId xmlns:a16="http://schemas.microsoft.com/office/drawing/2014/main" id="{F203E823-C090-4F9F-8BAF-1DF540A87C61}"/>
              </a:ext>
            </a:extLst>
          </p:cNvPr>
          <p:cNvGraphicFramePr>
            <a:graphicFrameLocks noGrp="1"/>
          </p:cNvGraphicFramePr>
          <p:nvPr/>
        </p:nvGraphicFramePr>
        <p:xfrm>
          <a:off x="6934200" y="3352800"/>
          <a:ext cx="381000" cy="2926080"/>
        </p:xfrm>
        <a:graphic>
          <a:graphicData uri="http://schemas.openxmlformats.org/drawingml/2006/table">
            <a:tbl>
              <a:tblPr/>
              <a:tblGrid>
                <a:gridCol w="381000">
                  <a:extLst>
                    <a:ext uri="{9D8B030D-6E8A-4147-A177-3AD203B41FA5}">
                      <a16:colId xmlns:a16="http://schemas.microsoft.com/office/drawing/2014/main" val="3836162969"/>
                    </a:ext>
                  </a:extLst>
                </a:gridCol>
              </a:tblGrid>
              <a:tr h="1968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9650692"/>
                  </a:ext>
                </a:extLst>
              </a:tr>
              <a:tr h="1762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496452"/>
                  </a:ext>
                </a:extLst>
              </a:tr>
              <a:tr h="177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4244382"/>
                  </a:ext>
                </a:extLst>
              </a:tr>
              <a:tr h="177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8409341"/>
                  </a:ext>
                </a:extLst>
              </a:tr>
              <a:tr h="177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3278511"/>
                  </a:ext>
                </a:extLst>
              </a:tr>
              <a:tr h="177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5807043"/>
                  </a:ext>
                </a:extLst>
              </a:tr>
              <a:tr h="177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7132736"/>
                  </a:ext>
                </a:extLst>
              </a:tr>
              <a:tr h="177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494533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lide Number Placeholder 4">
            <a:extLst>
              <a:ext uri="{FF2B5EF4-FFF2-40B4-BE49-F238E27FC236}">
                <a16:creationId xmlns:a16="http://schemas.microsoft.com/office/drawing/2014/main" id="{6260FB98-465C-458C-974E-85ADA88F0714}"/>
              </a:ext>
            </a:extLst>
          </p:cNvPr>
          <p:cNvSpPr>
            <a:spLocks noGrp="1"/>
          </p:cNvSpPr>
          <p:nvPr>
            <p:ph type="sldNum" sz="quarter" idx="11"/>
          </p:nvPr>
        </p:nvSpPr>
        <p:spPr/>
        <p:txBody>
          <a:bodyPr/>
          <a:lstStyle/>
          <a:p>
            <a:fld id="{E310BA7F-6177-431A-BE5B-8C3F3C693B0C}" type="slidenum">
              <a:rPr lang="en-US" altLang="en-US"/>
              <a:pPr/>
              <a:t>24</a:t>
            </a:fld>
            <a:endParaRPr lang="en-US" altLang="en-US"/>
          </a:p>
        </p:txBody>
      </p:sp>
      <p:sp>
        <p:nvSpPr>
          <p:cNvPr id="198658" name="Rectangle 2">
            <a:extLst>
              <a:ext uri="{FF2B5EF4-FFF2-40B4-BE49-F238E27FC236}">
                <a16:creationId xmlns:a16="http://schemas.microsoft.com/office/drawing/2014/main" id="{3B244A8E-3EAA-4DBD-9ABC-B2822B387CAA}"/>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198659" name="Rectangle 3">
            <a:extLst>
              <a:ext uri="{FF2B5EF4-FFF2-40B4-BE49-F238E27FC236}">
                <a16:creationId xmlns:a16="http://schemas.microsoft.com/office/drawing/2014/main" id="{7F1692BA-AAFF-4DBE-8FA7-D22A1E828960}"/>
              </a:ext>
            </a:extLst>
          </p:cNvPr>
          <p:cNvSpPr>
            <a:spLocks noGrp="1" noChangeArrowheads="1"/>
          </p:cNvSpPr>
          <p:nvPr>
            <p:ph type="body" idx="1"/>
          </p:nvPr>
        </p:nvSpPr>
        <p:spPr>
          <a:xfrm>
            <a:off x="228600" y="838200"/>
            <a:ext cx="8686800" cy="2057400"/>
          </a:xfrm>
          <a:noFill/>
          <a:ln/>
        </p:spPr>
        <p:txBody>
          <a:bodyPr>
            <a:normAutofit lnSpcReduction="10000"/>
          </a:bodyPr>
          <a:lstStyle/>
          <a:p>
            <a:pPr>
              <a:spcBef>
                <a:spcPct val="5000"/>
              </a:spcBef>
            </a:pPr>
            <a:r>
              <a:rPr lang="en-US" altLang="en-US">
                <a:cs typeface="Times New Roman" panose="02020603050405020304" pitchFamily="18" charset="0"/>
              </a:rPr>
              <a:t>Biện pháp m</a:t>
            </a:r>
            <a:r>
              <a:rPr lang="en-US" altLang="en-US"/>
              <a:t>óc nối dây chuyền</a:t>
            </a:r>
            <a:r>
              <a:rPr lang="en-US" altLang="en-US">
                <a:cs typeface="Times New Roman" panose="02020603050405020304" pitchFamily="18" charset="0"/>
              </a:rPr>
              <a:t> (chaining)</a:t>
            </a:r>
          </a:p>
          <a:p>
            <a:pPr lvl="1">
              <a:spcBef>
                <a:spcPct val="5000"/>
              </a:spcBef>
            </a:pPr>
            <a:r>
              <a:rPr lang="en-US" altLang="en-US">
                <a:cs typeface="Times New Roman" panose="02020603050405020304" pitchFamily="18" charset="0"/>
              </a:rPr>
              <a:t>K</a:t>
            </a:r>
            <a:r>
              <a:rPr lang="en-US" altLang="en-US"/>
              <a:t>ỹ thuật móc nối ngoài (External Link)</a:t>
            </a:r>
          </a:p>
          <a:p>
            <a:pPr lvl="2">
              <a:spcBef>
                <a:spcPct val="5000"/>
              </a:spcBef>
            </a:pPr>
            <a:r>
              <a:rPr lang="en-US" altLang="en-US"/>
              <a:t>Dùng CTLT móc nối để lưu trữ và tìm kiếm DS giá trị địa chỉ đụng độ</a:t>
            </a:r>
          </a:p>
          <a:p>
            <a:pPr lvl="2">
              <a:spcBef>
                <a:spcPct val="5000"/>
              </a:spcBef>
            </a:pPr>
            <a:r>
              <a:rPr lang="en-US" altLang="en-US"/>
              <a:t>Dùng thêm miền nhớ ở ngoài bảng địa chỉ</a:t>
            </a:r>
          </a:p>
        </p:txBody>
      </p:sp>
      <p:graphicFrame>
        <p:nvGraphicFramePr>
          <p:cNvPr id="198660" name="Group 4">
            <a:extLst>
              <a:ext uri="{FF2B5EF4-FFF2-40B4-BE49-F238E27FC236}">
                <a16:creationId xmlns:a16="http://schemas.microsoft.com/office/drawing/2014/main" id="{8CFD520A-88EB-4DF6-A20A-77B8332AC727}"/>
              </a:ext>
            </a:extLst>
          </p:cNvPr>
          <p:cNvGraphicFramePr>
            <a:graphicFrameLocks noGrp="1"/>
          </p:cNvGraphicFramePr>
          <p:nvPr/>
        </p:nvGraphicFramePr>
        <p:xfrm>
          <a:off x="1295400" y="3124200"/>
          <a:ext cx="1219200" cy="3276600"/>
        </p:xfrm>
        <a:graphic>
          <a:graphicData uri="http://schemas.openxmlformats.org/drawingml/2006/table">
            <a:tbl>
              <a:tblPr/>
              <a:tblGrid>
                <a:gridCol w="609600">
                  <a:extLst>
                    <a:ext uri="{9D8B030D-6E8A-4147-A177-3AD203B41FA5}">
                      <a16:colId xmlns:a16="http://schemas.microsoft.com/office/drawing/2014/main" val="1426510862"/>
                    </a:ext>
                  </a:extLst>
                </a:gridCol>
                <a:gridCol w="609600">
                  <a:extLst>
                    <a:ext uri="{9D8B030D-6E8A-4147-A177-3AD203B41FA5}">
                      <a16:colId xmlns:a16="http://schemas.microsoft.com/office/drawing/2014/main" val="1801819979"/>
                    </a:ext>
                  </a:extLst>
                </a:gridCol>
              </a:tblGrid>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2072544"/>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9618927"/>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6461315"/>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5661763"/>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8155286"/>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8206771"/>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5617366"/>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1988421"/>
                  </a:ext>
                </a:extLst>
              </a:tr>
            </a:tbl>
          </a:graphicData>
        </a:graphic>
      </p:graphicFrame>
      <p:graphicFrame>
        <p:nvGraphicFramePr>
          <p:cNvPr id="198828" name="Group 172">
            <a:extLst>
              <a:ext uri="{FF2B5EF4-FFF2-40B4-BE49-F238E27FC236}">
                <a16:creationId xmlns:a16="http://schemas.microsoft.com/office/drawing/2014/main" id="{CF6FAFFD-906D-4D9D-B25C-F1E43F84E3E5}"/>
              </a:ext>
            </a:extLst>
          </p:cNvPr>
          <p:cNvGraphicFramePr>
            <a:graphicFrameLocks noGrp="1"/>
          </p:cNvGraphicFramePr>
          <p:nvPr/>
        </p:nvGraphicFramePr>
        <p:xfrm>
          <a:off x="3200400" y="3124200"/>
          <a:ext cx="1295400" cy="3276600"/>
        </p:xfrm>
        <a:graphic>
          <a:graphicData uri="http://schemas.openxmlformats.org/drawingml/2006/table">
            <a:tbl>
              <a:tblPr/>
              <a:tblGrid>
                <a:gridCol w="954088">
                  <a:extLst>
                    <a:ext uri="{9D8B030D-6E8A-4147-A177-3AD203B41FA5}">
                      <a16:colId xmlns:a16="http://schemas.microsoft.com/office/drawing/2014/main" val="3003578210"/>
                    </a:ext>
                  </a:extLst>
                </a:gridCol>
                <a:gridCol w="341312">
                  <a:extLst>
                    <a:ext uri="{9D8B030D-6E8A-4147-A177-3AD203B41FA5}">
                      <a16:colId xmlns:a16="http://schemas.microsoft.com/office/drawing/2014/main" val="1800171807"/>
                    </a:ext>
                  </a:extLst>
                </a:gridCol>
              </a:tblGrid>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6955454"/>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752348150"/>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122374054"/>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1986804"/>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9469954"/>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6562491"/>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381448"/>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6225007"/>
                  </a:ext>
                </a:extLst>
              </a:tr>
            </a:tbl>
          </a:graphicData>
        </a:graphic>
      </p:graphicFrame>
      <p:graphicFrame>
        <p:nvGraphicFramePr>
          <p:cNvPr id="198725" name="Group 69">
            <a:extLst>
              <a:ext uri="{FF2B5EF4-FFF2-40B4-BE49-F238E27FC236}">
                <a16:creationId xmlns:a16="http://schemas.microsoft.com/office/drawing/2014/main" id="{1AAEB8F2-8720-4E8D-9671-57F8987106BB}"/>
              </a:ext>
            </a:extLst>
          </p:cNvPr>
          <p:cNvGraphicFramePr>
            <a:graphicFrameLocks noGrp="1"/>
          </p:cNvGraphicFramePr>
          <p:nvPr/>
        </p:nvGraphicFramePr>
        <p:xfrm>
          <a:off x="4724400" y="5197475"/>
          <a:ext cx="914400" cy="365760"/>
        </p:xfrm>
        <a:graphic>
          <a:graphicData uri="http://schemas.openxmlformats.org/drawingml/2006/table">
            <a:tbl>
              <a:tblPr/>
              <a:tblGrid>
                <a:gridCol w="609600">
                  <a:extLst>
                    <a:ext uri="{9D8B030D-6E8A-4147-A177-3AD203B41FA5}">
                      <a16:colId xmlns:a16="http://schemas.microsoft.com/office/drawing/2014/main" val="4216711871"/>
                    </a:ext>
                  </a:extLst>
                </a:gridCol>
                <a:gridCol w="304800">
                  <a:extLst>
                    <a:ext uri="{9D8B030D-6E8A-4147-A177-3AD203B41FA5}">
                      <a16:colId xmlns:a16="http://schemas.microsoft.com/office/drawing/2014/main" val="1604019978"/>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1864666"/>
                  </a:ext>
                </a:extLst>
              </a:tr>
            </a:tbl>
          </a:graphicData>
        </a:graphic>
      </p:graphicFrame>
      <p:graphicFrame>
        <p:nvGraphicFramePr>
          <p:cNvPr id="198735" name="Group 79">
            <a:extLst>
              <a:ext uri="{FF2B5EF4-FFF2-40B4-BE49-F238E27FC236}">
                <a16:creationId xmlns:a16="http://schemas.microsoft.com/office/drawing/2014/main" id="{A13B09D3-AC1A-4C36-8DA8-FA766D4F2D43}"/>
              </a:ext>
            </a:extLst>
          </p:cNvPr>
          <p:cNvGraphicFramePr>
            <a:graphicFrameLocks noGrp="1"/>
          </p:cNvGraphicFramePr>
          <p:nvPr/>
        </p:nvGraphicFramePr>
        <p:xfrm>
          <a:off x="5867400" y="5197475"/>
          <a:ext cx="914400" cy="365760"/>
        </p:xfrm>
        <a:graphic>
          <a:graphicData uri="http://schemas.openxmlformats.org/drawingml/2006/table">
            <a:tbl>
              <a:tblPr/>
              <a:tblGrid>
                <a:gridCol w="609600">
                  <a:extLst>
                    <a:ext uri="{9D8B030D-6E8A-4147-A177-3AD203B41FA5}">
                      <a16:colId xmlns:a16="http://schemas.microsoft.com/office/drawing/2014/main" val="200672893"/>
                    </a:ext>
                  </a:extLst>
                </a:gridCol>
                <a:gridCol w="304800">
                  <a:extLst>
                    <a:ext uri="{9D8B030D-6E8A-4147-A177-3AD203B41FA5}">
                      <a16:colId xmlns:a16="http://schemas.microsoft.com/office/drawing/2014/main" val="3035857952"/>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139838359"/>
                  </a:ext>
                </a:extLst>
              </a:tr>
            </a:tbl>
          </a:graphicData>
        </a:graphic>
      </p:graphicFrame>
      <p:graphicFrame>
        <p:nvGraphicFramePr>
          <p:cNvPr id="198746" name="Group 90">
            <a:extLst>
              <a:ext uri="{FF2B5EF4-FFF2-40B4-BE49-F238E27FC236}">
                <a16:creationId xmlns:a16="http://schemas.microsoft.com/office/drawing/2014/main" id="{03B3AF01-0D98-42C3-AFB5-A472740DB6A9}"/>
              </a:ext>
            </a:extLst>
          </p:cNvPr>
          <p:cNvGraphicFramePr>
            <a:graphicFrameLocks noGrp="1"/>
          </p:cNvGraphicFramePr>
          <p:nvPr/>
        </p:nvGraphicFramePr>
        <p:xfrm>
          <a:off x="4724400" y="4800600"/>
          <a:ext cx="914400" cy="365760"/>
        </p:xfrm>
        <a:graphic>
          <a:graphicData uri="http://schemas.openxmlformats.org/drawingml/2006/table">
            <a:tbl>
              <a:tblPr/>
              <a:tblGrid>
                <a:gridCol w="609600">
                  <a:extLst>
                    <a:ext uri="{9D8B030D-6E8A-4147-A177-3AD203B41FA5}">
                      <a16:colId xmlns:a16="http://schemas.microsoft.com/office/drawing/2014/main" val="3750637909"/>
                    </a:ext>
                  </a:extLst>
                </a:gridCol>
                <a:gridCol w="304800">
                  <a:extLst>
                    <a:ext uri="{9D8B030D-6E8A-4147-A177-3AD203B41FA5}">
                      <a16:colId xmlns:a16="http://schemas.microsoft.com/office/drawing/2014/main" val="3105035392"/>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64892317"/>
                  </a:ext>
                </a:extLst>
              </a:tr>
            </a:tbl>
          </a:graphicData>
        </a:graphic>
      </p:graphicFrame>
      <p:graphicFrame>
        <p:nvGraphicFramePr>
          <p:cNvPr id="198757" name="Group 101">
            <a:extLst>
              <a:ext uri="{FF2B5EF4-FFF2-40B4-BE49-F238E27FC236}">
                <a16:creationId xmlns:a16="http://schemas.microsoft.com/office/drawing/2014/main" id="{93FE1225-8862-4FE8-A5E7-B04A6FF74E30}"/>
              </a:ext>
            </a:extLst>
          </p:cNvPr>
          <p:cNvGraphicFramePr>
            <a:graphicFrameLocks noGrp="1"/>
          </p:cNvGraphicFramePr>
          <p:nvPr/>
        </p:nvGraphicFramePr>
        <p:xfrm>
          <a:off x="4724400" y="4419600"/>
          <a:ext cx="914400" cy="365760"/>
        </p:xfrm>
        <a:graphic>
          <a:graphicData uri="http://schemas.openxmlformats.org/drawingml/2006/table">
            <a:tbl>
              <a:tblPr/>
              <a:tblGrid>
                <a:gridCol w="609600">
                  <a:extLst>
                    <a:ext uri="{9D8B030D-6E8A-4147-A177-3AD203B41FA5}">
                      <a16:colId xmlns:a16="http://schemas.microsoft.com/office/drawing/2014/main" val="1559808452"/>
                    </a:ext>
                  </a:extLst>
                </a:gridCol>
                <a:gridCol w="304800">
                  <a:extLst>
                    <a:ext uri="{9D8B030D-6E8A-4147-A177-3AD203B41FA5}">
                      <a16:colId xmlns:a16="http://schemas.microsoft.com/office/drawing/2014/main" val="2424757826"/>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593416354"/>
                  </a:ext>
                </a:extLst>
              </a:tr>
            </a:tbl>
          </a:graphicData>
        </a:graphic>
      </p:graphicFrame>
      <p:graphicFrame>
        <p:nvGraphicFramePr>
          <p:cNvPr id="198768" name="Group 112">
            <a:extLst>
              <a:ext uri="{FF2B5EF4-FFF2-40B4-BE49-F238E27FC236}">
                <a16:creationId xmlns:a16="http://schemas.microsoft.com/office/drawing/2014/main" id="{F65D713D-324D-4623-8255-02A2B04E77F5}"/>
              </a:ext>
            </a:extLst>
          </p:cNvPr>
          <p:cNvGraphicFramePr>
            <a:graphicFrameLocks noGrp="1"/>
          </p:cNvGraphicFramePr>
          <p:nvPr/>
        </p:nvGraphicFramePr>
        <p:xfrm>
          <a:off x="5867400" y="6035675"/>
          <a:ext cx="914400" cy="365760"/>
        </p:xfrm>
        <a:graphic>
          <a:graphicData uri="http://schemas.openxmlformats.org/drawingml/2006/table">
            <a:tbl>
              <a:tblPr/>
              <a:tblGrid>
                <a:gridCol w="609600">
                  <a:extLst>
                    <a:ext uri="{9D8B030D-6E8A-4147-A177-3AD203B41FA5}">
                      <a16:colId xmlns:a16="http://schemas.microsoft.com/office/drawing/2014/main" val="860133988"/>
                    </a:ext>
                  </a:extLst>
                </a:gridCol>
                <a:gridCol w="304800">
                  <a:extLst>
                    <a:ext uri="{9D8B030D-6E8A-4147-A177-3AD203B41FA5}">
                      <a16:colId xmlns:a16="http://schemas.microsoft.com/office/drawing/2014/main" val="4252255048"/>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604521092"/>
                  </a:ext>
                </a:extLst>
              </a:tr>
            </a:tbl>
          </a:graphicData>
        </a:graphic>
      </p:graphicFrame>
      <p:graphicFrame>
        <p:nvGraphicFramePr>
          <p:cNvPr id="198779" name="Group 123">
            <a:extLst>
              <a:ext uri="{FF2B5EF4-FFF2-40B4-BE49-F238E27FC236}">
                <a16:creationId xmlns:a16="http://schemas.microsoft.com/office/drawing/2014/main" id="{DC357BFE-97D2-4F71-959B-0AC7916A57E1}"/>
              </a:ext>
            </a:extLst>
          </p:cNvPr>
          <p:cNvGraphicFramePr>
            <a:graphicFrameLocks noGrp="1"/>
          </p:cNvGraphicFramePr>
          <p:nvPr/>
        </p:nvGraphicFramePr>
        <p:xfrm>
          <a:off x="4724400" y="5638800"/>
          <a:ext cx="914400" cy="365760"/>
        </p:xfrm>
        <a:graphic>
          <a:graphicData uri="http://schemas.openxmlformats.org/drawingml/2006/table">
            <a:tbl>
              <a:tblPr/>
              <a:tblGrid>
                <a:gridCol w="609600">
                  <a:extLst>
                    <a:ext uri="{9D8B030D-6E8A-4147-A177-3AD203B41FA5}">
                      <a16:colId xmlns:a16="http://schemas.microsoft.com/office/drawing/2014/main" val="1947951094"/>
                    </a:ext>
                  </a:extLst>
                </a:gridCol>
                <a:gridCol w="304800">
                  <a:extLst>
                    <a:ext uri="{9D8B030D-6E8A-4147-A177-3AD203B41FA5}">
                      <a16:colId xmlns:a16="http://schemas.microsoft.com/office/drawing/2014/main" val="2504809629"/>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542821254"/>
                  </a:ext>
                </a:extLst>
              </a:tr>
            </a:tbl>
          </a:graphicData>
        </a:graphic>
      </p:graphicFrame>
      <p:graphicFrame>
        <p:nvGraphicFramePr>
          <p:cNvPr id="198790" name="Group 134">
            <a:extLst>
              <a:ext uri="{FF2B5EF4-FFF2-40B4-BE49-F238E27FC236}">
                <a16:creationId xmlns:a16="http://schemas.microsoft.com/office/drawing/2014/main" id="{ED571634-3BDA-40E7-A944-508FEA67D789}"/>
              </a:ext>
            </a:extLst>
          </p:cNvPr>
          <p:cNvGraphicFramePr>
            <a:graphicFrameLocks noGrp="1"/>
          </p:cNvGraphicFramePr>
          <p:nvPr/>
        </p:nvGraphicFramePr>
        <p:xfrm>
          <a:off x="4724400" y="6035675"/>
          <a:ext cx="914400" cy="365760"/>
        </p:xfrm>
        <a:graphic>
          <a:graphicData uri="http://schemas.openxmlformats.org/drawingml/2006/table">
            <a:tbl>
              <a:tblPr/>
              <a:tblGrid>
                <a:gridCol w="609600">
                  <a:extLst>
                    <a:ext uri="{9D8B030D-6E8A-4147-A177-3AD203B41FA5}">
                      <a16:colId xmlns:a16="http://schemas.microsoft.com/office/drawing/2014/main" val="2464317256"/>
                    </a:ext>
                  </a:extLst>
                </a:gridCol>
                <a:gridCol w="304800">
                  <a:extLst>
                    <a:ext uri="{9D8B030D-6E8A-4147-A177-3AD203B41FA5}">
                      <a16:colId xmlns:a16="http://schemas.microsoft.com/office/drawing/2014/main" val="3617282928"/>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0833401"/>
                  </a:ext>
                </a:extLst>
              </a:tr>
            </a:tbl>
          </a:graphicData>
        </a:graphic>
      </p:graphicFrame>
      <p:sp>
        <p:nvSpPr>
          <p:cNvPr id="198800" name="Line 144">
            <a:extLst>
              <a:ext uri="{FF2B5EF4-FFF2-40B4-BE49-F238E27FC236}">
                <a16:creationId xmlns:a16="http://schemas.microsoft.com/office/drawing/2014/main" id="{BE7BD911-8DB3-4DCA-90B9-9DA69A3C903A}"/>
              </a:ext>
            </a:extLst>
          </p:cNvPr>
          <p:cNvSpPr>
            <a:spLocks noChangeShapeType="1"/>
          </p:cNvSpPr>
          <p:nvPr/>
        </p:nvSpPr>
        <p:spPr bwMode="auto">
          <a:xfrm>
            <a:off x="4343400" y="5410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01" name="Line 145">
            <a:extLst>
              <a:ext uri="{FF2B5EF4-FFF2-40B4-BE49-F238E27FC236}">
                <a16:creationId xmlns:a16="http://schemas.microsoft.com/office/drawing/2014/main" id="{1B9E2ACF-9586-4A92-8E5A-79074BE7CE46}"/>
              </a:ext>
            </a:extLst>
          </p:cNvPr>
          <p:cNvSpPr>
            <a:spLocks noChangeShapeType="1"/>
          </p:cNvSpPr>
          <p:nvPr/>
        </p:nvSpPr>
        <p:spPr bwMode="auto">
          <a:xfrm>
            <a:off x="4343400" y="5791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02" name="Line 146">
            <a:extLst>
              <a:ext uri="{FF2B5EF4-FFF2-40B4-BE49-F238E27FC236}">
                <a16:creationId xmlns:a16="http://schemas.microsoft.com/office/drawing/2014/main" id="{71278D68-B64F-43D9-A9FA-61FF40153F25}"/>
              </a:ext>
            </a:extLst>
          </p:cNvPr>
          <p:cNvSpPr>
            <a:spLocks noChangeShapeType="1"/>
          </p:cNvSpPr>
          <p:nvPr/>
        </p:nvSpPr>
        <p:spPr bwMode="auto">
          <a:xfrm>
            <a:off x="4343400" y="6172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03" name="Line 147">
            <a:extLst>
              <a:ext uri="{FF2B5EF4-FFF2-40B4-BE49-F238E27FC236}">
                <a16:creationId xmlns:a16="http://schemas.microsoft.com/office/drawing/2014/main" id="{C9F222E0-2446-4959-A02F-27F2597A9FB5}"/>
              </a:ext>
            </a:extLst>
          </p:cNvPr>
          <p:cNvSpPr>
            <a:spLocks noChangeShapeType="1"/>
          </p:cNvSpPr>
          <p:nvPr/>
        </p:nvSpPr>
        <p:spPr bwMode="auto">
          <a:xfrm>
            <a:off x="4343400" y="4953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04" name="Line 148">
            <a:extLst>
              <a:ext uri="{FF2B5EF4-FFF2-40B4-BE49-F238E27FC236}">
                <a16:creationId xmlns:a16="http://schemas.microsoft.com/office/drawing/2014/main" id="{48B77ED5-5255-4400-9776-2F7ECA6DF7A1}"/>
              </a:ext>
            </a:extLst>
          </p:cNvPr>
          <p:cNvSpPr>
            <a:spLocks noChangeShapeType="1"/>
          </p:cNvSpPr>
          <p:nvPr/>
        </p:nvSpPr>
        <p:spPr bwMode="auto">
          <a:xfrm>
            <a:off x="4343400" y="4572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05" name="Line 149">
            <a:extLst>
              <a:ext uri="{FF2B5EF4-FFF2-40B4-BE49-F238E27FC236}">
                <a16:creationId xmlns:a16="http://schemas.microsoft.com/office/drawing/2014/main" id="{9008C3F1-AA0A-41D4-9BD7-1C72C2E7501D}"/>
              </a:ext>
            </a:extLst>
          </p:cNvPr>
          <p:cNvSpPr>
            <a:spLocks noChangeShapeType="1"/>
          </p:cNvSpPr>
          <p:nvPr/>
        </p:nvSpPr>
        <p:spPr bwMode="auto">
          <a:xfrm>
            <a:off x="5486400" y="5410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806" name="Line 150">
            <a:extLst>
              <a:ext uri="{FF2B5EF4-FFF2-40B4-BE49-F238E27FC236}">
                <a16:creationId xmlns:a16="http://schemas.microsoft.com/office/drawing/2014/main" id="{590FA893-736F-4E77-97BF-75AF23AB178B}"/>
              </a:ext>
            </a:extLst>
          </p:cNvPr>
          <p:cNvSpPr>
            <a:spLocks noChangeShapeType="1"/>
          </p:cNvSpPr>
          <p:nvPr/>
        </p:nvSpPr>
        <p:spPr bwMode="auto">
          <a:xfrm>
            <a:off x="5486400" y="6172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98807" name="Group 151">
            <a:extLst>
              <a:ext uri="{FF2B5EF4-FFF2-40B4-BE49-F238E27FC236}">
                <a16:creationId xmlns:a16="http://schemas.microsoft.com/office/drawing/2014/main" id="{C3451845-6858-4AA7-B2AF-69320BC927A2}"/>
              </a:ext>
            </a:extLst>
          </p:cNvPr>
          <p:cNvGraphicFramePr>
            <a:graphicFrameLocks noGrp="1"/>
          </p:cNvGraphicFramePr>
          <p:nvPr/>
        </p:nvGraphicFramePr>
        <p:xfrm>
          <a:off x="2667000" y="3124200"/>
          <a:ext cx="381000" cy="3276600"/>
        </p:xfrm>
        <a:graphic>
          <a:graphicData uri="http://schemas.openxmlformats.org/drawingml/2006/table">
            <a:tbl>
              <a:tblPr/>
              <a:tblGrid>
                <a:gridCol w="381000">
                  <a:extLst>
                    <a:ext uri="{9D8B030D-6E8A-4147-A177-3AD203B41FA5}">
                      <a16:colId xmlns:a16="http://schemas.microsoft.com/office/drawing/2014/main" val="3717425569"/>
                    </a:ext>
                  </a:extLst>
                </a:gridCol>
              </a:tblGrid>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8026206"/>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2264074"/>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4599302"/>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6756019"/>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1646940"/>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9006895"/>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892510"/>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8045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lide Number Placeholder 4">
            <a:extLst>
              <a:ext uri="{FF2B5EF4-FFF2-40B4-BE49-F238E27FC236}">
                <a16:creationId xmlns:a16="http://schemas.microsoft.com/office/drawing/2014/main" id="{7F5AE53C-FBE9-4457-AB91-670FFA7E1B0C}"/>
              </a:ext>
            </a:extLst>
          </p:cNvPr>
          <p:cNvSpPr>
            <a:spLocks noGrp="1"/>
          </p:cNvSpPr>
          <p:nvPr>
            <p:ph type="sldNum" sz="quarter" idx="11"/>
          </p:nvPr>
        </p:nvSpPr>
        <p:spPr/>
        <p:txBody>
          <a:bodyPr/>
          <a:lstStyle/>
          <a:p>
            <a:fld id="{F0F4CF40-4282-4D08-A09D-1F3666288B9B}" type="slidenum">
              <a:rPr lang="en-US" altLang="en-US"/>
              <a:pPr/>
              <a:t>25</a:t>
            </a:fld>
            <a:endParaRPr lang="en-US" altLang="en-US"/>
          </a:p>
        </p:txBody>
      </p:sp>
      <p:sp>
        <p:nvSpPr>
          <p:cNvPr id="200706" name="Rectangle 2">
            <a:extLst>
              <a:ext uri="{FF2B5EF4-FFF2-40B4-BE49-F238E27FC236}">
                <a16:creationId xmlns:a16="http://schemas.microsoft.com/office/drawing/2014/main" id="{36C69CE2-24C1-4A25-9A4D-48164C709F20}"/>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200707" name="Rectangle 3">
            <a:extLst>
              <a:ext uri="{FF2B5EF4-FFF2-40B4-BE49-F238E27FC236}">
                <a16:creationId xmlns:a16="http://schemas.microsoft.com/office/drawing/2014/main" id="{C54759AE-84BF-4481-8B40-15002BF7FE5A}"/>
              </a:ext>
            </a:extLst>
          </p:cNvPr>
          <p:cNvSpPr>
            <a:spLocks noGrp="1" noChangeArrowheads="1"/>
          </p:cNvSpPr>
          <p:nvPr>
            <p:ph type="body" idx="1"/>
          </p:nvPr>
        </p:nvSpPr>
        <p:spPr>
          <a:xfrm>
            <a:off x="228600" y="838200"/>
            <a:ext cx="8686800" cy="3200400"/>
          </a:xfrm>
          <a:noFill/>
          <a:ln/>
        </p:spPr>
        <p:txBody>
          <a:bodyPr>
            <a:normAutofit fontScale="92500" lnSpcReduction="10000"/>
          </a:bodyPr>
          <a:lstStyle/>
          <a:p>
            <a:pPr>
              <a:spcBef>
                <a:spcPct val="5000"/>
              </a:spcBef>
            </a:pPr>
            <a:r>
              <a:rPr lang="en-US" altLang="en-US">
                <a:cs typeface="Times New Roman" panose="02020603050405020304" pitchFamily="18" charset="0"/>
              </a:rPr>
              <a:t>Biện pháp m</a:t>
            </a:r>
            <a:r>
              <a:rPr lang="en-US" altLang="en-US"/>
              <a:t>óc nối dây chuyền</a:t>
            </a:r>
            <a:r>
              <a:rPr lang="en-US" altLang="en-US">
                <a:cs typeface="Times New Roman" panose="02020603050405020304" pitchFamily="18" charset="0"/>
              </a:rPr>
              <a:t> (chaining)</a:t>
            </a:r>
          </a:p>
          <a:p>
            <a:pPr lvl="1">
              <a:spcBef>
                <a:spcPct val="5000"/>
              </a:spcBef>
            </a:pPr>
            <a:r>
              <a:rPr lang="en-US" altLang="en-US">
                <a:cs typeface="Times New Roman" panose="02020603050405020304" pitchFamily="18" charset="0"/>
              </a:rPr>
              <a:t>K</a:t>
            </a:r>
            <a:r>
              <a:rPr lang="en-US" altLang="en-US"/>
              <a:t>ỹ thuật móc nối ngoài (External Link)</a:t>
            </a:r>
          </a:p>
          <a:p>
            <a:pPr lvl="2">
              <a:spcBef>
                <a:spcPct val="5000"/>
              </a:spcBef>
            </a:pPr>
            <a:r>
              <a:rPr lang="en-US" altLang="en-US"/>
              <a:t>Ý tưởng giải thuật</a:t>
            </a:r>
          </a:p>
          <a:p>
            <a:pPr lvl="3">
              <a:spcBef>
                <a:spcPct val="5000"/>
              </a:spcBef>
            </a:pPr>
            <a:r>
              <a:rPr lang="en-US" altLang="en-US"/>
              <a:t>Dùng các nút ngoài để lưu các giá trị khóa </a:t>
            </a:r>
          </a:p>
          <a:p>
            <a:pPr lvl="3">
              <a:spcBef>
                <a:spcPct val="5000"/>
              </a:spcBef>
            </a:pPr>
            <a:r>
              <a:rPr lang="en-US" altLang="en-US"/>
              <a:t>Nếu khóa đã có trong bảng =&gt; tìm thấy</a:t>
            </a:r>
          </a:p>
          <a:p>
            <a:pPr lvl="3">
              <a:spcBef>
                <a:spcPct val="5000"/>
              </a:spcBef>
            </a:pPr>
            <a:r>
              <a:rPr lang="en-US" altLang="en-US"/>
              <a:t>Nếu không có =&gt; tạo ra nút mới lưu giá trị khóa</a:t>
            </a:r>
          </a:p>
          <a:p>
            <a:pPr lvl="3">
              <a:spcBef>
                <a:spcPct val="5000"/>
              </a:spcBef>
            </a:pPr>
            <a:r>
              <a:rPr lang="en-US" altLang="en-US"/>
              <a:t>Nếu đụng độ =&gt; tạo ra nút mới lưu khóa đó rồi nối vào tạo ra DS móc nối</a:t>
            </a:r>
          </a:p>
          <a:p>
            <a:pPr lvl="2">
              <a:spcBef>
                <a:spcPct val="5000"/>
              </a:spcBef>
            </a:pPr>
            <a:r>
              <a:rPr lang="en-US" altLang="en-US"/>
              <a:t>Nhận xét</a:t>
            </a:r>
          </a:p>
          <a:p>
            <a:pPr lvl="3">
              <a:spcBef>
                <a:spcPct val="5000"/>
              </a:spcBef>
            </a:pPr>
            <a:r>
              <a:rPr lang="en-US" altLang="en-US"/>
              <a:t>Tốn bộ nhớ</a:t>
            </a:r>
          </a:p>
        </p:txBody>
      </p:sp>
      <p:graphicFrame>
        <p:nvGraphicFramePr>
          <p:cNvPr id="200708" name="Group 4">
            <a:extLst>
              <a:ext uri="{FF2B5EF4-FFF2-40B4-BE49-F238E27FC236}">
                <a16:creationId xmlns:a16="http://schemas.microsoft.com/office/drawing/2014/main" id="{700A3341-1DDD-4588-B41B-C03F48DA7C07}"/>
              </a:ext>
            </a:extLst>
          </p:cNvPr>
          <p:cNvGraphicFramePr>
            <a:graphicFrameLocks noGrp="1"/>
          </p:cNvGraphicFramePr>
          <p:nvPr/>
        </p:nvGraphicFramePr>
        <p:xfrm>
          <a:off x="3505200" y="3200400"/>
          <a:ext cx="1219200" cy="3200400"/>
        </p:xfrm>
        <a:graphic>
          <a:graphicData uri="http://schemas.openxmlformats.org/drawingml/2006/table">
            <a:tbl>
              <a:tblPr/>
              <a:tblGrid>
                <a:gridCol w="609600">
                  <a:extLst>
                    <a:ext uri="{9D8B030D-6E8A-4147-A177-3AD203B41FA5}">
                      <a16:colId xmlns:a16="http://schemas.microsoft.com/office/drawing/2014/main" val="904290829"/>
                    </a:ext>
                  </a:extLst>
                </a:gridCol>
                <a:gridCol w="609600">
                  <a:extLst>
                    <a:ext uri="{9D8B030D-6E8A-4147-A177-3AD203B41FA5}">
                      <a16:colId xmlns:a16="http://schemas.microsoft.com/office/drawing/2014/main" val="4072912597"/>
                    </a:ext>
                  </a:extLst>
                </a:gridCol>
              </a:tblGrid>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6576669"/>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7326496"/>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4627887"/>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9420562"/>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7340243"/>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5832920"/>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7111230"/>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2620922"/>
                  </a:ext>
                </a:extLst>
              </a:tr>
            </a:tbl>
          </a:graphicData>
        </a:graphic>
      </p:graphicFrame>
      <p:graphicFrame>
        <p:nvGraphicFramePr>
          <p:cNvPr id="200737" name="Group 33">
            <a:extLst>
              <a:ext uri="{FF2B5EF4-FFF2-40B4-BE49-F238E27FC236}">
                <a16:creationId xmlns:a16="http://schemas.microsoft.com/office/drawing/2014/main" id="{D3B0BE57-0233-4807-9734-616716C637C1}"/>
              </a:ext>
            </a:extLst>
          </p:cNvPr>
          <p:cNvGraphicFramePr>
            <a:graphicFrameLocks noGrp="1"/>
          </p:cNvGraphicFramePr>
          <p:nvPr/>
        </p:nvGraphicFramePr>
        <p:xfrm>
          <a:off x="5410200" y="3200400"/>
          <a:ext cx="1295400" cy="3200400"/>
        </p:xfrm>
        <a:graphic>
          <a:graphicData uri="http://schemas.openxmlformats.org/drawingml/2006/table">
            <a:tbl>
              <a:tblPr/>
              <a:tblGrid>
                <a:gridCol w="954088">
                  <a:extLst>
                    <a:ext uri="{9D8B030D-6E8A-4147-A177-3AD203B41FA5}">
                      <a16:colId xmlns:a16="http://schemas.microsoft.com/office/drawing/2014/main" val="3002545401"/>
                    </a:ext>
                  </a:extLst>
                </a:gridCol>
                <a:gridCol w="341312">
                  <a:extLst>
                    <a:ext uri="{9D8B030D-6E8A-4147-A177-3AD203B41FA5}">
                      <a16:colId xmlns:a16="http://schemas.microsoft.com/office/drawing/2014/main" val="2000729409"/>
                    </a:ext>
                  </a:extLst>
                </a:gridCol>
              </a:tblGrid>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5017699"/>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568134126"/>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418133244"/>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4862605"/>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250241"/>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3945729"/>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501582"/>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9599350"/>
                  </a:ext>
                </a:extLst>
              </a:tr>
            </a:tbl>
          </a:graphicData>
        </a:graphic>
      </p:graphicFrame>
      <p:graphicFrame>
        <p:nvGraphicFramePr>
          <p:cNvPr id="200773" name="Group 69">
            <a:extLst>
              <a:ext uri="{FF2B5EF4-FFF2-40B4-BE49-F238E27FC236}">
                <a16:creationId xmlns:a16="http://schemas.microsoft.com/office/drawing/2014/main" id="{4B288B1E-F98C-4059-96F2-CF168B6754B1}"/>
              </a:ext>
            </a:extLst>
          </p:cNvPr>
          <p:cNvGraphicFramePr>
            <a:graphicFrameLocks noGrp="1"/>
          </p:cNvGraphicFramePr>
          <p:nvPr/>
        </p:nvGraphicFramePr>
        <p:xfrm>
          <a:off x="6934200" y="5197475"/>
          <a:ext cx="914400" cy="365760"/>
        </p:xfrm>
        <a:graphic>
          <a:graphicData uri="http://schemas.openxmlformats.org/drawingml/2006/table">
            <a:tbl>
              <a:tblPr/>
              <a:tblGrid>
                <a:gridCol w="609600">
                  <a:extLst>
                    <a:ext uri="{9D8B030D-6E8A-4147-A177-3AD203B41FA5}">
                      <a16:colId xmlns:a16="http://schemas.microsoft.com/office/drawing/2014/main" val="3315414807"/>
                    </a:ext>
                  </a:extLst>
                </a:gridCol>
                <a:gridCol w="304800">
                  <a:extLst>
                    <a:ext uri="{9D8B030D-6E8A-4147-A177-3AD203B41FA5}">
                      <a16:colId xmlns:a16="http://schemas.microsoft.com/office/drawing/2014/main" val="217040065"/>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4332629"/>
                  </a:ext>
                </a:extLst>
              </a:tr>
            </a:tbl>
          </a:graphicData>
        </a:graphic>
      </p:graphicFrame>
      <p:graphicFrame>
        <p:nvGraphicFramePr>
          <p:cNvPr id="200783" name="Group 79">
            <a:extLst>
              <a:ext uri="{FF2B5EF4-FFF2-40B4-BE49-F238E27FC236}">
                <a16:creationId xmlns:a16="http://schemas.microsoft.com/office/drawing/2014/main" id="{DFFD0212-C0FB-4E95-9F86-952930EA3A53}"/>
              </a:ext>
            </a:extLst>
          </p:cNvPr>
          <p:cNvGraphicFramePr>
            <a:graphicFrameLocks noGrp="1"/>
          </p:cNvGraphicFramePr>
          <p:nvPr/>
        </p:nvGraphicFramePr>
        <p:xfrm>
          <a:off x="8077200" y="5197475"/>
          <a:ext cx="914400" cy="365760"/>
        </p:xfrm>
        <a:graphic>
          <a:graphicData uri="http://schemas.openxmlformats.org/drawingml/2006/table">
            <a:tbl>
              <a:tblPr/>
              <a:tblGrid>
                <a:gridCol w="609600">
                  <a:extLst>
                    <a:ext uri="{9D8B030D-6E8A-4147-A177-3AD203B41FA5}">
                      <a16:colId xmlns:a16="http://schemas.microsoft.com/office/drawing/2014/main" val="1198082604"/>
                    </a:ext>
                  </a:extLst>
                </a:gridCol>
                <a:gridCol w="304800">
                  <a:extLst>
                    <a:ext uri="{9D8B030D-6E8A-4147-A177-3AD203B41FA5}">
                      <a16:colId xmlns:a16="http://schemas.microsoft.com/office/drawing/2014/main" val="1420358699"/>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155350173"/>
                  </a:ext>
                </a:extLst>
              </a:tr>
            </a:tbl>
          </a:graphicData>
        </a:graphic>
      </p:graphicFrame>
      <p:graphicFrame>
        <p:nvGraphicFramePr>
          <p:cNvPr id="200794" name="Group 90">
            <a:extLst>
              <a:ext uri="{FF2B5EF4-FFF2-40B4-BE49-F238E27FC236}">
                <a16:creationId xmlns:a16="http://schemas.microsoft.com/office/drawing/2014/main" id="{CF5FEC29-D2ED-4492-BA94-7B9405921632}"/>
              </a:ext>
            </a:extLst>
          </p:cNvPr>
          <p:cNvGraphicFramePr>
            <a:graphicFrameLocks noGrp="1"/>
          </p:cNvGraphicFramePr>
          <p:nvPr/>
        </p:nvGraphicFramePr>
        <p:xfrm>
          <a:off x="6934200" y="4800600"/>
          <a:ext cx="914400" cy="365760"/>
        </p:xfrm>
        <a:graphic>
          <a:graphicData uri="http://schemas.openxmlformats.org/drawingml/2006/table">
            <a:tbl>
              <a:tblPr/>
              <a:tblGrid>
                <a:gridCol w="609600">
                  <a:extLst>
                    <a:ext uri="{9D8B030D-6E8A-4147-A177-3AD203B41FA5}">
                      <a16:colId xmlns:a16="http://schemas.microsoft.com/office/drawing/2014/main" val="618894604"/>
                    </a:ext>
                  </a:extLst>
                </a:gridCol>
                <a:gridCol w="304800">
                  <a:extLst>
                    <a:ext uri="{9D8B030D-6E8A-4147-A177-3AD203B41FA5}">
                      <a16:colId xmlns:a16="http://schemas.microsoft.com/office/drawing/2014/main" val="57800511"/>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044134901"/>
                  </a:ext>
                </a:extLst>
              </a:tr>
            </a:tbl>
          </a:graphicData>
        </a:graphic>
      </p:graphicFrame>
      <p:graphicFrame>
        <p:nvGraphicFramePr>
          <p:cNvPr id="200805" name="Group 101">
            <a:extLst>
              <a:ext uri="{FF2B5EF4-FFF2-40B4-BE49-F238E27FC236}">
                <a16:creationId xmlns:a16="http://schemas.microsoft.com/office/drawing/2014/main" id="{F0006FB2-6814-44E0-91CA-C6DA88668EC8}"/>
              </a:ext>
            </a:extLst>
          </p:cNvPr>
          <p:cNvGraphicFramePr>
            <a:graphicFrameLocks noGrp="1"/>
          </p:cNvGraphicFramePr>
          <p:nvPr/>
        </p:nvGraphicFramePr>
        <p:xfrm>
          <a:off x="6934200" y="4419600"/>
          <a:ext cx="914400" cy="365760"/>
        </p:xfrm>
        <a:graphic>
          <a:graphicData uri="http://schemas.openxmlformats.org/drawingml/2006/table">
            <a:tbl>
              <a:tblPr/>
              <a:tblGrid>
                <a:gridCol w="609600">
                  <a:extLst>
                    <a:ext uri="{9D8B030D-6E8A-4147-A177-3AD203B41FA5}">
                      <a16:colId xmlns:a16="http://schemas.microsoft.com/office/drawing/2014/main" val="3127938710"/>
                    </a:ext>
                  </a:extLst>
                </a:gridCol>
                <a:gridCol w="304800">
                  <a:extLst>
                    <a:ext uri="{9D8B030D-6E8A-4147-A177-3AD203B41FA5}">
                      <a16:colId xmlns:a16="http://schemas.microsoft.com/office/drawing/2014/main" val="1638849123"/>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564871923"/>
                  </a:ext>
                </a:extLst>
              </a:tr>
            </a:tbl>
          </a:graphicData>
        </a:graphic>
      </p:graphicFrame>
      <p:graphicFrame>
        <p:nvGraphicFramePr>
          <p:cNvPr id="200816" name="Group 112">
            <a:extLst>
              <a:ext uri="{FF2B5EF4-FFF2-40B4-BE49-F238E27FC236}">
                <a16:creationId xmlns:a16="http://schemas.microsoft.com/office/drawing/2014/main" id="{2C79C819-0A02-485A-A280-DC2C9AB817B4}"/>
              </a:ext>
            </a:extLst>
          </p:cNvPr>
          <p:cNvGraphicFramePr>
            <a:graphicFrameLocks noGrp="1"/>
          </p:cNvGraphicFramePr>
          <p:nvPr/>
        </p:nvGraphicFramePr>
        <p:xfrm>
          <a:off x="8077200" y="6035675"/>
          <a:ext cx="914400" cy="365760"/>
        </p:xfrm>
        <a:graphic>
          <a:graphicData uri="http://schemas.openxmlformats.org/drawingml/2006/table">
            <a:tbl>
              <a:tblPr/>
              <a:tblGrid>
                <a:gridCol w="609600">
                  <a:extLst>
                    <a:ext uri="{9D8B030D-6E8A-4147-A177-3AD203B41FA5}">
                      <a16:colId xmlns:a16="http://schemas.microsoft.com/office/drawing/2014/main" val="901661730"/>
                    </a:ext>
                  </a:extLst>
                </a:gridCol>
                <a:gridCol w="304800">
                  <a:extLst>
                    <a:ext uri="{9D8B030D-6E8A-4147-A177-3AD203B41FA5}">
                      <a16:colId xmlns:a16="http://schemas.microsoft.com/office/drawing/2014/main" val="1119262278"/>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449141686"/>
                  </a:ext>
                </a:extLst>
              </a:tr>
            </a:tbl>
          </a:graphicData>
        </a:graphic>
      </p:graphicFrame>
      <p:graphicFrame>
        <p:nvGraphicFramePr>
          <p:cNvPr id="200827" name="Group 123">
            <a:extLst>
              <a:ext uri="{FF2B5EF4-FFF2-40B4-BE49-F238E27FC236}">
                <a16:creationId xmlns:a16="http://schemas.microsoft.com/office/drawing/2014/main" id="{EB9147F3-475D-449E-8DDE-F0A5F9CB1AF1}"/>
              </a:ext>
            </a:extLst>
          </p:cNvPr>
          <p:cNvGraphicFramePr>
            <a:graphicFrameLocks noGrp="1"/>
          </p:cNvGraphicFramePr>
          <p:nvPr/>
        </p:nvGraphicFramePr>
        <p:xfrm>
          <a:off x="6934200" y="5638800"/>
          <a:ext cx="914400" cy="365760"/>
        </p:xfrm>
        <a:graphic>
          <a:graphicData uri="http://schemas.openxmlformats.org/drawingml/2006/table">
            <a:tbl>
              <a:tblPr/>
              <a:tblGrid>
                <a:gridCol w="609600">
                  <a:extLst>
                    <a:ext uri="{9D8B030D-6E8A-4147-A177-3AD203B41FA5}">
                      <a16:colId xmlns:a16="http://schemas.microsoft.com/office/drawing/2014/main" val="2516221091"/>
                    </a:ext>
                  </a:extLst>
                </a:gridCol>
                <a:gridCol w="304800">
                  <a:extLst>
                    <a:ext uri="{9D8B030D-6E8A-4147-A177-3AD203B41FA5}">
                      <a16:colId xmlns:a16="http://schemas.microsoft.com/office/drawing/2014/main" val="2202445436"/>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710064925"/>
                  </a:ext>
                </a:extLst>
              </a:tr>
            </a:tbl>
          </a:graphicData>
        </a:graphic>
      </p:graphicFrame>
      <p:graphicFrame>
        <p:nvGraphicFramePr>
          <p:cNvPr id="200838" name="Group 134">
            <a:extLst>
              <a:ext uri="{FF2B5EF4-FFF2-40B4-BE49-F238E27FC236}">
                <a16:creationId xmlns:a16="http://schemas.microsoft.com/office/drawing/2014/main" id="{18B0DB13-03AC-47E7-A716-B187B38208B2}"/>
              </a:ext>
            </a:extLst>
          </p:cNvPr>
          <p:cNvGraphicFramePr>
            <a:graphicFrameLocks noGrp="1"/>
          </p:cNvGraphicFramePr>
          <p:nvPr/>
        </p:nvGraphicFramePr>
        <p:xfrm>
          <a:off x="6934200" y="6035675"/>
          <a:ext cx="914400" cy="365760"/>
        </p:xfrm>
        <a:graphic>
          <a:graphicData uri="http://schemas.openxmlformats.org/drawingml/2006/table">
            <a:tbl>
              <a:tblPr/>
              <a:tblGrid>
                <a:gridCol w="609600">
                  <a:extLst>
                    <a:ext uri="{9D8B030D-6E8A-4147-A177-3AD203B41FA5}">
                      <a16:colId xmlns:a16="http://schemas.microsoft.com/office/drawing/2014/main" val="2798153784"/>
                    </a:ext>
                  </a:extLst>
                </a:gridCol>
                <a:gridCol w="304800">
                  <a:extLst>
                    <a:ext uri="{9D8B030D-6E8A-4147-A177-3AD203B41FA5}">
                      <a16:colId xmlns:a16="http://schemas.microsoft.com/office/drawing/2014/main" val="210164214"/>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385552"/>
                  </a:ext>
                </a:extLst>
              </a:tr>
            </a:tbl>
          </a:graphicData>
        </a:graphic>
      </p:graphicFrame>
      <p:sp>
        <p:nvSpPr>
          <p:cNvPr id="200848" name="Line 144">
            <a:extLst>
              <a:ext uri="{FF2B5EF4-FFF2-40B4-BE49-F238E27FC236}">
                <a16:creationId xmlns:a16="http://schemas.microsoft.com/office/drawing/2014/main" id="{68926FC6-C339-407F-B9BD-18DA1A667582}"/>
              </a:ext>
            </a:extLst>
          </p:cNvPr>
          <p:cNvSpPr>
            <a:spLocks noChangeShapeType="1"/>
          </p:cNvSpPr>
          <p:nvPr/>
        </p:nvSpPr>
        <p:spPr bwMode="auto">
          <a:xfrm>
            <a:off x="6553200" y="5410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849" name="Line 145">
            <a:extLst>
              <a:ext uri="{FF2B5EF4-FFF2-40B4-BE49-F238E27FC236}">
                <a16:creationId xmlns:a16="http://schemas.microsoft.com/office/drawing/2014/main" id="{47A0CD84-AFC8-48BB-8C5C-EAD36D334570}"/>
              </a:ext>
            </a:extLst>
          </p:cNvPr>
          <p:cNvSpPr>
            <a:spLocks noChangeShapeType="1"/>
          </p:cNvSpPr>
          <p:nvPr/>
        </p:nvSpPr>
        <p:spPr bwMode="auto">
          <a:xfrm>
            <a:off x="6553200" y="5791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850" name="Line 146">
            <a:extLst>
              <a:ext uri="{FF2B5EF4-FFF2-40B4-BE49-F238E27FC236}">
                <a16:creationId xmlns:a16="http://schemas.microsoft.com/office/drawing/2014/main" id="{65566B3E-D063-4B45-BE2A-9BB319FAE0C2}"/>
              </a:ext>
            </a:extLst>
          </p:cNvPr>
          <p:cNvSpPr>
            <a:spLocks noChangeShapeType="1"/>
          </p:cNvSpPr>
          <p:nvPr/>
        </p:nvSpPr>
        <p:spPr bwMode="auto">
          <a:xfrm>
            <a:off x="6553200" y="6172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851" name="Line 147">
            <a:extLst>
              <a:ext uri="{FF2B5EF4-FFF2-40B4-BE49-F238E27FC236}">
                <a16:creationId xmlns:a16="http://schemas.microsoft.com/office/drawing/2014/main" id="{C6E2234E-80B1-42ED-A2B1-751FAD6E3132}"/>
              </a:ext>
            </a:extLst>
          </p:cNvPr>
          <p:cNvSpPr>
            <a:spLocks noChangeShapeType="1"/>
          </p:cNvSpPr>
          <p:nvPr/>
        </p:nvSpPr>
        <p:spPr bwMode="auto">
          <a:xfrm>
            <a:off x="6553200" y="5029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852" name="Line 148">
            <a:extLst>
              <a:ext uri="{FF2B5EF4-FFF2-40B4-BE49-F238E27FC236}">
                <a16:creationId xmlns:a16="http://schemas.microsoft.com/office/drawing/2014/main" id="{CE0127EC-1C58-4E76-B6AF-1D35382ADCFE}"/>
              </a:ext>
            </a:extLst>
          </p:cNvPr>
          <p:cNvSpPr>
            <a:spLocks noChangeShapeType="1"/>
          </p:cNvSpPr>
          <p:nvPr/>
        </p:nvSpPr>
        <p:spPr bwMode="auto">
          <a:xfrm>
            <a:off x="6553200" y="4648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853" name="Line 149">
            <a:extLst>
              <a:ext uri="{FF2B5EF4-FFF2-40B4-BE49-F238E27FC236}">
                <a16:creationId xmlns:a16="http://schemas.microsoft.com/office/drawing/2014/main" id="{86B55604-042D-437C-83F9-76B1E40262FC}"/>
              </a:ext>
            </a:extLst>
          </p:cNvPr>
          <p:cNvSpPr>
            <a:spLocks noChangeShapeType="1"/>
          </p:cNvSpPr>
          <p:nvPr/>
        </p:nvSpPr>
        <p:spPr bwMode="auto">
          <a:xfrm>
            <a:off x="7696200" y="5410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854" name="Line 150">
            <a:extLst>
              <a:ext uri="{FF2B5EF4-FFF2-40B4-BE49-F238E27FC236}">
                <a16:creationId xmlns:a16="http://schemas.microsoft.com/office/drawing/2014/main" id="{E15A553B-DB95-4FCA-B018-F80C8474153E}"/>
              </a:ext>
            </a:extLst>
          </p:cNvPr>
          <p:cNvSpPr>
            <a:spLocks noChangeShapeType="1"/>
          </p:cNvSpPr>
          <p:nvPr/>
        </p:nvSpPr>
        <p:spPr bwMode="auto">
          <a:xfrm>
            <a:off x="7696200" y="6172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00855" name="Group 151">
            <a:extLst>
              <a:ext uri="{FF2B5EF4-FFF2-40B4-BE49-F238E27FC236}">
                <a16:creationId xmlns:a16="http://schemas.microsoft.com/office/drawing/2014/main" id="{F538844B-6BD6-4FEC-A0A8-988382C75AAE}"/>
              </a:ext>
            </a:extLst>
          </p:cNvPr>
          <p:cNvGraphicFramePr>
            <a:graphicFrameLocks noGrp="1"/>
          </p:cNvGraphicFramePr>
          <p:nvPr/>
        </p:nvGraphicFramePr>
        <p:xfrm>
          <a:off x="4876800" y="3200400"/>
          <a:ext cx="381000" cy="3200400"/>
        </p:xfrm>
        <a:graphic>
          <a:graphicData uri="http://schemas.openxmlformats.org/drawingml/2006/table">
            <a:tbl>
              <a:tblPr/>
              <a:tblGrid>
                <a:gridCol w="381000">
                  <a:extLst>
                    <a:ext uri="{9D8B030D-6E8A-4147-A177-3AD203B41FA5}">
                      <a16:colId xmlns:a16="http://schemas.microsoft.com/office/drawing/2014/main" val="259009053"/>
                    </a:ext>
                  </a:extLst>
                </a:gridCol>
              </a:tblGrid>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5199682"/>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1164436"/>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6074707"/>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2638100"/>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5571122"/>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9638043"/>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4169933"/>
                  </a:ext>
                </a:extLst>
              </a:tr>
              <a:tr h="4000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840509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4">
            <a:extLst>
              <a:ext uri="{FF2B5EF4-FFF2-40B4-BE49-F238E27FC236}">
                <a16:creationId xmlns:a16="http://schemas.microsoft.com/office/drawing/2014/main" id="{96254A77-1EE5-4848-A53D-53FACA30694A}"/>
              </a:ext>
            </a:extLst>
          </p:cNvPr>
          <p:cNvSpPr>
            <a:spLocks noGrp="1"/>
          </p:cNvSpPr>
          <p:nvPr>
            <p:ph type="sldNum" sz="quarter" idx="11"/>
          </p:nvPr>
        </p:nvSpPr>
        <p:spPr/>
        <p:txBody>
          <a:bodyPr/>
          <a:lstStyle/>
          <a:p>
            <a:fld id="{2F041E85-5590-4CCE-B9D0-F6EB63CB68A4}" type="slidenum">
              <a:rPr lang="en-US" altLang="en-US"/>
              <a:pPr/>
              <a:t>26</a:t>
            </a:fld>
            <a:endParaRPr lang="en-US" altLang="en-US"/>
          </a:p>
        </p:txBody>
      </p:sp>
      <p:sp>
        <p:nvSpPr>
          <p:cNvPr id="199682" name="Rectangle 2">
            <a:extLst>
              <a:ext uri="{FF2B5EF4-FFF2-40B4-BE49-F238E27FC236}">
                <a16:creationId xmlns:a16="http://schemas.microsoft.com/office/drawing/2014/main" id="{1A320F4E-9AFB-4B7C-9F08-C272683E47AA}"/>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199683" name="Rectangle 3">
            <a:extLst>
              <a:ext uri="{FF2B5EF4-FFF2-40B4-BE49-F238E27FC236}">
                <a16:creationId xmlns:a16="http://schemas.microsoft.com/office/drawing/2014/main" id="{9509618A-B964-4861-ABC0-432BD678CF41}"/>
              </a:ext>
            </a:extLst>
          </p:cNvPr>
          <p:cNvSpPr>
            <a:spLocks noGrp="1" noChangeArrowheads="1"/>
          </p:cNvSpPr>
          <p:nvPr>
            <p:ph type="body" idx="1"/>
          </p:nvPr>
        </p:nvSpPr>
        <p:spPr>
          <a:xfrm>
            <a:off x="228600" y="838200"/>
            <a:ext cx="8686800" cy="2057400"/>
          </a:xfrm>
          <a:noFill/>
          <a:ln/>
        </p:spPr>
        <p:txBody>
          <a:bodyPr>
            <a:normAutofit fontScale="85000" lnSpcReduction="10000"/>
          </a:bodyPr>
          <a:lstStyle/>
          <a:p>
            <a:pPr>
              <a:spcBef>
                <a:spcPct val="5000"/>
              </a:spcBef>
            </a:pPr>
            <a:r>
              <a:rPr lang="en-US" altLang="en-US">
                <a:cs typeface="Times New Roman" panose="02020603050405020304" pitchFamily="18" charset="0"/>
              </a:rPr>
              <a:t>Biện pháp m</a:t>
            </a:r>
            <a:r>
              <a:rPr lang="en-US" altLang="en-US"/>
              <a:t>óc nối dây chuyền</a:t>
            </a:r>
            <a:r>
              <a:rPr lang="en-US" altLang="en-US">
                <a:cs typeface="Times New Roman" panose="02020603050405020304" pitchFamily="18" charset="0"/>
              </a:rPr>
              <a:t> (chaining)</a:t>
            </a:r>
          </a:p>
          <a:p>
            <a:pPr lvl="1">
              <a:spcBef>
                <a:spcPct val="5000"/>
              </a:spcBef>
            </a:pPr>
            <a:r>
              <a:rPr lang="en-US" altLang="en-US">
                <a:cs typeface="Times New Roman" panose="02020603050405020304" pitchFamily="18" charset="0"/>
              </a:rPr>
              <a:t>K</a:t>
            </a:r>
            <a:r>
              <a:rPr lang="en-US" altLang="en-US"/>
              <a:t>ỹ thuật móc nối trong (Internal Link)</a:t>
            </a:r>
          </a:p>
          <a:p>
            <a:pPr lvl="2">
              <a:spcBef>
                <a:spcPct val="5000"/>
              </a:spcBef>
            </a:pPr>
            <a:r>
              <a:rPr lang="en-US" altLang="en-US"/>
              <a:t>Dùng CTLT móc nối để lưu trữ và tìm kiếm DS giá trị địa chỉ đụng độ</a:t>
            </a:r>
          </a:p>
          <a:p>
            <a:pPr lvl="2">
              <a:spcBef>
                <a:spcPct val="5000"/>
              </a:spcBef>
            </a:pPr>
            <a:r>
              <a:rPr lang="en-US" altLang="en-US"/>
              <a:t>Chỉ dùng miền nhớ ở trong bảng địa chỉ để lưu các giá trị đụng độ</a:t>
            </a:r>
          </a:p>
          <a:p>
            <a:pPr lvl="2">
              <a:spcBef>
                <a:spcPct val="5000"/>
              </a:spcBef>
            </a:pPr>
            <a:r>
              <a:rPr lang="en-US" altLang="en-US"/>
              <a:t>Chỉ dùng thêm miển nhớ mới khi xảy ra hiện tượng tràn</a:t>
            </a:r>
          </a:p>
        </p:txBody>
      </p:sp>
      <p:graphicFrame>
        <p:nvGraphicFramePr>
          <p:cNvPr id="199684" name="Group 4">
            <a:extLst>
              <a:ext uri="{FF2B5EF4-FFF2-40B4-BE49-F238E27FC236}">
                <a16:creationId xmlns:a16="http://schemas.microsoft.com/office/drawing/2014/main" id="{4331B99F-8E3E-4A09-8A12-145042F8E2C8}"/>
              </a:ext>
            </a:extLst>
          </p:cNvPr>
          <p:cNvGraphicFramePr>
            <a:graphicFrameLocks noGrp="1"/>
          </p:cNvGraphicFramePr>
          <p:nvPr/>
        </p:nvGraphicFramePr>
        <p:xfrm>
          <a:off x="1295400" y="3124200"/>
          <a:ext cx="1219200" cy="3276600"/>
        </p:xfrm>
        <a:graphic>
          <a:graphicData uri="http://schemas.openxmlformats.org/drawingml/2006/table">
            <a:tbl>
              <a:tblPr/>
              <a:tblGrid>
                <a:gridCol w="609600">
                  <a:extLst>
                    <a:ext uri="{9D8B030D-6E8A-4147-A177-3AD203B41FA5}">
                      <a16:colId xmlns:a16="http://schemas.microsoft.com/office/drawing/2014/main" val="2060537182"/>
                    </a:ext>
                  </a:extLst>
                </a:gridCol>
                <a:gridCol w="609600">
                  <a:extLst>
                    <a:ext uri="{9D8B030D-6E8A-4147-A177-3AD203B41FA5}">
                      <a16:colId xmlns:a16="http://schemas.microsoft.com/office/drawing/2014/main" val="2943999120"/>
                    </a:ext>
                  </a:extLst>
                </a:gridCol>
              </a:tblGrid>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4924743"/>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2674998"/>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5179190"/>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3666177"/>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8504688"/>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3289941"/>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4323994"/>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5996251"/>
                  </a:ext>
                </a:extLst>
              </a:tr>
            </a:tbl>
          </a:graphicData>
        </a:graphic>
      </p:graphicFrame>
      <p:graphicFrame>
        <p:nvGraphicFramePr>
          <p:cNvPr id="199886" name="Group 206">
            <a:extLst>
              <a:ext uri="{FF2B5EF4-FFF2-40B4-BE49-F238E27FC236}">
                <a16:creationId xmlns:a16="http://schemas.microsoft.com/office/drawing/2014/main" id="{EEC56569-D962-4973-A7AE-ACA9F61F221E}"/>
              </a:ext>
            </a:extLst>
          </p:cNvPr>
          <p:cNvGraphicFramePr>
            <a:graphicFrameLocks noGrp="1"/>
          </p:cNvGraphicFramePr>
          <p:nvPr/>
        </p:nvGraphicFramePr>
        <p:xfrm>
          <a:off x="3200400" y="3124200"/>
          <a:ext cx="1295400" cy="3298825"/>
        </p:xfrm>
        <a:graphic>
          <a:graphicData uri="http://schemas.openxmlformats.org/drawingml/2006/table">
            <a:tbl>
              <a:tblPr/>
              <a:tblGrid>
                <a:gridCol w="954088">
                  <a:extLst>
                    <a:ext uri="{9D8B030D-6E8A-4147-A177-3AD203B41FA5}">
                      <a16:colId xmlns:a16="http://schemas.microsoft.com/office/drawing/2014/main" val="2723521450"/>
                    </a:ext>
                  </a:extLst>
                </a:gridCol>
                <a:gridCol w="341312">
                  <a:extLst>
                    <a:ext uri="{9D8B030D-6E8A-4147-A177-3AD203B41FA5}">
                      <a16:colId xmlns:a16="http://schemas.microsoft.com/office/drawing/2014/main" val="1569025218"/>
                    </a:ext>
                  </a:extLst>
                </a:gridCol>
              </a:tblGrid>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844301"/>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543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630147494"/>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678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38325879"/>
                  </a:ext>
                </a:extLst>
              </a:tr>
              <a:tr h="431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345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240714842"/>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502150567"/>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09095"/>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706427988"/>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0087155"/>
                  </a:ext>
                </a:extLst>
              </a:tr>
            </a:tbl>
          </a:graphicData>
        </a:graphic>
      </p:graphicFrame>
      <p:sp>
        <p:nvSpPr>
          <p:cNvPr id="199824" name="Line 144">
            <a:extLst>
              <a:ext uri="{FF2B5EF4-FFF2-40B4-BE49-F238E27FC236}">
                <a16:creationId xmlns:a16="http://schemas.microsoft.com/office/drawing/2014/main" id="{62314A87-9DBA-4F30-951A-C42B1B1EB9E8}"/>
              </a:ext>
            </a:extLst>
          </p:cNvPr>
          <p:cNvSpPr>
            <a:spLocks noChangeShapeType="1"/>
          </p:cNvSpPr>
          <p:nvPr/>
        </p:nvSpPr>
        <p:spPr bwMode="auto">
          <a:xfrm>
            <a:off x="4343400" y="54102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826" name="Line 146">
            <a:extLst>
              <a:ext uri="{FF2B5EF4-FFF2-40B4-BE49-F238E27FC236}">
                <a16:creationId xmlns:a16="http://schemas.microsoft.com/office/drawing/2014/main" id="{DFEEA688-2E71-42DF-9332-70E948EABA65}"/>
              </a:ext>
            </a:extLst>
          </p:cNvPr>
          <p:cNvSpPr>
            <a:spLocks noChangeShapeType="1"/>
          </p:cNvSpPr>
          <p:nvPr/>
        </p:nvSpPr>
        <p:spPr bwMode="auto">
          <a:xfrm>
            <a:off x="4343400" y="6172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99831" name="Group 151">
            <a:extLst>
              <a:ext uri="{FF2B5EF4-FFF2-40B4-BE49-F238E27FC236}">
                <a16:creationId xmlns:a16="http://schemas.microsoft.com/office/drawing/2014/main" id="{6E2BE6F5-E3B3-44FD-8D50-0BC39E99BA51}"/>
              </a:ext>
            </a:extLst>
          </p:cNvPr>
          <p:cNvGraphicFramePr>
            <a:graphicFrameLocks noGrp="1"/>
          </p:cNvGraphicFramePr>
          <p:nvPr/>
        </p:nvGraphicFramePr>
        <p:xfrm>
          <a:off x="2667000" y="3124200"/>
          <a:ext cx="381000" cy="3276600"/>
        </p:xfrm>
        <a:graphic>
          <a:graphicData uri="http://schemas.openxmlformats.org/drawingml/2006/table">
            <a:tbl>
              <a:tblPr/>
              <a:tblGrid>
                <a:gridCol w="381000">
                  <a:extLst>
                    <a:ext uri="{9D8B030D-6E8A-4147-A177-3AD203B41FA5}">
                      <a16:colId xmlns:a16="http://schemas.microsoft.com/office/drawing/2014/main" val="2637534052"/>
                    </a:ext>
                  </a:extLst>
                </a:gridCol>
              </a:tblGrid>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784699"/>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3396650"/>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3692825"/>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9732930"/>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7821737"/>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87370"/>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4779909"/>
                  </a:ext>
                </a:extLst>
              </a:tr>
              <a:tr h="4095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4169140"/>
                  </a:ext>
                </a:extLst>
              </a:tr>
            </a:tbl>
          </a:graphicData>
        </a:graphic>
      </p:graphicFrame>
      <p:sp>
        <p:nvSpPr>
          <p:cNvPr id="199862" name="Line 182">
            <a:extLst>
              <a:ext uri="{FF2B5EF4-FFF2-40B4-BE49-F238E27FC236}">
                <a16:creationId xmlns:a16="http://schemas.microsoft.com/office/drawing/2014/main" id="{7F225C33-E3C6-4307-9BEA-375EE93F03A0}"/>
              </a:ext>
            </a:extLst>
          </p:cNvPr>
          <p:cNvSpPr>
            <a:spLocks noChangeShapeType="1"/>
          </p:cNvSpPr>
          <p:nvPr/>
        </p:nvSpPr>
        <p:spPr bwMode="auto">
          <a:xfrm flipV="1">
            <a:off x="4724400" y="37338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863" name="Line 183">
            <a:extLst>
              <a:ext uri="{FF2B5EF4-FFF2-40B4-BE49-F238E27FC236}">
                <a16:creationId xmlns:a16="http://schemas.microsoft.com/office/drawing/2014/main" id="{00547355-63FC-4481-8E0C-2AEE759472A9}"/>
              </a:ext>
            </a:extLst>
          </p:cNvPr>
          <p:cNvSpPr>
            <a:spLocks noChangeShapeType="1"/>
          </p:cNvSpPr>
          <p:nvPr/>
        </p:nvSpPr>
        <p:spPr bwMode="auto">
          <a:xfrm flipH="1">
            <a:off x="4495800" y="37338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864" name="Line 184">
            <a:extLst>
              <a:ext uri="{FF2B5EF4-FFF2-40B4-BE49-F238E27FC236}">
                <a16:creationId xmlns:a16="http://schemas.microsoft.com/office/drawing/2014/main" id="{2E744DD5-5B00-4884-B59F-056E6B4C3EEF}"/>
              </a:ext>
            </a:extLst>
          </p:cNvPr>
          <p:cNvSpPr>
            <a:spLocks noChangeShapeType="1"/>
          </p:cNvSpPr>
          <p:nvPr/>
        </p:nvSpPr>
        <p:spPr bwMode="auto">
          <a:xfrm flipV="1">
            <a:off x="4876800" y="4114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9866" name="Line 186">
            <a:extLst>
              <a:ext uri="{FF2B5EF4-FFF2-40B4-BE49-F238E27FC236}">
                <a16:creationId xmlns:a16="http://schemas.microsoft.com/office/drawing/2014/main" id="{D55500BD-6792-4572-8D51-DEE383F2BD62}"/>
              </a:ext>
            </a:extLst>
          </p:cNvPr>
          <p:cNvSpPr>
            <a:spLocks noChangeShapeType="1"/>
          </p:cNvSpPr>
          <p:nvPr/>
        </p:nvSpPr>
        <p:spPr bwMode="auto">
          <a:xfrm flipH="1">
            <a:off x="4495800" y="4114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4">
            <a:extLst>
              <a:ext uri="{FF2B5EF4-FFF2-40B4-BE49-F238E27FC236}">
                <a16:creationId xmlns:a16="http://schemas.microsoft.com/office/drawing/2014/main" id="{BBBD8C79-AC83-4E03-8BB8-78A8516509C4}"/>
              </a:ext>
            </a:extLst>
          </p:cNvPr>
          <p:cNvSpPr>
            <a:spLocks noGrp="1"/>
          </p:cNvSpPr>
          <p:nvPr>
            <p:ph type="sldNum" sz="quarter" idx="11"/>
          </p:nvPr>
        </p:nvSpPr>
        <p:spPr/>
        <p:txBody>
          <a:bodyPr/>
          <a:lstStyle/>
          <a:p>
            <a:fld id="{ADCDBB98-5EF2-44E9-8A89-9106CF0F584A}" type="slidenum">
              <a:rPr lang="en-US" altLang="en-US"/>
              <a:pPr/>
              <a:t>27</a:t>
            </a:fld>
            <a:endParaRPr lang="en-US" altLang="en-US"/>
          </a:p>
        </p:txBody>
      </p:sp>
      <p:sp>
        <p:nvSpPr>
          <p:cNvPr id="201730" name="Rectangle 2">
            <a:extLst>
              <a:ext uri="{FF2B5EF4-FFF2-40B4-BE49-F238E27FC236}">
                <a16:creationId xmlns:a16="http://schemas.microsoft.com/office/drawing/2014/main" id="{4539F122-25B4-4470-8908-F04581BE7797}"/>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201731" name="Rectangle 3">
            <a:extLst>
              <a:ext uri="{FF2B5EF4-FFF2-40B4-BE49-F238E27FC236}">
                <a16:creationId xmlns:a16="http://schemas.microsoft.com/office/drawing/2014/main" id="{C4C8F95E-06AE-49DE-AA29-67D924873354}"/>
              </a:ext>
            </a:extLst>
          </p:cNvPr>
          <p:cNvSpPr>
            <a:spLocks noGrp="1" noChangeArrowheads="1"/>
          </p:cNvSpPr>
          <p:nvPr>
            <p:ph type="body" idx="1"/>
          </p:nvPr>
        </p:nvSpPr>
        <p:spPr>
          <a:xfrm>
            <a:off x="228600" y="838200"/>
            <a:ext cx="8001000" cy="5486400"/>
          </a:xfrm>
          <a:noFill/>
          <a:ln/>
        </p:spPr>
        <p:txBody>
          <a:bodyPr>
            <a:normAutofit fontScale="92500" lnSpcReduction="10000"/>
          </a:bodyPr>
          <a:lstStyle/>
          <a:p>
            <a:pPr>
              <a:spcBef>
                <a:spcPct val="0"/>
              </a:spcBef>
            </a:pPr>
            <a:r>
              <a:rPr lang="en-US" altLang="en-US">
                <a:cs typeface="Times New Roman" panose="02020603050405020304" pitchFamily="18" charset="0"/>
              </a:rPr>
              <a:t>Biện pháp m</a:t>
            </a:r>
            <a:r>
              <a:rPr lang="en-US" altLang="en-US"/>
              <a:t>óc nối dây chuyền</a:t>
            </a:r>
            <a:r>
              <a:rPr lang="en-US" altLang="en-US">
                <a:cs typeface="Times New Roman" panose="02020603050405020304" pitchFamily="18" charset="0"/>
              </a:rPr>
              <a:t> (chaining)</a:t>
            </a:r>
          </a:p>
          <a:p>
            <a:pPr lvl="1">
              <a:spcBef>
                <a:spcPct val="0"/>
              </a:spcBef>
            </a:pPr>
            <a:r>
              <a:rPr lang="en-US" altLang="en-US">
                <a:cs typeface="Times New Roman" panose="02020603050405020304" pitchFamily="18" charset="0"/>
              </a:rPr>
              <a:t>K</a:t>
            </a:r>
            <a:r>
              <a:rPr lang="en-US" altLang="en-US"/>
              <a:t>ỹ thuật móc nối trong (Internal Link)</a:t>
            </a:r>
          </a:p>
          <a:p>
            <a:pPr lvl="2">
              <a:spcBef>
                <a:spcPct val="0"/>
              </a:spcBef>
            </a:pPr>
            <a:r>
              <a:rPr lang="en-US" altLang="en-US"/>
              <a:t>Ý tưởng giải thuật</a:t>
            </a:r>
          </a:p>
          <a:p>
            <a:pPr lvl="3">
              <a:spcBef>
                <a:spcPct val="0"/>
              </a:spcBef>
            </a:pPr>
            <a:r>
              <a:rPr lang="en-US" altLang="en-US"/>
              <a:t>Tính địa chỉ của khóa đưa vào h(k)</a:t>
            </a:r>
          </a:p>
          <a:p>
            <a:pPr lvl="3">
              <a:spcBef>
                <a:spcPct val="0"/>
              </a:spcBef>
            </a:pPr>
            <a:r>
              <a:rPr lang="en-US" altLang="en-US"/>
              <a:t>Nếu k</a:t>
            </a:r>
            <a:r>
              <a:rPr lang="en-US" altLang="en-US" baseline="-25000"/>
              <a:t>0</a:t>
            </a:r>
            <a:r>
              <a:rPr lang="en-US" altLang="en-US"/>
              <a:t> tại đó (đụng độ): h(k) = h(k</a:t>
            </a:r>
            <a:r>
              <a:rPr lang="en-US" altLang="en-US" baseline="-25000"/>
              <a:t>0</a:t>
            </a:r>
            <a:r>
              <a:rPr lang="en-US" altLang="en-US"/>
              <a:t>)</a:t>
            </a:r>
          </a:p>
          <a:p>
            <a:pPr lvl="4">
              <a:spcBef>
                <a:spcPct val="0"/>
              </a:spcBef>
            </a:pPr>
            <a:r>
              <a:rPr lang="en-US" altLang="en-US"/>
              <a:t>Nếu tìm trong DS các khóa "đụng độ" đã chứa k =&gt; STOP</a:t>
            </a:r>
          </a:p>
          <a:p>
            <a:pPr lvl="4">
              <a:spcBef>
                <a:spcPct val="0"/>
              </a:spcBef>
            </a:pPr>
            <a:r>
              <a:rPr lang="en-US" altLang="en-US"/>
              <a:t>Tìm ô trống tiếp theo cho k =&gt; thêm vào DS móc nối</a:t>
            </a:r>
          </a:p>
          <a:p>
            <a:pPr lvl="3">
              <a:spcBef>
                <a:spcPct val="0"/>
              </a:spcBef>
            </a:pPr>
            <a:r>
              <a:rPr lang="en-US" altLang="en-US"/>
              <a:t>Nếu k</a:t>
            </a:r>
            <a:r>
              <a:rPr lang="en-US" altLang="en-US" baseline="-25000"/>
              <a:t>0</a:t>
            </a:r>
            <a:r>
              <a:rPr lang="en-US" altLang="en-US"/>
              <a:t> tại đó: h(k) &lt;&gt; h(k</a:t>
            </a:r>
            <a:r>
              <a:rPr lang="en-US" altLang="en-US" baseline="-25000"/>
              <a:t>0</a:t>
            </a:r>
            <a:r>
              <a:rPr lang="en-US" altLang="en-US"/>
              <a:t>): </a:t>
            </a:r>
            <a:br>
              <a:rPr lang="en-US" altLang="en-US"/>
            </a:br>
            <a:r>
              <a:rPr lang="en-US" altLang="en-US"/>
              <a:t>( k</a:t>
            </a:r>
            <a:r>
              <a:rPr lang="en-US" altLang="en-US" baseline="-25000"/>
              <a:t>0</a:t>
            </a:r>
            <a:r>
              <a:rPr lang="en-US" altLang="en-US"/>
              <a:t> thuộc vào DS các khóa </a:t>
            </a:r>
            <a:br>
              <a:rPr lang="en-US" altLang="en-US"/>
            </a:br>
            <a:r>
              <a:rPr lang="en-US" altLang="en-US"/>
              <a:t>đụng độ được thêm vào trước đó, </a:t>
            </a:r>
            <a:br>
              <a:rPr lang="en-US" altLang="en-US"/>
            </a:br>
            <a:r>
              <a:rPr lang="en-US" altLang="en-US"/>
              <a:t>ô nhớ đó thực sự không phải của k</a:t>
            </a:r>
            <a:r>
              <a:rPr lang="en-US" altLang="en-US" baseline="-25000"/>
              <a:t>0</a:t>
            </a:r>
            <a:r>
              <a:rPr lang="en-US" altLang="en-US"/>
              <a:t>)</a:t>
            </a:r>
          </a:p>
          <a:p>
            <a:pPr lvl="4">
              <a:spcBef>
                <a:spcPct val="0"/>
              </a:spcBef>
            </a:pPr>
            <a:r>
              <a:rPr lang="en-US" altLang="en-US"/>
              <a:t>Tìm ô nhớ trống mới cho k</a:t>
            </a:r>
            <a:r>
              <a:rPr lang="en-US" altLang="en-US" baseline="-25000"/>
              <a:t>0</a:t>
            </a:r>
            <a:endParaRPr lang="en-US" altLang="en-US"/>
          </a:p>
          <a:p>
            <a:pPr lvl="4">
              <a:spcBef>
                <a:spcPct val="0"/>
              </a:spcBef>
            </a:pPr>
            <a:r>
              <a:rPr lang="en-US" altLang="en-US"/>
              <a:t>Đưa k vào địa chỉ đó</a:t>
            </a:r>
          </a:p>
          <a:p>
            <a:pPr lvl="2">
              <a:spcBef>
                <a:spcPct val="0"/>
              </a:spcBef>
            </a:pPr>
            <a:r>
              <a:rPr lang="en-US" altLang="en-US"/>
              <a:t>Nhận xét</a:t>
            </a:r>
          </a:p>
          <a:p>
            <a:pPr lvl="3">
              <a:spcBef>
                <a:spcPct val="0"/>
              </a:spcBef>
            </a:pPr>
            <a:r>
              <a:rPr lang="en-US" altLang="en-US"/>
              <a:t>Trong trường hợp thứ 2, việc sao chép</a:t>
            </a:r>
            <a:br>
              <a:rPr lang="en-US" altLang="en-US"/>
            </a:br>
            <a:r>
              <a:rPr lang="en-US" altLang="en-US"/>
              <a:t>k</a:t>
            </a:r>
            <a:r>
              <a:rPr lang="en-US" altLang="en-US" baseline="-25000"/>
              <a:t>0</a:t>
            </a:r>
            <a:r>
              <a:rPr lang="en-US" altLang="en-US"/>
              <a:t> không đơn thuần chỉ thực hiện với</a:t>
            </a:r>
            <a:br>
              <a:rPr lang="en-US" altLang="en-US"/>
            </a:br>
            <a:r>
              <a:rPr lang="en-US" altLang="en-US"/>
              <a:t>nội dung của k</a:t>
            </a:r>
            <a:r>
              <a:rPr lang="en-US" altLang="en-US" baseline="-25000"/>
              <a:t>0</a:t>
            </a:r>
            <a:r>
              <a:rPr lang="en-US" altLang="en-US"/>
              <a:t> mà còn phải sửa lại </a:t>
            </a:r>
            <a:br>
              <a:rPr lang="en-US" altLang="en-US"/>
            </a:br>
            <a:r>
              <a:rPr lang="en-US" altLang="en-US"/>
              <a:t>địa chỉ của con trỏ trỏ đến nó =&gt; </a:t>
            </a:r>
            <a:r>
              <a:rPr lang="en-US" altLang="en-US" b="1" i="1"/>
              <a:t>dùng</a:t>
            </a:r>
            <a:br>
              <a:rPr lang="en-US" altLang="en-US" b="1" i="1"/>
            </a:br>
            <a:r>
              <a:rPr lang="en-US" altLang="en-US" b="1" i="1"/>
              <a:t>CTLT móc nối kép hoặc vòng</a:t>
            </a:r>
          </a:p>
        </p:txBody>
      </p:sp>
      <p:graphicFrame>
        <p:nvGraphicFramePr>
          <p:cNvPr id="201732" name="Group 4">
            <a:extLst>
              <a:ext uri="{FF2B5EF4-FFF2-40B4-BE49-F238E27FC236}">
                <a16:creationId xmlns:a16="http://schemas.microsoft.com/office/drawing/2014/main" id="{2C86922F-FE9A-4736-881A-A3588ED87C17}"/>
              </a:ext>
            </a:extLst>
          </p:cNvPr>
          <p:cNvGraphicFramePr>
            <a:graphicFrameLocks noGrp="1"/>
          </p:cNvGraphicFramePr>
          <p:nvPr/>
        </p:nvGraphicFramePr>
        <p:xfrm>
          <a:off x="5715000" y="3276600"/>
          <a:ext cx="1143000" cy="3124200"/>
        </p:xfrm>
        <a:graphic>
          <a:graphicData uri="http://schemas.openxmlformats.org/drawingml/2006/table">
            <a:tbl>
              <a:tblPr/>
              <a:tblGrid>
                <a:gridCol w="571500">
                  <a:extLst>
                    <a:ext uri="{9D8B030D-6E8A-4147-A177-3AD203B41FA5}">
                      <a16:colId xmlns:a16="http://schemas.microsoft.com/office/drawing/2014/main" val="1477409210"/>
                    </a:ext>
                  </a:extLst>
                </a:gridCol>
                <a:gridCol w="571500">
                  <a:extLst>
                    <a:ext uri="{9D8B030D-6E8A-4147-A177-3AD203B41FA5}">
                      <a16:colId xmlns:a16="http://schemas.microsoft.com/office/drawing/2014/main" val="792717488"/>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84172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8993015"/>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3478702"/>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3302193"/>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3870175"/>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63665"/>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7252141"/>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4709096"/>
                  </a:ext>
                </a:extLst>
              </a:tr>
            </a:tbl>
          </a:graphicData>
        </a:graphic>
      </p:graphicFrame>
      <p:graphicFrame>
        <p:nvGraphicFramePr>
          <p:cNvPr id="201761" name="Group 33">
            <a:extLst>
              <a:ext uri="{FF2B5EF4-FFF2-40B4-BE49-F238E27FC236}">
                <a16:creationId xmlns:a16="http://schemas.microsoft.com/office/drawing/2014/main" id="{175D22CA-D13F-486F-9C4A-242EAC033C2F}"/>
              </a:ext>
            </a:extLst>
          </p:cNvPr>
          <p:cNvGraphicFramePr>
            <a:graphicFrameLocks noGrp="1"/>
          </p:cNvGraphicFramePr>
          <p:nvPr/>
        </p:nvGraphicFramePr>
        <p:xfrm>
          <a:off x="7391400" y="3276600"/>
          <a:ext cx="1219200" cy="3146425"/>
        </p:xfrm>
        <a:graphic>
          <a:graphicData uri="http://schemas.openxmlformats.org/drawingml/2006/table">
            <a:tbl>
              <a:tblPr/>
              <a:tblGrid>
                <a:gridCol w="898525">
                  <a:extLst>
                    <a:ext uri="{9D8B030D-6E8A-4147-A177-3AD203B41FA5}">
                      <a16:colId xmlns:a16="http://schemas.microsoft.com/office/drawing/2014/main" val="2525981122"/>
                    </a:ext>
                  </a:extLst>
                </a:gridCol>
                <a:gridCol w="320675">
                  <a:extLst>
                    <a:ext uri="{9D8B030D-6E8A-4147-A177-3AD203B41FA5}">
                      <a16:colId xmlns:a16="http://schemas.microsoft.com/office/drawing/2014/main" val="3383068165"/>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8164147"/>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543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408487730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678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757880031"/>
                  </a:ext>
                </a:extLst>
              </a:tr>
              <a:tr h="4127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345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551597220"/>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30799174"/>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6118664"/>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48619278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2998289"/>
                  </a:ext>
                </a:extLst>
              </a:tr>
            </a:tbl>
          </a:graphicData>
        </a:graphic>
      </p:graphicFrame>
      <p:sp>
        <p:nvSpPr>
          <p:cNvPr id="201806" name="Line 78">
            <a:extLst>
              <a:ext uri="{FF2B5EF4-FFF2-40B4-BE49-F238E27FC236}">
                <a16:creationId xmlns:a16="http://schemas.microsoft.com/office/drawing/2014/main" id="{83EC7D5F-EFFF-4884-A64C-D1971B24BFCC}"/>
              </a:ext>
            </a:extLst>
          </p:cNvPr>
          <p:cNvSpPr>
            <a:spLocks noChangeShapeType="1"/>
          </p:cNvSpPr>
          <p:nvPr/>
        </p:nvSpPr>
        <p:spPr bwMode="auto">
          <a:xfrm>
            <a:off x="8458200" y="54102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807" name="Line 79">
            <a:extLst>
              <a:ext uri="{FF2B5EF4-FFF2-40B4-BE49-F238E27FC236}">
                <a16:creationId xmlns:a16="http://schemas.microsoft.com/office/drawing/2014/main" id="{5DF4B57C-B204-4919-B78A-ABAD954610F6}"/>
              </a:ext>
            </a:extLst>
          </p:cNvPr>
          <p:cNvSpPr>
            <a:spLocks noChangeShapeType="1"/>
          </p:cNvSpPr>
          <p:nvPr/>
        </p:nvSpPr>
        <p:spPr bwMode="auto">
          <a:xfrm>
            <a:off x="8458200" y="6172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01808" name="Group 80">
            <a:extLst>
              <a:ext uri="{FF2B5EF4-FFF2-40B4-BE49-F238E27FC236}">
                <a16:creationId xmlns:a16="http://schemas.microsoft.com/office/drawing/2014/main" id="{36A1E1A1-9EC1-4D87-8661-DC3833C43E29}"/>
              </a:ext>
            </a:extLst>
          </p:cNvPr>
          <p:cNvGraphicFramePr>
            <a:graphicFrameLocks noGrp="1"/>
          </p:cNvGraphicFramePr>
          <p:nvPr/>
        </p:nvGraphicFramePr>
        <p:xfrm>
          <a:off x="6934200" y="3276600"/>
          <a:ext cx="381000" cy="3124200"/>
        </p:xfrm>
        <a:graphic>
          <a:graphicData uri="http://schemas.openxmlformats.org/drawingml/2006/table">
            <a:tbl>
              <a:tblPr/>
              <a:tblGrid>
                <a:gridCol w="381000">
                  <a:extLst>
                    <a:ext uri="{9D8B030D-6E8A-4147-A177-3AD203B41FA5}">
                      <a16:colId xmlns:a16="http://schemas.microsoft.com/office/drawing/2014/main" val="380758893"/>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138889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719019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549003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279161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0114144"/>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5697570"/>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8514231"/>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2366556"/>
                  </a:ext>
                </a:extLst>
              </a:tr>
            </a:tbl>
          </a:graphicData>
        </a:graphic>
      </p:graphicFrame>
      <p:sp>
        <p:nvSpPr>
          <p:cNvPr id="201828" name="Line 100">
            <a:extLst>
              <a:ext uri="{FF2B5EF4-FFF2-40B4-BE49-F238E27FC236}">
                <a16:creationId xmlns:a16="http://schemas.microsoft.com/office/drawing/2014/main" id="{ECB7655F-5FFD-48C4-B8BC-BFA7A599450C}"/>
              </a:ext>
            </a:extLst>
          </p:cNvPr>
          <p:cNvSpPr>
            <a:spLocks noChangeShapeType="1"/>
          </p:cNvSpPr>
          <p:nvPr/>
        </p:nvSpPr>
        <p:spPr bwMode="auto">
          <a:xfrm flipV="1">
            <a:off x="8839200" y="38100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829" name="Line 101">
            <a:extLst>
              <a:ext uri="{FF2B5EF4-FFF2-40B4-BE49-F238E27FC236}">
                <a16:creationId xmlns:a16="http://schemas.microsoft.com/office/drawing/2014/main" id="{E938149A-9EA6-4681-AEBB-6B1BDAE79004}"/>
              </a:ext>
            </a:extLst>
          </p:cNvPr>
          <p:cNvSpPr>
            <a:spLocks noChangeShapeType="1"/>
          </p:cNvSpPr>
          <p:nvPr/>
        </p:nvSpPr>
        <p:spPr bwMode="auto">
          <a:xfrm flipH="1">
            <a:off x="8610600" y="3810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830" name="Line 102">
            <a:extLst>
              <a:ext uri="{FF2B5EF4-FFF2-40B4-BE49-F238E27FC236}">
                <a16:creationId xmlns:a16="http://schemas.microsoft.com/office/drawing/2014/main" id="{C1D08502-BBCC-44A0-A330-56FFEA123004}"/>
              </a:ext>
            </a:extLst>
          </p:cNvPr>
          <p:cNvSpPr>
            <a:spLocks noChangeShapeType="1"/>
          </p:cNvSpPr>
          <p:nvPr/>
        </p:nvSpPr>
        <p:spPr bwMode="auto">
          <a:xfrm flipV="1">
            <a:off x="8991600" y="4191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831" name="Line 103">
            <a:extLst>
              <a:ext uri="{FF2B5EF4-FFF2-40B4-BE49-F238E27FC236}">
                <a16:creationId xmlns:a16="http://schemas.microsoft.com/office/drawing/2014/main" id="{FFBE8883-A4BB-4DF2-B5D2-F95AF03A866D}"/>
              </a:ext>
            </a:extLst>
          </p:cNvPr>
          <p:cNvSpPr>
            <a:spLocks noChangeShapeType="1"/>
          </p:cNvSpPr>
          <p:nvPr/>
        </p:nvSpPr>
        <p:spPr bwMode="auto">
          <a:xfrm flipH="1">
            <a:off x="8610600" y="4191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lide Number Placeholder 4">
            <a:extLst>
              <a:ext uri="{FF2B5EF4-FFF2-40B4-BE49-F238E27FC236}">
                <a16:creationId xmlns:a16="http://schemas.microsoft.com/office/drawing/2014/main" id="{49B41BA6-C8FC-4C12-8878-6E65ADB63B5D}"/>
              </a:ext>
            </a:extLst>
          </p:cNvPr>
          <p:cNvSpPr>
            <a:spLocks noGrp="1"/>
          </p:cNvSpPr>
          <p:nvPr>
            <p:ph type="sldNum" sz="quarter" idx="11"/>
          </p:nvPr>
        </p:nvSpPr>
        <p:spPr/>
        <p:txBody>
          <a:bodyPr/>
          <a:lstStyle/>
          <a:p>
            <a:fld id="{CBBAD172-C0C8-4D12-B5B7-F4631C4B3D6D}" type="slidenum">
              <a:rPr lang="en-US" altLang="en-US"/>
              <a:pPr/>
              <a:t>28</a:t>
            </a:fld>
            <a:endParaRPr lang="en-US" altLang="en-US"/>
          </a:p>
        </p:txBody>
      </p:sp>
      <p:sp>
        <p:nvSpPr>
          <p:cNvPr id="202754" name="Rectangle 2">
            <a:extLst>
              <a:ext uri="{FF2B5EF4-FFF2-40B4-BE49-F238E27FC236}">
                <a16:creationId xmlns:a16="http://schemas.microsoft.com/office/drawing/2014/main" id="{761BB80C-CE24-4277-ABDE-53A2C8EE0D40}"/>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202755" name="Rectangle 3">
            <a:extLst>
              <a:ext uri="{FF2B5EF4-FFF2-40B4-BE49-F238E27FC236}">
                <a16:creationId xmlns:a16="http://schemas.microsoft.com/office/drawing/2014/main" id="{B96BA4E4-5737-45E9-A25A-4A5C9544E79A}"/>
              </a:ext>
            </a:extLst>
          </p:cNvPr>
          <p:cNvSpPr>
            <a:spLocks noGrp="1" noChangeArrowheads="1"/>
          </p:cNvSpPr>
          <p:nvPr>
            <p:ph type="body" idx="1"/>
          </p:nvPr>
        </p:nvSpPr>
        <p:spPr>
          <a:xfrm>
            <a:off x="228600" y="838200"/>
            <a:ext cx="8001000" cy="5486400"/>
          </a:xfrm>
          <a:noFill/>
          <a:ln/>
        </p:spPr>
        <p:txBody>
          <a:bodyPr/>
          <a:lstStyle/>
          <a:p>
            <a:pPr>
              <a:spcBef>
                <a:spcPct val="0"/>
              </a:spcBef>
            </a:pPr>
            <a:r>
              <a:rPr lang="en-US" altLang="en-US">
                <a:cs typeface="Times New Roman" panose="02020603050405020304" pitchFamily="18" charset="0"/>
              </a:rPr>
              <a:t>Biện pháp m</a:t>
            </a:r>
            <a:r>
              <a:rPr lang="en-US" altLang="en-US"/>
              <a:t>óc nối dây chuyền</a:t>
            </a:r>
            <a:r>
              <a:rPr lang="en-US" altLang="en-US">
                <a:cs typeface="Times New Roman" panose="02020603050405020304" pitchFamily="18" charset="0"/>
              </a:rPr>
              <a:t> (chaining)</a:t>
            </a:r>
          </a:p>
          <a:p>
            <a:pPr lvl="1">
              <a:spcBef>
                <a:spcPct val="0"/>
              </a:spcBef>
            </a:pPr>
            <a:r>
              <a:rPr lang="en-US" altLang="en-US">
                <a:cs typeface="Times New Roman" panose="02020603050405020304" pitchFamily="18" charset="0"/>
              </a:rPr>
              <a:t>K</a:t>
            </a:r>
            <a:r>
              <a:rPr lang="en-US" altLang="en-US"/>
              <a:t>ỹ thuật móc nối trong (Internal Link)</a:t>
            </a:r>
          </a:p>
          <a:p>
            <a:pPr lvl="2">
              <a:spcBef>
                <a:spcPct val="0"/>
              </a:spcBef>
            </a:pPr>
            <a:r>
              <a:rPr lang="en-US" altLang="en-US"/>
              <a:t>Minh họa: </a:t>
            </a:r>
          </a:p>
          <a:p>
            <a:pPr lvl="3">
              <a:spcBef>
                <a:spcPct val="0"/>
              </a:spcBef>
            </a:pPr>
            <a:r>
              <a:rPr lang="en-US" altLang="en-US"/>
              <a:t>m = 7, m* = 7 </a:t>
            </a:r>
          </a:p>
          <a:p>
            <a:pPr lvl="3">
              <a:spcBef>
                <a:spcPct val="0"/>
              </a:spcBef>
            </a:pPr>
            <a:r>
              <a:rPr lang="en-US" altLang="en-US"/>
              <a:t>h(k) = k mod m* = k mod 7</a:t>
            </a:r>
          </a:p>
        </p:txBody>
      </p:sp>
      <p:graphicFrame>
        <p:nvGraphicFramePr>
          <p:cNvPr id="202967" name="Group 215">
            <a:extLst>
              <a:ext uri="{FF2B5EF4-FFF2-40B4-BE49-F238E27FC236}">
                <a16:creationId xmlns:a16="http://schemas.microsoft.com/office/drawing/2014/main" id="{0344734C-9811-4889-889C-7AD45218F49D}"/>
              </a:ext>
            </a:extLst>
          </p:cNvPr>
          <p:cNvGraphicFramePr>
            <a:graphicFrameLocks noGrp="1"/>
          </p:cNvGraphicFramePr>
          <p:nvPr/>
        </p:nvGraphicFramePr>
        <p:xfrm>
          <a:off x="304800" y="2743200"/>
          <a:ext cx="1143000" cy="3124200"/>
        </p:xfrm>
        <a:graphic>
          <a:graphicData uri="http://schemas.openxmlformats.org/drawingml/2006/table">
            <a:tbl>
              <a:tblPr/>
              <a:tblGrid>
                <a:gridCol w="571500">
                  <a:extLst>
                    <a:ext uri="{9D8B030D-6E8A-4147-A177-3AD203B41FA5}">
                      <a16:colId xmlns:a16="http://schemas.microsoft.com/office/drawing/2014/main" val="1986580085"/>
                    </a:ext>
                  </a:extLst>
                </a:gridCol>
                <a:gridCol w="571500">
                  <a:extLst>
                    <a:ext uri="{9D8B030D-6E8A-4147-A177-3AD203B41FA5}">
                      <a16:colId xmlns:a16="http://schemas.microsoft.com/office/drawing/2014/main" val="1104867995"/>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534340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6334555"/>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468718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8289158"/>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432</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5215853"/>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543</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4491617"/>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678</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3611887"/>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890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4684353"/>
                  </a:ext>
                </a:extLst>
              </a:tr>
            </a:tbl>
          </a:graphicData>
        </a:graphic>
      </p:graphicFrame>
      <p:graphicFrame>
        <p:nvGraphicFramePr>
          <p:cNvPr id="202970" name="Group 218">
            <a:extLst>
              <a:ext uri="{FF2B5EF4-FFF2-40B4-BE49-F238E27FC236}">
                <a16:creationId xmlns:a16="http://schemas.microsoft.com/office/drawing/2014/main" id="{C08450CC-E08C-4FEB-95DD-2B15D7BB1900}"/>
              </a:ext>
            </a:extLst>
          </p:cNvPr>
          <p:cNvGraphicFramePr>
            <a:graphicFrameLocks noGrp="1"/>
          </p:cNvGraphicFramePr>
          <p:nvPr/>
        </p:nvGraphicFramePr>
        <p:xfrm>
          <a:off x="3740150" y="2720975"/>
          <a:ext cx="1219200" cy="3146425"/>
        </p:xfrm>
        <a:graphic>
          <a:graphicData uri="http://schemas.openxmlformats.org/drawingml/2006/table">
            <a:tbl>
              <a:tblPr/>
              <a:tblGrid>
                <a:gridCol w="898525">
                  <a:extLst>
                    <a:ext uri="{9D8B030D-6E8A-4147-A177-3AD203B41FA5}">
                      <a16:colId xmlns:a16="http://schemas.microsoft.com/office/drawing/2014/main" val="4028422076"/>
                    </a:ext>
                  </a:extLst>
                </a:gridCol>
                <a:gridCol w="320675">
                  <a:extLst>
                    <a:ext uri="{9D8B030D-6E8A-4147-A177-3AD203B41FA5}">
                      <a16:colId xmlns:a16="http://schemas.microsoft.com/office/drawing/2014/main" val="115907836"/>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688722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543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171144404"/>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678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932440243"/>
                  </a:ext>
                </a:extLst>
              </a:tr>
              <a:tr h="4127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801947"/>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377108671"/>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605080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735100812"/>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0271051"/>
                  </a:ext>
                </a:extLst>
              </a:tr>
            </a:tbl>
          </a:graphicData>
        </a:graphic>
      </p:graphicFrame>
      <p:sp>
        <p:nvSpPr>
          <p:cNvPr id="202830" name="Line 78">
            <a:extLst>
              <a:ext uri="{FF2B5EF4-FFF2-40B4-BE49-F238E27FC236}">
                <a16:creationId xmlns:a16="http://schemas.microsoft.com/office/drawing/2014/main" id="{9CA2CA57-494D-46DD-A12F-C3E287140DA7}"/>
              </a:ext>
            </a:extLst>
          </p:cNvPr>
          <p:cNvSpPr>
            <a:spLocks noChangeShapeType="1"/>
          </p:cNvSpPr>
          <p:nvPr/>
        </p:nvSpPr>
        <p:spPr bwMode="auto">
          <a:xfrm>
            <a:off x="4806950" y="485457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31" name="Line 79">
            <a:extLst>
              <a:ext uri="{FF2B5EF4-FFF2-40B4-BE49-F238E27FC236}">
                <a16:creationId xmlns:a16="http://schemas.microsoft.com/office/drawing/2014/main" id="{4005B0F4-33E8-4C54-9852-3994134972A5}"/>
              </a:ext>
            </a:extLst>
          </p:cNvPr>
          <p:cNvSpPr>
            <a:spLocks noChangeShapeType="1"/>
          </p:cNvSpPr>
          <p:nvPr/>
        </p:nvSpPr>
        <p:spPr bwMode="auto">
          <a:xfrm>
            <a:off x="4806950" y="56165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02832" name="Group 80">
            <a:extLst>
              <a:ext uri="{FF2B5EF4-FFF2-40B4-BE49-F238E27FC236}">
                <a16:creationId xmlns:a16="http://schemas.microsoft.com/office/drawing/2014/main" id="{31BFDA7B-C462-4A18-8E37-7FE156B07552}"/>
              </a:ext>
            </a:extLst>
          </p:cNvPr>
          <p:cNvGraphicFramePr>
            <a:graphicFrameLocks noGrp="1"/>
          </p:cNvGraphicFramePr>
          <p:nvPr/>
        </p:nvGraphicFramePr>
        <p:xfrm>
          <a:off x="1676400" y="2743200"/>
          <a:ext cx="381000" cy="3124200"/>
        </p:xfrm>
        <a:graphic>
          <a:graphicData uri="http://schemas.openxmlformats.org/drawingml/2006/table">
            <a:tbl>
              <a:tblPr/>
              <a:tblGrid>
                <a:gridCol w="381000">
                  <a:extLst>
                    <a:ext uri="{9D8B030D-6E8A-4147-A177-3AD203B41FA5}">
                      <a16:colId xmlns:a16="http://schemas.microsoft.com/office/drawing/2014/main" val="1401762757"/>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A</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647638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6499268"/>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1482490"/>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6824985"/>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086338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500223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4599275"/>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5185676"/>
                  </a:ext>
                </a:extLst>
              </a:tr>
            </a:tbl>
          </a:graphicData>
        </a:graphic>
      </p:graphicFrame>
      <p:sp>
        <p:nvSpPr>
          <p:cNvPr id="202852" name="Line 100">
            <a:extLst>
              <a:ext uri="{FF2B5EF4-FFF2-40B4-BE49-F238E27FC236}">
                <a16:creationId xmlns:a16="http://schemas.microsoft.com/office/drawing/2014/main" id="{31549611-589D-4FA6-90C1-B67FB08663C6}"/>
              </a:ext>
            </a:extLst>
          </p:cNvPr>
          <p:cNvSpPr>
            <a:spLocks noChangeShapeType="1"/>
          </p:cNvSpPr>
          <p:nvPr/>
        </p:nvSpPr>
        <p:spPr bwMode="auto">
          <a:xfrm flipV="1">
            <a:off x="5187950" y="3254375"/>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53" name="Line 101">
            <a:extLst>
              <a:ext uri="{FF2B5EF4-FFF2-40B4-BE49-F238E27FC236}">
                <a16:creationId xmlns:a16="http://schemas.microsoft.com/office/drawing/2014/main" id="{7AC3D6EF-2CD8-47AF-A3BE-80A0B4078DB4}"/>
              </a:ext>
            </a:extLst>
          </p:cNvPr>
          <p:cNvSpPr>
            <a:spLocks noChangeShapeType="1"/>
          </p:cNvSpPr>
          <p:nvPr/>
        </p:nvSpPr>
        <p:spPr bwMode="auto">
          <a:xfrm flipH="1">
            <a:off x="4959350" y="32543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54" name="Line 102">
            <a:extLst>
              <a:ext uri="{FF2B5EF4-FFF2-40B4-BE49-F238E27FC236}">
                <a16:creationId xmlns:a16="http://schemas.microsoft.com/office/drawing/2014/main" id="{F2A44CE0-0BED-40A8-A1CF-A3740993DAFE}"/>
              </a:ext>
            </a:extLst>
          </p:cNvPr>
          <p:cNvSpPr>
            <a:spLocks noChangeShapeType="1"/>
          </p:cNvSpPr>
          <p:nvPr/>
        </p:nvSpPr>
        <p:spPr bwMode="auto">
          <a:xfrm flipV="1">
            <a:off x="5340350" y="3635375"/>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55" name="Line 103">
            <a:extLst>
              <a:ext uri="{FF2B5EF4-FFF2-40B4-BE49-F238E27FC236}">
                <a16:creationId xmlns:a16="http://schemas.microsoft.com/office/drawing/2014/main" id="{33C60039-5B54-4522-84FB-9381473AD162}"/>
              </a:ext>
            </a:extLst>
          </p:cNvPr>
          <p:cNvSpPr>
            <a:spLocks noChangeShapeType="1"/>
          </p:cNvSpPr>
          <p:nvPr/>
        </p:nvSpPr>
        <p:spPr bwMode="auto">
          <a:xfrm flipH="1">
            <a:off x="4959350" y="36353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02969" name="Group 217">
            <a:extLst>
              <a:ext uri="{FF2B5EF4-FFF2-40B4-BE49-F238E27FC236}">
                <a16:creationId xmlns:a16="http://schemas.microsoft.com/office/drawing/2014/main" id="{DE224D82-469F-41A0-A378-EEFAE18556D3}"/>
              </a:ext>
            </a:extLst>
          </p:cNvPr>
          <p:cNvGraphicFramePr>
            <a:graphicFrameLocks noGrp="1"/>
          </p:cNvGraphicFramePr>
          <p:nvPr/>
        </p:nvGraphicFramePr>
        <p:xfrm>
          <a:off x="2286000" y="2743200"/>
          <a:ext cx="1219200" cy="3146425"/>
        </p:xfrm>
        <a:graphic>
          <a:graphicData uri="http://schemas.openxmlformats.org/drawingml/2006/table">
            <a:tbl>
              <a:tblPr/>
              <a:tblGrid>
                <a:gridCol w="898525">
                  <a:extLst>
                    <a:ext uri="{9D8B030D-6E8A-4147-A177-3AD203B41FA5}">
                      <a16:colId xmlns:a16="http://schemas.microsoft.com/office/drawing/2014/main" val="2895710372"/>
                    </a:ext>
                  </a:extLst>
                </a:gridCol>
                <a:gridCol w="320675">
                  <a:extLst>
                    <a:ext uri="{9D8B030D-6E8A-4147-A177-3AD203B41FA5}">
                      <a16:colId xmlns:a16="http://schemas.microsoft.com/office/drawing/2014/main" val="2021759635"/>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53081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9569370"/>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1" i="1"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051556"/>
                  </a:ext>
                </a:extLst>
              </a:tr>
              <a:tr h="4127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0223913"/>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65588249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559754275"/>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70983948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721619725"/>
                  </a:ext>
                </a:extLst>
              </a:tr>
            </a:tbl>
          </a:graphicData>
        </a:graphic>
      </p:graphicFrame>
      <p:graphicFrame>
        <p:nvGraphicFramePr>
          <p:cNvPr id="202982" name="Group 230">
            <a:extLst>
              <a:ext uri="{FF2B5EF4-FFF2-40B4-BE49-F238E27FC236}">
                <a16:creationId xmlns:a16="http://schemas.microsoft.com/office/drawing/2014/main" id="{ADE5D9A7-B251-47FA-8704-A1EE4C027222}"/>
              </a:ext>
            </a:extLst>
          </p:cNvPr>
          <p:cNvGraphicFramePr>
            <a:graphicFrameLocks noGrp="1"/>
          </p:cNvGraphicFramePr>
          <p:nvPr/>
        </p:nvGraphicFramePr>
        <p:xfrm>
          <a:off x="5486400" y="2720975"/>
          <a:ext cx="1219200" cy="3146425"/>
        </p:xfrm>
        <a:graphic>
          <a:graphicData uri="http://schemas.openxmlformats.org/drawingml/2006/table">
            <a:tbl>
              <a:tblPr/>
              <a:tblGrid>
                <a:gridCol w="898525">
                  <a:extLst>
                    <a:ext uri="{9D8B030D-6E8A-4147-A177-3AD203B41FA5}">
                      <a16:colId xmlns:a16="http://schemas.microsoft.com/office/drawing/2014/main" val="4139325825"/>
                    </a:ext>
                  </a:extLst>
                </a:gridCol>
                <a:gridCol w="320675">
                  <a:extLst>
                    <a:ext uri="{9D8B030D-6E8A-4147-A177-3AD203B41FA5}">
                      <a16:colId xmlns:a16="http://schemas.microsoft.com/office/drawing/2014/main" val="2019397223"/>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534253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543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25351326"/>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4889675"/>
                  </a:ext>
                </a:extLst>
              </a:tr>
              <a:tr h="4127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678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636048050"/>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000351488"/>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287490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4207650257"/>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9454290"/>
                  </a:ext>
                </a:extLst>
              </a:tr>
            </a:tbl>
          </a:graphicData>
        </a:graphic>
      </p:graphicFrame>
      <p:sp>
        <p:nvSpPr>
          <p:cNvPr id="202961" name="Line 209">
            <a:extLst>
              <a:ext uri="{FF2B5EF4-FFF2-40B4-BE49-F238E27FC236}">
                <a16:creationId xmlns:a16="http://schemas.microsoft.com/office/drawing/2014/main" id="{EF740543-C1F1-4030-AC05-7AC0B967E263}"/>
              </a:ext>
            </a:extLst>
          </p:cNvPr>
          <p:cNvSpPr>
            <a:spLocks noChangeShapeType="1"/>
          </p:cNvSpPr>
          <p:nvPr/>
        </p:nvSpPr>
        <p:spPr bwMode="auto">
          <a:xfrm>
            <a:off x="6553200" y="485457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962" name="Line 210">
            <a:extLst>
              <a:ext uri="{FF2B5EF4-FFF2-40B4-BE49-F238E27FC236}">
                <a16:creationId xmlns:a16="http://schemas.microsoft.com/office/drawing/2014/main" id="{16D206A1-08BE-471A-A5E0-E3445407AEFA}"/>
              </a:ext>
            </a:extLst>
          </p:cNvPr>
          <p:cNvSpPr>
            <a:spLocks noChangeShapeType="1"/>
          </p:cNvSpPr>
          <p:nvPr/>
        </p:nvSpPr>
        <p:spPr bwMode="auto">
          <a:xfrm>
            <a:off x="6553200" y="56165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963" name="Line 211">
            <a:extLst>
              <a:ext uri="{FF2B5EF4-FFF2-40B4-BE49-F238E27FC236}">
                <a16:creationId xmlns:a16="http://schemas.microsoft.com/office/drawing/2014/main" id="{614827A7-D964-4CFE-B41C-862D5E535057}"/>
              </a:ext>
            </a:extLst>
          </p:cNvPr>
          <p:cNvSpPr>
            <a:spLocks noChangeShapeType="1"/>
          </p:cNvSpPr>
          <p:nvPr/>
        </p:nvSpPr>
        <p:spPr bwMode="auto">
          <a:xfrm flipV="1">
            <a:off x="6934200" y="3254375"/>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964" name="Line 212">
            <a:extLst>
              <a:ext uri="{FF2B5EF4-FFF2-40B4-BE49-F238E27FC236}">
                <a16:creationId xmlns:a16="http://schemas.microsoft.com/office/drawing/2014/main" id="{EAFFBDD4-C356-45EC-A996-85E7B72D9084}"/>
              </a:ext>
            </a:extLst>
          </p:cNvPr>
          <p:cNvSpPr>
            <a:spLocks noChangeShapeType="1"/>
          </p:cNvSpPr>
          <p:nvPr/>
        </p:nvSpPr>
        <p:spPr bwMode="auto">
          <a:xfrm flipH="1">
            <a:off x="6705600" y="32543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965" name="Line 213">
            <a:extLst>
              <a:ext uri="{FF2B5EF4-FFF2-40B4-BE49-F238E27FC236}">
                <a16:creationId xmlns:a16="http://schemas.microsoft.com/office/drawing/2014/main" id="{DB265047-E6C1-403F-AC25-AD5554568249}"/>
              </a:ext>
            </a:extLst>
          </p:cNvPr>
          <p:cNvSpPr>
            <a:spLocks noChangeShapeType="1"/>
          </p:cNvSpPr>
          <p:nvPr/>
        </p:nvSpPr>
        <p:spPr bwMode="auto">
          <a:xfrm flipV="1">
            <a:off x="7086600" y="4114800"/>
            <a:ext cx="0" cy="1501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966" name="Line 214">
            <a:extLst>
              <a:ext uri="{FF2B5EF4-FFF2-40B4-BE49-F238E27FC236}">
                <a16:creationId xmlns:a16="http://schemas.microsoft.com/office/drawing/2014/main" id="{D4660584-F96B-445F-8754-5EC35599A6EC}"/>
              </a:ext>
            </a:extLst>
          </p:cNvPr>
          <p:cNvSpPr>
            <a:spLocks noChangeShapeType="1"/>
          </p:cNvSpPr>
          <p:nvPr/>
        </p:nvSpPr>
        <p:spPr bwMode="auto">
          <a:xfrm flipH="1">
            <a:off x="6705600" y="4114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980" name="Line 228">
            <a:extLst>
              <a:ext uri="{FF2B5EF4-FFF2-40B4-BE49-F238E27FC236}">
                <a16:creationId xmlns:a16="http://schemas.microsoft.com/office/drawing/2014/main" id="{8C276626-5A55-4209-A9DB-80964D96C0B1}"/>
              </a:ext>
            </a:extLst>
          </p:cNvPr>
          <p:cNvSpPr>
            <a:spLocks noChangeShapeType="1"/>
          </p:cNvSpPr>
          <p:nvPr/>
        </p:nvSpPr>
        <p:spPr bwMode="auto">
          <a:xfrm>
            <a:off x="7086600" y="3657600"/>
            <a:ext cx="0" cy="304800"/>
          </a:xfrm>
          <a:prstGeom prst="line">
            <a:avLst/>
          </a:prstGeom>
          <a:noFill/>
          <a:ln w="127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02983" name="Group 231">
            <a:extLst>
              <a:ext uri="{FF2B5EF4-FFF2-40B4-BE49-F238E27FC236}">
                <a16:creationId xmlns:a16="http://schemas.microsoft.com/office/drawing/2014/main" id="{CD1E57B8-3BF3-4519-BAB9-6E2BD3ECCA9F}"/>
              </a:ext>
            </a:extLst>
          </p:cNvPr>
          <p:cNvGraphicFramePr>
            <a:graphicFrameLocks noGrp="1"/>
          </p:cNvGraphicFramePr>
          <p:nvPr/>
        </p:nvGraphicFramePr>
        <p:xfrm>
          <a:off x="7239000" y="2720975"/>
          <a:ext cx="1219200" cy="3146425"/>
        </p:xfrm>
        <a:graphic>
          <a:graphicData uri="http://schemas.openxmlformats.org/drawingml/2006/table">
            <a:tbl>
              <a:tblPr/>
              <a:tblGrid>
                <a:gridCol w="898525">
                  <a:extLst>
                    <a:ext uri="{9D8B030D-6E8A-4147-A177-3AD203B41FA5}">
                      <a16:colId xmlns:a16="http://schemas.microsoft.com/office/drawing/2014/main" val="3578944529"/>
                    </a:ext>
                  </a:extLst>
                </a:gridCol>
                <a:gridCol w="320675">
                  <a:extLst>
                    <a:ext uri="{9D8B030D-6E8A-4147-A177-3AD203B41FA5}">
                      <a16:colId xmlns:a16="http://schemas.microsoft.com/office/drawing/2014/main" val="432956853"/>
                    </a:ext>
                  </a:extLst>
                </a:gridCol>
              </a:tblGrid>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Giá trị</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5672288"/>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543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650247429"/>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890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2882875"/>
                  </a:ext>
                </a:extLst>
              </a:tr>
              <a:tr h="41275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678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2218758857"/>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234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666736761"/>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2932564"/>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432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153543512"/>
                  </a:ext>
                </a:extLst>
              </a:tr>
              <a:tr h="3905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321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4261654"/>
                  </a:ext>
                </a:extLst>
              </a:tr>
            </a:tbl>
          </a:graphicData>
        </a:graphic>
      </p:graphicFrame>
      <p:sp>
        <p:nvSpPr>
          <p:cNvPr id="203027" name="Line 275">
            <a:extLst>
              <a:ext uri="{FF2B5EF4-FFF2-40B4-BE49-F238E27FC236}">
                <a16:creationId xmlns:a16="http://schemas.microsoft.com/office/drawing/2014/main" id="{81375A04-D278-4C7C-93DF-BDA17946C040}"/>
              </a:ext>
            </a:extLst>
          </p:cNvPr>
          <p:cNvSpPr>
            <a:spLocks noChangeShapeType="1"/>
          </p:cNvSpPr>
          <p:nvPr/>
        </p:nvSpPr>
        <p:spPr bwMode="auto">
          <a:xfrm>
            <a:off x="8305800" y="485457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028" name="Line 276">
            <a:extLst>
              <a:ext uri="{FF2B5EF4-FFF2-40B4-BE49-F238E27FC236}">
                <a16:creationId xmlns:a16="http://schemas.microsoft.com/office/drawing/2014/main" id="{C13E8FAA-C004-4072-86CC-A4FDCD1EE557}"/>
              </a:ext>
            </a:extLst>
          </p:cNvPr>
          <p:cNvSpPr>
            <a:spLocks noChangeShapeType="1"/>
          </p:cNvSpPr>
          <p:nvPr/>
        </p:nvSpPr>
        <p:spPr bwMode="auto">
          <a:xfrm>
            <a:off x="8305800" y="56165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029" name="Line 277">
            <a:extLst>
              <a:ext uri="{FF2B5EF4-FFF2-40B4-BE49-F238E27FC236}">
                <a16:creationId xmlns:a16="http://schemas.microsoft.com/office/drawing/2014/main" id="{8B7EFDDD-84F0-436A-A990-8F60A3FB4454}"/>
              </a:ext>
            </a:extLst>
          </p:cNvPr>
          <p:cNvSpPr>
            <a:spLocks noChangeShapeType="1"/>
          </p:cNvSpPr>
          <p:nvPr/>
        </p:nvSpPr>
        <p:spPr bwMode="auto">
          <a:xfrm flipV="1">
            <a:off x="8686800" y="3254375"/>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030" name="Line 278">
            <a:extLst>
              <a:ext uri="{FF2B5EF4-FFF2-40B4-BE49-F238E27FC236}">
                <a16:creationId xmlns:a16="http://schemas.microsoft.com/office/drawing/2014/main" id="{4F9A1B43-8F92-4CDA-A660-DEC054859D79}"/>
              </a:ext>
            </a:extLst>
          </p:cNvPr>
          <p:cNvSpPr>
            <a:spLocks noChangeShapeType="1"/>
          </p:cNvSpPr>
          <p:nvPr/>
        </p:nvSpPr>
        <p:spPr bwMode="auto">
          <a:xfrm flipH="1">
            <a:off x="8458200" y="32543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031" name="Line 279">
            <a:extLst>
              <a:ext uri="{FF2B5EF4-FFF2-40B4-BE49-F238E27FC236}">
                <a16:creationId xmlns:a16="http://schemas.microsoft.com/office/drawing/2014/main" id="{49BE5B90-6473-46C2-8AE7-FA32C33AD062}"/>
              </a:ext>
            </a:extLst>
          </p:cNvPr>
          <p:cNvSpPr>
            <a:spLocks noChangeShapeType="1"/>
          </p:cNvSpPr>
          <p:nvPr/>
        </p:nvSpPr>
        <p:spPr bwMode="auto">
          <a:xfrm flipV="1">
            <a:off x="8839200" y="4114800"/>
            <a:ext cx="0" cy="1501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032" name="Line 280">
            <a:extLst>
              <a:ext uri="{FF2B5EF4-FFF2-40B4-BE49-F238E27FC236}">
                <a16:creationId xmlns:a16="http://schemas.microsoft.com/office/drawing/2014/main" id="{A3883A74-CEDA-4535-A1AC-30317199BB5B}"/>
              </a:ext>
            </a:extLst>
          </p:cNvPr>
          <p:cNvSpPr>
            <a:spLocks noChangeShapeType="1"/>
          </p:cNvSpPr>
          <p:nvPr/>
        </p:nvSpPr>
        <p:spPr bwMode="auto">
          <a:xfrm flipH="1">
            <a:off x="8458200" y="4114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033" name="Text Box 281">
            <a:extLst>
              <a:ext uri="{FF2B5EF4-FFF2-40B4-BE49-F238E27FC236}">
                <a16:creationId xmlns:a16="http://schemas.microsoft.com/office/drawing/2014/main" id="{98A0D905-784C-4C80-81E6-8311880BDACA}"/>
              </a:ext>
            </a:extLst>
          </p:cNvPr>
          <p:cNvSpPr txBox="1">
            <a:spLocks noChangeArrowheads="1"/>
          </p:cNvSpPr>
          <p:nvPr/>
        </p:nvSpPr>
        <p:spPr bwMode="auto">
          <a:xfrm>
            <a:off x="2667000" y="60340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1</a:t>
            </a:r>
          </a:p>
        </p:txBody>
      </p:sp>
      <p:sp>
        <p:nvSpPr>
          <p:cNvPr id="203034" name="Text Box 282">
            <a:extLst>
              <a:ext uri="{FF2B5EF4-FFF2-40B4-BE49-F238E27FC236}">
                <a16:creationId xmlns:a16="http://schemas.microsoft.com/office/drawing/2014/main" id="{49F04595-28E9-49B6-840E-C39478326E75}"/>
              </a:ext>
            </a:extLst>
          </p:cNvPr>
          <p:cNvSpPr txBox="1">
            <a:spLocks noChangeArrowheads="1"/>
          </p:cNvSpPr>
          <p:nvPr/>
        </p:nvSpPr>
        <p:spPr bwMode="auto">
          <a:xfrm>
            <a:off x="4121150" y="60340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2</a:t>
            </a:r>
          </a:p>
        </p:txBody>
      </p:sp>
      <p:sp>
        <p:nvSpPr>
          <p:cNvPr id="203035" name="Text Box 283">
            <a:extLst>
              <a:ext uri="{FF2B5EF4-FFF2-40B4-BE49-F238E27FC236}">
                <a16:creationId xmlns:a16="http://schemas.microsoft.com/office/drawing/2014/main" id="{B7FF7934-42B5-47FA-99B4-C7370DA070AF}"/>
              </a:ext>
            </a:extLst>
          </p:cNvPr>
          <p:cNvSpPr txBox="1">
            <a:spLocks noChangeArrowheads="1"/>
          </p:cNvSpPr>
          <p:nvPr/>
        </p:nvSpPr>
        <p:spPr bwMode="auto">
          <a:xfrm>
            <a:off x="5943600" y="6034088"/>
            <a:ext cx="469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3.1</a:t>
            </a:r>
          </a:p>
        </p:txBody>
      </p:sp>
      <p:sp>
        <p:nvSpPr>
          <p:cNvPr id="203036" name="Text Box 284">
            <a:extLst>
              <a:ext uri="{FF2B5EF4-FFF2-40B4-BE49-F238E27FC236}">
                <a16:creationId xmlns:a16="http://schemas.microsoft.com/office/drawing/2014/main" id="{63E4DC22-4795-43FC-BF0F-B6A1F6A7DDD6}"/>
              </a:ext>
            </a:extLst>
          </p:cNvPr>
          <p:cNvSpPr txBox="1">
            <a:spLocks noChangeArrowheads="1"/>
          </p:cNvSpPr>
          <p:nvPr/>
        </p:nvSpPr>
        <p:spPr bwMode="auto">
          <a:xfrm>
            <a:off x="7620000" y="6034088"/>
            <a:ext cx="469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3.2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7D39A077-5250-4CC8-B4FC-17FF6A7F3179}"/>
              </a:ext>
            </a:extLst>
          </p:cNvPr>
          <p:cNvSpPr>
            <a:spLocks noGrp="1"/>
          </p:cNvSpPr>
          <p:nvPr>
            <p:ph type="sldNum" sz="quarter" idx="11"/>
          </p:nvPr>
        </p:nvSpPr>
        <p:spPr/>
        <p:txBody>
          <a:bodyPr/>
          <a:lstStyle/>
          <a:p>
            <a:fld id="{439FB3D6-913A-4663-8B0E-3B5C3DDE434E}" type="slidenum">
              <a:rPr lang="en-US" altLang="en-US"/>
              <a:pPr/>
              <a:t>29</a:t>
            </a:fld>
            <a:endParaRPr lang="en-US" altLang="en-US"/>
          </a:p>
        </p:txBody>
      </p:sp>
      <p:sp>
        <p:nvSpPr>
          <p:cNvPr id="203778" name="Rectangle 2">
            <a:extLst>
              <a:ext uri="{FF2B5EF4-FFF2-40B4-BE49-F238E27FC236}">
                <a16:creationId xmlns:a16="http://schemas.microsoft.com/office/drawing/2014/main" id="{1BA8C58A-54FE-46D8-BB2D-ED19BD2172BF}"/>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203779" name="Rectangle 3">
            <a:extLst>
              <a:ext uri="{FF2B5EF4-FFF2-40B4-BE49-F238E27FC236}">
                <a16:creationId xmlns:a16="http://schemas.microsoft.com/office/drawing/2014/main" id="{AE032E9B-7C4A-4C11-B372-6B9CFDB5DB8B}"/>
              </a:ext>
            </a:extLst>
          </p:cNvPr>
          <p:cNvSpPr>
            <a:spLocks noGrp="1" noChangeArrowheads="1"/>
          </p:cNvSpPr>
          <p:nvPr>
            <p:ph type="body" idx="1"/>
          </p:nvPr>
        </p:nvSpPr>
        <p:spPr>
          <a:xfrm>
            <a:off x="228600" y="838200"/>
            <a:ext cx="8763000" cy="5486400"/>
          </a:xfrm>
          <a:noFill/>
          <a:ln/>
        </p:spPr>
        <p:txBody>
          <a:bodyPr>
            <a:normAutofit lnSpcReduction="10000"/>
          </a:bodyPr>
          <a:lstStyle/>
          <a:p>
            <a:pPr>
              <a:spcBef>
                <a:spcPct val="0"/>
              </a:spcBef>
            </a:pPr>
            <a:r>
              <a:rPr lang="en-US" altLang="en-US"/>
              <a:t>Phân tích &amp; Đánh giá số bước thực hiện</a:t>
            </a:r>
          </a:p>
          <a:p>
            <a:pPr lvl="1">
              <a:spcBef>
                <a:spcPct val="0"/>
              </a:spcBef>
            </a:pPr>
            <a:r>
              <a:rPr lang="en-US" altLang="en-US">
                <a:cs typeface="Times New Roman" panose="02020603050405020304" pitchFamily="18" charset="0"/>
              </a:rPr>
              <a:t>Nguy</a:t>
            </a:r>
            <a:r>
              <a:rPr lang="en-US" altLang="en-US"/>
              <a:t>ên tắc</a:t>
            </a:r>
          </a:p>
          <a:p>
            <a:pPr lvl="2">
              <a:spcBef>
                <a:spcPct val="0"/>
              </a:spcBef>
            </a:pPr>
            <a:r>
              <a:rPr lang="en-US" altLang="en-US">
                <a:cs typeface="Times New Roman" panose="02020603050405020304" pitchFamily="18" charset="0"/>
              </a:rPr>
              <a:t>Gi</a:t>
            </a:r>
            <a:r>
              <a:rPr lang="en-US" altLang="en-US"/>
              <a:t>ả sử các khoá xuất hiện đồng đều</a:t>
            </a:r>
          </a:p>
          <a:p>
            <a:pPr lvl="2">
              <a:spcBef>
                <a:spcPct val="0"/>
              </a:spcBef>
            </a:pPr>
            <a:r>
              <a:rPr lang="en-US" altLang="en-US">
                <a:cs typeface="Times New Roman" panose="02020603050405020304" pitchFamily="18" charset="0"/>
              </a:rPr>
              <a:t>C</a:t>
            </a:r>
            <a:r>
              <a:rPr lang="en-US" altLang="en-US"/>
              <a:t>ách ước lượng: lý thuyết xác suất</a:t>
            </a:r>
          </a:p>
          <a:p>
            <a:pPr lvl="3">
              <a:spcBef>
                <a:spcPct val="0"/>
              </a:spcBef>
            </a:pPr>
            <a:r>
              <a:rPr lang="en-US" altLang="en-US">
                <a:cs typeface="Times New Roman" panose="02020603050405020304" pitchFamily="18" charset="0"/>
              </a:rPr>
              <a:t>p</a:t>
            </a:r>
            <a:r>
              <a:rPr lang="en-US" altLang="en-US" baseline="-25000">
                <a:cs typeface="Times New Roman" panose="02020603050405020304" pitchFamily="18" charset="0"/>
              </a:rPr>
              <a:t>i </a:t>
            </a:r>
            <a:r>
              <a:rPr lang="en-US" altLang="en-US">
                <a:cs typeface="Times New Roman" panose="02020603050405020304" pitchFamily="18" charset="0"/>
              </a:rPr>
              <a:t>: x</a:t>
            </a:r>
            <a:r>
              <a:rPr lang="en-US" altLang="en-US"/>
              <a:t>ác suất lần thử thứ i mà tìm thấy vị trí mới</a:t>
            </a:r>
          </a:p>
          <a:p>
            <a:pPr lvl="3">
              <a:spcBef>
                <a:spcPct val="0"/>
              </a:spcBef>
            </a:pPr>
            <a:endParaRPr lang="en-US" altLang="en-US"/>
          </a:p>
          <a:p>
            <a:pPr lvl="3">
              <a:spcBef>
                <a:spcPct val="0"/>
              </a:spcBef>
            </a:pPr>
            <a:r>
              <a:rPr lang="en-US" altLang="en-US"/>
              <a:t>E</a:t>
            </a:r>
            <a:r>
              <a:rPr lang="en-US" altLang="en-US" baseline="-25000"/>
              <a:t>k+1</a:t>
            </a:r>
            <a:r>
              <a:rPr lang="en-US" altLang="en-US"/>
              <a:t> : số lần thử trung bình để tìm thấy vị trí mới cho khóa (k+1) </a:t>
            </a:r>
            <a:br>
              <a:rPr lang="en-US" altLang="en-US"/>
            </a:br>
            <a:r>
              <a:rPr lang="en-US" altLang="en-US"/>
              <a:t>(giả sử trong bảng đã có k khoá)</a:t>
            </a:r>
          </a:p>
          <a:p>
            <a:pPr lvl="3">
              <a:spcBef>
                <a:spcPct val="0"/>
              </a:spcBef>
            </a:pPr>
            <a:endParaRPr lang="en-US" altLang="en-US"/>
          </a:p>
          <a:p>
            <a:pPr lvl="3">
              <a:spcBef>
                <a:spcPct val="0"/>
              </a:spcBef>
            </a:pPr>
            <a:r>
              <a:rPr lang="en-US" altLang="en-US"/>
              <a:t>m: kích thước bảng địa chỉ</a:t>
            </a:r>
          </a:p>
          <a:p>
            <a:pPr lvl="3">
              <a:spcBef>
                <a:spcPct val="0"/>
              </a:spcBef>
            </a:pPr>
            <a:r>
              <a:rPr lang="en-US" altLang="en-US"/>
              <a:t>n: số khóa hiện có trong bảng ( n &lt;= m )</a:t>
            </a:r>
          </a:p>
          <a:p>
            <a:pPr lvl="3">
              <a:spcBef>
                <a:spcPct val="0"/>
              </a:spcBef>
            </a:pPr>
            <a:r>
              <a:rPr lang="en-US" altLang="en-US"/>
              <a:t>E: số lần thử trung bình để truy cập một khóa ngẫu nhiên trong bảng </a:t>
            </a:r>
            <a:br>
              <a:rPr lang="en-US" altLang="en-US"/>
            </a:br>
            <a:r>
              <a:rPr lang="en-US" altLang="en-US"/>
              <a:t>(tìm thấy vị trí trống mới cho nó hoặc tìm thấy khoá đó đã lưu trong bảng)</a:t>
            </a:r>
          </a:p>
          <a:p>
            <a:pPr lvl="3">
              <a:spcBef>
                <a:spcPct val="0"/>
              </a:spcBef>
            </a:pPr>
            <a:endParaRPr lang="en-US" altLang="en-US"/>
          </a:p>
          <a:p>
            <a:pPr lvl="3">
              <a:spcBef>
                <a:spcPct val="0"/>
              </a:spcBef>
            </a:pPr>
            <a:endParaRPr lang="en-US" altLang="en-US"/>
          </a:p>
          <a:p>
            <a:pPr lvl="3">
              <a:spcBef>
                <a:spcPct val="0"/>
              </a:spcBef>
            </a:pPr>
            <a:endParaRPr lang="en-US" altLang="en-US">
              <a:cs typeface="Times New Roman" panose="02020603050405020304" pitchFamily="18" charset="0"/>
            </a:endParaRPr>
          </a:p>
          <a:p>
            <a:pPr lvl="3">
              <a:spcBef>
                <a:spcPct val="0"/>
              </a:spcBef>
            </a:pPr>
            <a:r>
              <a:rPr lang="el-GR" altLang="en-US">
                <a:cs typeface="Times New Roman" panose="02020603050405020304" pitchFamily="18" charset="0"/>
              </a:rPr>
              <a:t>α</a:t>
            </a:r>
            <a:r>
              <a:rPr lang="en-US" altLang="en-US">
                <a:cs typeface="Times New Roman" panose="02020603050405020304" pitchFamily="18" charset="0"/>
              </a:rPr>
              <a:t> : h</a:t>
            </a:r>
            <a:r>
              <a:rPr lang="el-GR" altLang="en-US"/>
              <a:t>ệ</a:t>
            </a:r>
            <a:r>
              <a:rPr lang="en-US" altLang="en-US"/>
              <a:t> s</a:t>
            </a:r>
            <a:r>
              <a:rPr lang="el-GR" altLang="en-US"/>
              <a:t>ố</a:t>
            </a:r>
            <a:r>
              <a:rPr lang="en-US" altLang="en-US"/>
              <a:t> t</a:t>
            </a:r>
            <a:r>
              <a:rPr lang="el-GR" altLang="en-US"/>
              <a:t>ả</a:t>
            </a:r>
            <a:r>
              <a:rPr lang="en-US" altLang="en-US"/>
              <a:t>i (load factor)</a:t>
            </a:r>
            <a:endParaRPr lang="el-GR" altLang="en-US">
              <a:cs typeface="Times New Roman" panose="02020603050405020304" pitchFamily="18" charset="0"/>
            </a:endParaRPr>
          </a:p>
          <a:p>
            <a:pPr lvl="3">
              <a:spcBef>
                <a:spcPct val="0"/>
              </a:spcBef>
            </a:pPr>
            <a:endParaRPr lang="en-US" altLang="en-US"/>
          </a:p>
        </p:txBody>
      </p:sp>
      <p:graphicFrame>
        <p:nvGraphicFramePr>
          <p:cNvPr id="203880" name="Object 104">
            <a:extLst>
              <a:ext uri="{FF2B5EF4-FFF2-40B4-BE49-F238E27FC236}">
                <a16:creationId xmlns:a16="http://schemas.microsoft.com/office/drawing/2014/main" id="{59F0F5AE-5144-4DC2-8498-32FACCA86FE9}"/>
              </a:ext>
            </a:extLst>
          </p:cNvPr>
          <p:cNvGraphicFramePr>
            <a:graphicFrameLocks noChangeAspect="1"/>
          </p:cNvGraphicFramePr>
          <p:nvPr/>
        </p:nvGraphicFramePr>
        <p:xfrm>
          <a:off x="4876800" y="5734050"/>
          <a:ext cx="914400" cy="590550"/>
        </p:xfrm>
        <a:graphic>
          <a:graphicData uri="http://schemas.openxmlformats.org/presentationml/2006/ole">
            <mc:AlternateContent xmlns:mc="http://schemas.openxmlformats.org/markup-compatibility/2006">
              <mc:Choice xmlns:v="urn:schemas-microsoft-com:vml" Requires="v">
                <p:oleObj spid="_x0000_s1026" name="Equation" r:id="rId3" imgW="609480" imgH="393480" progId="Equation.3">
                  <p:embed/>
                </p:oleObj>
              </mc:Choice>
              <mc:Fallback>
                <p:oleObj name="Equation" r:id="rId3" imgW="609480" imgH="393480" progId="Equation.3">
                  <p:embed/>
                  <p:pic>
                    <p:nvPicPr>
                      <p:cNvPr id="203880" name="Object 104">
                        <a:extLst>
                          <a:ext uri="{FF2B5EF4-FFF2-40B4-BE49-F238E27FC236}">
                            <a16:creationId xmlns:a16="http://schemas.microsoft.com/office/drawing/2014/main" id="{59F0F5AE-5144-4DC2-8498-32FACCA86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734050"/>
                        <a:ext cx="9144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81" name="Object 105">
            <a:extLst>
              <a:ext uri="{FF2B5EF4-FFF2-40B4-BE49-F238E27FC236}">
                <a16:creationId xmlns:a16="http://schemas.microsoft.com/office/drawing/2014/main" id="{E6F8B36F-F086-475E-8CF9-8BD0F443316F}"/>
              </a:ext>
            </a:extLst>
          </p:cNvPr>
          <p:cNvGraphicFramePr>
            <a:graphicFrameLocks noChangeAspect="1"/>
          </p:cNvGraphicFramePr>
          <p:nvPr/>
        </p:nvGraphicFramePr>
        <p:xfrm>
          <a:off x="4857750" y="3200400"/>
          <a:ext cx="1314450" cy="709613"/>
        </p:xfrm>
        <a:graphic>
          <a:graphicData uri="http://schemas.openxmlformats.org/presentationml/2006/ole">
            <mc:AlternateContent xmlns:mc="http://schemas.openxmlformats.org/markup-compatibility/2006">
              <mc:Choice xmlns:v="urn:schemas-microsoft-com:vml" Requires="v">
                <p:oleObj spid="_x0000_s1027" name="Equation" r:id="rId5" imgW="799920" imgH="431640" progId="Equation.3">
                  <p:embed/>
                </p:oleObj>
              </mc:Choice>
              <mc:Fallback>
                <p:oleObj name="Equation" r:id="rId5" imgW="799920" imgH="431640" progId="Equation.3">
                  <p:embed/>
                  <p:pic>
                    <p:nvPicPr>
                      <p:cNvPr id="203881" name="Object 105">
                        <a:extLst>
                          <a:ext uri="{FF2B5EF4-FFF2-40B4-BE49-F238E27FC236}">
                            <a16:creationId xmlns:a16="http://schemas.microsoft.com/office/drawing/2014/main" id="{E6F8B36F-F086-475E-8CF9-8BD0F44331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3200400"/>
                        <a:ext cx="131445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82" name="Object 106">
            <a:extLst>
              <a:ext uri="{FF2B5EF4-FFF2-40B4-BE49-F238E27FC236}">
                <a16:creationId xmlns:a16="http://schemas.microsoft.com/office/drawing/2014/main" id="{C0E27DB3-DD64-4797-BE39-D40509837A8C}"/>
              </a:ext>
            </a:extLst>
          </p:cNvPr>
          <p:cNvGraphicFramePr>
            <a:graphicFrameLocks noChangeAspect="1"/>
          </p:cNvGraphicFramePr>
          <p:nvPr/>
        </p:nvGraphicFramePr>
        <p:xfrm>
          <a:off x="4864100" y="4800600"/>
          <a:ext cx="1231900" cy="709613"/>
        </p:xfrm>
        <a:graphic>
          <a:graphicData uri="http://schemas.openxmlformats.org/presentationml/2006/ole">
            <mc:AlternateContent xmlns:mc="http://schemas.openxmlformats.org/markup-compatibility/2006">
              <mc:Choice xmlns:v="urn:schemas-microsoft-com:vml" Requires="v">
                <p:oleObj spid="_x0000_s1028" name="Equation" r:id="rId7" imgW="749160" imgH="431640" progId="Equation.3">
                  <p:embed/>
                </p:oleObj>
              </mc:Choice>
              <mc:Fallback>
                <p:oleObj name="Equation" r:id="rId7" imgW="749160" imgH="431640" progId="Equation.3">
                  <p:embed/>
                  <p:pic>
                    <p:nvPicPr>
                      <p:cNvPr id="203882" name="Object 106">
                        <a:extLst>
                          <a:ext uri="{FF2B5EF4-FFF2-40B4-BE49-F238E27FC236}">
                            <a16:creationId xmlns:a16="http://schemas.microsoft.com/office/drawing/2014/main" id="{C0E27DB3-DD64-4797-BE39-D40509837A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4100" y="4800600"/>
                        <a:ext cx="12319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a:t>
            </a:r>
          </a:p>
        </p:txBody>
      </p:sp>
      <p:sp>
        <p:nvSpPr>
          <p:cNvPr id="3" name="Content Placeholder 2"/>
          <p:cNvSpPr>
            <a:spLocks noGrp="1"/>
          </p:cNvSpPr>
          <p:nvPr>
            <p:ph idx="1"/>
          </p:nvPr>
        </p:nvSpPr>
        <p:spPr/>
        <p:txBody>
          <a:bodyPr/>
          <a:lstStyle/>
          <a:p>
            <a:r>
              <a:rPr lang="en-US"/>
              <a:t>Bài học này sẽ trình bầy một số giải thuật tìm kiếm cho hai bài toán tìm kiếm cơ bản: </a:t>
            </a:r>
          </a:p>
          <a:p>
            <a:pPr lvl="1"/>
            <a:r>
              <a:rPr lang="en-US"/>
              <a:t>Thứ nhất, là bài toán tìm một phần tử trong một dãy phần tử cho trước theo một khoá tìm kiếm  </a:t>
            </a:r>
          </a:p>
          <a:p>
            <a:pPr lvl="1"/>
            <a:r>
              <a:rPr lang="en-US"/>
              <a:t>Thứ hai, là tìm sự xuất hiện của một chuỗi con trong một chuỗi cho trước</a:t>
            </a:r>
          </a:p>
        </p:txBody>
      </p:sp>
      <p:sp>
        <p:nvSpPr>
          <p:cNvPr id="5" name="Footer Placeholder 4"/>
          <p:cNvSpPr>
            <a:spLocks noGrp="1"/>
          </p:cNvSpPr>
          <p:nvPr>
            <p:ph type="ftr" sz="quarter" idx="11"/>
          </p:nvPr>
        </p:nvSpPr>
        <p:spPr/>
        <p:txBody>
          <a:bodyPr/>
          <a:lstStyle/>
          <a:p>
            <a:r>
              <a:rPr lang="vi-VN"/>
              <a:t>Chương 12: Các Giải thuật Tìm Kiếm</a:t>
            </a:r>
            <a:endParaRPr lang="en-US"/>
          </a:p>
        </p:txBody>
      </p:sp>
      <p:sp>
        <p:nvSpPr>
          <p:cNvPr id="4" name="Slide Number Placeholder 3"/>
          <p:cNvSpPr>
            <a:spLocks noGrp="1"/>
          </p:cNvSpPr>
          <p:nvPr>
            <p:ph type="sldNum" sz="quarter" idx="12"/>
          </p:nvPr>
        </p:nvSpPr>
        <p:spPr/>
        <p:txBody>
          <a:bodyPr/>
          <a:lstStyle/>
          <a:p>
            <a:fld id="{2DA9628B-B895-4617-9ADC-CCEA5470603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lide Number Placeholder 4">
            <a:extLst>
              <a:ext uri="{FF2B5EF4-FFF2-40B4-BE49-F238E27FC236}">
                <a16:creationId xmlns:a16="http://schemas.microsoft.com/office/drawing/2014/main" id="{370C8A50-066D-4977-B117-CC2ADEC76619}"/>
              </a:ext>
            </a:extLst>
          </p:cNvPr>
          <p:cNvSpPr>
            <a:spLocks noGrp="1"/>
          </p:cNvSpPr>
          <p:nvPr>
            <p:ph type="sldNum" sz="quarter" idx="11"/>
          </p:nvPr>
        </p:nvSpPr>
        <p:spPr/>
        <p:txBody>
          <a:bodyPr/>
          <a:lstStyle/>
          <a:p>
            <a:fld id="{D248FD9B-B21B-43B7-9169-C5BBE70553A1}" type="slidenum">
              <a:rPr lang="en-US" altLang="en-US"/>
              <a:pPr/>
              <a:t>30</a:t>
            </a:fld>
            <a:endParaRPr lang="en-US" altLang="en-US"/>
          </a:p>
        </p:txBody>
      </p:sp>
      <p:sp>
        <p:nvSpPr>
          <p:cNvPr id="204802" name="Rectangle 2">
            <a:extLst>
              <a:ext uri="{FF2B5EF4-FFF2-40B4-BE49-F238E27FC236}">
                <a16:creationId xmlns:a16="http://schemas.microsoft.com/office/drawing/2014/main" id="{1BB2BC76-6375-4D10-BC6E-D251947020A7}"/>
              </a:ext>
            </a:extLst>
          </p:cNvPr>
          <p:cNvSpPr>
            <a:spLocks noGrp="1" noChangeArrowheads="1"/>
          </p:cNvSpPr>
          <p:nvPr>
            <p:ph type="title"/>
          </p:nvPr>
        </p:nvSpPr>
        <p:spPr>
          <a:xfrm>
            <a:off x="228600" y="76200"/>
            <a:ext cx="8686800" cy="762000"/>
          </a:xfrm>
        </p:spPr>
        <p:txBody>
          <a:bodyPr/>
          <a:lstStyle/>
          <a:p>
            <a:r>
              <a:rPr lang="en-US" altLang="en-US">
                <a:cs typeface="Times New Roman" panose="02020603050405020304" pitchFamily="18" charset="0"/>
              </a:rPr>
              <a:t>Các biện pháp khắc phục đụng độ</a:t>
            </a:r>
            <a:r>
              <a:rPr lang="en-US" altLang="en-US"/>
              <a:t> </a:t>
            </a:r>
          </a:p>
        </p:txBody>
      </p:sp>
      <p:sp>
        <p:nvSpPr>
          <p:cNvPr id="204803" name="Rectangle 3">
            <a:extLst>
              <a:ext uri="{FF2B5EF4-FFF2-40B4-BE49-F238E27FC236}">
                <a16:creationId xmlns:a16="http://schemas.microsoft.com/office/drawing/2014/main" id="{DE7C741B-89F9-4708-8C7B-FC314215F58C}"/>
              </a:ext>
            </a:extLst>
          </p:cNvPr>
          <p:cNvSpPr>
            <a:spLocks noGrp="1" noChangeArrowheads="1"/>
          </p:cNvSpPr>
          <p:nvPr>
            <p:ph type="body" idx="1"/>
          </p:nvPr>
        </p:nvSpPr>
        <p:spPr>
          <a:xfrm>
            <a:off x="228600" y="838200"/>
            <a:ext cx="8763000" cy="5486400"/>
          </a:xfrm>
          <a:noFill/>
          <a:ln/>
        </p:spPr>
        <p:txBody>
          <a:bodyPr/>
          <a:lstStyle/>
          <a:p>
            <a:pPr marL="533400" indent="-533400">
              <a:spcBef>
                <a:spcPct val="0"/>
              </a:spcBef>
            </a:pPr>
            <a:r>
              <a:rPr lang="en-US" altLang="en-US"/>
              <a:t>Phân tích &amp; Đánh giá số bước thực hiện</a:t>
            </a:r>
            <a:endParaRPr lang="en-US" altLang="en-US">
              <a:cs typeface="Times New Roman" panose="02020603050405020304" pitchFamily="18" charset="0"/>
            </a:endParaRPr>
          </a:p>
          <a:p>
            <a:pPr marL="914400" lvl="1" indent="-457200">
              <a:spcBef>
                <a:spcPct val="0"/>
              </a:spcBef>
            </a:pPr>
            <a:r>
              <a:rPr lang="en-US" altLang="en-US">
                <a:cs typeface="Times New Roman" panose="02020603050405020304" pitchFamily="18" charset="0"/>
              </a:rPr>
              <a:t>Minh h</a:t>
            </a:r>
            <a:r>
              <a:rPr lang="en-US" altLang="en-US"/>
              <a:t>ọa qua một số biện pháp</a:t>
            </a:r>
            <a:endParaRPr lang="en-US" altLang="en-US">
              <a:cs typeface="Times New Roman" panose="02020603050405020304" pitchFamily="18" charset="0"/>
            </a:endParaRPr>
          </a:p>
          <a:p>
            <a:pPr marL="1295400" lvl="2" indent="-381000">
              <a:spcBef>
                <a:spcPct val="0"/>
              </a:spcBef>
            </a:pPr>
            <a:r>
              <a:rPr lang="el-GR" altLang="en-US">
                <a:cs typeface="Times New Roman" panose="02020603050405020304" pitchFamily="18" charset="0"/>
              </a:rPr>
              <a:t>α</a:t>
            </a:r>
            <a:r>
              <a:rPr lang="en-US" altLang="en-US">
                <a:cs typeface="Times New Roman" panose="02020603050405020304" pitchFamily="18" charset="0"/>
              </a:rPr>
              <a:t> : h</a:t>
            </a:r>
            <a:r>
              <a:rPr lang="el-GR" altLang="en-US"/>
              <a:t>ệ</a:t>
            </a:r>
            <a:r>
              <a:rPr lang="en-US" altLang="en-US"/>
              <a:t> s</a:t>
            </a:r>
            <a:r>
              <a:rPr lang="el-GR" altLang="en-US"/>
              <a:t>ố</a:t>
            </a:r>
            <a:r>
              <a:rPr lang="en-US" altLang="en-US"/>
              <a:t> t</a:t>
            </a:r>
            <a:r>
              <a:rPr lang="el-GR" altLang="en-US"/>
              <a:t>ả</a:t>
            </a:r>
            <a:r>
              <a:rPr lang="en-US" altLang="en-US"/>
              <a:t>i (load factor)</a:t>
            </a:r>
            <a:endParaRPr lang="en-US" altLang="en-US">
              <a:cs typeface="Times New Roman" panose="02020603050405020304" pitchFamily="18" charset="0"/>
            </a:endParaRPr>
          </a:p>
          <a:p>
            <a:pPr marL="1295400" lvl="2" indent="-381000">
              <a:spcBef>
                <a:spcPct val="10000"/>
              </a:spcBef>
            </a:pPr>
            <a:r>
              <a:rPr lang="en-US" altLang="en-US">
                <a:cs typeface="Times New Roman" panose="02020603050405020304" pitchFamily="18" charset="0"/>
              </a:rPr>
              <a:t>Bi</a:t>
            </a:r>
            <a:r>
              <a:rPr lang="en-US" altLang="en-US"/>
              <a:t>ện pháp địa chỉ mở</a:t>
            </a:r>
          </a:p>
          <a:p>
            <a:pPr marL="1714500" lvl="3" indent="-342900">
              <a:spcBef>
                <a:spcPct val="10000"/>
              </a:spcBef>
              <a:spcAft>
                <a:spcPct val="50000"/>
              </a:spcAft>
              <a:buFontTx/>
              <a:buNone/>
            </a:pPr>
            <a:r>
              <a:rPr lang="en-US" altLang="en-US">
                <a:cs typeface="Times New Roman" panose="02020603050405020304" pitchFamily="18" charset="0"/>
              </a:rPr>
              <a:t>a) Ph</a:t>
            </a:r>
            <a:r>
              <a:rPr lang="en-US" altLang="en-US"/>
              <a:t>ép thử ngẫu nhiên: 			E = </a:t>
            </a:r>
          </a:p>
          <a:p>
            <a:pPr marL="1714500" lvl="3" indent="-342900">
              <a:spcBef>
                <a:spcPct val="50000"/>
              </a:spcBef>
              <a:buFontTx/>
              <a:buNone/>
            </a:pPr>
            <a:r>
              <a:rPr lang="en-US" altLang="en-US"/>
              <a:t>b) Phép thử tuyến tính: 			E = </a:t>
            </a:r>
            <a:endParaRPr lang="en-US" altLang="en-US">
              <a:cs typeface="Times New Roman" panose="02020603050405020304" pitchFamily="18" charset="0"/>
            </a:endParaRPr>
          </a:p>
          <a:p>
            <a:pPr marL="1295400" lvl="2" indent="-381000">
              <a:spcBef>
                <a:spcPct val="0"/>
              </a:spcBef>
            </a:pPr>
            <a:r>
              <a:rPr lang="en-US" altLang="en-US">
                <a:cs typeface="Times New Roman" panose="02020603050405020304" pitchFamily="18" charset="0"/>
              </a:rPr>
              <a:t>Bi</a:t>
            </a:r>
            <a:r>
              <a:rPr lang="en-US" altLang="en-US"/>
              <a:t>ện pháp móc nối</a:t>
            </a:r>
          </a:p>
          <a:p>
            <a:pPr marL="1714500" lvl="3" indent="-342900">
              <a:spcBef>
                <a:spcPct val="0"/>
              </a:spcBef>
              <a:buFontTx/>
              <a:buNone/>
            </a:pPr>
            <a:r>
              <a:rPr lang="en-US" altLang="en-US">
                <a:cs typeface="Times New Roman" panose="02020603050405020304" pitchFamily="18" charset="0"/>
              </a:rPr>
              <a:t>c) K</a:t>
            </a:r>
            <a:r>
              <a:rPr lang="en-US" altLang="en-US"/>
              <a:t>ỹ thuật móc nối ngoài (External Link): 	E = 1 +</a:t>
            </a:r>
            <a:r>
              <a:rPr lang="en-US" altLang="en-US" sz="2000"/>
              <a:t> </a:t>
            </a:r>
            <a:r>
              <a:rPr lang="el-GR" altLang="en-US" sz="2000">
                <a:cs typeface="Times New Roman" panose="02020603050405020304" pitchFamily="18" charset="0"/>
              </a:rPr>
              <a:t>α</a:t>
            </a:r>
            <a:r>
              <a:rPr lang="en-US" altLang="en-US">
                <a:cs typeface="Times New Roman" panose="02020603050405020304" pitchFamily="18" charset="0"/>
              </a:rPr>
              <a:t>/2</a:t>
            </a:r>
          </a:p>
        </p:txBody>
      </p:sp>
      <p:graphicFrame>
        <p:nvGraphicFramePr>
          <p:cNvPr id="204804" name="Object 4">
            <a:extLst>
              <a:ext uri="{FF2B5EF4-FFF2-40B4-BE49-F238E27FC236}">
                <a16:creationId xmlns:a16="http://schemas.microsoft.com/office/drawing/2014/main" id="{275AFC95-0599-4BF5-8B81-FB7B8243DD2B}"/>
              </a:ext>
            </a:extLst>
          </p:cNvPr>
          <p:cNvGraphicFramePr>
            <a:graphicFrameLocks noChangeAspect="1"/>
          </p:cNvGraphicFramePr>
          <p:nvPr/>
        </p:nvGraphicFramePr>
        <p:xfrm>
          <a:off x="5791200" y="1600200"/>
          <a:ext cx="914400" cy="590550"/>
        </p:xfrm>
        <a:graphic>
          <a:graphicData uri="http://schemas.openxmlformats.org/presentationml/2006/ole">
            <mc:AlternateContent xmlns:mc="http://schemas.openxmlformats.org/markup-compatibility/2006">
              <mc:Choice xmlns:v="urn:schemas-microsoft-com:vml" Requires="v">
                <p:oleObj spid="_x0000_s2050" name="Equation" r:id="rId3" imgW="609480" imgH="393480" progId="Equation.3">
                  <p:embed/>
                </p:oleObj>
              </mc:Choice>
              <mc:Fallback>
                <p:oleObj name="Equation" r:id="rId3" imgW="609480" imgH="393480" progId="Equation.3">
                  <p:embed/>
                  <p:pic>
                    <p:nvPicPr>
                      <p:cNvPr id="204804" name="Object 4">
                        <a:extLst>
                          <a:ext uri="{FF2B5EF4-FFF2-40B4-BE49-F238E27FC236}">
                            <a16:creationId xmlns:a16="http://schemas.microsoft.com/office/drawing/2014/main" id="{275AFC95-0599-4BF5-8B81-FB7B8243D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600200"/>
                        <a:ext cx="9144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3" name="Group 83">
            <a:extLst>
              <a:ext uri="{FF2B5EF4-FFF2-40B4-BE49-F238E27FC236}">
                <a16:creationId xmlns:a16="http://schemas.microsoft.com/office/drawing/2014/main" id="{72C44DB0-0BED-4E2A-B78D-39A2FEFA13BC}"/>
              </a:ext>
            </a:extLst>
          </p:cNvPr>
          <p:cNvGraphicFramePr>
            <a:graphicFrameLocks noGrp="1"/>
          </p:cNvGraphicFramePr>
          <p:nvPr/>
        </p:nvGraphicFramePr>
        <p:xfrm>
          <a:off x="2057400" y="3810000"/>
          <a:ext cx="1524000" cy="2560320"/>
        </p:xfrm>
        <a:graphic>
          <a:graphicData uri="http://schemas.openxmlformats.org/drawingml/2006/table">
            <a:tbl>
              <a:tblPr/>
              <a:tblGrid>
                <a:gridCol w="762000">
                  <a:extLst>
                    <a:ext uri="{9D8B030D-6E8A-4147-A177-3AD203B41FA5}">
                      <a16:colId xmlns:a16="http://schemas.microsoft.com/office/drawing/2014/main" val="4093315090"/>
                    </a:ext>
                  </a:extLst>
                </a:gridCol>
                <a:gridCol w="762000">
                  <a:extLst>
                    <a:ext uri="{9D8B030D-6E8A-4147-A177-3AD203B41FA5}">
                      <a16:colId xmlns:a16="http://schemas.microsoft.com/office/drawing/2014/main" val="1107536522"/>
                    </a:ext>
                  </a:extLst>
                </a:gridCol>
              </a:tblGrid>
              <a:tr h="2016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α</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159186"/>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1,05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6547777"/>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5545733"/>
                  </a:ext>
                </a:extLst>
              </a:tr>
              <a:tr h="239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1,39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7481416"/>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1,85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4799056"/>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0,90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2,56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6782340"/>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0,95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9862241"/>
                  </a:ext>
                </a:extLst>
              </a:tr>
            </a:tbl>
          </a:graphicData>
        </a:graphic>
      </p:graphicFrame>
      <p:graphicFrame>
        <p:nvGraphicFramePr>
          <p:cNvPr id="204884" name="Group 84">
            <a:extLst>
              <a:ext uri="{FF2B5EF4-FFF2-40B4-BE49-F238E27FC236}">
                <a16:creationId xmlns:a16="http://schemas.microsoft.com/office/drawing/2014/main" id="{AF7EA29E-9373-4EEF-B842-60740B11346B}"/>
              </a:ext>
            </a:extLst>
          </p:cNvPr>
          <p:cNvGraphicFramePr>
            <a:graphicFrameLocks noGrp="1"/>
          </p:cNvGraphicFramePr>
          <p:nvPr/>
        </p:nvGraphicFramePr>
        <p:xfrm>
          <a:off x="4648200" y="3810000"/>
          <a:ext cx="1524000" cy="2560320"/>
        </p:xfrm>
        <a:graphic>
          <a:graphicData uri="http://schemas.openxmlformats.org/drawingml/2006/table">
            <a:tbl>
              <a:tblPr/>
              <a:tblGrid>
                <a:gridCol w="762000">
                  <a:extLst>
                    <a:ext uri="{9D8B030D-6E8A-4147-A177-3AD203B41FA5}">
                      <a16:colId xmlns:a16="http://schemas.microsoft.com/office/drawing/2014/main" val="146735246"/>
                    </a:ext>
                  </a:extLst>
                </a:gridCol>
                <a:gridCol w="762000">
                  <a:extLst>
                    <a:ext uri="{9D8B030D-6E8A-4147-A177-3AD203B41FA5}">
                      <a16:colId xmlns:a16="http://schemas.microsoft.com/office/drawing/2014/main" val="4219034557"/>
                    </a:ext>
                  </a:extLst>
                </a:gridCol>
              </a:tblGrid>
              <a:tr h="2016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α</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0283408"/>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1,06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0347587"/>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2286992"/>
                  </a:ext>
                </a:extLst>
              </a:tr>
              <a:tr h="239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3148172"/>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7162687"/>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0,90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5,50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8446113"/>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0,95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10,50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92330"/>
                  </a:ext>
                </a:extLst>
              </a:tr>
            </a:tbl>
          </a:graphicData>
        </a:graphic>
      </p:graphicFrame>
      <p:graphicFrame>
        <p:nvGraphicFramePr>
          <p:cNvPr id="204916" name="Group 116">
            <a:extLst>
              <a:ext uri="{FF2B5EF4-FFF2-40B4-BE49-F238E27FC236}">
                <a16:creationId xmlns:a16="http://schemas.microsoft.com/office/drawing/2014/main" id="{9D6B3878-CA3B-4AFC-A864-77A558C806DC}"/>
              </a:ext>
            </a:extLst>
          </p:cNvPr>
          <p:cNvGraphicFramePr>
            <a:graphicFrameLocks noGrp="1"/>
          </p:cNvGraphicFramePr>
          <p:nvPr/>
        </p:nvGraphicFramePr>
        <p:xfrm>
          <a:off x="7239000" y="3810000"/>
          <a:ext cx="1524000" cy="2560320"/>
        </p:xfrm>
        <a:graphic>
          <a:graphicData uri="http://schemas.openxmlformats.org/drawingml/2006/table">
            <a:tbl>
              <a:tblPr/>
              <a:tblGrid>
                <a:gridCol w="762000">
                  <a:extLst>
                    <a:ext uri="{9D8B030D-6E8A-4147-A177-3AD203B41FA5}">
                      <a16:colId xmlns:a16="http://schemas.microsoft.com/office/drawing/2014/main" val="1572389916"/>
                    </a:ext>
                  </a:extLst>
                </a:gridCol>
                <a:gridCol w="762000">
                  <a:extLst>
                    <a:ext uri="{9D8B030D-6E8A-4147-A177-3AD203B41FA5}">
                      <a16:colId xmlns:a16="http://schemas.microsoft.com/office/drawing/2014/main" val="4052906171"/>
                    </a:ext>
                  </a:extLst>
                </a:gridCol>
              </a:tblGrid>
              <a:tr h="2016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l-GR"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α</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3289638"/>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1,05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3672677"/>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1,12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4633618"/>
                  </a:ext>
                </a:extLst>
              </a:tr>
              <a:tr h="2397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4313164"/>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1,37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3063760"/>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0,90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1,45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3677281"/>
                  </a:ext>
                </a:extLst>
              </a:tr>
              <a:tr h="227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0,95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fontAlgn="base">
                        <a:spcBef>
                          <a:spcPct val="20000"/>
                        </a:spcBef>
                        <a:spcAft>
                          <a:spcPct val="0"/>
                        </a:spcAft>
                        <a:defRPr sz="1600">
                          <a:solidFill>
                            <a:schemeClr val="tx1"/>
                          </a:solidFill>
                          <a:latin typeface="Times New Roman" panose="02020603050405020304" pitchFamily="18" charset="0"/>
                        </a:defRPr>
                      </a:lvl6pPr>
                      <a:lvl7pPr fontAlgn="base">
                        <a:spcBef>
                          <a:spcPct val="20000"/>
                        </a:spcBef>
                        <a:spcAft>
                          <a:spcPct val="0"/>
                        </a:spcAft>
                        <a:defRPr sz="1600">
                          <a:solidFill>
                            <a:schemeClr val="tx1"/>
                          </a:solidFill>
                          <a:latin typeface="Times New Roman" panose="02020603050405020304" pitchFamily="18" charset="0"/>
                        </a:defRPr>
                      </a:lvl7pPr>
                      <a:lvl8pPr fontAlgn="base">
                        <a:spcBef>
                          <a:spcPct val="20000"/>
                        </a:spcBef>
                        <a:spcAft>
                          <a:spcPct val="0"/>
                        </a:spcAft>
                        <a:defRPr sz="1600">
                          <a:solidFill>
                            <a:schemeClr val="tx1"/>
                          </a:solidFill>
                          <a:latin typeface="Times New Roman" panose="02020603050405020304" pitchFamily="18" charset="0"/>
                        </a:defRPr>
                      </a:lvl8pPr>
                      <a:lvl9pPr fontAlgn="base">
                        <a:spcBef>
                          <a:spcPct val="20000"/>
                        </a:spcBef>
                        <a:spcAft>
                          <a:spcPct val="0"/>
                        </a:spcAft>
                        <a:defRPr sz="1600">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1,47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6383811"/>
                  </a:ext>
                </a:extLst>
              </a:tr>
            </a:tbl>
          </a:graphicData>
        </a:graphic>
      </p:graphicFrame>
      <p:sp>
        <p:nvSpPr>
          <p:cNvPr id="204948" name="Text Box 148">
            <a:extLst>
              <a:ext uri="{FF2B5EF4-FFF2-40B4-BE49-F238E27FC236}">
                <a16:creationId xmlns:a16="http://schemas.microsoft.com/office/drawing/2014/main" id="{96F0D53A-318F-41DA-9DB2-7A9B6D8D036E}"/>
              </a:ext>
            </a:extLst>
          </p:cNvPr>
          <p:cNvSpPr txBox="1">
            <a:spLocks noChangeArrowheads="1"/>
          </p:cNvSpPr>
          <p:nvPr/>
        </p:nvSpPr>
        <p:spPr bwMode="auto">
          <a:xfrm>
            <a:off x="1600200" y="47244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a)</a:t>
            </a:r>
          </a:p>
        </p:txBody>
      </p:sp>
      <p:sp>
        <p:nvSpPr>
          <p:cNvPr id="204949" name="Text Box 149">
            <a:extLst>
              <a:ext uri="{FF2B5EF4-FFF2-40B4-BE49-F238E27FC236}">
                <a16:creationId xmlns:a16="http://schemas.microsoft.com/office/drawing/2014/main" id="{3E07590E-9110-4A8E-80B6-5978115FE70A}"/>
              </a:ext>
            </a:extLst>
          </p:cNvPr>
          <p:cNvSpPr txBox="1">
            <a:spLocks noChangeArrowheads="1"/>
          </p:cNvSpPr>
          <p:nvPr/>
        </p:nvSpPr>
        <p:spPr bwMode="auto">
          <a:xfrm>
            <a:off x="4197350" y="4724400"/>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b)</a:t>
            </a:r>
          </a:p>
        </p:txBody>
      </p:sp>
      <p:sp>
        <p:nvSpPr>
          <p:cNvPr id="204950" name="Text Box 150">
            <a:extLst>
              <a:ext uri="{FF2B5EF4-FFF2-40B4-BE49-F238E27FC236}">
                <a16:creationId xmlns:a16="http://schemas.microsoft.com/office/drawing/2014/main" id="{EAA2F64E-61C7-46A5-B8A7-1DE1C65392B0}"/>
              </a:ext>
            </a:extLst>
          </p:cNvPr>
          <p:cNvSpPr txBox="1">
            <a:spLocks noChangeArrowheads="1"/>
          </p:cNvSpPr>
          <p:nvPr/>
        </p:nvSpPr>
        <p:spPr bwMode="auto">
          <a:xfrm>
            <a:off x="6788150" y="47244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c)</a:t>
            </a:r>
          </a:p>
        </p:txBody>
      </p:sp>
      <p:graphicFrame>
        <p:nvGraphicFramePr>
          <p:cNvPr id="204951" name="Object 151">
            <a:extLst>
              <a:ext uri="{FF2B5EF4-FFF2-40B4-BE49-F238E27FC236}">
                <a16:creationId xmlns:a16="http://schemas.microsoft.com/office/drawing/2014/main" id="{2D397684-0326-4E3D-A0E3-15671B870488}"/>
              </a:ext>
            </a:extLst>
          </p:cNvPr>
          <p:cNvGraphicFramePr>
            <a:graphicFrameLocks noChangeAspect="1"/>
          </p:cNvGraphicFramePr>
          <p:nvPr/>
        </p:nvGraphicFramePr>
        <p:xfrm>
          <a:off x="6235700" y="2743200"/>
          <a:ext cx="774700" cy="585788"/>
        </p:xfrm>
        <a:graphic>
          <a:graphicData uri="http://schemas.openxmlformats.org/presentationml/2006/ole">
            <mc:AlternateContent xmlns:mc="http://schemas.openxmlformats.org/markup-compatibility/2006">
              <mc:Choice xmlns:v="urn:schemas-microsoft-com:vml" Requires="v">
                <p:oleObj spid="_x0000_s2051" name="Equation" r:id="rId5" imgW="520560" imgH="393480" progId="Equation.3">
                  <p:embed/>
                </p:oleObj>
              </mc:Choice>
              <mc:Fallback>
                <p:oleObj name="Equation" r:id="rId5" imgW="520560" imgH="393480" progId="Equation.3">
                  <p:embed/>
                  <p:pic>
                    <p:nvPicPr>
                      <p:cNvPr id="204951" name="Object 151">
                        <a:extLst>
                          <a:ext uri="{FF2B5EF4-FFF2-40B4-BE49-F238E27FC236}">
                            <a16:creationId xmlns:a16="http://schemas.microsoft.com/office/drawing/2014/main" id="{2D397684-0326-4E3D-A0E3-15671B8704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700" y="2743200"/>
                        <a:ext cx="77470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2" name="Object 152">
            <a:extLst>
              <a:ext uri="{FF2B5EF4-FFF2-40B4-BE49-F238E27FC236}">
                <a16:creationId xmlns:a16="http://schemas.microsoft.com/office/drawing/2014/main" id="{3FCFEDAF-2683-471D-9D0A-F971CDF6DA3E}"/>
              </a:ext>
            </a:extLst>
          </p:cNvPr>
          <p:cNvGraphicFramePr>
            <a:graphicFrameLocks noChangeAspect="1"/>
          </p:cNvGraphicFramePr>
          <p:nvPr/>
        </p:nvGraphicFramePr>
        <p:xfrm>
          <a:off x="6172200" y="2209800"/>
          <a:ext cx="1152525" cy="585788"/>
        </p:xfrm>
        <a:graphic>
          <a:graphicData uri="http://schemas.openxmlformats.org/presentationml/2006/ole">
            <mc:AlternateContent xmlns:mc="http://schemas.openxmlformats.org/markup-compatibility/2006">
              <mc:Choice xmlns:v="urn:schemas-microsoft-com:vml" Requires="v">
                <p:oleObj spid="_x0000_s2052" name="Equation" r:id="rId7" imgW="774360" imgH="393480" progId="Equation.3">
                  <p:embed/>
                </p:oleObj>
              </mc:Choice>
              <mc:Fallback>
                <p:oleObj name="Equation" r:id="rId7" imgW="774360" imgH="393480" progId="Equation.3">
                  <p:embed/>
                  <p:pic>
                    <p:nvPicPr>
                      <p:cNvPr id="204952" name="Object 152">
                        <a:extLst>
                          <a:ext uri="{FF2B5EF4-FFF2-40B4-BE49-F238E27FC236}">
                            <a16:creationId xmlns:a16="http://schemas.microsoft.com/office/drawing/2014/main" id="{3FCFEDAF-2683-471D-9D0A-F971CDF6DA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2209800"/>
                        <a:ext cx="1152525"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Tìm kiếm chuỗi con</a:t>
            </a:r>
          </a:p>
        </p:txBody>
      </p:sp>
      <p:sp>
        <p:nvSpPr>
          <p:cNvPr id="3" name="Content Placeholder 2"/>
          <p:cNvSpPr>
            <a:spLocks noGrp="1"/>
          </p:cNvSpPr>
          <p:nvPr>
            <p:ph idx="1"/>
          </p:nvPr>
        </p:nvSpPr>
        <p:spPr/>
        <p:txBody>
          <a:bodyPr/>
          <a:lstStyle/>
          <a:p>
            <a:r>
              <a:rPr lang="en-US"/>
              <a:t>Giới thiệu bài toán</a:t>
            </a:r>
          </a:p>
          <a:p>
            <a:r>
              <a:rPr lang="en-US"/>
              <a:t>Giải thuật tìm kiếm thô (brute-force) </a:t>
            </a:r>
          </a:p>
          <a:p>
            <a:r>
              <a:rPr lang="en-US"/>
              <a:t>Giải thuật Knuth-Morris-Pratt (KMP)</a:t>
            </a:r>
          </a:p>
          <a:p>
            <a:pPr>
              <a:buNone/>
            </a:pPr>
            <a:endParaRPr lang="en-US"/>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Giới thiệu bài toán</a:t>
            </a:r>
          </a:p>
        </p:txBody>
      </p:sp>
      <p:sp>
        <p:nvSpPr>
          <p:cNvPr id="3" name="Content Placeholder 2"/>
          <p:cNvSpPr>
            <a:spLocks noGrp="1"/>
          </p:cNvSpPr>
          <p:nvPr>
            <p:ph idx="1"/>
          </p:nvPr>
        </p:nvSpPr>
        <p:spPr/>
        <p:txBody>
          <a:bodyPr>
            <a:normAutofit fontScale="92500"/>
          </a:bodyPr>
          <a:lstStyle/>
          <a:p>
            <a:r>
              <a:rPr lang="en-US"/>
              <a:t>Cho trước một văn bản </a:t>
            </a:r>
            <a:r>
              <a:rPr lang="en-US" b="1"/>
              <a:t>V </a:t>
            </a:r>
            <a:r>
              <a:rPr lang="en-US"/>
              <a:t>gồm </a:t>
            </a:r>
            <a:r>
              <a:rPr lang="en-US" b="1"/>
              <a:t>n</a:t>
            </a:r>
            <a:r>
              <a:rPr lang="en-US"/>
              <a:t> kí tự (v</a:t>
            </a:r>
            <a:r>
              <a:rPr lang="en-US" baseline="-25000"/>
              <a:t>0</a:t>
            </a:r>
            <a:r>
              <a:rPr lang="en-US"/>
              <a:t>,v</a:t>
            </a:r>
            <a:r>
              <a:rPr lang="en-US" baseline="-25000"/>
              <a:t>1</a:t>
            </a:r>
            <a:r>
              <a:rPr lang="en-US"/>
              <a:t>,…,v</a:t>
            </a:r>
            <a:r>
              <a:rPr lang="en-US" baseline="-25000"/>
              <a:t>n-1</a:t>
            </a:r>
            <a:r>
              <a:rPr lang="en-US"/>
              <a:t>) và một chuỗi con </a:t>
            </a:r>
            <a:r>
              <a:rPr lang="en-US" b="1"/>
              <a:t>P</a:t>
            </a:r>
            <a:r>
              <a:rPr lang="en-US"/>
              <a:t> (gọi là mẫu) gồm </a:t>
            </a:r>
            <a:r>
              <a:rPr lang="en-US" b="1"/>
              <a:t>m </a:t>
            </a:r>
            <a:r>
              <a:rPr lang="en-US"/>
              <a:t>kí tự (p</a:t>
            </a:r>
            <a:r>
              <a:rPr lang="en-US" baseline="-25000"/>
              <a:t>0</a:t>
            </a:r>
            <a:r>
              <a:rPr lang="en-US"/>
              <a:t>,p</a:t>
            </a:r>
            <a:r>
              <a:rPr lang="en-US" baseline="-25000"/>
              <a:t>1</a:t>
            </a:r>
            <a:r>
              <a:rPr lang="en-US"/>
              <a:t>,…,p</a:t>
            </a:r>
            <a:r>
              <a:rPr lang="en-US" baseline="-25000"/>
              <a:t>m-1</a:t>
            </a:r>
            <a:r>
              <a:rPr lang="en-US"/>
              <a:t>). Yêu cầu tìm vị trí xuất hiện đầu tiên của P trong V. </a:t>
            </a:r>
          </a:p>
          <a:p>
            <a:r>
              <a:rPr lang="en-US"/>
              <a:t>Bài toán này có nhiều giải thuật. Giải thuật thô khá đơn giản nhưng có thời gian xử lý tồi nhất tỉ lệ với </a:t>
            </a:r>
            <a:r>
              <a:rPr lang="en-US" b="1"/>
              <a:t>m x n</a:t>
            </a:r>
            <a:r>
              <a:rPr lang="en-US"/>
              <a:t>. Giải thuật KMP cần các thao tác tiền xử lý trên chuỗi mẫu nên khá phức tạp, nhưng có thời gian tốt hơn nhiều, chỉ tỉ lệ với </a:t>
            </a:r>
            <a:r>
              <a:rPr lang="en-US" b="1"/>
              <a:t>m + n</a:t>
            </a:r>
            <a:r>
              <a:rPr lang="en-US"/>
              <a:t>.</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tìm kiếm thô</a:t>
            </a:r>
          </a:p>
        </p:txBody>
      </p:sp>
      <p:sp>
        <p:nvSpPr>
          <p:cNvPr id="3" name="Content Placeholder 2"/>
          <p:cNvSpPr>
            <a:spLocks noGrp="1"/>
          </p:cNvSpPr>
          <p:nvPr>
            <p:ph idx="1"/>
          </p:nvPr>
        </p:nvSpPr>
        <p:spPr/>
        <p:txBody>
          <a:bodyPr>
            <a:normAutofit/>
          </a:bodyPr>
          <a:lstStyle/>
          <a:p>
            <a:pPr lvl="0"/>
            <a:r>
              <a:rPr lang="en-US"/>
              <a:t>Ý tưởng giải thuật:</a:t>
            </a:r>
          </a:p>
          <a:p>
            <a:pPr lvl="1"/>
            <a:r>
              <a:rPr lang="en-US"/>
              <a:t>So sánh lần lượt các ký tự của mẫu P với các kí tự của văn bản V bắt đầu từ vị trí i (0 </a:t>
            </a:r>
            <a:r>
              <a:rPr lang="en-US">
                <a:sym typeface="Symbol"/>
              </a:rPr>
              <a:t></a:t>
            </a:r>
            <a:r>
              <a:rPr lang="en-US"/>
              <a:t> i </a:t>
            </a:r>
            <a:r>
              <a:rPr lang="en-US">
                <a:sym typeface="Symbol"/>
              </a:rPr>
              <a:t></a:t>
            </a:r>
            <a:r>
              <a:rPr lang="en-US"/>
              <a:t> n-m) cho đến khi hoặc khớp tất cả các kí tự của P với các kí tự trong V thì i là vị trí cần tìm, hoặc so đến kí tự cuối cùng trong V vẫn không khớp thì kết luận tìm kiếm không thấy, hoặc gặp bất kì kí tự nào không khớp thì quay lại so sánh từ đầu của mẫu P với các kí tự của V bắt đầu từ vị trí i+1.</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tìm kiếm thô</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34</a:t>
            </a:fld>
            <a:endParaRPr lang="en-US"/>
          </a:p>
        </p:txBody>
      </p:sp>
      <p:sp>
        <p:nvSpPr>
          <p:cNvPr id="6" name="TextBox 5"/>
          <p:cNvSpPr txBox="1"/>
          <p:nvPr/>
        </p:nvSpPr>
        <p:spPr>
          <a:xfrm>
            <a:off x="228600" y="1371600"/>
            <a:ext cx="1752600" cy="381000"/>
          </a:xfrm>
          <a:prstGeom prst="rect">
            <a:avLst/>
          </a:prstGeom>
          <a:noFill/>
        </p:spPr>
        <p:txBody>
          <a:bodyPr wrap="square" rtlCol="0">
            <a:spAutoFit/>
          </a:bodyPr>
          <a:lstStyle/>
          <a:p>
            <a:r>
              <a:rPr lang="en-US"/>
              <a:t>V = v</a:t>
            </a:r>
            <a:r>
              <a:rPr lang="en-US" baseline="-25000"/>
              <a:t>0</a:t>
            </a:r>
            <a:r>
              <a:rPr lang="en-US"/>
              <a:t>, v</a:t>
            </a:r>
            <a:r>
              <a:rPr lang="en-US" baseline="-25000"/>
              <a:t>1</a:t>
            </a:r>
            <a:r>
              <a:rPr lang="en-US"/>
              <a:t>,…, v</a:t>
            </a:r>
            <a:r>
              <a:rPr lang="en-US" baseline="-25000"/>
              <a:t>n-1</a:t>
            </a:r>
            <a:endParaRPr lang="en-US"/>
          </a:p>
        </p:txBody>
      </p:sp>
      <p:sp>
        <p:nvSpPr>
          <p:cNvPr id="7" name="TextBox 6"/>
          <p:cNvSpPr txBox="1"/>
          <p:nvPr/>
        </p:nvSpPr>
        <p:spPr>
          <a:xfrm>
            <a:off x="228600" y="1676400"/>
            <a:ext cx="1828800" cy="381000"/>
          </a:xfrm>
          <a:prstGeom prst="rect">
            <a:avLst/>
          </a:prstGeom>
          <a:noFill/>
        </p:spPr>
        <p:txBody>
          <a:bodyPr wrap="square" rtlCol="0">
            <a:spAutoFit/>
          </a:bodyPr>
          <a:lstStyle/>
          <a:p>
            <a:r>
              <a:rPr lang="en-US"/>
              <a:t>P = p</a:t>
            </a:r>
            <a:r>
              <a:rPr lang="en-US" baseline="-25000"/>
              <a:t>0</a:t>
            </a:r>
            <a:r>
              <a:rPr lang="en-US"/>
              <a:t>, p</a:t>
            </a:r>
            <a:r>
              <a:rPr lang="en-US" baseline="-25000"/>
              <a:t>1</a:t>
            </a:r>
            <a:r>
              <a:rPr lang="en-US"/>
              <a:t>,…, p</a:t>
            </a:r>
            <a:r>
              <a:rPr lang="en-US" baseline="-25000"/>
              <a:t>m-1</a:t>
            </a:r>
            <a:endParaRPr lang="en-US"/>
          </a:p>
        </p:txBody>
      </p:sp>
      <p:sp>
        <p:nvSpPr>
          <p:cNvPr id="8" name="Rectangle 7"/>
          <p:cNvSpPr/>
          <p:nvPr/>
        </p:nvSpPr>
        <p:spPr>
          <a:xfrm>
            <a:off x="3048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0</a:t>
            </a:r>
          </a:p>
        </p:txBody>
      </p:sp>
      <p:sp>
        <p:nvSpPr>
          <p:cNvPr id="9" name="Rectangle 8"/>
          <p:cNvSpPr/>
          <p:nvPr/>
        </p:nvSpPr>
        <p:spPr>
          <a:xfrm>
            <a:off x="8382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1</a:t>
            </a:r>
          </a:p>
        </p:txBody>
      </p:sp>
      <p:sp>
        <p:nvSpPr>
          <p:cNvPr id="10" name="Rectangle 9"/>
          <p:cNvSpPr/>
          <p:nvPr/>
        </p:nvSpPr>
        <p:spPr>
          <a:xfrm>
            <a:off x="1905000" y="2286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0</a:t>
            </a:r>
          </a:p>
        </p:txBody>
      </p:sp>
      <p:sp>
        <p:nvSpPr>
          <p:cNvPr id="11" name="Rectangle 10"/>
          <p:cNvSpPr/>
          <p:nvPr/>
        </p:nvSpPr>
        <p:spPr>
          <a:xfrm>
            <a:off x="2438400" y="2286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1</a:t>
            </a:r>
          </a:p>
        </p:txBody>
      </p:sp>
      <p:sp>
        <p:nvSpPr>
          <p:cNvPr id="12" name="Rectangle 11"/>
          <p:cNvSpPr/>
          <p:nvPr/>
        </p:nvSpPr>
        <p:spPr>
          <a:xfrm>
            <a:off x="51054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n-1</a:t>
            </a:r>
          </a:p>
        </p:txBody>
      </p:sp>
      <p:sp>
        <p:nvSpPr>
          <p:cNvPr id="13" name="Rectangle 12"/>
          <p:cNvSpPr/>
          <p:nvPr/>
        </p:nvSpPr>
        <p:spPr>
          <a:xfrm>
            <a:off x="45720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4" name="Rectangle 13"/>
          <p:cNvSpPr/>
          <p:nvPr/>
        </p:nvSpPr>
        <p:spPr>
          <a:xfrm>
            <a:off x="13716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5" name="Rectangle 14"/>
          <p:cNvSpPr/>
          <p:nvPr/>
        </p:nvSpPr>
        <p:spPr>
          <a:xfrm>
            <a:off x="2971800" y="2286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6" name="Rectangle 15"/>
          <p:cNvSpPr/>
          <p:nvPr/>
        </p:nvSpPr>
        <p:spPr>
          <a:xfrm>
            <a:off x="3505200" y="2286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j-1</a:t>
            </a:r>
          </a:p>
        </p:txBody>
      </p:sp>
      <p:sp>
        <p:nvSpPr>
          <p:cNvPr id="17" name="Rectangle 16"/>
          <p:cNvSpPr/>
          <p:nvPr/>
        </p:nvSpPr>
        <p:spPr>
          <a:xfrm>
            <a:off x="4038600" y="2286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8" name="Rectangle 17"/>
          <p:cNvSpPr/>
          <p:nvPr/>
        </p:nvSpPr>
        <p:spPr>
          <a:xfrm>
            <a:off x="4572000" y="2286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m-1</a:t>
            </a:r>
          </a:p>
        </p:txBody>
      </p:sp>
      <p:sp>
        <p:nvSpPr>
          <p:cNvPr id="19" name="Rectangle 18"/>
          <p:cNvSpPr/>
          <p:nvPr/>
        </p:nvSpPr>
        <p:spPr>
          <a:xfrm>
            <a:off x="19050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i</a:t>
            </a:r>
          </a:p>
        </p:txBody>
      </p:sp>
      <p:sp>
        <p:nvSpPr>
          <p:cNvPr id="20" name="Rectangle 19"/>
          <p:cNvSpPr/>
          <p:nvPr/>
        </p:nvSpPr>
        <p:spPr>
          <a:xfrm>
            <a:off x="24384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i+1</a:t>
            </a:r>
          </a:p>
        </p:txBody>
      </p:sp>
      <p:sp>
        <p:nvSpPr>
          <p:cNvPr id="21" name="Rectangle 20"/>
          <p:cNvSpPr/>
          <p:nvPr/>
        </p:nvSpPr>
        <p:spPr>
          <a:xfrm>
            <a:off x="29718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22" name="Rectangle 21"/>
          <p:cNvSpPr/>
          <p:nvPr/>
        </p:nvSpPr>
        <p:spPr>
          <a:xfrm>
            <a:off x="35052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i+j-1</a:t>
            </a:r>
          </a:p>
        </p:txBody>
      </p:sp>
      <p:sp>
        <p:nvSpPr>
          <p:cNvPr id="23" name="Rectangle 22"/>
          <p:cNvSpPr/>
          <p:nvPr/>
        </p:nvSpPr>
        <p:spPr>
          <a:xfrm>
            <a:off x="4038600" y="3657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cxnSp>
        <p:nvCxnSpPr>
          <p:cNvPr id="25" name="Straight Connector 24"/>
          <p:cNvCxnSpPr/>
          <p:nvPr/>
        </p:nvCxnSpPr>
        <p:spPr>
          <a:xfrm rot="5400000">
            <a:off x="1447800" y="3200400"/>
            <a:ext cx="9144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581400" y="3200400"/>
            <a:ext cx="9144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91200" y="1905000"/>
            <a:ext cx="3200400" cy="4093428"/>
          </a:xfrm>
          <a:prstGeom prst="rect">
            <a:avLst/>
          </a:prstGeom>
          <a:noFill/>
          <a:ln>
            <a:solidFill>
              <a:schemeClr val="accent1">
                <a:shade val="95000"/>
                <a:satMod val="105000"/>
              </a:schemeClr>
            </a:solidFill>
          </a:ln>
        </p:spPr>
        <p:txBody>
          <a:bodyPr wrap="square" rtlCol="0">
            <a:spAutoFit/>
          </a:bodyPr>
          <a:lstStyle/>
          <a:p>
            <a:r>
              <a:rPr lang="en-US" sz="2000"/>
              <a:t>i = j = 0;</a:t>
            </a:r>
          </a:p>
          <a:p>
            <a:r>
              <a:rPr lang="en-US" sz="2000"/>
              <a:t>do {</a:t>
            </a:r>
          </a:p>
          <a:p>
            <a:r>
              <a:rPr lang="en-US" sz="2000"/>
              <a:t>   while (j&lt;m &amp;&amp; p</a:t>
            </a:r>
            <a:r>
              <a:rPr lang="en-US" sz="2000" baseline="-25000"/>
              <a:t>k</a:t>
            </a:r>
            <a:r>
              <a:rPr lang="en-US" sz="2000"/>
              <a:t> == v</a:t>
            </a:r>
            <a:r>
              <a:rPr lang="en-US" sz="2000" baseline="-25000"/>
              <a:t>i+j</a:t>
            </a:r>
            <a:r>
              <a:rPr lang="en-US" sz="2000"/>
              <a:t>) {</a:t>
            </a:r>
          </a:p>
          <a:p>
            <a:r>
              <a:rPr lang="en-US" sz="2000"/>
              <a:t>      j++;</a:t>
            </a:r>
          </a:p>
          <a:p>
            <a:r>
              <a:rPr lang="en-US" sz="2000"/>
              <a:t>   }</a:t>
            </a:r>
          </a:p>
          <a:p>
            <a:r>
              <a:rPr lang="en-US" sz="2000"/>
              <a:t>   if (j&lt;m &amp;&amp; i&lt;n-m) {</a:t>
            </a:r>
          </a:p>
          <a:p>
            <a:r>
              <a:rPr lang="en-US" sz="2000"/>
              <a:t>      i++;</a:t>
            </a:r>
          </a:p>
          <a:p>
            <a:r>
              <a:rPr lang="en-US" sz="2000"/>
              <a:t>      j=0;</a:t>
            </a:r>
          </a:p>
          <a:p>
            <a:r>
              <a:rPr lang="en-US" sz="2000"/>
              <a:t>   }</a:t>
            </a:r>
          </a:p>
          <a:p>
            <a:r>
              <a:rPr lang="en-US" sz="2000"/>
              <a:t>} while (i&lt;=n-m &amp;&amp; j&lt;m);</a:t>
            </a:r>
          </a:p>
          <a:p>
            <a:endParaRPr lang="en-US" sz="2000"/>
          </a:p>
          <a:p>
            <a:r>
              <a:rPr lang="en-US" sz="2000"/>
              <a:t>if (j==m) return i; //FOUND</a:t>
            </a:r>
          </a:p>
          <a:p>
            <a:r>
              <a:rPr lang="en-US" sz="2000"/>
              <a:t>else return -1; //NOT FOUND</a:t>
            </a:r>
          </a:p>
        </p:txBody>
      </p:sp>
      <p:cxnSp>
        <p:nvCxnSpPr>
          <p:cNvPr id="34" name="Straight Connector 33"/>
          <p:cNvCxnSpPr/>
          <p:nvPr/>
        </p:nvCxnSpPr>
        <p:spPr>
          <a:xfrm rot="5400000">
            <a:off x="-381000" y="4876800"/>
            <a:ext cx="13716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04800" y="5103812"/>
            <a:ext cx="2133600" cy="1588"/>
          </a:xfrm>
          <a:prstGeom prst="straightConnector1">
            <a:avLst/>
          </a:prstGeom>
          <a:ln>
            <a:prstDash val="dash"/>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752600" y="4876800"/>
            <a:ext cx="13716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905000" y="3122612"/>
            <a:ext cx="3200400" cy="1588"/>
          </a:xfrm>
          <a:prstGeom prst="straightConnector1">
            <a:avLst/>
          </a:prstGeom>
          <a:ln>
            <a:prstDash val="dash"/>
            <a:headEnd type="ova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762500" y="3086100"/>
            <a:ext cx="6858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4384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0</a:t>
            </a:r>
          </a:p>
        </p:txBody>
      </p:sp>
      <p:sp>
        <p:nvSpPr>
          <p:cNvPr id="47" name="Rectangle 46"/>
          <p:cNvSpPr/>
          <p:nvPr/>
        </p:nvSpPr>
        <p:spPr>
          <a:xfrm>
            <a:off x="29718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1</a:t>
            </a:r>
          </a:p>
        </p:txBody>
      </p:sp>
      <p:sp>
        <p:nvSpPr>
          <p:cNvPr id="48" name="Rectangle 47"/>
          <p:cNvSpPr/>
          <p:nvPr/>
        </p:nvSpPr>
        <p:spPr>
          <a:xfrm>
            <a:off x="35052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49" name="Rectangle 48"/>
          <p:cNvSpPr/>
          <p:nvPr/>
        </p:nvSpPr>
        <p:spPr>
          <a:xfrm>
            <a:off x="40386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j-1</a:t>
            </a:r>
          </a:p>
        </p:txBody>
      </p:sp>
      <p:sp>
        <p:nvSpPr>
          <p:cNvPr id="50" name="Rectangle 49"/>
          <p:cNvSpPr/>
          <p:nvPr/>
        </p:nvSpPr>
        <p:spPr>
          <a:xfrm>
            <a:off x="45720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51" name="Rectangle 50"/>
          <p:cNvSpPr/>
          <p:nvPr/>
        </p:nvSpPr>
        <p:spPr>
          <a:xfrm>
            <a:off x="51054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m-1</a:t>
            </a:r>
          </a:p>
        </p:txBody>
      </p:sp>
      <p:sp>
        <p:nvSpPr>
          <p:cNvPr id="52" name="Rectangle 51"/>
          <p:cNvSpPr/>
          <p:nvPr/>
        </p:nvSpPr>
        <p:spPr>
          <a:xfrm>
            <a:off x="3048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0</a:t>
            </a:r>
          </a:p>
        </p:txBody>
      </p:sp>
      <p:sp>
        <p:nvSpPr>
          <p:cNvPr id="53" name="Rectangle 52"/>
          <p:cNvSpPr/>
          <p:nvPr/>
        </p:nvSpPr>
        <p:spPr>
          <a:xfrm>
            <a:off x="8382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1</a:t>
            </a:r>
          </a:p>
        </p:txBody>
      </p:sp>
      <p:sp>
        <p:nvSpPr>
          <p:cNvPr id="54" name="Rectangle 53"/>
          <p:cNvSpPr/>
          <p:nvPr/>
        </p:nvSpPr>
        <p:spPr>
          <a:xfrm>
            <a:off x="51054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n-1</a:t>
            </a:r>
          </a:p>
        </p:txBody>
      </p:sp>
      <p:sp>
        <p:nvSpPr>
          <p:cNvPr id="55" name="Rectangle 54"/>
          <p:cNvSpPr/>
          <p:nvPr/>
        </p:nvSpPr>
        <p:spPr>
          <a:xfrm>
            <a:off x="45720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56" name="Rectangle 55"/>
          <p:cNvSpPr/>
          <p:nvPr/>
        </p:nvSpPr>
        <p:spPr>
          <a:xfrm>
            <a:off x="13716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57" name="Rectangle 56"/>
          <p:cNvSpPr/>
          <p:nvPr/>
        </p:nvSpPr>
        <p:spPr>
          <a:xfrm>
            <a:off x="19050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58" name="Rectangle 57"/>
          <p:cNvSpPr/>
          <p:nvPr/>
        </p:nvSpPr>
        <p:spPr>
          <a:xfrm>
            <a:off x="24384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n-m</a:t>
            </a:r>
          </a:p>
        </p:txBody>
      </p:sp>
      <p:sp>
        <p:nvSpPr>
          <p:cNvPr id="59" name="Rectangle 58"/>
          <p:cNvSpPr/>
          <p:nvPr/>
        </p:nvSpPr>
        <p:spPr>
          <a:xfrm>
            <a:off x="29718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60" name="Rectangle 59"/>
          <p:cNvSpPr/>
          <p:nvPr/>
        </p:nvSpPr>
        <p:spPr>
          <a:xfrm>
            <a:off x="35052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61" name="Rectangle 60"/>
          <p:cNvSpPr/>
          <p:nvPr/>
        </p:nvSpPr>
        <p:spPr>
          <a:xfrm>
            <a:off x="4038600" y="5562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63" name="TextBox 62"/>
          <p:cNvSpPr txBox="1"/>
          <p:nvPr/>
        </p:nvSpPr>
        <p:spPr>
          <a:xfrm>
            <a:off x="1143000" y="4800600"/>
            <a:ext cx="381000" cy="369332"/>
          </a:xfrm>
          <a:prstGeom prst="rect">
            <a:avLst/>
          </a:prstGeom>
          <a:noFill/>
        </p:spPr>
        <p:txBody>
          <a:bodyPr wrap="square" rtlCol="0">
            <a:spAutoFit/>
          </a:bodyPr>
          <a:lstStyle/>
          <a:p>
            <a:r>
              <a:rPr lang="en-US"/>
              <a:t>i</a:t>
            </a:r>
          </a:p>
        </p:txBody>
      </p:sp>
      <p:sp>
        <p:nvSpPr>
          <p:cNvPr id="64" name="TextBox 63"/>
          <p:cNvSpPr txBox="1"/>
          <p:nvPr/>
        </p:nvSpPr>
        <p:spPr>
          <a:xfrm>
            <a:off x="3200400" y="2819400"/>
            <a:ext cx="381000" cy="369332"/>
          </a:xfrm>
          <a:prstGeom prst="rect">
            <a:avLst/>
          </a:prstGeom>
          <a:noFill/>
        </p:spPr>
        <p:txBody>
          <a:bodyPr wrap="square" rtlCol="0">
            <a:spAutoFit/>
          </a:bodyPr>
          <a:lstStyle/>
          <a:p>
            <a:r>
              <a:rPr lang="en-US"/>
              <a:t>j</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tìm kiếm thô – cài đặt</a:t>
            </a:r>
          </a:p>
        </p:txBody>
      </p:sp>
      <p:sp>
        <p:nvSpPr>
          <p:cNvPr id="3" name="Footer Placeholder 2"/>
          <p:cNvSpPr>
            <a:spLocks noGrp="1"/>
          </p:cNvSpPr>
          <p:nvPr>
            <p:ph type="ftr" sz="quarter" idx="11"/>
          </p:nvPr>
        </p:nvSpPr>
        <p:spPr/>
        <p:txBody>
          <a:bodyPr/>
          <a:lstStyle/>
          <a:p>
            <a:r>
              <a:rPr lang="vi-VN"/>
              <a:t>Chương 12: Các Giải thuật Tìm Kiếm</a:t>
            </a:r>
            <a:endParaRPr lang="en-US"/>
          </a:p>
        </p:txBody>
      </p:sp>
      <p:sp>
        <p:nvSpPr>
          <p:cNvPr id="4" name="Slide Number Placeholder 3"/>
          <p:cNvSpPr>
            <a:spLocks noGrp="1"/>
          </p:cNvSpPr>
          <p:nvPr>
            <p:ph type="sldNum" sz="quarter" idx="12"/>
          </p:nvPr>
        </p:nvSpPr>
        <p:spPr/>
        <p:txBody>
          <a:bodyPr/>
          <a:lstStyle/>
          <a:p>
            <a:fld id="{2DA9628B-B895-4617-9ADC-CCEA5470603A}" type="slidenum">
              <a:rPr lang="en-US" smtClean="0"/>
              <a:pPr/>
              <a:t>35</a:t>
            </a:fld>
            <a:endParaRPr lang="en-US"/>
          </a:p>
        </p:txBody>
      </p:sp>
      <p:sp>
        <p:nvSpPr>
          <p:cNvPr id="5" name="Rounded Rectangle 4"/>
          <p:cNvSpPr/>
          <p:nvPr/>
        </p:nvSpPr>
        <p:spPr>
          <a:xfrm>
            <a:off x="152400" y="2133600"/>
            <a:ext cx="4419600" cy="3733800"/>
          </a:xfrm>
          <a:prstGeom prst="roundRect">
            <a:avLst>
              <a:gd name="adj"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int  BFSearch(char V[N], char P[M] ) </a:t>
            </a:r>
            <a:r>
              <a:rPr lang="en-US">
                <a:solidFill>
                  <a:schemeClr val="tx1"/>
                </a:solidFill>
              </a:rPr>
              <a:t>{</a:t>
            </a:r>
          </a:p>
          <a:p>
            <a:r>
              <a:rPr lang="en-US">
                <a:solidFill>
                  <a:schemeClr val="tx1"/>
                </a:solidFill>
              </a:rPr>
              <a:t>/*Ham tra ve vi tri tim thay dau tien, tra ve -1 neu khong tim thay*/</a:t>
            </a:r>
          </a:p>
          <a:p>
            <a:r>
              <a:rPr lang="en-US">
                <a:solidFill>
                  <a:schemeClr val="tx1"/>
                </a:solidFill>
              </a:rPr>
              <a:t>    if (N&lt;M) return -1;</a:t>
            </a:r>
          </a:p>
          <a:p>
            <a:r>
              <a:rPr lang="en-US">
                <a:solidFill>
                  <a:schemeClr val="tx1"/>
                </a:solidFill>
              </a:rPr>
              <a:t>    int  i, j;</a:t>
            </a:r>
          </a:p>
          <a:p>
            <a:r>
              <a:rPr lang="en-US">
                <a:solidFill>
                  <a:schemeClr val="tx1"/>
                </a:solidFill>
              </a:rPr>
              <a:t>    i=j=0; </a:t>
            </a:r>
          </a:p>
          <a:p>
            <a:r>
              <a:rPr lang="en-US">
                <a:solidFill>
                  <a:schemeClr val="tx1"/>
                </a:solidFill>
              </a:rPr>
              <a:t>    do {</a:t>
            </a:r>
          </a:p>
          <a:p>
            <a:r>
              <a:rPr lang="en-US">
                <a:solidFill>
                  <a:schemeClr val="tx1"/>
                </a:solidFill>
              </a:rPr>
              <a:t>          while (j&lt;M &amp;&amp; V[i+j]==P[j]) {</a:t>
            </a:r>
          </a:p>
          <a:p>
            <a:r>
              <a:rPr lang="en-US">
                <a:solidFill>
                  <a:schemeClr val="tx1"/>
                </a:solidFill>
              </a:rPr>
              <a:t>              j++;</a:t>
            </a:r>
          </a:p>
          <a:p>
            <a:r>
              <a:rPr lang="en-US">
                <a:solidFill>
                  <a:schemeClr val="tx1"/>
                </a:solidFill>
              </a:rPr>
              <a:t>        }        </a:t>
            </a:r>
          </a:p>
        </p:txBody>
      </p:sp>
      <p:sp>
        <p:nvSpPr>
          <p:cNvPr id="6" name="Rounded Rectangle 5"/>
          <p:cNvSpPr/>
          <p:nvPr/>
        </p:nvSpPr>
        <p:spPr>
          <a:xfrm>
            <a:off x="4572000" y="2133600"/>
            <a:ext cx="4419600" cy="37338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        if (i&lt;=N-M &amp;&amp; j&lt;M ) {</a:t>
            </a:r>
          </a:p>
          <a:p>
            <a:r>
              <a:rPr lang="en-US">
                <a:solidFill>
                  <a:schemeClr val="tx1"/>
                </a:solidFill>
              </a:rPr>
              <a:t>            i++;</a:t>
            </a:r>
          </a:p>
          <a:p>
            <a:r>
              <a:rPr lang="en-US">
                <a:solidFill>
                  <a:schemeClr val="tx1"/>
                </a:solidFill>
              </a:rPr>
              <a:t>            j=0;</a:t>
            </a:r>
          </a:p>
          <a:p>
            <a:r>
              <a:rPr lang="en-US">
                <a:solidFill>
                  <a:schemeClr val="tx1"/>
                </a:solidFill>
              </a:rPr>
              <a:t>        }</a:t>
            </a:r>
          </a:p>
          <a:p>
            <a:r>
              <a:rPr lang="en-US">
                <a:solidFill>
                  <a:schemeClr val="tx1"/>
                </a:solidFill>
              </a:rPr>
              <a:t>    } while (i&lt;=N-M &amp;&amp; j&lt;M) ;</a:t>
            </a:r>
          </a:p>
          <a:p>
            <a:r>
              <a:rPr lang="en-US">
                <a:solidFill>
                  <a:schemeClr val="tx1"/>
                </a:solidFill>
              </a:rPr>
              <a:t>    if (j==M) return i;</a:t>
            </a:r>
          </a:p>
          <a:p>
            <a:r>
              <a:rPr lang="en-US">
                <a:solidFill>
                  <a:schemeClr val="tx1"/>
                </a:solidFill>
              </a:rPr>
              <a:t>    else return -1;</a:t>
            </a:r>
          </a:p>
          <a:p>
            <a:r>
              <a:rPr lang="en-US">
                <a:solidFill>
                  <a:schemeClr val="tx1"/>
                </a:solidFill>
                <a:latin typeface="Courier New" pitchFamily="49" charset="0"/>
                <a:cs typeface="Courier New" pitchFamily="49" charset="0"/>
              </a:rPr>
              <a:t>}//end BFSearch</a:t>
            </a:r>
          </a:p>
          <a:p>
            <a:endParaRPr lang="en-US">
              <a:solidFill>
                <a:schemeClr val="tx1"/>
              </a:solidFill>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Cải tiến giải thuật tìm kiếm thô</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36</a:t>
            </a:fld>
            <a:endParaRPr lang="en-US"/>
          </a:p>
        </p:txBody>
      </p:sp>
      <p:sp>
        <p:nvSpPr>
          <p:cNvPr id="6" name="Rectangle 5"/>
          <p:cNvSpPr/>
          <p:nvPr/>
        </p:nvSpPr>
        <p:spPr>
          <a:xfrm>
            <a:off x="533400" y="18288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7" name="Rectangle 6"/>
          <p:cNvSpPr/>
          <p:nvPr/>
        </p:nvSpPr>
        <p:spPr>
          <a:xfrm>
            <a:off x="914400" y="18288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8" name="Rectangle 7"/>
          <p:cNvSpPr/>
          <p:nvPr/>
        </p:nvSpPr>
        <p:spPr>
          <a:xfrm>
            <a:off x="1295400" y="18288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9" name="Rectangle 8"/>
          <p:cNvSpPr/>
          <p:nvPr/>
        </p:nvSpPr>
        <p:spPr>
          <a:xfrm>
            <a:off x="1676400" y="18288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10" name="Rectangle 9"/>
          <p:cNvSpPr/>
          <p:nvPr/>
        </p:nvSpPr>
        <p:spPr>
          <a:xfrm>
            <a:off x="2057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11" name="Rectangle 10"/>
          <p:cNvSpPr/>
          <p:nvPr/>
        </p:nvSpPr>
        <p:spPr>
          <a:xfrm>
            <a:off x="2438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2" name="Rectangle 11"/>
          <p:cNvSpPr/>
          <p:nvPr/>
        </p:nvSpPr>
        <p:spPr>
          <a:xfrm>
            <a:off x="2819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3" name="Rectangle 12"/>
          <p:cNvSpPr/>
          <p:nvPr/>
        </p:nvSpPr>
        <p:spPr>
          <a:xfrm>
            <a:off x="3200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14" name="Rectangle 13"/>
          <p:cNvSpPr/>
          <p:nvPr/>
        </p:nvSpPr>
        <p:spPr>
          <a:xfrm>
            <a:off x="533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15" name="Rectangle 14"/>
          <p:cNvSpPr/>
          <p:nvPr/>
        </p:nvSpPr>
        <p:spPr>
          <a:xfrm>
            <a:off x="914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6" name="Rectangle 15"/>
          <p:cNvSpPr/>
          <p:nvPr/>
        </p:nvSpPr>
        <p:spPr>
          <a:xfrm>
            <a:off x="1295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7" name="Rectangle 16"/>
          <p:cNvSpPr/>
          <p:nvPr/>
        </p:nvSpPr>
        <p:spPr>
          <a:xfrm>
            <a:off x="1676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8" name="Rectangle 17"/>
          <p:cNvSpPr/>
          <p:nvPr/>
        </p:nvSpPr>
        <p:spPr>
          <a:xfrm>
            <a:off x="3581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19" name="Rectangle 18"/>
          <p:cNvSpPr/>
          <p:nvPr/>
        </p:nvSpPr>
        <p:spPr>
          <a:xfrm>
            <a:off x="39624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cxnSp>
        <p:nvCxnSpPr>
          <p:cNvPr id="23" name="Straight Connector 22"/>
          <p:cNvCxnSpPr>
            <a:stCxn id="6" idx="2"/>
            <a:endCxn id="14" idx="0"/>
          </p:cNvCxnSpPr>
          <p:nvPr/>
        </p:nvCxnSpPr>
        <p:spPr>
          <a:xfrm rot="5400000">
            <a:off x="533400" y="23241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2"/>
            <a:endCxn id="15" idx="0"/>
          </p:cNvCxnSpPr>
          <p:nvPr/>
        </p:nvCxnSpPr>
        <p:spPr>
          <a:xfrm rot="5400000">
            <a:off x="914400" y="23241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a:endCxn id="16" idx="0"/>
          </p:cNvCxnSpPr>
          <p:nvPr/>
        </p:nvCxnSpPr>
        <p:spPr>
          <a:xfrm rot="5400000">
            <a:off x="1295400" y="23241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7" idx="0"/>
          </p:cNvCxnSpPr>
          <p:nvPr/>
        </p:nvCxnSpPr>
        <p:spPr>
          <a:xfrm rot="5400000">
            <a:off x="1676400" y="2324100"/>
            <a:ext cx="381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14400" y="31242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34" name="Rectangle 33"/>
          <p:cNvSpPr/>
          <p:nvPr/>
        </p:nvSpPr>
        <p:spPr>
          <a:xfrm>
            <a:off x="1295400" y="31242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35" name="Rectangle 34"/>
          <p:cNvSpPr/>
          <p:nvPr/>
        </p:nvSpPr>
        <p:spPr>
          <a:xfrm>
            <a:off x="1676400" y="31242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36" name="Rectangle 35"/>
          <p:cNvSpPr/>
          <p:nvPr/>
        </p:nvSpPr>
        <p:spPr>
          <a:xfrm>
            <a:off x="2057400" y="31242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37" name="Rectangle 36"/>
          <p:cNvSpPr/>
          <p:nvPr/>
        </p:nvSpPr>
        <p:spPr>
          <a:xfrm>
            <a:off x="2057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38" name="Rectangle 37"/>
          <p:cNvSpPr/>
          <p:nvPr/>
        </p:nvSpPr>
        <p:spPr>
          <a:xfrm>
            <a:off x="2438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39" name="Rectangle 38"/>
          <p:cNvSpPr/>
          <p:nvPr/>
        </p:nvSpPr>
        <p:spPr>
          <a:xfrm>
            <a:off x="2819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40" name="Rectangle 39"/>
          <p:cNvSpPr/>
          <p:nvPr/>
        </p:nvSpPr>
        <p:spPr>
          <a:xfrm>
            <a:off x="3200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41" name="Rectangle 40"/>
          <p:cNvSpPr/>
          <p:nvPr/>
        </p:nvSpPr>
        <p:spPr>
          <a:xfrm>
            <a:off x="533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42" name="Rectangle 41"/>
          <p:cNvSpPr/>
          <p:nvPr/>
        </p:nvSpPr>
        <p:spPr>
          <a:xfrm>
            <a:off x="914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43" name="Rectangle 42"/>
          <p:cNvSpPr/>
          <p:nvPr/>
        </p:nvSpPr>
        <p:spPr>
          <a:xfrm>
            <a:off x="1295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44" name="Rectangle 43"/>
          <p:cNvSpPr/>
          <p:nvPr/>
        </p:nvSpPr>
        <p:spPr>
          <a:xfrm>
            <a:off x="1676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45" name="Rectangle 44"/>
          <p:cNvSpPr/>
          <p:nvPr/>
        </p:nvSpPr>
        <p:spPr>
          <a:xfrm>
            <a:off x="3581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46" name="Rectangle 45"/>
          <p:cNvSpPr/>
          <p:nvPr/>
        </p:nvSpPr>
        <p:spPr>
          <a:xfrm>
            <a:off x="39624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cxnSp>
        <p:nvCxnSpPr>
          <p:cNvPr id="50" name="Straight Connector 49"/>
          <p:cNvCxnSpPr>
            <a:stCxn id="33" idx="2"/>
            <a:endCxn id="42" idx="0"/>
          </p:cNvCxnSpPr>
          <p:nvPr/>
        </p:nvCxnSpPr>
        <p:spPr>
          <a:xfrm rot="5400000">
            <a:off x="914400" y="3619500"/>
            <a:ext cx="381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295400" y="4419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54" name="Rectangle 53"/>
          <p:cNvSpPr/>
          <p:nvPr/>
        </p:nvSpPr>
        <p:spPr>
          <a:xfrm>
            <a:off x="1676400" y="4419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55" name="Rectangle 54"/>
          <p:cNvSpPr/>
          <p:nvPr/>
        </p:nvSpPr>
        <p:spPr>
          <a:xfrm>
            <a:off x="2057400" y="4419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56" name="Rectangle 55"/>
          <p:cNvSpPr/>
          <p:nvPr/>
        </p:nvSpPr>
        <p:spPr>
          <a:xfrm>
            <a:off x="2438400" y="4419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57" name="Rectangle 56"/>
          <p:cNvSpPr/>
          <p:nvPr/>
        </p:nvSpPr>
        <p:spPr>
          <a:xfrm>
            <a:off x="2057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58" name="Rectangle 57"/>
          <p:cNvSpPr/>
          <p:nvPr/>
        </p:nvSpPr>
        <p:spPr>
          <a:xfrm>
            <a:off x="2438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59" name="Rectangle 58"/>
          <p:cNvSpPr/>
          <p:nvPr/>
        </p:nvSpPr>
        <p:spPr>
          <a:xfrm>
            <a:off x="2819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60" name="Rectangle 59"/>
          <p:cNvSpPr/>
          <p:nvPr/>
        </p:nvSpPr>
        <p:spPr>
          <a:xfrm>
            <a:off x="3200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61" name="Rectangle 60"/>
          <p:cNvSpPr/>
          <p:nvPr/>
        </p:nvSpPr>
        <p:spPr>
          <a:xfrm>
            <a:off x="533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62" name="Rectangle 61"/>
          <p:cNvSpPr/>
          <p:nvPr/>
        </p:nvSpPr>
        <p:spPr>
          <a:xfrm>
            <a:off x="914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63" name="Rectangle 62"/>
          <p:cNvSpPr/>
          <p:nvPr/>
        </p:nvSpPr>
        <p:spPr>
          <a:xfrm>
            <a:off x="1295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64" name="Rectangle 63"/>
          <p:cNvSpPr/>
          <p:nvPr/>
        </p:nvSpPr>
        <p:spPr>
          <a:xfrm>
            <a:off x="1676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65" name="Rectangle 64"/>
          <p:cNvSpPr/>
          <p:nvPr/>
        </p:nvSpPr>
        <p:spPr>
          <a:xfrm>
            <a:off x="3581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66" name="Rectangle 65"/>
          <p:cNvSpPr/>
          <p:nvPr/>
        </p:nvSpPr>
        <p:spPr>
          <a:xfrm>
            <a:off x="3962400" y="51054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cxnSp>
        <p:nvCxnSpPr>
          <p:cNvPr id="67" name="Straight Connector 66"/>
          <p:cNvCxnSpPr>
            <a:stCxn id="53" idx="2"/>
            <a:endCxn id="63" idx="0"/>
          </p:cNvCxnSpPr>
          <p:nvPr/>
        </p:nvCxnSpPr>
        <p:spPr>
          <a:xfrm rot="5400000">
            <a:off x="1295400" y="4914900"/>
            <a:ext cx="381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019800" y="18288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82" name="Rectangle 81"/>
          <p:cNvSpPr/>
          <p:nvPr/>
        </p:nvSpPr>
        <p:spPr>
          <a:xfrm>
            <a:off x="6400800" y="18288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83" name="Rectangle 82"/>
          <p:cNvSpPr/>
          <p:nvPr/>
        </p:nvSpPr>
        <p:spPr>
          <a:xfrm>
            <a:off x="6781800" y="18288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84" name="Rectangle 83"/>
          <p:cNvSpPr/>
          <p:nvPr/>
        </p:nvSpPr>
        <p:spPr>
          <a:xfrm>
            <a:off x="7162800" y="18288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85" name="Rectangle 84"/>
          <p:cNvSpPr/>
          <p:nvPr/>
        </p:nvSpPr>
        <p:spPr>
          <a:xfrm>
            <a:off x="6400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86" name="Rectangle 85"/>
          <p:cNvSpPr/>
          <p:nvPr/>
        </p:nvSpPr>
        <p:spPr>
          <a:xfrm>
            <a:off x="6781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87" name="Rectangle 86"/>
          <p:cNvSpPr/>
          <p:nvPr/>
        </p:nvSpPr>
        <p:spPr>
          <a:xfrm>
            <a:off x="7162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88" name="Rectangle 87"/>
          <p:cNvSpPr/>
          <p:nvPr/>
        </p:nvSpPr>
        <p:spPr>
          <a:xfrm>
            <a:off x="7543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89" name="Rectangle 88"/>
          <p:cNvSpPr/>
          <p:nvPr/>
        </p:nvSpPr>
        <p:spPr>
          <a:xfrm>
            <a:off x="4876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90" name="Rectangle 89"/>
          <p:cNvSpPr/>
          <p:nvPr/>
        </p:nvSpPr>
        <p:spPr>
          <a:xfrm>
            <a:off x="5257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91" name="Rectangle 90"/>
          <p:cNvSpPr/>
          <p:nvPr/>
        </p:nvSpPr>
        <p:spPr>
          <a:xfrm>
            <a:off x="5638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92" name="Rectangle 91"/>
          <p:cNvSpPr/>
          <p:nvPr/>
        </p:nvSpPr>
        <p:spPr>
          <a:xfrm>
            <a:off x="6019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93" name="Rectangle 92"/>
          <p:cNvSpPr/>
          <p:nvPr/>
        </p:nvSpPr>
        <p:spPr>
          <a:xfrm>
            <a:off x="7924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94" name="Rectangle 93"/>
          <p:cNvSpPr/>
          <p:nvPr/>
        </p:nvSpPr>
        <p:spPr>
          <a:xfrm>
            <a:off x="8305800" y="25146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cxnSp>
        <p:nvCxnSpPr>
          <p:cNvPr id="95" name="Straight Connector 94"/>
          <p:cNvCxnSpPr>
            <a:stCxn id="81" idx="2"/>
            <a:endCxn id="92" idx="0"/>
          </p:cNvCxnSpPr>
          <p:nvPr/>
        </p:nvCxnSpPr>
        <p:spPr>
          <a:xfrm rot="5400000">
            <a:off x="6019800" y="2324100"/>
            <a:ext cx="381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400800" y="31242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98" name="Rectangle 97"/>
          <p:cNvSpPr/>
          <p:nvPr/>
        </p:nvSpPr>
        <p:spPr>
          <a:xfrm>
            <a:off x="6781800" y="31242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99" name="Rectangle 98"/>
          <p:cNvSpPr/>
          <p:nvPr/>
        </p:nvSpPr>
        <p:spPr>
          <a:xfrm>
            <a:off x="7162800" y="31242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00" name="Rectangle 99"/>
          <p:cNvSpPr/>
          <p:nvPr/>
        </p:nvSpPr>
        <p:spPr>
          <a:xfrm>
            <a:off x="7543800" y="31242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101" name="Rectangle 100"/>
          <p:cNvSpPr/>
          <p:nvPr/>
        </p:nvSpPr>
        <p:spPr>
          <a:xfrm>
            <a:off x="6400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tx1"/>
                </a:solidFill>
              </a:rPr>
              <a:t>a</a:t>
            </a:r>
            <a:endParaRPr lang="en-US" b="1" baseline="-25000">
              <a:solidFill>
                <a:schemeClr val="tx1"/>
              </a:solidFill>
            </a:endParaRPr>
          </a:p>
        </p:txBody>
      </p:sp>
      <p:sp>
        <p:nvSpPr>
          <p:cNvPr id="102" name="Rectangle 101"/>
          <p:cNvSpPr/>
          <p:nvPr/>
        </p:nvSpPr>
        <p:spPr>
          <a:xfrm>
            <a:off x="6781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tx1"/>
                </a:solidFill>
              </a:rPr>
              <a:t>b</a:t>
            </a:r>
            <a:endParaRPr lang="en-US" b="1" baseline="-25000">
              <a:solidFill>
                <a:schemeClr val="tx1"/>
              </a:solidFill>
            </a:endParaRPr>
          </a:p>
        </p:txBody>
      </p:sp>
      <p:sp>
        <p:nvSpPr>
          <p:cNvPr id="103" name="Rectangle 102"/>
          <p:cNvSpPr/>
          <p:nvPr/>
        </p:nvSpPr>
        <p:spPr>
          <a:xfrm>
            <a:off x="7162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tx1"/>
                </a:solidFill>
              </a:rPr>
              <a:t>b</a:t>
            </a:r>
            <a:endParaRPr lang="en-US" b="1" baseline="-25000">
              <a:solidFill>
                <a:schemeClr val="tx1"/>
              </a:solidFill>
            </a:endParaRPr>
          </a:p>
        </p:txBody>
      </p:sp>
      <p:sp>
        <p:nvSpPr>
          <p:cNvPr id="104" name="Rectangle 103"/>
          <p:cNvSpPr/>
          <p:nvPr/>
        </p:nvSpPr>
        <p:spPr>
          <a:xfrm>
            <a:off x="7543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tx1"/>
                </a:solidFill>
              </a:rPr>
              <a:t>a</a:t>
            </a:r>
            <a:endParaRPr lang="en-US" b="1" baseline="-25000">
              <a:solidFill>
                <a:schemeClr val="tx1"/>
              </a:solidFill>
            </a:endParaRPr>
          </a:p>
        </p:txBody>
      </p:sp>
      <p:sp>
        <p:nvSpPr>
          <p:cNvPr id="105" name="Rectangle 104"/>
          <p:cNvSpPr/>
          <p:nvPr/>
        </p:nvSpPr>
        <p:spPr>
          <a:xfrm>
            <a:off x="4876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106" name="Rectangle 105"/>
          <p:cNvSpPr/>
          <p:nvPr/>
        </p:nvSpPr>
        <p:spPr>
          <a:xfrm>
            <a:off x="5257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07" name="Rectangle 106"/>
          <p:cNvSpPr/>
          <p:nvPr/>
        </p:nvSpPr>
        <p:spPr>
          <a:xfrm>
            <a:off x="5638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08" name="Rectangle 107"/>
          <p:cNvSpPr/>
          <p:nvPr/>
        </p:nvSpPr>
        <p:spPr>
          <a:xfrm>
            <a:off x="6019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sp>
        <p:nvSpPr>
          <p:cNvPr id="109" name="Rectangle 108"/>
          <p:cNvSpPr/>
          <p:nvPr/>
        </p:nvSpPr>
        <p:spPr>
          <a:xfrm>
            <a:off x="7924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a:t>
            </a:r>
            <a:endParaRPr lang="en-US" baseline="-25000">
              <a:solidFill>
                <a:schemeClr val="tx1"/>
              </a:solidFill>
            </a:endParaRPr>
          </a:p>
        </p:txBody>
      </p:sp>
      <p:sp>
        <p:nvSpPr>
          <p:cNvPr id="110" name="Rectangle 109"/>
          <p:cNvSpPr/>
          <p:nvPr/>
        </p:nvSpPr>
        <p:spPr>
          <a:xfrm>
            <a:off x="8305800" y="3810000"/>
            <a:ext cx="38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b</a:t>
            </a:r>
            <a:endParaRPr lang="en-US" baseline="-25000">
              <a:solidFill>
                <a:schemeClr val="tx1"/>
              </a:solidFill>
            </a:endParaRPr>
          </a:p>
        </p:txBody>
      </p:sp>
      <p:cxnSp>
        <p:nvCxnSpPr>
          <p:cNvPr id="113" name="Straight Connector 112"/>
          <p:cNvCxnSpPr>
            <a:stCxn id="97" idx="2"/>
            <a:endCxn id="101" idx="0"/>
          </p:cNvCxnSpPr>
          <p:nvPr/>
        </p:nvCxnSpPr>
        <p:spPr>
          <a:xfrm rot="5400000">
            <a:off x="6400800" y="36195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98" idx="2"/>
            <a:endCxn id="102" idx="0"/>
          </p:cNvCxnSpPr>
          <p:nvPr/>
        </p:nvCxnSpPr>
        <p:spPr>
          <a:xfrm rot="5400000">
            <a:off x="6781800" y="36195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99" idx="2"/>
            <a:endCxn id="103" idx="0"/>
          </p:cNvCxnSpPr>
          <p:nvPr/>
        </p:nvCxnSpPr>
        <p:spPr>
          <a:xfrm rot="5400000">
            <a:off x="7162800" y="36195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0" idx="2"/>
            <a:endCxn id="104" idx="0"/>
          </p:cNvCxnSpPr>
          <p:nvPr/>
        </p:nvCxnSpPr>
        <p:spPr>
          <a:xfrm rot="5400000">
            <a:off x="7543800" y="36195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6200" y="2133600"/>
            <a:ext cx="457200" cy="369332"/>
          </a:xfrm>
          <a:prstGeom prst="rect">
            <a:avLst/>
          </a:prstGeom>
          <a:noFill/>
        </p:spPr>
        <p:txBody>
          <a:bodyPr wrap="square" rtlCol="0">
            <a:spAutoFit/>
          </a:bodyPr>
          <a:lstStyle/>
          <a:p>
            <a:r>
              <a:rPr lang="en-US"/>
              <a:t>(1)</a:t>
            </a:r>
          </a:p>
        </p:txBody>
      </p:sp>
      <p:sp>
        <p:nvSpPr>
          <p:cNvPr id="126" name="TextBox 125"/>
          <p:cNvSpPr txBox="1"/>
          <p:nvPr/>
        </p:nvSpPr>
        <p:spPr>
          <a:xfrm>
            <a:off x="76200" y="3364468"/>
            <a:ext cx="457200" cy="369332"/>
          </a:xfrm>
          <a:prstGeom prst="rect">
            <a:avLst/>
          </a:prstGeom>
          <a:noFill/>
        </p:spPr>
        <p:txBody>
          <a:bodyPr wrap="square" rtlCol="0">
            <a:spAutoFit/>
          </a:bodyPr>
          <a:lstStyle/>
          <a:p>
            <a:r>
              <a:rPr lang="en-US"/>
              <a:t>(2)</a:t>
            </a:r>
          </a:p>
        </p:txBody>
      </p:sp>
      <p:sp>
        <p:nvSpPr>
          <p:cNvPr id="127" name="TextBox 126"/>
          <p:cNvSpPr txBox="1"/>
          <p:nvPr/>
        </p:nvSpPr>
        <p:spPr>
          <a:xfrm>
            <a:off x="76200" y="4659868"/>
            <a:ext cx="457200" cy="369332"/>
          </a:xfrm>
          <a:prstGeom prst="rect">
            <a:avLst/>
          </a:prstGeom>
          <a:noFill/>
        </p:spPr>
        <p:txBody>
          <a:bodyPr wrap="square" rtlCol="0">
            <a:spAutoFit/>
          </a:bodyPr>
          <a:lstStyle/>
          <a:p>
            <a:r>
              <a:rPr lang="en-US"/>
              <a:t>(3)</a:t>
            </a:r>
          </a:p>
        </p:txBody>
      </p:sp>
      <p:sp>
        <p:nvSpPr>
          <p:cNvPr id="128" name="TextBox 127"/>
          <p:cNvSpPr txBox="1"/>
          <p:nvPr/>
        </p:nvSpPr>
        <p:spPr>
          <a:xfrm>
            <a:off x="4495800" y="2133600"/>
            <a:ext cx="457200" cy="369332"/>
          </a:xfrm>
          <a:prstGeom prst="rect">
            <a:avLst/>
          </a:prstGeom>
          <a:noFill/>
        </p:spPr>
        <p:txBody>
          <a:bodyPr wrap="square" rtlCol="0">
            <a:spAutoFit/>
          </a:bodyPr>
          <a:lstStyle/>
          <a:p>
            <a:r>
              <a:rPr lang="en-US"/>
              <a:t>(4)</a:t>
            </a:r>
          </a:p>
        </p:txBody>
      </p:sp>
      <p:sp>
        <p:nvSpPr>
          <p:cNvPr id="129" name="TextBox 128"/>
          <p:cNvSpPr txBox="1"/>
          <p:nvPr/>
        </p:nvSpPr>
        <p:spPr>
          <a:xfrm>
            <a:off x="4495800" y="3440668"/>
            <a:ext cx="457200" cy="369332"/>
          </a:xfrm>
          <a:prstGeom prst="rect">
            <a:avLst/>
          </a:prstGeom>
          <a:noFill/>
        </p:spPr>
        <p:txBody>
          <a:bodyPr wrap="square" rtlCol="0">
            <a:spAutoFit/>
          </a:bodyPr>
          <a:lstStyle/>
          <a:p>
            <a:r>
              <a:rPr lang="en-US"/>
              <a:t>(5)</a:t>
            </a:r>
          </a:p>
        </p:txBody>
      </p:sp>
      <p:sp>
        <p:nvSpPr>
          <p:cNvPr id="130" name="Right Arrow 129"/>
          <p:cNvSpPr/>
          <p:nvPr/>
        </p:nvSpPr>
        <p:spPr>
          <a:xfrm flipV="1">
            <a:off x="2514600" y="2286000"/>
            <a:ext cx="1905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4876800" y="4964668"/>
            <a:ext cx="3810000" cy="369332"/>
          </a:xfrm>
          <a:prstGeom prst="rect">
            <a:avLst/>
          </a:prstGeom>
          <a:noFill/>
        </p:spPr>
        <p:txBody>
          <a:bodyPr wrap="square" rtlCol="0">
            <a:spAutoFit/>
          </a:bodyPr>
          <a:lstStyle/>
          <a:p>
            <a:pPr algn="ctr"/>
            <a:r>
              <a:rPr lang="en-US" b="1"/>
              <a:t>Giải thuật Knuth-Morris-Pratt</a:t>
            </a:r>
          </a:p>
        </p:txBody>
      </p:sp>
      <p:sp>
        <p:nvSpPr>
          <p:cNvPr id="132" name="TextBox 131"/>
          <p:cNvSpPr txBox="1"/>
          <p:nvPr/>
        </p:nvSpPr>
        <p:spPr>
          <a:xfrm>
            <a:off x="2362200" y="1905000"/>
            <a:ext cx="2362200" cy="369332"/>
          </a:xfrm>
          <a:prstGeom prst="rect">
            <a:avLst/>
          </a:prstGeom>
          <a:noFill/>
        </p:spPr>
        <p:txBody>
          <a:bodyPr wrap="square" rtlCol="0">
            <a:spAutoFit/>
          </a:bodyPr>
          <a:lstStyle/>
          <a:p>
            <a:r>
              <a:rPr lang="en-US"/>
              <a:t>Có thể bỏ qua (2), (3)?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Giải thuật Knuth-Morris-Pratt</a:t>
            </a:r>
          </a:p>
        </p:txBody>
      </p:sp>
      <p:sp>
        <p:nvSpPr>
          <p:cNvPr id="3" name="Content Placeholder 2"/>
          <p:cNvSpPr>
            <a:spLocks noGrp="1"/>
          </p:cNvSpPr>
          <p:nvPr>
            <p:ph idx="1"/>
          </p:nvPr>
        </p:nvSpPr>
        <p:spPr/>
        <p:txBody>
          <a:bodyPr>
            <a:normAutofit fontScale="85000" lnSpcReduction="20000"/>
          </a:bodyPr>
          <a:lstStyle/>
          <a:p>
            <a:pPr lvl="0"/>
            <a:r>
              <a:rPr lang="en-US"/>
              <a:t>Ý tưởng của giải thuật:</a:t>
            </a:r>
          </a:p>
          <a:p>
            <a:pPr lvl="1"/>
            <a:r>
              <a:rPr lang="en-US"/>
              <a:t>Trong giải thuật này, khi ta đã so sánh bắt đầu từ vị trí kí tự thứ i trong văn bản và đến kí tự thứ j trong mẫu mà có sự không khớp với văn bản (j-1 kí tự đầu tiên đã khớp), thì thay vì phải quay lại so sánh từ kí tự đầu tiên của mẫu với kí tự thứ i+1 như trong giải thuật thô ở trên, ta thấy có thể tận dụng thông tin trong j-1 kí tự đã khớp để bắt đầu việc so sánh từ một kí tự thứ k xác định trong mẫu (0 </a:t>
            </a:r>
            <a:r>
              <a:rPr lang="en-US">
                <a:sym typeface="Symbol"/>
              </a:rPr>
              <a:t></a:t>
            </a:r>
            <a:r>
              <a:rPr lang="en-US"/>
              <a:t> k </a:t>
            </a:r>
            <a:r>
              <a:rPr lang="en-US">
                <a:sym typeface="Symbol"/>
              </a:rPr>
              <a:t></a:t>
            </a:r>
            <a:r>
              <a:rPr lang="en-US"/>
              <a:t> M-1) với kí tự hiện đang không khớp trong văn bản (không phải dịch lại vị trí i+1). </a:t>
            </a:r>
          </a:p>
          <a:p>
            <a:pPr lvl="1"/>
            <a:r>
              <a:rPr lang="en-US"/>
              <a:t>Vị trí k cần tìm thoả mãn điều kiện: k là giá trị lớn nhất &lt; j sao cho k-1 kí tự đầu tiên trong mẫu trùng/khớp với k-1 kí tự cuối cùng của j-1 kí tự đầu tiên trong mẫu. </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Knuth-Morris-Pratt</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38</a:t>
            </a:fld>
            <a:endParaRPr lang="en-US"/>
          </a:p>
        </p:txBody>
      </p:sp>
      <p:sp>
        <p:nvSpPr>
          <p:cNvPr id="6" name="Rectangle 5"/>
          <p:cNvSpPr/>
          <p:nvPr/>
        </p:nvSpPr>
        <p:spPr>
          <a:xfrm>
            <a:off x="2286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0</a:t>
            </a:r>
          </a:p>
        </p:txBody>
      </p:sp>
      <p:sp>
        <p:nvSpPr>
          <p:cNvPr id="7" name="Rectangle 6"/>
          <p:cNvSpPr/>
          <p:nvPr/>
        </p:nvSpPr>
        <p:spPr>
          <a:xfrm>
            <a:off x="7620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1</a:t>
            </a:r>
          </a:p>
        </p:txBody>
      </p:sp>
      <p:sp>
        <p:nvSpPr>
          <p:cNvPr id="8" name="Rectangle 7"/>
          <p:cNvSpPr/>
          <p:nvPr/>
        </p:nvSpPr>
        <p:spPr>
          <a:xfrm>
            <a:off x="1828800" y="1905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0</a:t>
            </a:r>
          </a:p>
        </p:txBody>
      </p:sp>
      <p:sp>
        <p:nvSpPr>
          <p:cNvPr id="9" name="Rectangle 8"/>
          <p:cNvSpPr/>
          <p:nvPr/>
        </p:nvSpPr>
        <p:spPr>
          <a:xfrm>
            <a:off x="2362200" y="1905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1</a:t>
            </a:r>
          </a:p>
        </p:txBody>
      </p:sp>
      <p:sp>
        <p:nvSpPr>
          <p:cNvPr id="10" name="Rectangle 9"/>
          <p:cNvSpPr/>
          <p:nvPr/>
        </p:nvSpPr>
        <p:spPr>
          <a:xfrm>
            <a:off x="50292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1" name="Rectangle 10"/>
          <p:cNvSpPr/>
          <p:nvPr/>
        </p:nvSpPr>
        <p:spPr>
          <a:xfrm>
            <a:off x="44958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2" name="Rectangle 11"/>
          <p:cNvSpPr/>
          <p:nvPr/>
        </p:nvSpPr>
        <p:spPr>
          <a:xfrm>
            <a:off x="12954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3" name="Rectangle 12"/>
          <p:cNvSpPr/>
          <p:nvPr/>
        </p:nvSpPr>
        <p:spPr>
          <a:xfrm>
            <a:off x="2895600" y="1905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4" name="Rectangle 13"/>
          <p:cNvSpPr/>
          <p:nvPr/>
        </p:nvSpPr>
        <p:spPr>
          <a:xfrm>
            <a:off x="3429000" y="1905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j-1</a:t>
            </a:r>
          </a:p>
        </p:txBody>
      </p:sp>
      <p:sp>
        <p:nvSpPr>
          <p:cNvPr id="15" name="Rectangle 14"/>
          <p:cNvSpPr/>
          <p:nvPr/>
        </p:nvSpPr>
        <p:spPr>
          <a:xfrm>
            <a:off x="3962400" y="1905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j</a:t>
            </a:r>
          </a:p>
        </p:txBody>
      </p:sp>
      <p:sp>
        <p:nvSpPr>
          <p:cNvPr id="16" name="Rectangle 15"/>
          <p:cNvSpPr/>
          <p:nvPr/>
        </p:nvSpPr>
        <p:spPr>
          <a:xfrm>
            <a:off x="4495800" y="1905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7" name="Rectangle 16"/>
          <p:cNvSpPr/>
          <p:nvPr/>
        </p:nvSpPr>
        <p:spPr>
          <a:xfrm>
            <a:off x="18288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i</a:t>
            </a:r>
          </a:p>
        </p:txBody>
      </p:sp>
      <p:sp>
        <p:nvSpPr>
          <p:cNvPr id="18" name="Rectangle 17"/>
          <p:cNvSpPr/>
          <p:nvPr/>
        </p:nvSpPr>
        <p:spPr>
          <a:xfrm>
            <a:off x="23622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i+1</a:t>
            </a:r>
          </a:p>
        </p:txBody>
      </p:sp>
      <p:sp>
        <p:nvSpPr>
          <p:cNvPr id="19" name="Rectangle 18"/>
          <p:cNvSpPr/>
          <p:nvPr/>
        </p:nvSpPr>
        <p:spPr>
          <a:xfrm>
            <a:off x="28956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20" name="Rectangle 19"/>
          <p:cNvSpPr/>
          <p:nvPr/>
        </p:nvSpPr>
        <p:spPr>
          <a:xfrm>
            <a:off x="34290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i+j-1</a:t>
            </a:r>
          </a:p>
        </p:txBody>
      </p:sp>
      <p:sp>
        <p:nvSpPr>
          <p:cNvPr id="21" name="Rectangle 20"/>
          <p:cNvSpPr/>
          <p:nvPr/>
        </p:nvSpPr>
        <p:spPr>
          <a:xfrm>
            <a:off x="39624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i+j</a:t>
            </a:r>
          </a:p>
        </p:txBody>
      </p:sp>
      <p:cxnSp>
        <p:nvCxnSpPr>
          <p:cNvPr id="22" name="Straight Connector 21"/>
          <p:cNvCxnSpPr>
            <a:stCxn id="14" idx="2"/>
            <a:endCxn id="20" idx="0"/>
          </p:cNvCxnSpPr>
          <p:nvPr/>
        </p:nvCxnSpPr>
        <p:spPr>
          <a:xfrm rot="5400000">
            <a:off x="3467100" y="2590800"/>
            <a:ext cx="4572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8" idx="0"/>
          </p:cNvCxnSpPr>
          <p:nvPr/>
        </p:nvCxnSpPr>
        <p:spPr>
          <a:xfrm rot="5400000">
            <a:off x="2400300" y="2590800"/>
            <a:ext cx="4572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2"/>
            <a:endCxn id="17" idx="0"/>
          </p:cNvCxnSpPr>
          <p:nvPr/>
        </p:nvCxnSpPr>
        <p:spPr>
          <a:xfrm rot="5400000">
            <a:off x="1866900" y="2590800"/>
            <a:ext cx="45720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956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0</a:t>
            </a:r>
          </a:p>
        </p:txBody>
      </p:sp>
      <p:sp>
        <p:nvSpPr>
          <p:cNvPr id="30" name="Rectangle 29"/>
          <p:cNvSpPr/>
          <p:nvPr/>
        </p:nvSpPr>
        <p:spPr>
          <a:xfrm>
            <a:off x="34290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31" name="Rectangle 30"/>
          <p:cNvSpPr/>
          <p:nvPr/>
        </p:nvSpPr>
        <p:spPr>
          <a:xfrm>
            <a:off x="39624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k</a:t>
            </a:r>
          </a:p>
        </p:txBody>
      </p:sp>
      <p:sp>
        <p:nvSpPr>
          <p:cNvPr id="32" name="Rectangle 31"/>
          <p:cNvSpPr/>
          <p:nvPr/>
        </p:nvSpPr>
        <p:spPr>
          <a:xfrm>
            <a:off x="44958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33" name="Rectangle 32"/>
          <p:cNvSpPr/>
          <p:nvPr/>
        </p:nvSpPr>
        <p:spPr>
          <a:xfrm>
            <a:off x="50292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j-1</a:t>
            </a:r>
          </a:p>
        </p:txBody>
      </p:sp>
      <p:sp>
        <p:nvSpPr>
          <p:cNvPr id="34" name="Rectangle 33"/>
          <p:cNvSpPr/>
          <p:nvPr/>
        </p:nvSpPr>
        <p:spPr>
          <a:xfrm>
            <a:off x="55626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46" name="TextBox 45"/>
          <p:cNvSpPr txBox="1"/>
          <p:nvPr/>
        </p:nvSpPr>
        <p:spPr>
          <a:xfrm>
            <a:off x="4267200" y="3429000"/>
            <a:ext cx="2895600" cy="923330"/>
          </a:xfrm>
          <a:prstGeom prst="rect">
            <a:avLst/>
          </a:prstGeom>
          <a:noFill/>
        </p:spPr>
        <p:txBody>
          <a:bodyPr wrap="square" rtlCol="0">
            <a:spAutoFit/>
          </a:bodyPr>
          <a:lstStyle/>
          <a:p>
            <a:r>
              <a:rPr lang="en-US"/>
              <a:t>Tìm k max sao cho:</a:t>
            </a:r>
          </a:p>
          <a:p>
            <a:r>
              <a:rPr lang="en-US"/>
              <a:t>p</a:t>
            </a:r>
            <a:r>
              <a:rPr lang="en-US" baseline="-25000"/>
              <a:t>0</a:t>
            </a:r>
            <a:r>
              <a:rPr lang="en-US"/>
              <a:t>, p</a:t>
            </a:r>
            <a:r>
              <a:rPr lang="en-US" baseline="-25000"/>
              <a:t>1</a:t>
            </a:r>
            <a:r>
              <a:rPr lang="en-US"/>
              <a:t>, …, p</a:t>
            </a:r>
            <a:r>
              <a:rPr lang="en-US" baseline="-25000"/>
              <a:t>k-1</a:t>
            </a:r>
            <a:r>
              <a:rPr lang="en-US"/>
              <a:t> = v</a:t>
            </a:r>
            <a:r>
              <a:rPr lang="en-US" baseline="-25000"/>
              <a:t>i+j-k</a:t>
            </a:r>
            <a:r>
              <a:rPr lang="en-US"/>
              <a:t>, …, v</a:t>
            </a:r>
            <a:r>
              <a:rPr lang="en-US" baseline="-25000"/>
              <a:t>i+j-1</a:t>
            </a:r>
            <a:r>
              <a:rPr lang="en-US"/>
              <a:t> = </a:t>
            </a:r>
          </a:p>
          <a:p>
            <a:r>
              <a:rPr lang="en-US"/>
              <a:t>p</a:t>
            </a:r>
            <a:r>
              <a:rPr lang="en-US" baseline="-25000"/>
              <a:t>j-k</a:t>
            </a:r>
            <a:r>
              <a:rPr lang="en-US"/>
              <a:t>, …, p</a:t>
            </a:r>
            <a:r>
              <a:rPr lang="en-US" baseline="-25000"/>
              <a:t>j-1</a:t>
            </a:r>
            <a:endParaRPr lang="en-US"/>
          </a:p>
        </p:txBody>
      </p:sp>
      <p:sp>
        <p:nvSpPr>
          <p:cNvPr id="47" name="Rectangle 46"/>
          <p:cNvSpPr/>
          <p:nvPr/>
        </p:nvSpPr>
        <p:spPr>
          <a:xfrm>
            <a:off x="55626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48" name="Rectangle 47"/>
          <p:cNvSpPr/>
          <p:nvPr/>
        </p:nvSpPr>
        <p:spPr>
          <a:xfrm>
            <a:off x="5029200" y="19050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m-1</a:t>
            </a:r>
          </a:p>
        </p:txBody>
      </p:sp>
      <p:cxnSp>
        <p:nvCxnSpPr>
          <p:cNvPr id="55" name="Straight Connector 54"/>
          <p:cNvCxnSpPr>
            <a:stCxn id="15" idx="2"/>
            <a:endCxn id="21" idx="0"/>
          </p:cNvCxnSpPr>
          <p:nvPr/>
        </p:nvCxnSpPr>
        <p:spPr>
          <a:xfrm rot="5400000">
            <a:off x="4000500" y="2590800"/>
            <a:ext cx="457200" cy="0"/>
          </a:xfrm>
          <a:prstGeom prst="line">
            <a:avLst/>
          </a:prstGeom>
          <a:ln w="25400" cmpd="thickThin">
            <a:prstDash val="lgDashDot"/>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096000" y="28194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a:t>
            </a:r>
            <a:r>
              <a:rPr lang="en-US" baseline="-25000">
                <a:solidFill>
                  <a:schemeClr val="tx1"/>
                </a:solidFill>
              </a:rPr>
              <a:t>n-1</a:t>
            </a:r>
          </a:p>
        </p:txBody>
      </p:sp>
      <p:sp>
        <p:nvSpPr>
          <p:cNvPr id="50" name="Rectangle 49"/>
          <p:cNvSpPr/>
          <p:nvPr/>
        </p:nvSpPr>
        <p:spPr>
          <a:xfrm>
            <a:off x="6096000" y="44196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m-1</a:t>
            </a:r>
          </a:p>
        </p:txBody>
      </p:sp>
      <p:cxnSp>
        <p:nvCxnSpPr>
          <p:cNvPr id="51" name="Straight Connector 50"/>
          <p:cNvCxnSpPr>
            <a:stCxn id="21" idx="2"/>
            <a:endCxn id="31" idx="0"/>
          </p:cNvCxnSpPr>
          <p:nvPr/>
        </p:nvCxnSpPr>
        <p:spPr>
          <a:xfrm rot="5400000">
            <a:off x="3657600" y="3848100"/>
            <a:ext cx="114300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34200" y="4419600"/>
            <a:ext cx="1905000" cy="646331"/>
          </a:xfrm>
          <a:prstGeom prst="rect">
            <a:avLst/>
          </a:prstGeom>
          <a:noFill/>
        </p:spPr>
        <p:txBody>
          <a:bodyPr wrap="square" rtlCol="0">
            <a:spAutoFit/>
          </a:bodyPr>
          <a:lstStyle/>
          <a:p>
            <a:pPr algn="ctr"/>
            <a:r>
              <a:rPr lang="en-US" b="1"/>
              <a:t>Giải thuật tìm overlap</a:t>
            </a:r>
          </a:p>
        </p:txBody>
      </p:sp>
      <p:sp>
        <p:nvSpPr>
          <p:cNvPr id="56" name="Bent-Up Arrow 55"/>
          <p:cNvSpPr/>
          <p:nvPr/>
        </p:nvSpPr>
        <p:spPr>
          <a:xfrm flipV="1">
            <a:off x="7239000" y="3886200"/>
            <a:ext cx="609600" cy="381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tìm overlap</a:t>
            </a:r>
          </a:p>
        </p:txBody>
      </p:sp>
      <p:sp>
        <p:nvSpPr>
          <p:cNvPr id="3" name="Footer Placeholder 2"/>
          <p:cNvSpPr>
            <a:spLocks noGrp="1"/>
          </p:cNvSpPr>
          <p:nvPr>
            <p:ph type="ftr" sz="quarter" idx="11"/>
          </p:nvPr>
        </p:nvSpPr>
        <p:spPr/>
        <p:txBody>
          <a:bodyPr/>
          <a:lstStyle/>
          <a:p>
            <a:r>
              <a:rPr lang="vi-VN"/>
              <a:t>Chương 12: Các Giải thuật Tìm Kiếm</a:t>
            </a:r>
            <a:endParaRPr lang="en-US"/>
          </a:p>
        </p:txBody>
      </p:sp>
      <p:sp>
        <p:nvSpPr>
          <p:cNvPr id="4" name="Slide Number Placeholder 3"/>
          <p:cNvSpPr>
            <a:spLocks noGrp="1"/>
          </p:cNvSpPr>
          <p:nvPr>
            <p:ph type="sldNum" sz="quarter" idx="12"/>
          </p:nvPr>
        </p:nvSpPr>
        <p:spPr/>
        <p:txBody>
          <a:bodyPr/>
          <a:lstStyle/>
          <a:p>
            <a:fld id="{2DA9628B-B895-4617-9ADC-CCEA5470603A}" type="slidenum">
              <a:rPr lang="en-US" smtClean="0"/>
              <a:pPr/>
              <a:t>39</a:t>
            </a:fld>
            <a:endParaRPr lang="en-US"/>
          </a:p>
        </p:txBody>
      </p:sp>
      <p:sp>
        <p:nvSpPr>
          <p:cNvPr id="5" name="Rectangle 4"/>
          <p:cNvSpPr/>
          <p:nvPr/>
        </p:nvSpPr>
        <p:spPr>
          <a:xfrm>
            <a:off x="34290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0</a:t>
            </a:r>
          </a:p>
        </p:txBody>
      </p:sp>
      <p:sp>
        <p:nvSpPr>
          <p:cNvPr id="6" name="Rectangle 5"/>
          <p:cNvSpPr/>
          <p:nvPr/>
        </p:nvSpPr>
        <p:spPr>
          <a:xfrm>
            <a:off x="50292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7" name="Rectangle 6"/>
          <p:cNvSpPr/>
          <p:nvPr/>
        </p:nvSpPr>
        <p:spPr>
          <a:xfrm>
            <a:off x="55626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k-1</a:t>
            </a:r>
          </a:p>
        </p:txBody>
      </p:sp>
      <p:sp>
        <p:nvSpPr>
          <p:cNvPr id="8" name="Rectangle 7"/>
          <p:cNvSpPr/>
          <p:nvPr/>
        </p:nvSpPr>
        <p:spPr>
          <a:xfrm>
            <a:off x="60960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9" name="Rectangle 8"/>
          <p:cNvSpPr/>
          <p:nvPr/>
        </p:nvSpPr>
        <p:spPr>
          <a:xfrm>
            <a:off x="66294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j-1</a:t>
            </a:r>
          </a:p>
        </p:txBody>
      </p:sp>
      <p:sp>
        <p:nvSpPr>
          <p:cNvPr id="10" name="Rectangle 9"/>
          <p:cNvSpPr/>
          <p:nvPr/>
        </p:nvSpPr>
        <p:spPr>
          <a:xfrm>
            <a:off x="71628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j</a:t>
            </a:r>
          </a:p>
        </p:txBody>
      </p:sp>
      <p:sp>
        <p:nvSpPr>
          <p:cNvPr id="11" name="Rectangle 10"/>
          <p:cNvSpPr/>
          <p:nvPr/>
        </p:nvSpPr>
        <p:spPr>
          <a:xfrm>
            <a:off x="82296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m-1</a:t>
            </a:r>
          </a:p>
        </p:txBody>
      </p:sp>
      <p:sp>
        <p:nvSpPr>
          <p:cNvPr id="12" name="Rectangle 11"/>
          <p:cNvSpPr/>
          <p:nvPr/>
        </p:nvSpPr>
        <p:spPr>
          <a:xfrm>
            <a:off x="76962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3" name="Rectangle 12"/>
          <p:cNvSpPr/>
          <p:nvPr/>
        </p:nvSpPr>
        <p:spPr>
          <a:xfrm>
            <a:off x="39624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t>
            </a:r>
            <a:endParaRPr lang="en-US" baseline="-25000">
              <a:solidFill>
                <a:schemeClr val="tx1"/>
              </a:solidFill>
            </a:endParaRPr>
          </a:p>
        </p:txBody>
      </p:sp>
      <p:sp>
        <p:nvSpPr>
          <p:cNvPr id="14" name="Rectangle 13"/>
          <p:cNvSpPr/>
          <p:nvPr/>
        </p:nvSpPr>
        <p:spPr>
          <a:xfrm>
            <a:off x="4495800" y="1600200"/>
            <a:ext cx="533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a:t>
            </a:r>
            <a:r>
              <a:rPr lang="en-US" baseline="-25000">
                <a:solidFill>
                  <a:schemeClr val="tx1"/>
                </a:solidFill>
              </a:rPr>
              <a:t>j-k</a:t>
            </a:r>
          </a:p>
        </p:txBody>
      </p:sp>
      <p:sp>
        <p:nvSpPr>
          <p:cNvPr id="15" name="Left Brace 14"/>
          <p:cNvSpPr/>
          <p:nvPr/>
        </p:nvSpPr>
        <p:spPr>
          <a:xfrm rot="16200000">
            <a:off x="4648200" y="990601"/>
            <a:ext cx="228600" cy="2667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16200000">
            <a:off x="5715000" y="1600200"/>
            <a:ext cx="228600" cy="2667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228600" y="1466671"/>
            <a:ext cx="3048000" cy="1200329"/>
          </a:xfrm>
          <a:prstGeom prst="rect">
            <a:avLst/>
          </a:prstGeom>
          <a:noFill/>
          <a:ln>
            <a:solidFill>
              <a:schemeClr val="accent1"/>
            </a:solidFill>
          </a:ln>
        </p:spPr>
        <p:txBody>
          <a:bodyPr wrap="square" rtlCol="0">
            <a:spAutoFit/>
          </a:bodyPr>
          <a:lstStyle/>
          <a:p>
            <a:r>
              <a:rPr lang="en-US"/>
              <a:t>Cho trước p[m]. Với j&gt;0, tìm k max (0 </a:t>
            </a:r>
            <a:r>
              <a:rPr lang="en-US">
                <a:sym typeface="Symbol"/>
              </a:rPr>
              <a:t> </a:t>
            </a:r>
            <a:r>
              <a:rPr lang="en-US"/>
              <a:t>k </a:t>
            </a:r>
            <a:r>
              <a:rPr lang="en-US">
                <a:sym typeface="Symbol"/>
              </a:rPr>
              <a:t>  </a:t>
            </a:r>
            <a:r>
              <a:rPr lang="en-US"/>
              <a:t>j-1) </a:t>
            </a:r>
          </a:p>
          <a:p>
            <a:r>
              <a:rPr lang="en-US"/>
              <a:t>sao cho:</a:t>
            </a:r>
          </a:p>
          <a:p>
            <a:r>
              <a:rPr lang="en-US"/>
              <a:t>p</a:t>
            </a:r>
            <a:r>
              <a:rPr lang="en-US" baseline="-25000"/>
              <a:t>0</a:t>
            </a:r>
            <a:r>
              <a:rPr lang="en-US"/>
              <a:t>, p</a:t>
            </a:r>
            <a:r>
              <a:rPr lang="en-US" baseline="-25000"/>
              <a:t>1</a:t>
            </a:r>
            <a:r>
              <a:rPr lang="en-US"/>
              <a:t>, …, p</a:t>
            </a:r>
            <a:r>
              <a:rPr lang="en-US" baseline="-25000"/>
              <a:t>k-1</a:t>
            </a:r>
            <a:r>
              <a:rPr lang="en-US"/>
              <a:t> = p</a:t>
            </a:r>
            <a:r>
              <a:rPr lang="en-US" baseline="-25000"/>
              <a:t>j-k</a:t>
            </a:r>
            <a:r>
              <a:rPr lang="en-US"/>
              <a:t>, …, p</a:t>
            </a:r>
            <a:r>
              <a:rPr lang="en-US" baseline="-25000"/>
              <a:t>j-1</a:t>
            </a:r>
            <a:endParaRPr lang="en-US"/>
          </a:p>
        </p:txBody>
      </p:sp>
      <p:sp>
        <p:nvSpPr>
          <p:cNvPr id="18" name="TextBox 17"/>
          <p:cNvSpPr txBox="1"/>
          <p:nvPr/>
        </p:nvSpPr>
        <p:spPr>
          <a:xfrm>
            <a:off x="4038600" y="2401669"/>
            <a:ext cx="1981200" cy="369332"/>
          </a:xfrm>
          <a:prstGeom prst="rect">
            <a:avLst/>
          </a:prstGeom>
          <a:noFill/>
        </p:spPr>
        <p:txBody>
          <a:bodyPr wrap="square" rtlCol="0">
            <a:spAutoFit/>
          </a:bodyPr>
          <a:lstStyle/>
          <a:p>
            <a:r>
              <a:rPr lang="en-US"/>
              <a:t>p</a:t>
            </a:r>
            <a:r>
              <a:rPr lang="en-US" baseline="-25000"/>
              <a:t>0</a:t>
            </a:r>
            <a:r>
              <a:rPr lang="en-US"/>
              <a:t>, p</a:t>
            </a:r>
            <a:r>
              <a:rPr lang="en-US" baseline="-25000"/>
              <a:t>1</a:t>
            </a:r>
            <a:r>
              <a:rPr lang="en-US"/>
              <a:t>, …, p</a:t>
            </a:r>
            <a:r>
              <a:rPr lang="en-US" baseline="-25000"/>
              <a:t>k-1</a:t>
            </a:r>
            <a:endParaRPr lang="en-US"/>
          </a:p>
        </p:txBody>
      </p:sp>
      <p:sp>
        <p:nvSpPr>
          <p:cNvPr id="19" name="TextBox 18"/>
          <p:cNvSpPr txBox="1"/>
          <p:nvPr/>
        </p:nvSpPr>
        <p:spPr>
          <a:xfrm>
            <a:off x="5334000" y="2983468"/>
            <a:ext cx="1371600" cy="369332"/>
          </a:xfrm>
          <a:prstGeom prst="rect">
            <a:avLst/>
          </a:prstGeom>
          <a:noFill/>
        </p:spPr>
        <p:txBody>
          <a:bodyPr wrap="square" rtlCol="0">
            <a:spAutoFit/>
          </a:bodyPr>
          <a:lstStyle/>
          <a:p>
            <a:r>
              <a:rPr lang="en-US"/>
              <a:t>p</a:t>
            </a:r>
            <a:r>
              <a:rPr lang="en-US" baseline="-25000"/>
              <a:t>j-k</a:t>
            </a:r>
            <a:r>
              <a:rPr lang="en-US"/>
              <a:t>, …, p</a:t>
            </a:r>
            <a:r>
              <a:rPr lang="en-US" baseline="-25000"/>
              <a:t>j-1</a:t>
            </a:r>
            <a:endParaRPr lang="en-US"/>
          </a:p>
        </p:txBody>
      </p:sp>
      <p:sp>
        <p:nvSpPr>
          <p:cNvPr id="20" name="TextBox 19"/>
          <p:cNvSpPr txBox="1"/>
          <p:nvPr/>
        </p:nvSpPr>
        <p:spPr>
          <a:xfrm>
            <a:off x="533400" y="2667000"/>
            <a:ext cx="6096000" cy="4247317"/>
          </a:xfrm>
          <a:prstGeom prst="rect">
            <a:avLst/>
          </a:prstGeom>
          <a:noFill/>
        </p:spPr>
        <p:txBody>
          <a:bodyPr wrap="square" rtlCol="0">
            <a:spAutoFit/>
          </a:bodyPr>
          <a:lstStyle/>
          <a:p>
            <a:r>
              <a:rPr lang="en-US" b="1"/>
              <a:t>int Overlap(p[m], j)</a:t>
            </a:r>
            <a:r>
              <a:rPr lang="en-US"/>
              <a:t> {</a:t>
            </a:r>
          </a:p>
          <a:p>
            <a:r>
              <a:rPr lang="en-US"/>
              <a:t>    if (j&lt;2) return 0;</a:t>
            </a:r>
          </a:p>
          <a:p>
            <a:r>
              <a:rPr lang="en-US"/>
              <a:t>    i = 1; </a:t>
            </a:r>
            <a:r>
              <a:rPr lang="en-US">
                <a:solidFill>
                  <a:srgbClr val="FF0000"/>
                </a:solidFill>
              </a:rPr>
              <a:t>// Tìm i = j-k</a:t>
            </a:r>
          </a:p>
          <a:p>
            <a:r>
              <a:rPr lang="en-US"/>
              <a:t>    </a:t>
            </a:r>
            <a:r>
              <a:rPr lang="en-US">
                <a:solidFill>
                  <a:srgbClr val="FF0000"/>
                </a:solidFill>
              </a:rPr>
              <a:t>//Tìm vị trí đầu tiên j-k sao cho p</a:t>
            </a:r>
            <a:r>
              <a:rPr lang="en-US" baseline="-25000">
                <a:solidFill>
                  <a:srgbClr val="FF0000"/>
                </a:solidFill>
              </a:rPr>
              <a:t>0</a:t>
            </a:r>
            <a:r>
              <a:rPr lang="en-US">
                <a:solidFill>
                  <a:srgbClr val="FF0000"/>
                </a:solidFill>
              </a:rPr>
              <a:t> = p</a:t>
            </a:r>
            <a:r>
              <a:rPr lang="en-US" baseline="-25000">
                <a:solidFill>
                  <a:srgbClr val="FF0000"/>
                </a:solidFill>
              </a:rPr>
              <a:t>j-k</a:t>
            </a:r>
          </a:p>
          <a:p>
            <a:r>
              <a:rPr lang="en-US"/>
              <a:t>    do {</a:t>
            </a:r>
          </a:p>
          <a:p>
            <a:r>
              <a:rPr lang="en-US"/>
              <a:t>        while (i&lt;=j-1 &amp;&amp; p</a:t>
            </a:r>
            <a:r>
              <a:rPr lang="en-US" baseline="-25000"/>
              <a:t>i</a:t>
            </a:r>
            <a:r>
              <a:rPr lang="en-US"/>
              <a:t> != p</a:t>
            </a:r>
            <a:r>
              <a:rPr lang="en-US" baseline="-25000"/>
              <a:t>0</a:t>
            </a:r>
            <a:r>
              <a:rPr lang="en-US"/>
              <a:t>) i++;</a:t>
            </a:r>
          </a:p>
          <a:p>
            <a:r>
              <a:rPr lang="en-US"/>
              <a:t>        if (i==j) return 0;  </a:t>
            </a:r>
            <a:r>
              <a:rPr lang="en-US">
                <a:solidFill>
                  <a:srgbClr val="FF0000"/>
                </a:solidFill>
              </a:rPr>
              <a:t>//Không tìm thấy </a:t>
            </a:r>
          </a:p>
          <a:p>
            <a:r>
              <a:rPr lang="en-US"/>
              <a:t>        else {  </a:t>
            </a:r>
            <a:r>
              <a:rPr lang="en-US">
                <a:solidFill>
                  <a:srgbClr val="FF0000"/>
                </a:solidFill>
              </a:rPr>
              <a:t>//Tìm thấy, kiểm tra xem đây có phải là k cần tìm</a:t>
            </a:r>
          </a:p>
          <a:p>
            <a:r>
              <a:rPr lang="en-US"/>
              <a:t>            k = i+1;</a:t>
            </a:r>
          </a:p>
          <a:p>
            <a:r>
              <a:rPr lang="en-US"/>
              <a:t>            while (k&lt;=j-1&amp;&amp;p</a:t>
            </a:r>
            <a:r>
              <a:rPr lang="en-US" baseline="-25000"/>
              <a:t>k</a:t>
            </a:r>
            <a:r>
              <a:rPr lang="en-US"/>
              <a:t> ==p</a:t>
            </a:r>
            <a:r>
              <a:rPr lang="en-US" baseline="-25000"/>
              <a:t>k-i</a:t>
            </a:r>
            <a:r>
              <a:rPr lang="en-US"/>
              <a:t>) k++;</a:t>
            </a:r>
          </a:p>
          <a:p>
            <a:r>
              <a:rPr lang="en-US"/>
              <a:t>            if (k==j) return j-i; </a:t>
            </a:r>
            <a:r>
              <a:rPr lang="en-US">
                <a:solidFill>
                  <a:srgbClr val="FF0000"/>
                </a:solidFill>
              </a:rPr>
              <a:t>//OK trả về giá trị cần tìm</a:t>
            </a:r>
          </a:p>
          <a:p>
            <a:r>
              <a:rPr lang="en-US"/>
              <a:t>            else i++;	        </a:t>
            </a:r>
            <a:r>
              <a:rPr lang="en-US">
                <a:solidFill>
                  <a:srgbClr val="FF0000"/>
                </a:solidFill>
              </a:rPr>
              <a:t>//tiếp tục tìm vị trí j-k</a:t>
            </a:r>
          </a:p>
          <a:p>
            <a:r>
              <a:rPr lang="en-US"/>
              <a:t>        }  </a:t>
            </a:r>
          </a:p>
          <a:p>
            <a:r>
              <a:rPr lang="en-US"/>
              <a:t>    } while (i&lt;=j-1);  </a:t>
            </a:r>
            <a:r>
              <a:rPr lang="en-US">
                <a:solidFill>
                  <a:srgbClr val="FF0000"/>
                </a:solidFill>
              </a:rPr>
              <a:t>// vẫn còn khả năng tìm i</a:t>
            </a:r>
          </a:p>
          <a:p>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a:t>
            </a:r>
          </a:p>
        </p:txBody>
      </p:sp>
      <p:sp>
        <p:nvSpPr>
          <p:cNvPr id="3" name="Content Placeholder 2"/>
          <p:cNvSpPr>
            <a:spLocks noGrp="1"/>
          </p:cNvSpPr>
          <p:nvPr>
            <p:ph idx="1"/>
          </p:nvPr>
        </p:nvSpPr>
        <p:spPr/>
        <p:txBody>
          <a:bodyPr>
            <a:normAutofit/>
          </a:bodyPr>
          <a:lstStyle/>
          <a:p>
            <a:r>
              <a:rPr lang="en-US"/>
              <a:t>Với bài toán thứ nhất, có hai chiến lược tìm kiếm là tìm kiếm bằng cách so sánh hay tìm kiếm trực tiếp dựa vào giá trị khoá cần tìm</a:t>
            </a:r>
          </a:p>
          <a:p>
            <a:r>
              <a:rPr lang="en-US"/>
              <a:t>Với bài toán thứ hai cũng có nhiều giải thuật khác nhau, từ giải thuật tìm kiếm đơn giản (còn gọi là tìm kiếm thô), cho đến các giải thuật khá phức tạp như của Knuth-Morris-Pratt và của Boyer-Moore</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tìm overlap</a:t>
            </a:r>
          </a:p>
        </p:txBody>
      </p:sp>
      <p:sp>
        <p:nvSpPr>
          <p:cNvPr id="3" name="Content Placeholder 2"/>
          <p:cNvSpPr>
            <a:spLocks noGrp="1"/>
          </p:cNvSpPr>
          <p:nvPr>
            <p:ph idx="1"/>
          </p:nvPr>
        </p:nvSpPr>
        <p:spPr/>
        <p:txBody>
          <a:bodyPr/>
          <a:lstStyle/>
          <a:p>
            <a:r>
              <a:rPr lang="en-US"/>
              <a:t>Ví dụ: cho mẫu  10110011 ta sẽ có các giá trị của k như sau:</a:t>
            </a:r>
          </a:p>
          <a:p>
            <a:endParaRPr lang="en-US"/>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40</a:t>
            </a:fld>
            <a:endParaRPr lang="en-US"/>
          </a:p>
        </p:txBody>
      </p:sp>
      <p:graphicFrame>
        <p:nvGraphicFramePr>
          <p:cNvPr id="6" name="Table 5"/>
          <p:cNvGraphicFramePr>
            <a:graphicFrameLocks noGrp="1"/>
          </p:cNvGraphicFramePr>
          <p:nvPr/>
        </p:nvGraphicFramePr>
        <p:xfrm>
          <a:off x="457200" y="3048000"/>
          <a:ext cx="8229599" cy="2357120"/>
        </p:xfrm>
        <a:graphic>
          <a:graphicData uri="http://schemas.openxmlformats.org/drawingml/2006/table">
            <a:tbl>
              <a:tblPr firstRow="1" bandRow="1">
                <a:tableStyleId>{5C22544A-7EE6-4342-B048-85BDC9FD1C3A}</a:tableStyleId>
              </a:tblPr>
              <a:tblGrid>
                <a:gridCol w="1157287">
                  <a:extLst>
                    <a:ext uri="{9D8B030D-6E8A-4147-A177-3AD203B41FA5}">
                      <a16:colId xmlns:a16="http://schemas.microsoft.com/office/drawing/2014/main" val="20000"/>
                    </a:ext>
                  </a:extLst>
                </a:gridCol>
                <a:gridCol w="900112">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370840">
                <a:tc>
                  <a:txBody>
                    <a:bodyPr/>
                    <a:lstStyle/>
                    <a:p>
                      <a:pPr marL="0" marR="0" algn="ctr">
                        <a:spcBef>
                          <a:spcPts val="300"/>
                        </a:spcBef>
                        <a:spcAft>
                          <a:spcPts val="300"/>
                        </a:spcAft>
                      </a:pPr>
                      <a:r>
                        <a:rPr lang="en-US" sz="2000" b="1">
                          <a:latin typeface="Times New Roman"/>
                          <a:ea typeface="Times New Roman"/>
                        </a:rPr>
                        <a:t>j</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a:latin typeface="Times New Roman"/>
                          <a:ea typeface="Times New Roman"/>
                        </a:rPr>
                        <a:t>1</a:t>
                      </a:r>
                    </a:p>
                  </a:txBody>
                  <a:tcPr marL="68580" marR="68580" marT="0" marB="0"/>
                </a:tc>
                <a:tc>
                  <a:txBody>
                    <a:bodyPr/>
                    <a:lstStyle/>
                    <a:p>
                      <a:pPr marL="0" marR="0" algn="ctr">
                        <a:spcBef>
                          <a:spcPts val="300"/>
                        </a:spcBef>
                        <a:spcAft>
                          <a:spcPts val="300"/>
                        </a:spcAft>
                      </a:pPr>
                      <a:r>
                        <a:rPr lang="en-US" sz="2000">
                          <a:latin typeface="Times New Roman"/>
                          <a:ea typeface="Times New Roman"/>
                        </a:rPr>
                        <a:t>2</a:t>
                      </a:r>
                    </a:p>
                  </a:txBody>
                  <a:tcPr marL="68580" marR="68580" marT="0" marB="0"/>
                </a:tc>
                <a:tc>
                  <a:txBody>
                    <a:bodyPr/>
                    <a:lstStyle/>
                    <a:p>
                      <a:pPr marL="0" marR="0" algn="ctr">
                        <a:spcBef>
                          <a:spcPts val="300"/>
                        </a:spcBef>
                        <a:spcAft>
                          <a:spcPts val="300"/>
                        </a:spcAft>
                      </a:pPr>
                      <a:r>
                        <a:rPr lang="en-US" sz="2000">
                          <a:latin typeface="Times New Roman"/>
                          <a:ea typeface="Times New Roman"/>
                        </a:rPr>
                        <a:t>3</a:t>
                      </a:r>
                    </a:p>
                  </a:txBody>
                  <a:tcPr marL="68580" marR="68580" marT="0" marB="0"/>
                </a:tc>
                <a:tc>
                  <a:txBody>
                    <a:bodyPr/>
                    <a:lstStyle/>
                    <a:p>
                      <a:pPr marL="0" marR="0" algn="ctr">
                        <a:spcBef>
                          <a:spcPts val="300"/>
                        </a:spcBef>
                        <a:spcAft>
                          <a:spcPts val="300"/>
                        </a:spcAft>
                      </a:pPr>
                      <a:r>
                        <a:rPr lang="en-US" sz="2000">
                          <a:latin typeface="Times New Roman"/>
                          <a:ea typeface="Times New Roman"/>
                        </a:rPr>
                        <a:t>4</a:t>
                      </a:r>
                    </a:p>
                  </a:txBody>
                  <a:tcPr marL="68580" marR="68580" marT="0" marB="0"/>
                </a:tc>
                <a:tc>
                  <a:txBody>
                    <a:bodyPr/>
                    <a:lstStyle/>
                    <a:p>
                      <a:pPr marL="0" marR="0" algn="ctr">
                        <a:spcBef>
                          <a:spcPts val="300"/>
                        </a:spcBef>
                        <a:spcAft>
                          <a:spcPts val="300"/>
                        </a:spcAft>
                      </a:pPr>
                      <a:r>
                        <a:rPr lang="en-US" sz="2000">
                          <a:latin typeface="Times New Roman"/>
                          <a:ea typeface="Times New Roman"/>
                        </a:rPr>
                        <a:t>5</a:t>
                      </a:r>
                    </a:p>
                  </a:txBody>
                  <a:tcPr marL="68580" marR="68580" marT="0" marB="0"/>
                </a:tc>
                <a:tc>
                  <a:txBody>
                    <a:bodyPr/>
                    <a:lstStyle/>
                    <a:p>
                      <a:pPr marL="0" marR="0" algn="ctr">
                        <a:spcBef>
                          <a:spcPts val="300"/>
                        </a:spcBef>
                        <a:spcAft>
                          <a:spcPts val="300"/>
                        </a:spcAft>
                      </a:pPr>
                      <a:r>
                        <a:rPr lang="en-US" sz="2000">
                          <a:latin typeface="Times New Roman"/>
                          <a:ea typeface="Times New Roman"/>
                        </a:rPr>
                        <a:t>6</a:t>
                      </a:r>
                    </a:p>
                  </a:txBody>
                  <a:tcPr marL="68580" marR="68580" marT="0" marB="0"/>
                </a:tc>
                <a:tc>
                  <a:txBody>
                    <a:bodyPr/>
                    <a:lstStyle/>
                    <a:p>
                      <a:pPr marL="0" marR="0" algn="ctr">
                        <a:spcBef>
                          <a:spcPts val="300"/>
                        </a:spcBef>
                        <a:spcAft>
                          <a:spcPts val="300"/>
                        </a:spcAft>
                      </a:pPr>
                      <a:r>
                        <a:rPr lang="en-US" sz="2000">
                          <a:latin typeface="Times New Roman"/>
                          <a:ea typeface="Times New Roman"/>
                        </a:rPr>
                        <a:t>7</a:t>
                      </a:r>
                    </a:p>
                  </a:txBody>
                  <a:tcPr marL="68580" marR="68580" marT="0" marB="0"/>
                </a:tc>
                <a:extLst>
                  <a:ext uri="{0D108BD9-81ED-4DB2-BD59-A6C34878D82A}">
                    <a16:rowId xmlns:a16="http://schemas.microsoft.com/office/drawing/2014/main" val="10000"/>
                  </a:ext>
                </a:extLst>
              </a:tr>
              <a:tr h="370840">
                <a:tc>
                  <a:txBody>
                    <a:bodyPr/>
                    <a:lstStyle/>
                    <a:p>
                      <a:pPr marL="0" marR="0" algn="ctr">
                        <a:spcBef>
                          <a:spcPts val="300"/>
                        </a:spcBef>
                        <a:spcAft>
                          <a:spcPts val="300"/>
                        </a:spcAft>
                      </a:pPr>
                      <a:r>
                        <a:rPr lang="en-US" sz="2000" b="1">
                          <a:latin typeface="Times New Roman"/>
                          <a:ea typeface="Times New Roman"/>
                        </a:rPr>
                        <a:t>Phần còn</a:t>
                      </a:r>
                      <a:r>
                        <a:rPr lang="en-US" sz="2000" b="1" baseline="0">
                          <a:latin typeface="Times New Roman"/>
                          <a:ea typeface="Times New Roman"/>
                        </a:rPr>
                        <a:t> lại</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b="1">
                          <a:latin typeface="Times New Roman"/>
                          <a:ea typeface="Times New Roman"/>
                        </a:rPr>
                        <a:t>1</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b="1">
                          <a:latin typeface="Times New Roman"/>
                          <a:ea typeface="Times New Roman"/>
                        </a:rPr>
                        <a:t>10</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b="1">
                          <a:latin typeface="Times New Roman"/>
                          <a:ea typeface="Times New Roman"/>
                        </a:rPr>
                        <a:t>101</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b="1">
                          <a:latin typeface="Times New Roman"/>
                          <a:ea typeface="Times New Roman"/>
                        </a:rPr>
                        <a:t>1011</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b="1">
                          <a:latin typeface="Times New Roman"/>
                          <a:ea typeface="Times New Roman"/>
                        </a:rPr>
                        <a:t>10110</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b="1">
                          <a:latin typeface="Times New Roman"/>
                          <a:ea typeface="Times New Roman"/>
                        </a:rPr>
                        <a:t>101100</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b="1">
                          <a:latin typeface="Times New Roman"/>
                          <a:ea typeface="Times New Roman"/>
                        </a:rPr>
                        <a:t>1011001</a:t>
                      </a:r>
                      <a:endParaRPr lang="en-US" sz="2000">
                        <a:latin typeface="Times New Roman"/>
                        <a:ea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gn="ctr">
                        <a:spcBef>
                          <a:spcPts val="300"/>
                        </a:spcBef>
                        <a:spcAft>
                          <a:spcPts val="300"/>
                        </a:spcAft>
                      </a:pPr>
                      <a:r>
                        <a:rPr lang="en-US" sz="2000" b="1">
                          <a:latin typeface="Times New Roman"/>
                          <a:ea typeface="Times New Roman"/>
                        </a:rPr>
                        <a:t>k</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a:latin typeface="Times New Roman"/>
                          <a:ea typeface="Times New Roman"/>
                        </a:rPr>
                        <a:t>0</a:t>
                      </a:r>
                    </a:p>
                  </a:txBody>
                  <a:tcPr marL="68580" marR="68580" marT="0" marB="0"/>
                </a:tc>
                <a:tc>
                  <a:txBody>
                    <a:bodyPr/>
                    <a:lstStyle/>
                    <a:p>
                      <a:pPr marL="0" marR="0" algn="ctr">
                        <a:spcBef>
                          <a:spcPts val="300"/>
                        </a:spcBef>
                        <a:spcAft>
                          <a:spcPts val="300"/>
                        </a:spcAft>
                      </a:pPr>
                      <a:r>
                        <a:rPr lang="en-US" sz="2000">
                          <a:latin typeface="Times New Roman"/>
                          <a:ea typeface="Times New Roman"/>
                        </a:rPr>
                        <a:t>0</a:t>
                      </a:r>
                    </a:p>
                  </a:txBody>
                  <a:tcPr marL="68580" marR="68580" marT="0" marB="0"/>
                </a:tc>
                <a:tc>
                  <a:txBody>
                    <a:bodyPr/>
                    <a:lstStyle/>
                    <a:p>
                      <a:pPr marL="0" marR="0" algn="ctr">
                        <a:spcBef>
                          <a:spcPts val="300"/>
                        </a:spcBef>
                        <a:spcAft>
                          <a:spcPts val="300"/>
                        </a:spcAft>
                      </a:pPr>
                      <a:r>
                        <a:rPr lang="en-US" sz="2000">
                          <a:latin typeface="Times New Roman"/>
                          <a:ea typeface="Times New Roman"/>
                        </a:rPr>
                        <a:t>1</a:t>
                      </a:r>
                    </a:p>
                  </a:txBody>
                  <a:tcPr marL="68580" marR="68580" marT="0" marB="0"/>
                </a:tc>
                <a:tc>
                  <a:txBody>
                    <a:bodyPr/>
                    <a:lstStyle/>
                    <a:p>
                      <a:pPr marL="0" marR="0" algn="ctr">
                        <a:spcBef>
                          <a:spcPts val="300"/>
                        </a:spcBef>
                        <a:spcAft>
                          <a:spcPts val="300"/>
                        </a:spcAft>
                      </a:pPr>
                      <a:r>
                        <a:rPr lang="en-US" sz="2000">
                          <a:latin typeface="Times New Roman"/>
                          <a:ea typeface="Times New Roman"/>
                        </a:rPr>
                        <a:t>1</a:t>
                      </a:r>
                    </a:p>
                  </a:txBody>
                  <a:tcPr marL="68580" marR="68580" marT="0" marB="0"/>
                </a:tc>
                <a:tc>
                  <a:txBody>
                    <a:bodyPr/>
                    <a:lstStyle/>
                    <a:p>
                      <a:pPr marL="0" marR="0" algn="ctr">
                        <a:spcBef>
                          <a:spcPts val="300"/>
                        </a:spcBef>
                        <a:spcAft>
                          <a:spcPts val="300"/>
                        </a:spcAft>
                      </a:pPr>
                      <a:r>
                        <a:rPr lang="en-US" sz="2000">
                          <a:latin typeface="Times New Roman"/>
                          <a:ea typeface="Times New Roman"/>
                        </a:rPr>
                        <a:t>2</a:t>
                      </a:r>
                    </a:p>
                  </a:txBody>
                  <a:tcPr marL="68580" marR="68580" marT="0" marB="0"/>
                </a:tc>
                <a:tc>
                  <a:txBody>
                    <a:bodyPr/>
                    <a:lstStyle/>
                    <a:p>
                      <a:pPr marL="0" marR="0" algn="ctr">
                        <a:spcBef>
                          <a:spcPts val="300"/>
                        </a:spcBef>
                        <a:spcAft>
                          <a:spcPts val="300"/>
                        </a:spcAft>
                      </a:pPr>
                      <a:r>
                        <a:rPr lang="en-US" sz="2000">
                          <a:latin typeface="Times New Roman"/>
                          <a:ea typeface="Times New Roman"/>
                        </a:rPr>
                        <a:t>0</a:t>
                      </a:r>
                    </a:p>
                  </a:txBody>
                  <a:tcPr marL="68580" marR="68580" marT="0" marB="0"/>
                </a:tc>
                <a:tc>
                  <a:txBody>
                    <a:bodyPr/>
                    <a:lstStyle/>
                    <a:p>
                      <a:pPr marL="0" marR="0" algn="ctr">
                        <a:spcBef>
                          <a:spcPts val="300"/>
                        </a:spcBef>
                        <a:spcAft>
                          <a:spcPts val="300"/>
                        </a:spcAft>
                      </a:pPr>
                      <a:r>
                        <a:rPr lang="en-US" sz="2000">
                          <a:latin typeface="Times New Roman"/>
                          <a:ea typeface="Times New Roman"/>
                        </a:rPr>
                        <a:t>1</a:t>
                      </a:r>
                    </a:p>
                  </a:txBody>
                  <a:tcPr marL="68580" marR="68580" marT="0" marB="0"/>
                </a:tc>
                <a:extLst>
                  <a:ext uri="{0D108BD9-81ED-4DB2-BD59-A6C34878D82A}">
                    <a16:rowId xmlns:a16="http://schemas.microsoft.com/office/drawing/2014/main" val="10002"/>
                  </a:ext>
                </a:extLst>
              </a:tr>
              <a:tr h="370840">
                <a:tc>
                  <a:txBody>
                    <a:bodyPr/>
                    <a:lstStyle/>
                    <a:p>
                      <a:pPr marL="0" marR="0" algn="ctr">
                        <a:spcBef>
                          <a:spcPts val="300"/>
                        </a:spcBef>
                        <a:spcAft>
                          <a:spcPts val="300"/>
                        </a:spcAft>
                      </a:pPr>
                      <a:r>
                        <a:rPr lang="en-US" sz="2000" b="1">
                          <a:latin typeface="Times New Roman"/>
                          <a:ea typeface="Times New Roman"/>
                        </a:rPr>
                        <a:t>Chuỗi khớp</a:t>
                      </a:r>
                      <a:endParaRPr lang="en-US" sz="2000">
                        <a:latin typeface="Times New Roman"/>
                        <a:ea typeface="Times New Roman"/>
                      </a:endParaRPr>
                    </a:p>
                  </a:txBody>
                  <a:tcPr marL="68580" marR="68580" marT="0" marB="0"/>
                </a:tc>
                <a:tc>
                  <a:txBody>
                    <a:bodyPr/>
                    <a:lstStyle/>
                    <a:p>
                      <a:pPr marL="0" marR="0" algn="ctr">
                        <a:spcBef>
                          <a:spcPts val="300"/>
                        </a:spcBef>
                        <a:spcAft>
                          <a:spcPts val="300"/>
                        </a:spcAft>
                      </a:pPr>
                      <a:r>
                        <a:rPr lang="en-US" sz="2000">
                          <a:latin typeface="Times New Roman"/>
                          <a:ea typeface="Times New Roman"/>
                        </a:rPr>
                        <a:t>Rỗng</a:t>
                      </a:r>
                    </a:p>
                  </a:txBody>
                  <a:tcPr marL="68580" marR="68580" marT="0" marB="0"/>
                </a:tc>
                <a:tc>
                  <a:txBody>
                    <a:bodyPr/>
                    <a:lstStyle/>
                    <a:p>
                      <a:pPr marL="0" marR="0" algn="ctr">
                        <a:spcBef>
                          <a:spcPts val="300"/>
                        </a:spcBef>
                        <a:spcAft>
                          <a:spcPts val="300"/>
                        </a:spcAft>
                      </a:pPr>
                      <a:r>
                        <a:rPr lang="en-US" sz="2000">
                          <a:latin typeface="Times New Roman"/>
                          <a:ea typeface="Times New Roman"/>
                        </a:rPr>
                        <a:t>Rỗng</a:t>
                      </a:r>
                    </a:p>
                  </a:txBody>
                  <a:tcPr marL="68580" marR="68580" marT="0" marB="0"/>
                </a:tc>
                <a:tc>
                  <a:txBody>
                    <a:bodyPr/>
                    <a:lstStyle/>
                    <a:p>
                      <a:pPr marL="0" marR="0" algn="ctr">
                        <a:spcBef>
                          <a:spcPts val="300"/>
                        </a:spcBef>
                        <a:spcAft>
                          <a:spcPts val="300"/>
                        </a:spcAft>
                      </a:pPr>
                      <a:r>
                        <a:rPr lang="en-US" sz="2000">
                          <a:latin typeface="Times New Roman"/>
                          <a:ea typeface="Times New Roman"/>
                        </a:rPr>
                        <a:t>1</a:t>
                      </a:r>
                    </a:p>
                  </a:txBody>
                  <a:tcPr marL="68580" marR="68580" marT="0" marB="0"/>
                </a:tc>
                <a:tc>
                  <a:txBody>
                    <a:bodyPr/>
                    <a:lstStyle/>
                    <a:p>
                      <a:pPr marL="0" marR="0" algn="ctr">
                        <a:spcBef>
                          <a:spcPts val="300"/>
                        </a:spcBef>
                        <a:spcAft>
                          <a:spcPts val="300"/>
                        </a:spcAft>
                      </a:pPr>
                      <a:r>
                        <a:rPr lang="en-US" sz="2000">
                          <a:latin typeface="Times New Roman"/>
                          <a:ea typeface="Times New Roman"/>
                        </a:rPr>
                        <a:t>1</a:t>
                      </a:r>
                    </a:p>
                  </a:txBody>
                  <a:tcPr marL="68580" marR="68580" marT="0" marB="0"/>
                </a:tc>
                <a:tc>
                  <a:txBody>
                    <a:bodyPr/>
                    <a:lstStyle/>
                    <a:p>
                      <a:pPr marL="0" marR="0" algn="ctr">
                        <a:spcBef>
                          <a:spcPts val="300"/>
                        </a:spcBef>
                        <a:spcAft>
                          <a:spcPts val="300"/>
                        </a:spcAft>
                      </a:pPr>
                      <a:r>
                        <a:rPr lang="en-US" sz="2000">
                          <a:latin typeface="Times New Roman"/>
                          <a:ea typeface="Times New Roman"/>
                        </a:rPr>
                        <a:t>10</a:t>
                      </a:r>
                    </a:p>
                  </a:txBody>
                  <a:tcPr marL="68580" marR="68580" marT="0" marB="0"/>
                </a:tc>
                <a:tc>
                  <a:txBody>
                    <a:bodyPr/>
                    <a:lstStyle/>
                    <a:p>
                      <a:pPr marL="0" marR="0" algn="ctr">
                        <a:spcBef>
                          <a:spcPts val="300"/>
                        </a:spcBef>
                        <a:spcAft>
                          <a:spcPts val="300"/>
                        </a:spcAft>
                      </a:pPr>
                      <a:r>
                        <a:rPr lang="en-US" sz="2000">
                          <a:latin typeface="Times New Roman"/>
                          <a:ea typeface="Times New Roman"/>
                        </a:rPr>
                        <a:t>Rỗng</a:t>
                      </a:r>
                    </a:p>
                  </a:txBody>
                  <a:tcPr marL="68580" marR="68580" marT="0" marB="0"/>
                </a:tc>
                <a:tc>
                  <a:txBody>
                    <a:bodyPr/>
                    <a:lstStyle/>
                    <a:p>
                      <a:pPr marL="0" marR="0" algn="ctr">
                        <a:spcBef>
                          <a:spcPts val="300"/>
                        </a:spcBef>
                        <a:spcAft>
                          <a:spcPts val="300"/>
                        </a:spcAft>
                      </a:pPr>
                      <a:r>
                        <a:rPr lang="en-US" sz="2000">
                          <a:latin typeface="Times New Roman"/>
                          <a:ea typeface="Times New Roman"/>
                        </a:rPr>
                        <a:t>1</a:t>
                      </a:r>
                    </a:p>
                  </a:txBody>
                  <a:tcPr marL="68580" marR="68580" marT="0" marB="0"/>
                </a:tc>
                <a:extLst>
                  <a:ext uri="{0D108BD9-81ED-4DB2-BD59-A6C34878D82A}">
                    <a16:rowId xmlns:a16="http://schemas.microsoft.com/office/drawing/2014/main" val="10003"/>
                  </a:ext>
                </a:extLst>
              </a:tr>
              <a:tr h="370840">
                <a:tc>
                  <a:txBody>
                    <a:bodyPr/>
                    <a:lstStyle/>
                    <a:p>
                      <a:endParaRPr lang="en-US" sz="2000"/>
                    </a:p>
                  </a:txBody>
                  <a:tcPr/>
                </a:tc>
                <a:tc>
                  <a:txBody>
                    <a:bodyPr/>
                    <a:lstStyle/>
                    <a:p>
                      <a:endParaRPr lang="en-US" sz="2000"/>
                    </a:p>
                  </a:txBody>
                  <a:tcPr/>
                </a:tc>
                <a:tc>
                  <a:txBody>
                    <a:bodyPr/>
                    <a:lstStyle/>
                    <a:p>
                      <a:endParaRPr lang="en-US" sz="2000"/>
                    </a:p>
                  </a:txBody>
                  <a:tcPr/>
                </a:tc>
                <a:tc>
                  <a:txBody>
                    <a:bodyPr/>
                    <a:lstStyle/>
                    <a:p>
                      <a:endParaRPr lang="en-US" sz="2000"/>
                    </a:p>
                  </a:txBody>
                  <a:tcPr/>
                </a:tc>
                <a:tc>
                  <a:txBody>
                    <a:bodyPr/>
                    <a:lstStyle/>
                    <a:p>
                      <a:endParaRPr lang="en-US" sz="2000"/>
                    </a:p>
                  </a:txBody>
                  <a:tcPr/>
                </a:tc>
                <a:tc>
                  <a:txBody>
                    <a:bodyPr/>
                    <a:lstStyle/>
                    <a:p>
                      <a:endParaRPr lang="en-US" sz="2000"/>
                    </a:p>
                  </a:txBody>
                  <a:tcPr/>
                </a:tc>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Knuth-Morris-Pratt</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41</a:t>
            </a:fld>
            <a:endParaRPr lang="en-US"/>
          </a:p>
        </p:txBody>
      </p:sp>
      <p:sp>
        <p:nvSpPr>
          <p:cNvPr id="6" name="Rounded Rectangle 5"/>
          <p:cNvSpPr/>
          <p:nvPr/>
        </p:nvSpPr>
        <p:spPr>
          <a:xfrm>
            <a:off x="152400" y="2133600"/>
            <a:ext cx="4419600" cy="3733800"/>
          </a:xfrm>
          <a:prstGeom prst="roundRect">
            <a:avLst>
              <a:gd name="adj"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int  KMPSearch(char V[N], char P[M] ) </a:t>
            </a:r>
            <a:r>
              <a:rPr lang="en-US">
                <a:solidFill>
                  <a:schemeClr val="tx1"/>
                </a:solidFill>
              </a:rPr>
              <a:t>{</a:t>
            </a:r>
          </a:p>
          <a:p>
            <a:r>
              <a:rPr lang="en-US">
                <a:solidFill>
                  <a:schemeClr val="tx1"/>
                </a:solidFill>
              </a:rPr>
              <a:t>/*Ham tra ve vi tri tim thay dau tien, tra ve -1 neu khong tim thay*/</a:t>
            </a:r>
          </a:p>
          <a:p>
            <a:r>
              <a:rPr lang="en-US">
                <a:solidFill>
                  <a:schemeClr val="tx1"/>
                </a:solidFill>
              </a:rPr>
              <a:t>    if (N&lt;M) return -1;</a:t>
            </a:r>
          </a:p>
          <a:p>
            <a:r>
              <a:rPr lang="en-US">
                <a:solidFill>
                  <a:schemeClr val="tx1"/>
                </a:solidFill>
              </a:rPr>
              <a:t>    int  i, j;</a:t>
            </a:r>
          </a:p>
          <a:p>
            <a:r>
              <a:rPr lang="en-US">
                <a:solidFill>
                  <a:schemeClr val="tx1"/>
                </a:solidFill>
              </a:rPr>
              <a:t>    i=j=0; </a:t>
            </a:r>
          </a:p>
          <a:p>
            <a:r>
              <a:rPr lang="en-US">
                <a:solidFill>
                  <a:schemeClr val="tx1"/>
                </a:solidFill>
              </a:rPr>
              <a:t>    do {</a:t>
            </a:r>
          </a:p>
          <a:p>
            <a:r>
              <a:rPr lang="en-US">
                <a:solidFill>
                  <a:schemeClr val="tx1"/>
                </a:solidFill>
              </a:rPr>
              <a:t>          while (j&lt;M &amp;&amp; V[i+j]==P[j]) {</a:t>
            </a:r>
          </a:p>
          <a:p>
            <a:r>
              <a:rPr lang="en-US">
                <a:solidFill>
                  <a:schemeClr val="tx1"/>
                </a:solidFill>
              </a:rPr>
              <a:t>              j++;</a:t>
            </a:r>
          </a:p>
          <a:p>
            <a:r>
              <a:rPr lang="en-US">
                <a:solidFill>
                  <a:schemeClr val="tx1"/>
                </a:solidFill>
              </a:rPr>
              <a:t>        }        </a:t>
            </a:r>
          </a:p>
        </p:txBody>
      </p:sp>
      <p:sp>
        <p:nvSpPr>
          <p:cNvPr id="7" name="Rounded Rectangle 6"/>
          <p:cNvSpPr/>
          <p:nvPr/>
        </p:nvSpPr>
        <p:spPr>
          <a:xfrm>
            <a:off x="4572000" y="2133600"/>
            <a:ext cx="4419600" cy="37338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        if (i&lt;=N-M &amp;&amp; j&lt;M ) {</a:t>
            </a:r>
          </a:p>
          <a:p>
            <a:r>
              <a:rPr lang="en-US">
                <a:solidFill>
                  <a:schemeClr val="tx1"/>
                </a:solidFill>
              </a:rPr>
              <a:t>            j=Overlap(P, j);</a:t>
            </a:r>
          </a:p>
          <a:p>
            <a:r>
              <a:rPr lang="en-US">
                <a:solidFill>
                  <a:schemeClr val="tx1"/>
                </a:solidFill>
              </a:rPr>
              <a:t>            if (j==0) i++;</a:t>
            </a:r>
          </a:p>
          <a:p>
            <a:r>
              <a:rPr lang="en-US">
                <a:solidFill>
                  <a:schemeClr val="tx1"/>
                </a:solidFill>
              </a:rPr>
              <a:t>        }</a:t>
            </a:r>
          </a:p>
          <a:p>
            <a:r>
              <a:rPr lang="en-US">
                <a:solidFill>
                  <a:schemeClr val="tx1"/>
                </a:solidFill>
              </a:rPr>
              <a:t>    } while (i&lt;=N-M &amp;&amp; j&lt;M) ;</a:t>
            </a:r>
          </a:p>
          <a:p>
            <a:r>
              <a:rPr lang="en-US">
                <a:solidFill>
                  <a:schemeClr val="tx1"/>
                </a:solidFill>
              </a:rPr>
              <a:t>    if (j==M) return i;</a:t>
            </a:r>
          </a:p>
          <a:p>
            <a:r>
              <a:rPr lang="en-US">
                <a:solidFill>
                  <a:schemeClr val="tx1"/>
                </a:solidFill>
              </a:rPr>
              <a:t>    else return -1;</a:t>
            </a:r>
          </a:p>
          <a:p>
            <a:r>
              <a:rPr lang="en-US">
                <a:solidFill>
                  <a:schemeClr val="tx1"/>
                </a:solidFill>
                <a:latin typeface="Courier New" pitchFamily="49" charset="0"/>
                <a:cs typeface="Courier New" pitchFamily="49" charset="0"/>
              </a:rPr>
              <a:t>}//end KMPSearch</a:t>
            </a:r>
          </a:p>
          <a:p>
            <a:endParaRPr lang="en-US">
              <a:solidFill>
                <a:schemeClr val="tx1"/>
              </a:solidFill>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Các giải thuật tìm kiếm phần tử</a:t>
            </a:r>
          </a:p>
        </p:txBody>
      </p:sp>
      <p:sp>
        <p:nvSpPr>
          <p:cNvPr id="3" name="Content Placeholder 2"/>
          <p:cNvSpPr>
            <a:spLocks noGrp="1"/>
          </p:cNvSpPr>
          <p:nvPr>
            <p:ph idx="1"/>
          </p:nvPr>
        </p:nvSpPr>
        <p:spPr/>
        <p:txBody>
          <a:bodyPr>
            <a:normAutofit/>
          </a:bodyPr>
          <a:lstStyle/>
          <a:p>
            <a:r>
              <a:rPr lang="en-US"/>
              <a:t>Đặt bài toán:</a:t>
            </a:r>
          </a:p>
          <a:p>
            <a:pPr lvl="1"/>
            <a:r>
              <a:rPr lang="en-US"/>
              <a:t>Để đơn giản cho việc trình bầy ý tưởng các giải thuật, ta sẽ chọn bài toán ở dạng đơn giản nhất như sau: Cho một dãy N số A = (a</a:t>
            </a:r>
            <a:r>
              <a:rPr lang="en-US" baseline="-25000"/>
              <a:t>0</a:t>
            </a:r>
            <a:r>
              <a:rPr lang="en-US"/>
              <a:t>, a</a:t>
            </a:r>
            <a:r>
              <a:rPr lang="en-US" baseline="-25000"/>
              <a:t>1</a:t>
            </a:r>
            <a:r>
              <a:rPr lang="en-US"/>
              <a:t>,…, a</a:t>
            </a:r>
            <a:r>
              <a:rPr lang="en-US" baseline="-25000"/>
              <a:t>N-1</a:t>
            </a:r>
            <a:r>
              <a:rPr lang="en-US"/>
              <a:t>) và giá trị cần tìm K (khoá tìm kiếm). Yêu cầu tìm vị trí một phần tử có giá trị bằng K. </a:t>
            </a:r>
          </a:p>
          <a:p>
            <a:r>
              <a:rPr lang="en-US"/>
              <a:t>Có 2 chiến lược tìm kiếm:</a:t>
            </a:r>
          </a:p>
          <a:p>
            <a:pPr lvl="1"/>
            <a:r>
              <a:rPr lang="en-US"/>
              <a:t>Tìm kiếm bằng cách so sánh:</a:t>
            </a:r>
          </a:p>
          <a:p>
            <a:pPr lvl="1"/>
            <a:r>
              <a:rPr lang="en-US"/>
              <a:t>Tìm kiếm dựa trực tiếp vào giá trị khóa: </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Tìm kiếm bằng so sánh</a:t>
            </a:r>
          </a:p>
        </p:txBody>
      </p:sp>
      <p:sp>
        <p:nvSpPr>
          <p:cNvPr id="3" name="Content Placeholder 2"/>
          <p:cNvSpPr>
            <a:spLocks noGrp="1"/>
          </p:cNvSpPr>
          <p:nvPr>
            <p:ph idx="1"/>
          </p:nvPr>
        </p:nvSpPr>
        <p:spPr/>
        <p:txBody>
          <a:bodyPr>
            <a:normAutofit/>
          </a:bodyPr>
          <a:lstStyle/>
          <a:p>
            <a:r>
              <a:rPr lang="en-US"/>
              <a:t>Ý tưởng chung: từ khóa tìm kiếm K, ta chưa biết được vị trí của phần tử cần tìm, nên tiến hành so sánh K với lần lượt các phần tử trong dãy cần tìm cho đến khi ra kết quả (hoặc tìm thấy hoặc không tìm thấy)</a:t>
            </a:r>
          </a:p>
          <a:p>
            <a:r>
              <a:rPr lang="en-US"/>
              <a:t>Có 2 loại giải thuật tìm kiếm theo cách này:</a:t>
            </a:r>
          </a:p>
          <a:p>
            <a:pPr lvl="1"/>
            <a:r>
              <a:rPr lang="en-US"/>
              <a:t>Tìm kiếm tuần tự (Sequential Search)</a:t>
            </a:r>
          </a:p>
          <a:p>
            <a:pPr lvl="1"/>
            <a:r>
              <a:rPr lang="en-US"/>
              <a:t>Tìm kiếm nhị phân (Binary Search)</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tuần tự</a:t>
            </a:r>
          </a:p>
        </p:txBody>
      </p:sp>
      <p:sp>
        <p:nvSpPr>
          <p:cNvPr id="3" name="Content Placeholder 2"/>
          <p:cNvSpPr>
            <a:spLocks noGrp="1"/>
          </p:cNvSpPr>
          <p:nvPr>
            <p:ph idx="1"/>
          </p:nvPr>
        </p:nvSpPr>
        <p:spPr/>
        <p:txBody>
          <a:bodyPr/>
          <a:lstStyle/>
          <a:p>
            <a:r>
              <a:rPr lang="en-US"/>
              <a:t>Ý tưởng giải thuật:</a:t>
            </a:r>
          </a:p>
          <a:p>
            <a:pPr lvl="1"/>
            <a:r>
              <a:rPr lang="en-US"/>
              <a:t>Để tìm phần tử bằng K trong dãy N số A = (a</a:t>
            </a:r>
            <a:r>
              <a:rPr lang="en-US" baseline="-25000"/>
              <a:t>0</a:t>
            </a:r>
            <a:r>
              <a:rPr lang="en-US"/>
              <a:t>, a</a:t>
            </a:r>
            <a:r>
              <a:rPr lang="en-US" baseline="-25000"/>
              <a:t>1</a:t>
            </a:r>
            <a:r>
              <a:rPr lang="en-US"/>
              <a:t>,…, a</a:t>
            </a:r>
            <a:r>
              <a:rPr lang="en-US" baseline="-25000"/>
              <a:t>N-1</a:t>
            </a:r>
            <a:r>
              <a:rPr lang="en-US"/>
              <a:t>), tiến hành so sánh K với lần lượt các phần tử trong dãy, cho đến khi:</a:t>
            </a:r>
          </a:p>
          <a:p>
            <a:pPr lvl="2"/>
            <a:r>
              <a:rPr lang="en-US"/>
              <a:t>Hoặc tìm thấy phần tử a</a:t>
            </a:r>
            <a:r>
              <a:rPr lang="en-US" baseline="-25000"/>
              <a:t>i</a:t>
            </a:r>
            <a:r>
              <a:rPr lang="en-US"/>
              <a:t> = K, thì trả về vị trí i cần tìm</a:t>
            </a:r>
          </a:p>
          <a:p>
            <a:pPr lvl="2"/>
            <a:r>
              <a:rPr lang="en-US"/>
              <a:t>Hoặc đã so sánh với toàn bộ các phần tử của dãy nhưng vẫn không thấy, thì trả về kết quả không tìm thấy.</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tuần tự</a:t>
            </a:r>
          </a:p>
        </p:txBody>
      </p:sp>
      <p:sp>
        <p:nvSpPr>
          <p:cNvPr id="3" name="Content Placeholder 2"/>
          <p:cNvSpPr>
            <a:spLocks noGrp="1"/>
          </p:cNvSpPr>
          <p:nvPr>
            <p:ph idx="1"/>
          </p:nvPr>
        </p:nvSpPr>
        <p:spPr/>
        <p:txBody>
          <a:bodyPr/>
          <a:lstStyle/>
          <a:p>
            <a:r>
              <a:rPr lang="en-US"/>
              <a:t>Cài đặt hàm</a:t>
            </a:r>
          </a:p>
          <a:p>
            <a:endParaRPr lang="en-US"/>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8</a:t>
            </a:fld>
            <a:endParaRPr lang="en-US"/>
          </a:p>
        </p:txBody>
      </p:sp>
      <p:sp>
        <p:nvSpPr>
          <p:cNvPr id="6" name="Rounded Rectangle 5"/>
          <p:cNvSpPr/>
          <p:nvPr/>
        </p:nvSpPr>
        <p:spPr>
          <a:xfrm>
            <a:off x="838200" y="2286000"/>
            <a:ext cx="7391400" cy="381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solidFill>
                  <a:schemeClr val="tx1"/>
                </a:solidFill>
                <a:latin typeface="Courier New" pitchFamily="49" charset="0"/>
                <a:cs typeface="Courier New" pitchFamily="49" charset="0"/>
              </a:rPr>
              <a:t>int SequentialSearch(int A[], int N, int K)</a:t>
            </a:r>
            <a:r>
              <a:rPr lang="en-US" sz="2000">
                <a:solidFill>
                  <a:schemeClr val="tx1"/>
                </a:solidFill>
                <a:latin typeface="Courier New" pitchFamily="49" charset="0"/>
                <a:cs typeface="Courier New" pitchFamily="49" charset="0"/>
              </a:rPr>
              <a:t> {</a:t>
            </a:r>
          </a:p>
          <a:p>
            <a:r>
              <a:rPr lang="en-US" sz="2000">
                <a:solidFill>
                  <a:schemeClr val="tx1"/>
                </a:solidFill>
                <a:latin typeface="Courier New" pitchFamily="49" charset="0"/>
                <a:cs typeface="Courier New" pitchFamily="49" charset="0"/>
              </a:rPr>
              <a:t>    int i=0;</a:t>
            </a:r>
          </a:p>
          <a:p>
            <a:r>
              <a:rPr lang="en-US" sz="2000">
                <a:solidFill>
                  <a:schemeClr val="tx1"/>
                </a:solidFill>
                <a:latin typeface="Courier New" pitchFamily="49" charset="0"/>
                <a:cs typeface="Courier New" pitchFamily="49" charset="0"/>
              </a:rPr>
              <a:t>    while (i&lt;N &amp;&amp; A[i] != K) i++;</a:t>
            </a:r>
          </a:p>
          <a:p>
            <a:r>
              <a:rPr lang="en-US" sz="2000">
                <a:solidFill>
                  <a:schemeClr val="tx1"/>
                </a:solidFill>
                <a:latin typeface="Courier New" pitchFamily="49" charset="0"/>
                <a:cs typeface="Courier New" pitchFamily="49" charset="0"/>
              </a:rPr>
              <a:t>    if (i&lt;N) return i;  //Tìm thấy</a:t>
            </a:r>
          </a:p>
          <a:p>
            <a:r>
              <a:rPr lang="en-US" sz="2000">
                <a:solidFill>
                  <a:schemeClr val="tx1"/>
                </a:solidFill>
                <a:latin typeface="Courier New" pitchFamily="49" charset="0"/>
                <a:cs typeface="Courier New" pitchFamily="49" charset="0"/>
              </a:rPr>
              <a:t>    return -1; 		//Không tìm thấy</a:t>
            </a:r>
          </a:p>
          <a:p>
            <a:r>
              <a:rPr lang="en-US" sz="2000">
                <a:solidFill>
                  <a:schemeClr val="tx1"/>
                </a:solidFill>
                <a:latin typeface="Courier New" pitchFamily="49" charset="0"/>
                <a:cs typeface="Courier New"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nhị phân</a:t>
            </a:r>
          </a:p>
        </p:txBody>
      </p:sp>
      <p:sp>
        <p:nvSpPr>
          <p:cNvPr id="3" name="Content Placeholder 2"/>
          <p:cNvSpPr>
            <a:spLocks noGrp="1"/>
          </p:cNvSpPr>
          <p:nvPr>
            <p:ph idx="1"/>
          </p:nvPr>
        </p:nvSpPr>
        <p:spPr/>
        <p:txBody>
          <a:bodyPr>
            <a:normAutofit fontScale="92500" lnSpcReduction="10000"/>
          </a:bodyPr>
          <a:lstStyle/>
          <a:p>
            <a:r>
              <a:rPr lang="en-US"/>
              <a:t>Ý tưởng giải thuật:</a:t>
            </a:r>
          </a:p>
          <a:p>
            <a:pPr lvl="1"/>
            <a:r>
              <a:rPr lang="en-US"/>
              <a:t>Để tìm phần tử bằng K trong dãy N số A = (a</a:t>
            </a:r>
            <a:r>
              <a:rPr lang="en-US" baseline="-25000"/>
              <a:t>0</a:t>
            </a:r>
            <a:r>
              <a:rPr lang="en-US"/>
              <a:t>, a</a:t>
            </a:r>
            <a:r>
              <a:rPr lang="en-US" baseline="-25000"/>
              <a:t>1</a:t>
            </a:r>
            <a:r>
              <a:rPr lang="en-US"/>
              <a:t>,…, a</a:t>
            </a:r>
            <a:r>
              <a:rPr lang="en-US" baseline="-25000"/>
              <a:t>N-1</a:t>
            </a:r>
            <a:r>
              <a:rPr lang="en-US"/>
              <a:t>), thì giải thuật này có một yêu cầu là dãy A đã được sắp xếp, giả sử là theo chiều tăng dần. Các bước của giải thuật đệ quy này như sau:</a:t>
            </a:r>
          </a:p>
          <a:p>
            <a:pPr lvl="2"/>
            <a:r>
              <a:rPr lang="en-US"/>
              <a:t>So sánh K với phần tử a</a:t>
            </a:r>
            <a:r>
              <a:rPr lang="en-US" baseline="-25000"/>
              <a:t>m</a:t>
            </a:r>
            <a:r>
              <a:rPr lang="en-US"/>
              <a:t> ở giữa dãy (m=N/2). Có 3 khả năng xảy ra:</a:t>
            </a:r>
          </a:p>
          <a:p>
            <a:pPr lvl="3"/>
            <a:r>
              <a:rPr lang="en-US"/>
              <a:t>Nếu K = a</a:t>
            </a:r>
            <a:r>
              <a:rPr lang="en-US" baseline="-25000"/>
              <a:t>m</a:t>
            </a:r>
            <a:r>
              <a:rPr lang="en-US"/>
              <a:t> thì trả về vị trí tìm thấy m</a:t>
            </a:r>
          </a:p>
          <a:p>
            <a:pPr lvl="3"/>
            <a:r>
              <a:rPr lang="en-US"/>
              <a:t>Nếu K &lt; a</a:t>
            </a:r>
            <a:r>
              <a:rPr lang="en-US" baseline="-25000"/>
              <a:t>m</a:t>
            </a:r>
            <a:r>
              <a:rPr lang="en-US"/>
              <a:t> thì tìm K trong dãy (a</a:t>
            </a:r>
            <a:r>
              <a:rPr lang="en-US" baseline="-25000"/>
              <a:t>0</a:t>
            </a:r>
            <a:r>
              <a:rPr lang="en-US"/>
              <a:t>,a</a:t>
            </a:r>
            <a:r>
              <a:rPr lang="en-US" baseline="-25000"/>
              <a:t>1</a:t>
            </a:r>
            <a:r>
              <a:rPr lang="en-US"/>
              <a:t>,…,a</a:t>
            </a:r>
            <a:r>
              <a:rPr lang="en-US" baseline="-25000"/>
              <a:t>m-1</a:t>
            </a:r>
            <a:r>
              <a:rPr lang="en-US"/>
              <a:t>)</a:t>
            </a:r>
          </a:p>
          <a:p>
            <a:pPr lvl="3"/>
            <a:r>
              <a:rPr lang="en-US"/>
              <a:t>Trái lại, thì tìm K trong dãy (a</a:t>
            </a:r>
            <a:r>
              <a:rPr lang="en-US" baseline="-25000"/>
              <a:t>m+1</a:t>
            </a:r>
            <a:r>
              <a:rPr lang="en-US"/>
              <a:t>,a</a:t>
            </a:r>
            <a:r>
              <a:rPr lang="en-US" baseline="-25000"/>
              <a:t>m+2</a:t>
            </a:r>
            <a:r>
              <a:rPr lang="en-US"/>
              <a:t>,…,a</a:t>
            </a:r>
            <a:r>
              <a:rPr lang="en-US" baseline="-25000"/>
              <a:t>N-1</a:t>
            </a:r>
            <a:r>
              <a:rPr lang="en-US"/>
              <a:t>)</a:t>
            </a:r>
          </a:p>
          <a:p>
            <a:pPr lvl="2"/>
            <a:r>
              <a:rPr lang="en-US"/>
              <a:t>Điểm dừng: khi tìm thấy hoặc khi dãy không còn phần tử nào thì trả về kết quả không tìm thấy.</a:t>
            </a:r>
          </a:p>
        </p:txBody>
      </p:sp>
      <p:sp>
        <p:nvSpPr>
          <p:cNvPr id="4" name="Footer Placeholder 3"/>
          <p:cNvSpPr>
            <a:spLocks noGrp="1"/>
          </p:cNvSpPr>
          <p:nvPr>
            <p:ph type="ftr" sz="quarter" idx="11"/>
          </p:nvPr>
        </p:nvSpPr>
        <p:spPr/>
        <p:txBody>
          <a:bodyPr/>
          <a:lstStyle/>
          <a:p>
            <a:r>
              <a:rPr lang="vi-VN"/>
              <a:t>Chương 12: Các Giải thuật Tìm Kiếm</a:t>
            </a:r>
            <a:endParaRPr lang="en-US"/>
          </a:p>
        </p:txBody>
      </p:sp>
      <p:sp>
        <p:nvSpPr>
          <p:cNvPr id="5" name="Slide Number Placeholder 4"/>
          <p:cNvSpPr>
            <a:spLocks noGrp="1"/>
          </p:cNvSpPr>
          <p:nvPr>
            <p:ph type="sldNum" sz="quarter" idx="12"/>
          </p:nvPr>
        </p:nvSpPr>
        <p:spPr/>
        <p:txBody>
          <a:bodyPr/>
          <a:lstStyle/>
          <a:p>
            <a:fld id="{2DA9628B-B895-4617-9ADC-CCEA5470603A}"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2953E05853314FA00939512CAC603E" ma:contentTypeVersion="4" ma:contentTypeDescription="Create a new document." ma:contentTypeScope="" ma:versionID="6be4a4768c75773642bbed388e711a73">
  <xsd:schema xmlns:xsd="http://www.w3.org/2001/XMLSchema" xmlns:xs="http://www.w3.org/2001/XMLSchema" xmlns:p="http://schemas.microsoft.com/office/2006/metadata/properties" xmlns:ns2="c47d0959-82c4-435d-8c2e-35cc2bfaddf6" xmlns:ns3="6f2beb59-dbce-43a3-b264-e672708dd4c6" targetNamespace="http://schemas.microsoft.com/office/2006/metadata/properties" ma:root="true" ma:fieldsID="11fd6b712d35a4a6a360fab3c90cd22e" ns2:_="" ns3:_="">
    <xsd:import namespace="c47d0959-82c4-435d-8c2e-35cc2bfaddf6"/>
    <xsd:import namespace="6f2beb59-dbce-43a3-b264-e672708dd4c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7d0959-82c4-435d-8c2e-35cc2bfadd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f2beb59-dbce-43a3-b264-e672708dd4c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81AB75-A49F-482B-9982-4B246FADE98D}"/>
</file>

<file path=customXml/itemProps2.xml><?xml version="1.0" encoding="utf-8"?>
<ds:datastoreItem xmlns:ds="http://schemas.openxmlformats.org/officeDocument/2006/customXml" ds:itemID="{BCA01333-0643-4C8A-B0C0-D6F0036C5AAA}"/>
</file>

<file path=customXml/itemProps3.xml><?xml version="1.0" encoding="utf-8"?>
<ds:datastoreItem xmlns:ds="http://schemas.openxmlformats.org/officeDocument/2006/customXml" ds:itemID="{A9FBE62B-146B-407E-945D-B40D81D8D9EA}"/>
</file>

<file path=docProps/app.xml><?xml version="1.0" encoding="utf-8"?>
<Properties xmlns="http://schemas.openxmlformats.org/officeDocument/2006/extended-properties" xmlns:vt="http://schemas.openxmlformats.org/officeDocument/2006/docPropsVTypes">
  <TotalTime>781</TotalTime>
  <Words>4582</Words>
  <Application>Microsoft Office PowerPoint</Application>
  <PresentationFormat>On-screen Show (4:3)</PresentationFormat>
  <Paragraphs>999</Paragraphs>
  <Slides>41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Calibri</vt:lpstr>
      <vt:lpstr>Courier New</vt:lpstr>
      <vt:lpstr>Times New Roman</vt:lpstr>
      <vt:lpstr>1_Office Theme</vt:lpstr>
      <vt:lpstr>Microsoft Equation 3.0</vt:lpstr>
      <vt:lpstr>Phần 3: Cấu trúc dữ liệu  và Giải thuật</vt:lpstr>
      <vt:lpstr>Các nội dung chính</vt:lpstr>
      <vt:lpstr>1. Giới thiệu</vt:lpstr>
      <vt:lpstr>1. Giới thiệu</vt:lpstr>
      <vt:lpstr>2. Các giải thuật tìm kiếm phần tử</vt:lpstr>
      <vt:lpstr>2.1. Tìm kiếm bằng so sánh</vt:lpstr>
      <vt:lpstr>Tìm kiếm tuần tự</vt:lpstr>
      <vt:lpstr>Tìm kiếm tuần tự</vt:lpstr>
      <vt:lpstr>Tìm kiếm nhị phân</vt:lpstr>
      <vt:lpstr>Tìm kiếm nhị phân</vt:lpstr>
      <vt:lpstr>2.2. Các giải thuật tìm kiếm trực tiếp </vt:lpstr>
      <vt:lpstr>Các giải thuật tìm kiếm trực tiếp </vt:lpstr>
      <vt:lpstr>Các giải thuật tìm kiếm trực tiếp </vt:lpstr>
      <vt:lpstr>Các giải thuật tìm kiếm trực tiếp </vt:lpstr>
      <vt:lpstr>Các giải thuật tìm kiếm trực tiếp </vt:lpstr>
      <vt:lpstr>Các giải thuật tìm kiếm trực tiếp </vt:lpstr>
      <vt:lpstr>Các giải thuật tìm kiếm trực tiếp </vt:lpstr>
      <vt:lpstr>Các giải thuật tìm kiếm trực tiếp </vt:lpstr>
      <vt:lpstr>Các biện pháp khắc phục đụng độ </vt:lpstr>
      <vt:lpstr>Các biện pháp khắc phục đụng độ </vt:lpstr>
      <vt:lpstr>Các biện pháp khắc phục đụng độ </vt:lpstr>
      <vt:lpstr>Các biện pháp khắc phục đụng độ </vt:lpstr>
      <vt:lpstr>Các biện pháp khắc phục đụng độ </vt:lpstr>
      <vt:lpstr>Các biện pháp khắc phục đụng độ </vt:lpstr>
      <vt:lpstr>Các biện pháp khắc phục đụng độ </vt:lpstr>
      <vt:lpstr>Các biện pháp khắc phục đụng độ </vt:lpstr>
      <vt:lpstr>Các biện pháp khắc phục đụng độ </vt:lpstr>
      <vt:lpstr>Các biện pháp khắc phục đụng độ </vt:lpstr>
      <vt:lpstr>Các biện pháp khắc phục đụng độ </vt:lpstr>
      <vt:lpstr>Các biện pháp khắc phục đụng độ </vt:lpstr>
      <vt:lpstr>3. Tìm kiếm chuỗi con</vt:lpstr>
      <vt:lpstr>Giới thiệu bài toán</vt:lpstr>
      <vt:lpstr>Giải thuật tìm kiếm thô</vt:lpstr>
      <vt:lpstr>Giải thuật tìm kiếm thô</vt:lpstr>
      <vt:lpstr>Giải thuật tìm kiếm thô – cài đặt</vt:lpstr>
      <vt:lpstr>Cải tiến giải thuật tìm kiếm thô</vt:lpstr>
      <vt:lpstr>Giải thuật Knuth-Morris-Pratt</vt:lpstr>
      <vt:lpstr>Giải thuật Knuth-Morris-Pratt</vt:lpstr>
      <vt:lpstr>Giải thuật tìm overlap</vt:lpstr>
      <vt:lpstr>Giải thuật tìm overlap</vt:lpstr>
      <vt:lpstr>Giải thuật Knuth-Morris-Pratt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3: Cấu trúc dữ liệu  và Giải thuật</dc:title>
  <dc:creator>Net</dc:creator>
  <cp:lastModifiedBy>Nguyen Thanh Binh</cp:lastModifiedBy>
  <cp:revision>19</cp:revision>
  <dcterms:created xsi:type="dcterms:W3CDTF">2010-12-02T14:11:16Z</dcterms:created>
  <dcterms:modified xsi:type="dcterms:W3CDTF">2019-08-21T09:20:07Z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0x010100022953E05853314FA00939512CAC603E</vt:lpwstr>
  </property>
</Properties>
</file>