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60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53715"/>
            <a:ext cx="6858000" cy="17907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49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65486"/>
            <a:ext cx="8026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009651"/>
            <a:ext cx="8026400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74" y="722641"/>
            <a:ext cx="6858000" cy="17907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tập tuần 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Toán tử lớp số phức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Giáo viên h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dẫn  :  Cô Lê Thị Lan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 viên  :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 Hoàng Anh  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MSSV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20192688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I.Định nghĩa class số phức.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II.Hàm tạo (Constructer).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III.Hàm bạn ( Friend ).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IV.Toán tử (Operator).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Bài Toán.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I.Định nghĩa class Số Phức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complex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en-US" dirty="0" smtClean="0">
                <a:solidFill>
                  <a:schemeClr val="tx1"/>
                </a:solidFill>
              </a:rPr>
              <a:t>thuc,ao;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public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complex(</a:t>
            </a:r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en-US" dirty="0" smtClean="0">
                <a:solidFill>
                  <a:schemeClr val="tx1"/>
                </a:solidFill>
              </a:rPr>
              <a:t>r=1,</a:t>
            </a:r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en-US" dirty="0" smtClean="0">
                <a:solidFill>
                  <a:schemeClr val="tx1"/>
                </a:solidFill>
              </a:rPr>
              <a:t>i=1)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thuc=r;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ao=i;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complex operator+(complex b);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complex operator-(complex b);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complex operator*(complex b);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complex operator/(complex b);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friend ostream &amp; operator&lt;&lt;(ostream &amp;os,const complex &amp;b);			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};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74229" y="842555"/>
            <a:ext cx="914400" cy="30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Tên lớp</a:t>
            </a:r>
            <a:endParaRPr lang="vi-VN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 flipV="1">
            <a:off x="2103121" y="994411"/>
            <a:ext cx="3971109" cy="9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1167" y="1283426"/>
            <a:ext cx="1567542" cy="4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Biến thành viên</a:t>
            </a:r>
            <a:endParaRPr lang="vi-VN" dirty="0"/>
          </a:p>
        </p:txBody>
      </p:sp>
      <p:cxnSp>
        <p:nvCxnSpPr>
          <p:cNvPr id="15" name="Straight Connector 14"/>
          <p:cNvCxnSpPr>
            <a:endCxn id="13" idx="1"/>
          </p:cNvCxnSpPr>
          <p:nvPr/>
        </p:nvCxnSpPr>
        <p:spPr>
          <a:xfrm flipV="1">
            <a:off x="2103121" y="1494065"/>
            <a:ext cx="3958046" cy="6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4376058" y="2978331"/>
            <a:ext cx="561704" cy="881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5852160" y="3027317"/>
            <a:ext cx="914399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Hàm thành viên</a:t>
            </a:r>
            <a:endParaRPr lang="vi-VN" dirty="0"/>
          </a:p>
        </p:txBody>
      </p:sp>
      <p:cxnSp>
        <p:nvCxnSpPr>
          <p:cNvPr id="20" name="Straight Connector 19"/>
          <p:cNvCxnSpPr>
            <a:stCxn id="17" idx="1"/>
          </p:cNvCxnSpPr>
          <p:nvPr/>
        </p:nvCxnSpPr>
        <p:spPr>
          <a:xfrm flipV="1">
            <a:off x="4937762" y="3399608"/>
            <a:ext cx="914398" cy="1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63841" y="3771900"/>
            <a:ext cx="914400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Hàm bạn</a:t>
            </a:r>
            <a:endParaRPr lang="vi-V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097589" y="1910443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1"/>
          </p:cNvCxnSpPr>
          <p:nvPr/>
        </p:nvCxnSpPr>
        <p:spPr>
          <a:xfrm flipV="1">
            <a:off x="7053943" y="3987437"/>
            <a:ext cx="809898" cy="1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40434" y="2076994"/>
            <a:ext cx="914400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Hàm tạo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>
            <a:off x="4232367" y="1822269"/>
            <a:ext cx="574765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Straight Connector 30"/>
          <p:cNvCxnSpPr>
            <a:stCxn id="29" idx="1"/>
            <a:endCxn id="28" idx="1"/>
          </p:cNvCxnSpPr>
          <p:nvPr/>
        </p:nvCxnSpPr>
        <p:spPr>
          <a:xfrm flipV="1">
            <a:off x="4807132" y="2321923"/>
            <a:ext cx="1933303" cy="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II.Hàm Tạo (Constructer)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 smtClean="0">
                <a:solidFill>
                  <a:srgbClr val="00B0F0"/>
                </a:solidFill>
              </a:rPr>
              <a:t>class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complex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rgbClr val="00B0F0"/>
                </a:solidFill>
              </a:rPr>
              <a:t> </a:t>
            </a:r>
            <a:r>
              <a:rPr lang="vi-VN" dirty="0" smtClean="0">
                <a:solidFill>
                  <a:srgbClr val="00B0F0"/>
                </a:solidFill>
              </a:rPr>
              <a:t>float </a:t>
            </a:r>
            <a:r>
              <a:rPr lang="vi-VN" dirty="0" smtClean="0">
                <a:solidFill>
                  <a:schemeClr val="tx1"/>
                </a:solidFill>
              </a:rPr>
              <a:t>thuc,ao;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 </a:t>
            </a:r>
            <a:r>
              <a:rPr lang="vi-VN" dirty="0" smtClean="0">
                <a:solidFill>
                  <a:srgbClr val="00B0F0"/>
                </a:solidFill>
              </a:rPr>
              <a:t> public</a:t>
            </a:r>
            <a:r>
              <a:rPr lang="vi-VN" dirty="0" smtClean="0">
                <a:solidFill>
                  <a:schemeClr val="tx1"/>
                </a:solidFill>
              </a:rPr>
              <a:t>: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     complex(</a:t>
            </a:r>
            <a:r>
              <a:rPr lang="vi-VN" dirty="0" smtClean="0">
                <a:solidFill>
                  <a:srgbClr val="00B0F0"/>
                </a:solidFill>
              </a:rPr>
              <a:t>float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r=1,</a:t>
            </a:r>
            <a:r>
              <a:rPr lang="vi-VN" dirty="0" smtClean="0">
                <a:solidFill>
                  <a:srgbClr val="00B0F0"/>
                </a:solidFill>
              </a:rPr>
              <a:t>floa</a:t>
            </a:r>
            <a:r>
              <a:rPr lang="vi-VN" dirty="0" smtClean="0">
                <a:solidFill>
                  <a:schemeClr val="tx1"/>
                </a:solidFill>
              </a:rPr>
              <a:t>t i=1)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 </a:t>
            </a:r>
            <a:r>
              <a:rPr lang="vi-VN" dirty="0" smtClean="0">
                <a:solidFill>
                  <a:schemeClr val="tx1"/>
                </a:solidFill>
              </a:rPr>
              <a:t>   { thuc=r;  ao=i; }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rgbClr val="00B0F0"/>
                </a:solidFill>
              </a:rPr>
              <a:t>       void </a:t>
            </a:r>
            <a:r>
              <a:rPr lang="vi-VN" dirty="0" smtClean="0">
                <a:solidFill>
                  <a:schemeClr val="tx1"/>
                </a:solidFill>
              </a:rPr>
              <a:t>display()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 </a:t>
            </a:r>
            <a:r>
              <a:rPr lang="vi-VN" dirty="0" smtClean="0">
                <a:solidFill>
                  <a:schemeClr val="tx1"/>
                </a:solidFill>
              </a:rPr>
              <a:t>     {...}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};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    </a:t>
            </a:r>
            <a:r>
              <a:rPr lang="vi-VN" dirty="0" smtClean="0">
                <a:solidFill>
                  <a:srgbClr val="00B0F0"/>
                </a:solidFill>
              </a:rPr>
              <a:t>void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{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complex </a:t>
            </a:r>
            <a:r>
              <a:rPr lang="vi-VN" dirty="0" smtClean="0">
                <a:solidFill>
                  <a:schemeClr val="tx1"/>
                </a:solidFill>
              </a:rPr>
              <a:t>a;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a.display();</a:t>
            </a:r>
            <a:r>
              <a:rPr lang="vi-VN" dirty="0" smtClean="0">
                <a:solidFill>
                  <a:schemeClr val="tx1"/>
                </a:solidFill>
              </a:rPr>
              <a:t>	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}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 smtClean="0">
                <a:solidFill>
                  <a:srgbClr val="00B0F0"/>
                </a:solidFill>
              </a:rPr>
              <a:t>class</a:t>
            </a:r>
            <a:r>
              <a:rPr lang="vi-VN" dirty="0" smtClean="0">
                <a:solidFill>
                  <a:schemeClr val="tx1"/>
                </a:solidFill>
              </a:rPr>
              <a:t> complex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  float </a:t>
            </a:r>
            <a:r>
              <a:rPr lang="vi-VN" dirty="0" smtClean="0">
                <a:solidFill>
                  <a:schemeClr val="tx1"/>
                </a:solidFill>
              </a:rPr>
              <a:t>thuc,ao;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   public</a:t>
            </a:r>
            <a:r>
              <a:rPr lang="vi-VN" dirty="0" smtClean="0">
                <a:solidFill>
                  <a:schemeClr val="tx1"/>
                </a:solidFill>
              </a:rPr>
              <a:t>:</a:t>
            </a:r>
          </a:p>
          <a:p>
            <a:r>
              <a:rPr lang="vi-VN" dirty="0" smtClean="0">
                <a:solidFill>
                  <a:srgbClr val="FF0000"/>
                </a:solidFill>
              </a:rPr>
              <a:t>//????</a:t>
            </a:r>
            <a:endParaRPr lang="vi-VN" dirty="0" smtClean="0">
              <a:solidFill>
                <a:srgbClr val="FF0000"/>
              </a:solidFill>
            </a:endParaRPr>
          </a:p>
          <a:p>
            <a:r>
              <a:rPr lang="vi-VN" dirty="0" smtClean="0">
                <a:solidFill>
                  <a:srgbClr val="FF0000"/>
                </a:solidFill>
              </a:rPr>
              <a:t>//????</a:t>
            </a:r>
            <a:endParaRPr lang="vi-VN" dirty="0" smtClean="0">
              <a:solidFill>
                <a:srgbClr val="FF0000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       </a:t>
            </a:r>
            <a:r>
              <a:rPr lang="vi-VN" dirty="0" smtClean="0">
                <a:solidFill>
                  <a:srgbClr val="00B0F0"/>
                </a:solidFill>
              </a:rPr>
              <a:t>void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display()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      {...}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};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rgbClr val="00B0F0"/>
                </a:solidFill>
              </a:rPr>
              <a:t>    void </a:t>
            </a:r>
            <a:r>
              <a:rPr lang="vi-VN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complex a;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a.display();	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}</a:t>
            </a:r>
          </a:p>
          <a:p>
            <a:endParaRPr lang="vi-V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97681" y="1077686"/>
            <a:ext cx="13063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82390" y="911134"/>
            <a:ext cx="130628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Có hàm tạo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145383" y="891540"/>
            <a:ext cx="117565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Không có hàm tạo</a:t>
            </a:r>
            <a:endParaRPr lang="vi-VN" dirty="0"/>
          </a:p>
        </p:txBody>
      </p:sp>
      <p:cxnSp>
        <p:nvCxnSpPr>
          <p:cNvPr id="13" name="Straight Connector 12"/>
          <p:cNvCxnSpPr>
            <a:stCxn id="10" idx="2"/>
          </p:cNvCxnSpPr>
          <p:nvPr/>
        </p:nvCxnSpPr>
        <p:spPr>
          <a:xfrm flipH="1">
            <a:off x="2194560" y="1596934"/>
            <a:ext cx="1240972" cy="71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26078" y="3605349"/>
            <a:ext cx="1162596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Khởi tạo a=1+1*i;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6818811" y="3438797"/>
            <a:ext cx="1332412" cy="92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Giá trị của a không xác định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24" y="-146957"/>
            <a:ext cx="8026400" cy="994172"/>
          </a:xfrm>
        </p:spPr>
        <p:txBody>
          <a:bodyPr/>
          <a:lstStyle/>
          <a:p>
            <a:pPr algn="ctr"/>
            <a:r>
              <a:rPr lang="vi-VN" dirty="0" smtClean="0"/>
              <a:t>III.Hàm bạn (Friend)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2758"/>
            <a:ext cx="3886200" cy="3790168"/>
          </a:xfrm>
        </p:spPr>
        <p:txBody>
          <a:bodyPr>
            <a:normAutofit fontScale="62500" lnSpcReduction="20000"/>
          </a:bodyPr>
          <a:lstStyle/>
          <a:p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rgbClr val="00B0F0"/>
                </a:solidFill>
              </a:rPr>
              <a:t>class</a:t>
            </a:r>
            <a:r>
              <a:rPr lang="vi-VN" dirty="0" smtClean="0">
                <a:solidFill>
                  <a:schemeClr val="tx1"/>
                </a:solidFill>
              </a:rPr>
              <a:t> complex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   </a:t>
            </a:r>
            <a:r>
              <a:rPr lang="vi-VN" dirty="0" smtClean="0">
                <a:solidFill>
                  <a:srgbClr val="00B0F0"/>
                </a:solidFill>
              </a:rPr>
              <a:t> float </a:t>
            </a:r>
            <a:r>
              <a:rPr lang="vi-VN" dirty="0" smtClean="0">
                <a:solidFill>
                  <a:schemeClr val="tx1"/>
                </a:solidFill>
              </a:rPr>
              <a:t>thuc,ao;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    </a:t>
            </a:r>
            <a:r>
              <a:rPr lang="vi-VN" dirty="0" smtClean="0">
                <a:solidFill>
                  <a:srgbClr val="00B0F0"/>
                </a:solidFill>
              </a:rPr>
              <a:t>public</a:t>
            </a:r>
            <a:r>
              <a:rPr lang="vi-VN" dirty="0" smtClean="0">
                <a:solidFill>
                  <a:schemeClr val="tx1"/>
                </a:solidFill>
              </a:rPr>
              <a:t>: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.....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complex </a:t>
            </a:r>
            <a:r>
              <a:rPr lang="vi-VN" dirty="0" smtClean="0">
                <a:solidFill>
                  <a:schemeClr val="tx1"/>
                </a:solidFill>
              </a:rPr>
              <a:t>operator+(complex b)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{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      complex </a:t>
            </a:r>
            <a:r>
              <a:rPr lang="vi-VN" dirty="0" smtClean="0">
                <a:solidFill>
                  <a:schemeClr val="tx1"/>
                </a:solidFill>
              </a:rPr>
              <a:t>c;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      c.thuc=thuc+b.thuc</a:t>
            </a:r>
            <a:r>
              <a:rPr lang="vi-VN" dirty="0" smtClean="0">
                <a:solidFill>
                  <a:schemeClr val="tx1"/>
                </a:solidFill>
              </a:rPr>
              <a:t>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      c.ao=ao+b.ao</a:t>
            </a:r>
            <a:r>
              <a:rPr lang="vi-VN" dirty="0" smtClean="0">
                <a:solidFill>
                  <a:schemeClr val="tx1"/>
                </a:solidFill>
              </a:rPr>
              <a:t>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rgbClr val="00B0F0"/>
                </a:solidFill>
              </a:rPr>
              <a:t>      return </a:t>
            </a:r>
            <a:r>
              <a:rPr lang="vi-VN" dirty="0" smtClean="0">
                <a:solidFill>
                  <a:schemeClr val="tx1"/>
                </a:solidFill>
              </a:rPr>
              <a:t>c;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}</a:t>
            </a:r>
            <a:r>
              <a:rPr lang="vi-VN" dirty="0" smtClean="0">
                <a:solidFill>
                  <a:schemeClr val="tx1"/>
                </a:solidFill>
              </a:rPr>
              <a:t>	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};</a:t>
            </a:r>
          </a:p>
          <a:p>
            <a:pPr>
              <a:buNone/>
            </a:pP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661" y="754379"/>
            <a:ext cx="5708470" cy="3799965"/>
          </a:xfrm>
        </p:spPr>
        <p:txBody>
          <a:bodyPr>
            <a:normAutofit fontScale="62500" lnSpcReduction="20000"/>
          </a:bodyPr>
          <a:lstStyle/>
          <a:p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rgbClr val="00B0F0"/>
                </a:solidFill>
              </a:rPr>
              <a:t>class</a:t>
            </a:r>
            <a:r>
              <a:rPr lang="vi-VN" dirty="0" smtClean="0">
                <a:solidFill>
                  <a:schemeClr val="tx1"/>
                </a:solidFill>
              </a:rPr>
              <a:t> complex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rgbClr val="00B0F0"/>
                </a:solidFill>
              </a:rPr>
              <a:t>float</a:t>
            </a:r>
            <a:r>
              <a:rPr lang="vi-VN" dirty="0" smtClean="0">
                <a:solidFill>
                  <a:schemeClr val="tx1"/>
                </a:solidFill>
              </a:rPr>
              <a:t> thuc,ao;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rgbClr val="00B0F0"/>
                </a:solidFill>
              </a:rPr>
              <a:t>public</a:t>
            </a:r>
            <a:r>
              <a:rPr lang="vi-VN" dirty="0" smtClean="0">
                <a:solidFill>
                  <a:schemeClr val="tx1"/>
                </a:solidFill>
              </a:rPr>
              <a:t>: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......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rgbClr val="00B0F0"/>
                </a:solidFill>
              </a:rPr>
              <a:t>friend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complex operator+(complex b,complex c</a:t>
            </a:r>
            <a:r>
              <a:rPr lang="vi-VN" dirty="0" smtClean="0">
                <a:solidFill>
                  <a:schemeClr val="tx1"/>
                </a:solidFill>
              </a:rPr>
              <a:t>);</a:t>
            </a:r>
            <a:r>
              <a:rPr lang="vi-VN" dirty="0" smtClean="0">
                <a:solidFill>
                  <a:schemeClr val="tx1"/>
                </a:solidFill>
              </a:rPr>
              <a:t>	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};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complex </a:t>
            </a:r>
            <a:r>
              <a:rPr lang="vi-VN" dirty="0" smtClean="0">
                <a:solidFill>
                  <a:schemeClr val="tx1"/>
                </a:solidFill>
              </a:rPr>
              <a:t>operator+(complex b,complex c)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	complex d;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	d.thuc=b.thuc+c.thuc;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	d.ao=b.ao+c.ao;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	</a:t>
            </a:r>
            <a:r>
              <a:rPr lang="vi-VN" dirty="0" smtClean="0">
                <a:solidFill>
                  <a:srgbClr val="00B0F0"/>
                </a:solidFill>
              </a:rPr>
              <a:t>return</a:t>
            </a:r>
            <a:r>
              <a:rPr lang="vi-VN" dirty="0" smtClean="0">
                <a:solidFill>
                  <a:schemeClr val="tx1"/>
                </a:solidFill>
              </a:rPr>
              <a:t> d;</a:t>
            </a:r>
          </a:p>
          <a:p>
            <a:r>
              <a:rPr lang="vi-VN" dirty="0" smtClean="0"/>
              <a:t>	}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44537" y="940526"/>
            <a:ext cx="26126" cy="373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2125" y="1087483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Hàm thành viên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6779623" y="1018903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Hàm bạn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2207624" y="4183380"/>
            <a:ext cx="1384663" cy="499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Con trỏ *this</a:t>
            </a:r>
            <a:endParaRPr lang="vi-V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46367" y="3164477"/>
            <a:ext cx="1031965" cy="98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89611" y="3468189"/>
            <a:ext cx="1267098" cy="73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IV.Toán Tử (Operator)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9006" y="920932"/>
            <a:ext cx="4305844" cy="3711791"/>
          </a:xfrm>
        </p:spPr>
        <p:txBody>
          <a:bodyPr>
            <a:normAutofit fontScale="47500" lnSpcReduction="20000"/>
          </a:bodyPr>
          <a:lstStyle/>
          <a:p>
            <a:r>
              <a:rPr lang="vi-VN" dirty="0" smtClean="0">
                <a:solidFill>
                  <a:srgbClr val="00B0F0"/>
                </a:solidFill>
              </a:rPr>
              <a:t>class</a:t>
            </a:r>
            <a:r>
              <a:rPr lang="vi-VN" dirty="0" smtClean="0">
                <a:solidFill>
                  <a:schemeClr val="tx1"/>
                </a:solidFill>
              </a:rPr>
              <a:t> complex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   float </a:t>
            </a:r>
            <a:r>
              <a:rPr lang="vi-VN" dirty="0" smtClean="0">
                <a:solidFill>
                  <a:schemeClr val="tx1"/>
                </a:solidFill>
              </a:rPr>
              <a:t>thuc,ao;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rgbClr val="00B0F0"/>
                </a:solidFill>
              </a:rPr>
              <a:t>public</a:t>
            </a:r>
            <a:r>
              <a:rPr lang="vi-VN" dirty="0" smtClean="0">
                <a:solidFill>
                  <a:schemeClr val="tx1"/>
                </a:solidFill>
              </a:rPr>
              <a:t>: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complex(</a:t>
            </a:r>
            <a:r>
              <a:rPr lang="vi-VN" dirty="0" smtClean="0">
                <a:solidFill>
                  <a:srgbClr val="00B0F0"/>
                </a:solidFill>
              </a:rPr>
              <a:t>float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r=1,</a:t>
            </a:r>
            <a:r>
              <a:rPr lang="vi-VN" dirty="0" smtClean="0">
                <a:solidFill>
                  <a:srgbClr val="00B0F0"/>
                </a:solidFill>
              </a:rPr>
              <a:t>float </a:t>
            </a:r>
            <a:r>
              <a:rPr lang="vi-VN" dirty="0" smtClean="0">
                <a:solidFill>
                  <a:schemeClr val="tx1"/>
                </a:solidFill>
              </a:rPr>
              <a:t>i=1)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{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chemeClr val="tx1"/>
                </a:solidFill>
              </a:rPr>
              <a:t>thuc=r</a:t>
            </a:r>
            <a:r>
              <a:rPr lang="vi-VN" dirty="0" smtClean="0">
                <a:solidFill>
                  <a:schemeClr val="tx1"/>
                </a:solidFill>
              </a:rPr>
              <a:t>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                 ao=i</a:t>
            </a:r>
            <a:r>
              <a:rPr lang="vi-VN" dirty="0" smtClean="0">
                <a:solidFill>
                  <a:schemeClr val="tx1"/>
                </a:solidFill>
              </a:rPr>
              <a:t>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}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};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void </a:t>
            </a:r>
            <a:r>
              <a:rPr lang="vi-VN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{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complex a(2,4);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complex b(4,5);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complex c;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	c=a+b</a:t>
            </a:r>
            <a:r>
              <a:rPr lang="vi-VN" dirty="0" smtClean="0">
                <a:solidFill>
                  <a:schemeClr val="tx1"/>
                </a:solidFill>
              </a:rPr>
              <a:t>; //Lỗi ??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}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911135"/>
            <a:ext cx="4514851" cy="3721588"/>
          </a:xfrm>
        </p:spPr>
        <p:txBody>
          <a:bodyPr>
            <a:normAutofit fontScale="47500" lnSpcReduction="20000"/>
          </a:bodyPr>
          <a:lstStyle/>
          <a:p>
            <a:r>
              <a:rPr lang="vi-VN" sz="3200" dirty="0" smtClean="0">
                <a:solidFill>
                  <a:schemeClr val="tx1"/>
                </a:solidFill>
                <a:latin typeface="+mj-lt"/>
              </a:rPr>
              <a:t>Biến x, y, z thuộc kiểu cơ sở,</a:t>
            </a:r>
          </a:p>
          <a:p>
            <a:pPr>
              <a:buNone/>
            </a:pPr>
            <a:r>
              <a:rPr lang="vi-VN" sz="3200" dirty="0" smtClean="0">
                <a:solidFill>
                  <a:schemeClr val="tx1"/>
                </a:solidFill>
                <a:latin typeface="+mj-lt"/>
              </a:rPr>
              <a:t>  thư viện đã hỗ trợ sẵn các toán tử. </a:t>
            </a:r>
          </a:p>
          <a:p>
            <a:pPr>
              <a:buNone/>
            </a:pPr>
            <a:endParaRPr lang="vi-VN" sz="3200" dirty="0" smtClean="0">
              <a:solidFill>
                <a:schemeClr val="tx1"/>
              </a:solidFill>
              <a:latin typeface="+mj-lt"/>
            </a:endParaRPr>
          </a:p>
          <a:p>
            <a:r>
              <a:rPr lang="vi-VN" sz="3200" dirty="0" smtClean="0">
                <a:solidFill>
                  <a:schemeClr val="tx1"/>
                </a:solidFill>
                <a:latin typeface="+mj-lt"/>
              </a:rPr>
              <a:t>Biến a,b,c thuộc lớp complex </a:t>
            </a:r>
          </a:p>
          <a:p>
            <a:pPr>
              <a:buNone/>
            </a:pPr>
            <a:r>
              <a:rPr lang="vi-VN" sz="3200" dirty="0" smtClean="0">
                <a:solidFill>
                  <a:schemeClr val="tx1"/>
                </a:solidFill>
                <a:latin typeface="+mj-lt"/>
              </a:rPr>
              <a:t>  do người dùng tự định nghĩa.</a:t>
            </a:r>
          </a:p>
          <a:p>
            <a:pPr>
              <a:buNone/>
            </a:pPr>
            <a:endParaRPr lang="vi-VN" sz="3200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Symbol"/>
              <a:buChar char="Þ"/>
            </a:pPr>
            <a:r>
              <a:rPr lang="vi-VN" sz="3200" dirty="0" smtClean="0">
                <a:solidFill>
                  <a:schemeClr val="tx1"/>
                </a:solidFill>
                <a:latin typeface="+mj-lt"/>
              </a:rPr>
              <a:t>Giải pháp: định nghĩa lại </a:t>
            </a:r>
          </a:p>
          <a:p>
            <a:pPr>
              <a:buNone/>
            </a:pPr>
            <a:r>
              <a:rPr lang="vi-VN" sz="3200" dirty="0" smtClean="0">
                <a:solidFill>
                  <a:schemeClr val="tx1"/>
                </a:solidFill>
                <a:latin typeface="+mj-lt"/>
              </a:rPr>
              <a:t>toán tử cho lớp complex</a:t>
            </a:r>
            <a:r>
              <a:rPr lang="vi-VN" sz="3200" dirty="0" smtClean="0">
                <a:latin typeface="+mj-lt"/>
              </a:rPr>
              <a:t>.</a:t>
            </a:r>
            <a:endParaRPr lang="vi-VN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0137" y="3144882"/>
            <a:ext cx="1267098" cy="1303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rgbClr val="00B0F0"/>
                </a:solidFill>
              </a:rPr>
              <a:t>i</a:t>
            </a:r>
            <a:r>
              <a:rPr lang="vi-VN" dirty="0" smtClean="0">
                <a:solidFill>
                  <a:srgbClr val="00B0F0"/>
                </a:solidFill>
              </a:rPr>
              <a:t>nt</a:t>
            </a:r>
            <a:r>
              <a:rPr lang="vi-VN" dirty="0" smtClean="0"/>
              <a:t> x=2;</a:t>
            </a:r>
          </a:p>
          <a:p>
            <a:pPr algn="ctr"/>
            <a:r>
              <a:rPr lang="vi-VN" dirty="0" smtClean="0">
                <a:solidFill>
                  <a:srgbClr val="00B0F0"/>
                </a:solidFill>
              </a:rPr>
              <a:t>i</a:t>
            </a:r>
            <a:r>
              <a:rPr lang="vi-VN" dirty="0" smtClean="0">
                <a:solidFill>
                  <a:srgbClr val="00B0F0"/>
                </a:solidFill>
              </a:rPr>
              <a:t>nt </a:t>
            </a:r>
            <a:r>
              <a:rPr lang="vi-VN" dirty="0" smtClean="0"/>
              <a:t>y=3;</a:t>
            </a:r>
          </a:p>
          <a:p>
            <a:pPr algn="ctr"/>
            <a:r>
              <a:rPr lang="vi-VN" dirty="0" smtClean="0">
                <a:solidFill>
                  <a:srgbClr val="00B0F0"/>
                </a:solidFill>
              </a:rPr>
              <a:t>int</a:t>
            </a:r>
            <a:r>
              <a:rPr lang="vi-VN" dirty="0" smtClean="0"/>
              <a:t> z;</a:t>
            </a:r>
          </a:p>
          <a:p>
            <a:pPr algn="ctr"/>
            <a:r>
              <a:rPr lang="vi-VN" dirty="0" smtClean="0"/>
              <a:t>z=x+y</a:t>
            </a:r>
            <a:r>
              <a:rPr lang="vi-VN" dirty="0" smtClean="0">
                <a:solidFill>
                  <a:schemeClr val="tx1"/>
                </a:solidFill>
              </a:rPr>
              <a:t>;</a:t>
            </a:r>
            <a:r>
              <a:rPr lang="vi-VN" dirty="0" smtClean="0">
                <a:solidFill>
                  <a:srgbClr val="00B050"/>
                </a:solidFill>
              </a:rPr>
              <a:t>//5</a:t>
            </a:r>
          </a:p>
          <a:p>
            <a:pPr algn="ctr"/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IV.Toán Tử ( Operator)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vi-V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Nạp chồng toán tử cho lớp số phức </a:t>
            </a:r>
          </a:p>
          <a:p>
            <a:r>
              <a:rPr lang="vi-V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float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thuc,ao;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complex(</a:t>
            </a:r>
            <a:r>
              <a:rPr lang="vi-V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floa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r=1,</a:t>
            </a:r>
            <a:r>
              <a:rPr lang="vi-V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floa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i=1)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thuc=r;ao=i;}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comlex operator+(complex b);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 operator-(complex b);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complex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operator*(complex b);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complex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operator/(complex b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.....;</a:t>
            </a:r>
            <a:endParaRPr lang="vi-V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V.Bài Toán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59" y="823505"/>
            <a:ext cx="8026400" cy="39575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lớp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Phức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 các yêu cầu sau: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Định nghĩa lớp Số Phức.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2.Có một hàm tạo với các tham số nhân giá trị mặc định để tạo ra một số phức mặc đinh là “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1+j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3.Định nghĩa lại các phép toán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+,-,*,/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để thực hiện các phép toán trên kiểu số phức.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4.Định nghĩa phép toán &lt;&lt; cho phép in ra một số phức  có dạng “a+jb”.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Tóm tắt 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Class complex gồm: thực và ảo.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2.Hàm tạo  z= 1+j.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3.Xây dựng toán tử: +,-,*,/.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4.Xây dựng toán tử “&lt;&lt;“ (*in ra số phức).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CODE</a:t>
            </a:r>
            <a:endParaRPr lang="vi-VN" dirty="0"/>
          </a:p>
        </p:txBody>
      </p:sp>
      <p:pic>
        <p:nvPicPr>
          <p:cNvPr id="6" name="Content Placeholder 5" descr="h.anh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70258"/>
            <a:ext cx="3504882" cy="3755231"/>
          </a:xfrm>
        </p:spPr>
      </p:pic>
      <p:pic>
        <p:nvPicPr>
          <p:cNvPr id="7" name="Picture 6" descr="h.an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0348" y="1092846"/>
            <a:ext cx="5613652" cy="3565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7A4D7F9D-CF2C-4E80-8360-F21AE36D35D4}" vid="{71563601-04E0-4A9A-AE8B-FC38A55497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0C3A318F8B04F8EF737092650D949" ma:contentTypeVersion="2" ma:contentTypeDescription="Create a new document." ma:contentTypeScope="" ma:versionID="3990d3611a7d952025340e4363cb0884">
  <xsd:schema xmlns:xsd="http://www.w3.org/2001/XMLSchema" xmlns:xs="http://www.w3.org/2001/XMLSchema" xmlns:p="http://schemas.microsoft.com/office/2006/metadata/properties" xmlns:ns2="5c727651-226e-48e7-a5f0-f2629dbf633b" targetNamespace="http://schemas.microsoft.com/office/2006/metadata/properties" ma:root="true" ma:fieldsID="4d5e56dac9b81be41a5f84e825f70c84" ns2:_="">
    <xsd:import namespace="5c727651-226e-48e7-a5f0-f2629dbf6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27651-226e-48e7-a5f0-f2629dbf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BEDA4-0DF2-41F9-BDA6-B84AB98BE45D}"/>
</file>

<file path=customXml/itemProps2.xml><?xml version="1.0" encoding="utf-8"?>
<ds:datastoreItem xmlns:ds="http://schemas.openxmlformats.org/officeDocument/2006/customXml" ds:itemID="{E3138421-2C11-4893-8992-276059E1D99C}"/>
</file>

<file path=customXml/itemProps3.xml><?xml version="1.0" encoding="utf-8"?>
<ds:datastoreItem xmlns:ds="http://schemas.openxmlformats.org/officeDocument/2006/customXml" ds:itemID="{CB8BBC4A-EB10-4121-B5BD-6FAFE1809141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817</TotalTime>
  <Words>257</Words>
  <Application>Microsoft Office PowerPoint</Application>
  <PresentationFormat>On-screen Show (16:9)</PresentationFormat>
  <Paragraphs>154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Bài tập tuần :  Toán tử lớp số phức</vt:lpstr>
      <vt:lpstr>NỘI DUNG</vt:lpstr>
      <vt:lpstr>I.Định nghĩa class Số Phức </vt:lpstr>
      <vt:lpstr>II.Hàm Tạo (Constructer)</vt:lpstr>
      <vt:lpstr>III.Hàm bạn (Friend)</vt:lpstr>
      <vt:lpstr>IV.Toán Tử (Operator)</vt:lpstr>
      <vt:lpstr>IV.Toán Tử ( Operator)</vt:lpstr>
      <vt:lpstr>V.Bài Toán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AN-KHANH</cp:lastModifiedBy>
  <cp:revision>32</cp:revision>
  <dcterms:created xsi:type="dcterms:W3CDTF">2016-07-25T07:53:11Z</dcterms:created>
  <dcterms:modified xsi:type="dcterms:W3CDTF">2020-12-14T15:56:33Z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0x010100BC20C3A318F8B04F8EF737092650D949</vt:lpwstr>
  </property>
</Properties>
</file>