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59" r:id="rId26"/>
    <p:sldId id="289" r:id="rId27"/>
    <p:sldId id="290" r:id="rId28"/>
    <p:sldId id="292" r:id="rId29"/>
    <p:sldId id="291" r:id="rId30"/>
    <p:sldId id="293" r:id="rId31"/>
    <p:sldId id="294" r:id="rId32"/>
    <p:sldId id="295" r:id="rId33"/>
    <p:sldId id="296" r:id="rId34"/>
    <p:sldId id="297" r:id="rId35"/>
    <p:sldId id="313" r:id="rId36"/>
    <p:sldId id="315" r:id="rId37"/>
    <p:sldId id="260" r:id="rId38"/>
    <p:sldId id="267" r:id="rId39"/>
    <p:sldId id="262" r:id="rId40"/>
    <p:sldId id="263" r:id="rId41"/>
    <p:sldId id="264" r:id="rId42"/>
    <p:sldId id="265" r:id="rId43"/>
    <p:sldId id="266" r:id="rId44"/>
    <p:sldId id="261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6" r:id="rId59"/>
    <p:sldId id="317" r:id="rId60"/>
    <p:sldId id="318" r:id="rId61"/>
    <p:sldId id="319" r:id="rId62"/>
    <p:sldId id="32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E9CD-16D2-4361-81C8-EA526E90A425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A1A7E-0631-4BEA-AB20-57835C54A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1A7E-0631-4BEA-AB20-57835C54A26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3497E-E4BA-4DFF-861E-2AA0811F04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2E0-9E60-46BA-9EC2-E88F70260D4E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3C7-80D1-40C0-A96B-96C5A979C21A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71FD6-575A-4A69-8029-16417044528A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07C6-7A4A-46D4-8FA4-22AC9E192372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D4EC-B85E-4118-8B37-2E001DE2D3D3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A542-7DAA-4644-87A5-9906A6764EEC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77CB-4224-432E-888C-4FF0EACB064B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72D8-1445-4595-A90E-7B2970F02637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72F92-3174-4C65-886D-66F934A7F2F2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538D-7039-4356-8123-F283509F480A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918D-A866-43A0-937E-2464171B5A6C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BBBEB5-A3F0-49B4-BA2D-ABE523BD1182}" type="datetime1">
              <a:rPr lang="en-US" smtClean="0"/>
              <a:pPr/>
              <a:t>9/30/2008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HTML và CSS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4267200"/>
            <a:ext cx="6400800" cy="182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Đăng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Khoa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0512175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Huỳnh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Khương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0512186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Kiên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0512191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Nguyễn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Thành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Luân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0512206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3352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GVLT: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Thầy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Lương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Hán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Cơ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 (tt)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838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Ví dụ về cách sử dụng các tag </a:t>
            </a:r>
            <a:r>
              <a:rPr lang="en-US" smtClean="0">
                <a:solidFill>
                  <a:srgbClr val="FF0000"/>
                </a:solidFill>
              </a:rPr>
              <a:t>&lt;thead&gt;, &lt;tfoot&gt;, &lt;tbody&gt;: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099" name="Picture 3" descr="C:\Users\THANHLUAN_NH\Desktop\2008-09-29_1656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4648200" cy="3810000"/>
          </a:xfrm>
          <a:prstGeom prst="rect">
            <a:avLst/>
          </a:prstGeom>
          <a:noFill/>
        </p:spPr>
      </p:pic>
      <p:pic>
        <p:nvPicPr>
          <p:cNvPr id="4100" name="Picture 4" descr="C:\Users\THANHLUAN_NH\Desktop\2008-09-29_1657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2743200"/>
            <a:ext cx="2895600" cy="2057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0" y="3505200"/>
            <a:ext cx="5257800" cy="76200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" y="2895600"/>
            <a:ext cx="4038600" cy="838200"/>
          </a:xfrm>
          <a:prstGeom prst="ellipse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-762000" y="4191000"/>
            <a:ext cx="6096000" cy="1219200"/>
          </a:xfrm>
          <a:prstGeom prst="ellipse">
            <a:avLst/>
          </a:prstGeom>
          <a:solidFill>
            <a:srgbClr val="7030A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6400" y="2667000"/>
            <a:ext cx="3429000" cy="990600"/>
          </a:xfrm>
          <a:prstGeom prst="ellipse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10200" y="3810000"/>
            <a:ext cx="3505200" cy="762000"/>
          </a:xfrm>
          <a:prstGeom prst="ellipse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657600"/>
            <a:ext cx="3276600" cy="152400"/>
          </a:xfrm>
          <a:prstGeom prst="ellipse">
            <a:avLst/>
          </a:prstGeom>
          <a:solidFill>
            <a:srgbClr val="7030A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Caption-side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caption-side</a:t>
            </a:r>
            <a:r>
              <a:rPr lang="en-US" smtClean="0"/>
              <a:t> cho phép đặt ví trí của một tiêu đề.</a:t>
            </a:r>
          </a:p>
          <a:p>
            <a:r>
              <a:rPr lang="en-US" smtClean="0"/>
              <a:t>Các giá trị của thuộc tính </a:t>
            </a:r>
            <a:r>
              <a:rPr lang="en-US" smtClean="0">
                <a:solidFill>
                  <a:schemeClr val="accent1"/>
                </a:solidFill>
              </a:rPr>
              <a:t>caption-side: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top:</a:t>
            </a:r>
            <a:r>
              <a:rPr lang="en-US" smtClean="0"/>
              <a:t> mặc định. Vị trí của tiêu đề đặt phía trên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bottom:</a:t>
            </a:r>
            <a:r>
              <a:rPr lang="en-US" smtClean="0"/>
              <a:t> vị trí của tiêu đề được đặt phía dưới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left:</a:t>
            </a:r>
            <a:r>
              <a:rPr lang="en-US" smtClean="0"/>
              <a:t> vị trí của tiêu đề được đặt bên trái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right:</a:t>
            </a:r>
            <a:r>
              <a:rPr lang="en-US" smtClean="0"/>
              <a:t> vị trí của tiêu đề được đặt bên phải của table.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Caption-side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  <p:pic>
        <p:nvPicPr>
          <p:cNvPr id="6" name="Picture 2" descr="C:\Users\THANHLUAN_NH\Desktop\2008-09-29_1743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4648200" cy="3800475"/>
          </a:xfrm>
          <a:prstGeom prst="rect">
            <a:avLst/>
          </a:prstGeom>
          <a:noFill/>
        </p:spPr>
      </p:pic>
      <p:pic>
        <p:nvPicPr>
          <p:cNvPr id="7" name="Picture 2" descr="C:\Users\THANHLUAN_NH\Desktop\2008-09-29_1743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819400"/>
            <a:ext cx="2514600" cy="14478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09600" y="2667000"/>
            <a:ext cx="2514600" cy="228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3581400"/>
            <a:ext cx="1905000" cy="7620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505200"/>
            <a:ext cx="21336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Table-layout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table-layout</a:t>
            </a:r>
            <a:r>
              <a:rPr lang="en-US" smtClean="0"/>
              <a:t> cho các thuật toán được sử dụng để hiển thị các ô, các dòng và các cột.</a:t>
            </a:r>
          </a:p>
          <a:p>
            <a:r>
              <a:rPr lang="en-US" smtClean="0"/>
              <a:t>Các giá trị của thuộc tính </a:t>
            </a:r>
            <a:r>
              <a:rPr lang="en-US" smtClean="0">
                <a:solidFill>
                  <a:schemeClr val="accent1"/>
                </a:solidFill>
              </a:rPr>
              <a:t>table-layout: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automatic:</a:t>
            </a:r>
            <a:r>
              <a:rPr lang="en-US" smtClean="0"/>
              <a:t> mặc định. Chiều rộng của cột được xác định bởi nội dung của ô.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fixed:</a:t>
            </a:r>
            <a:r>
              <a:rPr lang="en-US" smtClean="0"/>
              <a:t> chiều rộng của cột được đã được xác định và không thay đổi.</a:t>
            </a:r>
          </a:p>
          <a:p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Table-layout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Ví dụ:</a:t>
            </a:r>
            <a:endParaRPr lang="en-US"/>
          </a:p>
        </p:txBody>
      </p:sp>
      <p:pic>
        <p:nvPicPr>
          <p:cNvPr id="2050" name="Picture 2" descr="C:\Users\THANHLUAN_NH\Desktop\2008-09-29_2118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2590800" cy="1143000"/>
          </a:xfrm>
          <a:prstGeom prst="rect">
            <a:avLst/>
          </a:prstGeom>
          <a:noFill/>
        </p:spPr>
      </p:pic>
      <p:pic>
        <p:nvPicPr>
          <p:cNvPr id="2051" name="Picture 3" descr="C:\Users\THANHLUAN_NH\Desktop\2008-09-29_2118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76600"/>
            <a:ext cx="3895725" cy="2362200"/>
          </a:xfrm>
          <a:prstGeom prst="rect">
            <a:avLst/>
          </a:prstGeom>
          <a:noFill/>
        </p:spPr>
      </p:pic>
      <p:pic>
        <p:nvPicPr>
          <p:cNvPr id="2052" name="Picture 4" descr="C:\Users\THANHLUAN_NH\Desktop\2008-09-29_2118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5562600"/>
            <a:ext cx="5915025" cy="657225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609600" y="2667000"/>
            <a:ext cx="3505200" cy="4572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4000" y="3352800"/>
            <a:ext cx="8382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Table-layout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 (tt):</a:t>
            </a:r>
            <a:endParaRPr lang="en-US"/>
          </a:p>
        </p:txBody>
      </p:sp>
      <p:pic>
        <p:nvPicPr>
          <p:cNvPr id="3074" name="Picture 2" descr="C:\Users\THANHLUAN_NH\Desktop\2008-09-29_2122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1638300" cy="1066800"/>
          </a:xfrm>
          <a:prstGeom prst="rect">
            <a:avLst/>
          </a:prstGeom>
          <a:noFill/>
        </p:spPr>
      </p:pic>
      <p:pic>
        <p:nvPicPr>
          <p:cNvPr id="3075" name="Picture 3" descr="C:\Users\THANHLUAN_NH\Desktop\2008-09-29_2122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71800"/>
            <a:ext cx="5029200" cy="1828800"/>
          </a:xfrm>
          <a:prstGeom prst="rect">
            <a:avLst/>
          </a:prstGeom>
          <a:noFill/>
        </p:spPr>
      </p:pic>
      <p:pic>
        <p:nvPicPr>
          <p:cNvPr id="3076" name="Picture 4" descr="C:\Users\THANHLUAN_NH\Desktop\2008-09-29_21225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953000"/>
            <a:ext cx="6181725" cy="609600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838200" y="2362200"/>
            <a:ext cx="19812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048000"/>
            <a:ext cx="9906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Border-collapse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border-collapse</a:t>
            </a:r>
            <a:r>
              <a:rPr lang="en-US" smtClean="0"/>
              <a:t> thể hiện đường viền ở dạng đường viền đơn hoặc tách nó ra như trong chuẩn của HLTM.</a:t>
            </a:r>
          </a:p>
          <a:p>
            <a:r>
              <a:rPr lang="en-US" smtClean="0"/>
              <a:t>Giá trị của thuộc tính </a:t>
            </a:r>
            <a:r>
              <a:rPr lang="en-US" smtClean="0">
                <a:solidFill>
                  <a:schemeClr val="accent1"/>
                </a:solidFill>
              </a:rPr>
              <a:t>border-collapse: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collapse:</a:t>
            </a:r>
            <a:r>
              <a:rPr lang="en-US" smtClean="0"/>
              <a:t> mặc định. Đường viền thể hiện ở dạng đường viền đơn.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separate: </a:t>
            </a:r>
            <a:r>
              <a:rPr lang="en-US" smtClean="0"/>
              <a:t>đường viền bị tách ra.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Border-collapse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dụ:</a:t>
            </a:r>
            <a:endParaRPr lang="en-US"/>
          </a:p>
        </p:txBody>
      </p:sp>
      <p:pic>
        <p:nvPicPr>
          <p:cNvPr id="6" name="Picture 4" descr="C:\Users\THANHLUAN_NH\Desktop\2008-09-29_1809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3048000" cy="1295400"/>
          </a:xfrm>
          <a:prstGeom prst="rect">
            <a:avLst/>
          </a:prstGeom>
          <a:noFill/>
        </p:spPr>
      </p:pic>
      <p:pic>
        <p:nvPicPr>
          <p:cNvPr id="7" name="Picture 5" descr="C:\Users\THANHLUAN_NH\Desktop\2008-09-29_1809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429000"/>
            <a:ext cx="3429000" cy="2514600"/>
          </a:xfrm>
          <a:prstGeom prst="rect">
            <a:avLst/>
          </a:prstGeom>
          <a:noFill/>
        </p:spPr>
      </p:pic>
      <p:pic>
        <p:nvPicPr>
          <p:cNvPr id="8" name="Picture 6" descr="C:\Users\THANHLUAN_NH\Desktop\2008-09-29_18113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743200"/>
            <a:ext cx="2209800" cy="17526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762000" y="2590800"/>
            <a:ext cx="3276600" cy="5334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3429000"/>
            <a:ext cx="13716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Border-collapse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 (tt):</a:t>
            </a:r>
            <a:endParaRPr lang="en-US"/>
          </a:p>
        </p:txBody>
      </p:sp>
      <p:pic>
        <p:nvPicPr>
          <p:cNvPr id="6" name="Picture 2" descr="C:\Users\THANHLUAN_NH\Desktop\2008-09-29_1812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2743200" cy="1066800"/>
          </a:xfrm>
          <a:prstGeom prst="rect">
            <a:avLst/>
          </a:prstGeom>
          <a:noFill/>
        </p:spPr>
      </p:pic>
      <p:pic>
        <p:nvPicPr>
          <p:cNvPr id="7" name="Picture 3" descr="C:\Users\THANHLUAN_NH\Desktop\2008-09-29_1813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048000"/>
            <a:ext cx="4038600" cy="2971800"/>
          </a:xfrm>
          <a:prstGeom prst="rect">
            <a:avLst/>
          </a:prstGeom>
          <a:noFill/>
        </p:spPr>
      </p:pic>
      <p:pic>
        <p:nvPicPr>
          <p:cNvPr id="1026" name="Picture 2" descr="C:\Users\THANHLUAN_NH\Desktop\2008-09-29_18534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971800"/>
            <a:ext cx="1857375" cy="16764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533400" y="2438400"/>
            <a:ext cx="3048000" cy="3810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14478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Border-spacing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border-spacing</a:t>
            </a:r>
            <a:r>
              <a:rPr lang="en-US" smtClean="0"/>
              <a:t> cho phép tạo khoảng cách giữa các ô trong table.</a:t>
            </a:r>
          </a:p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border-spacing</a:t>
            </a:r>
            <a:r>
              <a:rPr lang="en-US" smtClean="0"/>
              <a:t> có giá trị là length.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77666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Table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Form, form fields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err="1" smtClean="0"/>
              <a:t>Cơ</a:t>
            </a:r>
            <a:r>
              <a:rPr lang="en-US" sz="2600" dirty="0" smtClean="0"/>
              <a:t> </a:t>
            </a:r>
            <a:r>
              <a:rPr lang="en-US" sz="2600" dirty="0" err="1" smtClean="0"/>
              <a:t>chế</a:t>
            </a:r>
            <a:r>
              <a:rPr lang="en-US" sz="2600" dirty="0" smtClean="0"/>
              <a:t> submit </a:t>
            </a:r>
            <a:r>
              <a:rPr lang="en-US" sz="2600" dirty="0" err="1" smtClean="0"/>
              <a:t>trong</a:t>
            </a:r>
            <a:r>
              <a:rPr lang="en-US" sz="2600" dirty="0" smtClean="0"/>
              <a:t> HTML form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CSS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Border-spacing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dụ:</a:t>
            </a:r>
            <a:endParaRPr lang="en-US"/>
          </a:p>
        </p:txBody>
      </p:sp>
      <p:pic>
        <p:nvPicPr>
          <p:cNvPr id="2050" name="Picture 2" descr="C:\Users\THANHLUAN_NH\Desktop\2008-09-29_1901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05200"/>
            <a:ext cx="4114800" cy="2667000"/>
          </a:xfrm>
          <a:prstGeom prst="rect">
            <a:avLst/>
          </a:prstGeom>
          <a:noFill/>
        </p:spPr>
      </p:pic>
      <p:pic>
        <p:nvPicPr>
          <p:cNvPr id="2051" name="Picture 3" descr="C:\Users\THANHLUAN_NH\Desktop\2008-09-29_1901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895600"/>
            <a:ext cx="2971800" cy="1905000"/>
          </a:xfrm>
          <a:prstGeom prst="rect">
            <a:avLst/>
          </a:prstGeom>
          <a:noFill/>
        </p:spPr>
      </p:pic>
      <p:pic>
        <p:nvPicPr>
          <p:cNvPr id="2052" name="Picture 4" descr="C:\Users\THANHLUAN_NH\Desktop\2008-09-29_19043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981200"/>
            <a:ext cx="3962400" cy="16002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09600" y="2819400"/>
            <a:ext cx="3581400" cy="457200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2600" y="3505200"/>
            <a:ext cx="1447800" cy="381000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Border-spacing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 (tt):</a:t>
            </a:r>
            <a:endParaRPr lang="en-US"/>
          </a:p>
        </p:txBody>
      </p:sp>
      <p:pic>
        <p:nvPicPr>
          <p:cNvPr id="3074" name="Picture 2" descr="C:\Users\THANHLUAN_NH\Desktop\2008-09-29_1905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3276600" cy="1219200"/>
          </a:xfrm>
          <a:prstGeom prst="rect">
            <a:avLst/>
          </a:prstGeom>
          <a:noFill/>
        </p:spPr>
      </p:pic>
      <p:pic>
        <p:nvPicPr>
          <p:cNvPr id="3075" name="Picture 3" descr="C:\Users\THANHLUAN_NH\Desktop\2008-09-29_1905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76600"/>
            <a:ext cx="4419600" cy="2743200"/>
          </a:xfrm>
          <a:prstGeom prst="rect">
            <a:avLst/>
          </a:prstGeom>
          <a:noFill/>
        </p:spPr>
      </p:pic>
      <p:pic>
        <p:nvPicPr>
          <p:cNvPr id="3076" name="Picture 4" descr="C:\Users\THANHLUAN_NH\Desktop\2008-09-29_1905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905000"/>
            <a:ext cx="3048000" cy="312420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09600" y="2590800"/>
            <a:ext cx="3733800" cy="3810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2600" y="3276600"/>
            <a:ext cx="1371600" cy="3048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Empty-cells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Thuộc tính </a:t>
            </a:r>
            <a:r>
              <a:rPr lang="en-US" smtClean="0">
                <a:solidFill>
                  <a:schemeClr val="accent1"/>
                </a:solidFill>
              </a:rPr>
              <a:t>empty-cells </a:t>
            </a:r>
            <a:r>
              <a:rPr lang="en-US" smtClean="0"/>
              <a:t>xác định việc có hay không có hiển thị một cái ô trống trên table.</a:t>
            </a:r>
          </a:p>
          <a:p>
            <a:r>
              <a:rPr lang="en-US" smtClean="0"/>
              <a:t>Giá trị của thuộc tính </a:t>
            </a:r>
            <a:r>
              <a:rPr lang="en-US" smtClean="0">
                <a:solidFill>
                  <a:schemeClr val="accent1"/>
                </a:solidFill>
              </a:rPr>
              <a:t>empty-cells: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hide:</a:t>
            </a:r>
            <a:r>
              <a:rPr lang="en-US" smtClean="0"/>
              <a:t> mặc định. Không có đường viền nào được vẽ ra quanh một ô trống.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show:</a:t>
            </a:r>
            <a:r>
              <a:rPr lang="en-US" smtClean="0"/>
              <a:t> có đường viền được vẽ ra quanh một ô trống.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Empty-cells (tt)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Ví dụ:</a:t>
            </a:r>
            <a:endParaRPr lang="en-US"/>
          </a:p>
        </p:txBody>
      </p:sp>
      <p:pic>
        <p:nvPicPr>
          <p:cNvPr id="4098" name="Picture 2" descr="C:\Users\THANHLUAN_NH\Desktop\2008-09-29_1911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4191000" cy="4267200"/>
          </a:xfrm>
          <a:prstGeom prst="rect">
            <a:avLst/>
          </a:prstGeom>
          <a:noFill/>
        </p:spPr>
      </p:pic>
      <p:pic>
        <p:nvPicPr>
          <p:cNvPr id="4099" name="Picture 3" descr="C:\Users\THANHLUAN_NH\Desktop\2008-09-29_1911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895600"/>
            <a:ext cx="2438400" cy="16002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990600" y="2895600"/>
            <a:ext cx="2971800" cy="3048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2800" y="3429000"/>
            <a:ext cx="1371600" cy="9144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smtClean="0"/>
              <a:t>Sự khác biệt khi tạo Table sử dụng HTML với sử dụng CSS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mtClean="0"/>
              <a:t>Sử dụng HTML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mtClean="0"/>
              <a:t>Sử dụng CSS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C:\Users\THANHLUAN_NH\Desktop\2008-09-29_20100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4495800" cy="3733800"/>
          </a:xfrm>
          <a:prstGeom prst="rect">
            <a:avLst/>
          </a:prstGeom>
          <a:noFill/>
        </p:spPr>
      </p:pic>
      <p:pic>
        <p:nvPicPr>
          <p:cNvPr id="1027" name="Picture 3" descr="C:\Users\THANHLUAN_NH\Desktop\2008-09-29_201319.png"/>
          <p:cNvPicPr>
            <a:picLocks noGrp="1" noChangeAspect="1" noChangeArrowheads="1"/>
          </p:cNvPicPr>
          <p:nvPr>
            <p:ph sz="half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09800"/>
            <a:ext cx="37338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Form, form fields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Trình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bày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Nguyễn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Trung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Kiên</a:t>
            </a:r>
            <a:r>
              <a:rPr lang="en-US" b="1" i="1" dirty="0" smtClean="0">
                <a:solidFill>
                  <a:schemeClr val="tx2"/>
                </a:solidFill>
              </a:rPr>
              <a:t>	0512191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thuộc tính của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624262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Action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Accept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Accept-charset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err="1" smtClean="0"/>
              <a:t>Enctype</a:t>
            </a:r>
            <a:endParaRPr lang="en-US" sz="2800" dirty="0" smtClean="0"/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Method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Name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 smtClean="0"/>
              <a:t>Target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action=“</a:t>
            </a:r>
            <a:r>
              <a:rPr lang="en-US" i="1" dirty="0" smtClean="0">
                <a:solidFill>
                  <a:srgbClr val="0033CC"/>
                </a:solidFill>
              </a:rPr>
              <a:t>url”</a:t>
            </a:r>
            <a:r>
              <a:rPr lang="en-US" dirty="0" smtClean="0"/>
              <a:t>&gt; </a:t>
            </a:r>
            <a:r>
              <a:rPr lang="en-US" i="1" dirty="0" smtClean="0"/>
              <a:t>form elements </a:t>
            </a: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Chỉ định URL của trang được load về khi mình nhấn submit</a:t>
            </a:r>
          </a:p>
          <a:p>
            <a:r>
              <a:rPr lang="en-US" dirty="0" smtClean="0"/>
              <a:t>Gửi thông tin trong form đến URL được chỉ định.</a:t>
            </a:r>
          </a:p>
          <a:p>
            <a:r>
              <a:rPr lang="en-US" dirty="0" smtClean="0"/>
              <a:t>Có 2 loại url:</a:t>
            </a:r>
          </a:p>
          <a:p>
            <a:pPr lvl="1"/>
            <a:r>
              <a:rPr lang="en-US" dirty="0" smtClean="0"/>
              <a:t>URL tương đối – Tới một trang .html trong site trên cùng server,vd “example.html”</a:t>
            </a:r>
          </a:p>
          <a:p>
            <a:pPr lvl="1"/>
            <a:r>
              <a:rPr lang="en-US" dirty="0" smtClean="0"/>
              <a:t>URL tuyệt đối –Tới một trang nằm ngoài site đó tức khác server, vd “www.example.com”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accept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accept="</a:t>
            </a:r>
            <a:r>
              <a:rPr lang="en-US" i="1" dirty="0" smtClean="0">
                <a:solidFill>
                  <a:srgbClr val="0033CC"/>
                </a:solidFill>
              </a:rPr>
              <a:t>list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endParaRPr lang="en-US" dirty="0" smtClean="0"/>
          </a:p>
          <a:p>
            <a:r>
              <a:rPr lang="en-US" dirty="0" smtClean="0"/>
              <a:t>Chỉ định những loại nội dung khác nhau trong form</a:t>
            </a:r>
          </a:p>
          <a:p>
            <a:r>
              <a:rPr lang="en-US" dirty="0" smtClean="0">
                <a:hlinkClick r:id="rId2"/>
              </a:rPr>
              <a:t>IANA registered MIME types</a:t>
            </a:r>
            <a:endParaRPr lang="en-US" dirty="0" smtClean="0"/>
          </a:p>
          <a:p>
            <a:r>
              <a:rPr lang="en-US" dirty="0" smtClean="0"/>
              <a:t>Các trình duyệt </a:t>
            </a:r>
            <a:r>
              <a:rPr lang="en-US" b="1" dirty="0" smtClean="0">
                <a:solidFill>
                  <a:srgbClr val="FF0000"/>
                </a:solidFill>
              </a:rPr>
              <a:t>không bị ảnh hưởng </a:t>
            </a:r>
            <a:r>
              <a:rPr lang="en-US" dirty="0" smtClean="0"/>
              <a:t>bởi thuộc tính này.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accept-charset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accept-charset=“</a:t>
            </a:r>
            <a:r>
              <a:rPr lang="en-US" i="1" dirty="0" smtClean="0">
                <a:solidFill>
                  <a:srgbClr val="0033CC"/>
                </a:solidFill>
              </a:rPr>
              <a:t>list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endParaRPr lang="en-US" dirty="0" smtClean="0"/>
          </a:p>
          <a:p>
            <a:r>
              <a:rPr lang="en-US" dirty="0" smtClean="0"/>
              <a:t>Chỉ định bộ mã (Character Encoding) sẽ được dùng, vd: Western (ISO-8859-1),Unicode (UTF-8)...</a:t>
            </a:r>
          </a:p>
          <a:p>
            <a:r>
              <a:rPr lang="en-US" dirty="0" smtClean="0"/>
              <a:t>Các giá trị </a:t>
            </a:r>
            <a:r>
              <a:rPr lang="en-US" i="1" dirty="0" smtClean="0"/>
              <a:t>list </a:t>
            </a:r>
            <a:r>
              <a:rPr lang="en-US" dirty="0" smtClean="0"/>
              <a:t>thường dùng: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UTF-8</a:t>
            </a:r>
            <a:r>
              <a:rPr lang="en-US" dirty="0" smtClean="0"/>
              <a:t>  Bảng mã của Unicode có tương thích với mã ASCII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ISO-8859-1</a:t>
            </a:r>
            <a:r>
              <a:rPr lang="en-US" dirty="0" smtClean="0"/>
              <a:t> Chuẩn mã kí tự của Latin Alphabet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Trình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bày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Nguyễn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Thành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Luân</a:t>
            </a:r>
            <a:r>
              <a:rPr lang="en-US" b="1" i="1" dirty="0" smtClean="0">
                <a:solidFill>
                  <a:schemeClr val="tx2"/>
                </a:solidFill>
              </a:rPr>
              <a:t>	0512206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enctype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enctype=“</a:t>
            </a:r>
            <a:r>
              <a:rPr lang="en-US" i="1" dirty="0" smtClean="0">
                <a:solidFill>
                  <a:srgbClr val="0033CC"/>
                </a:solidFill>
              </a:rPr>
              <a:t>type”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Chỉ định loại mã hóa dữ liệu của form khi được gửi đi. Mặc định là: application/x-www-form-urlencoded</a:t>
            </a:r>
          </a:p>
          <a:p>
            <a:pPr lvl="1"/>
            <a:r>
              <a:rPr lang="en-US" dirty="0" smtClean="0"/>
              <a:t>Khoảng trắng chuyển thành “+”.</a:t>
            </a:r>
          </a:p>
          <a:p>
            <a:pPr lvl="1"/>
            <a:r>
              <a:rPr lang="en-US" dirty="0" smtClean="0"/>
              <a:t>Các kí tự đặc biệt được chuyển thành ASCII HEX.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enctype (tt)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enctype="</a:t>
            </a:r>
            <a:r>
              <a:rPr lang="en-US" i="1" dirty="0" smtClean="0">
                <a:solidFill>
                  <a:srgbClr val="0033CC"/>
                </a:solidFill>
              </a:rPr>
              <a:t>type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endParaRPr lang="en-US" dirty="0" smtClean="0"/>
          </a:p>
          <a:p>
            <a:r>
              <a:rPr lang="en-US" dirty="0" smtClean="0"/>
              <a:t>Các giá trị của “</a:t>
            </a:r>
            <a:r>
              <a:rPr lang="en-US" i="1" dirty="0" smtClean="0"/>
              <a:t>type”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application/x-www-form-urlencoded</a:t>
            </a:r>
            <a:r>
              <a:rPr lang="en-US" dirty="0" smtClean="0"/>
              <a:t>: Tất cả các giá trị đều được mã hóa trước khi gửi.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multipart/form-data</a:t>
            </a:r>
            <a:r>
              <a:rPr lang="en-US" dirty="0" smtClean="0"/>
              <a:t>: Không mã hóa, dữ liệu được gửi như là một tài liệu MIME. Tham số này cần thiết khi dùng upload file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text/plain</a:t>
            </a:r>
            <a:r>
              <a:rPr lang="en-US" dirty="0" smtClean="0"/>
              <a:t>: Khoảng trắng chuyển thành “+”, không mã hóa kí tự đặc biệt.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Thuộc tính method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method="</a:t>
            </a:r>
            <a:r>
              <a:rPr lang="en-US" i="1" dirty="0" smtClean="0">
                <a:solidFill>
                  <a:srgbClr val="0033CC"/>
                </a:solidFill>
              </a:rPr>
              <a:t>method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Chỉ định phương thức được dùng để gửi dữ liệu đến URL được chỉ định trong thuộc tính action.</a:t>
            </a:r>
          </a:p>
          <a:p>
            <a:r>
              <a:rPr lang="en-US" dirty="0" smtClean="0"/>
              <a:t>Có 2 loại phương thức được dùng: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GET</a:t>
            </a:r>
            <a:r>
              <a:rPr lang="en-US" dirty="0" smtClean="0"/>
              <a:t> – Mặc định, gửi nội dung form đến URL có dạng: 			URL?name=value&amp;name=value.</a:t>
            </a:r>
            <a:br>
              <a:rPr lang="en-US" dirty="0" smtClean="0"/>
            </a:br>
            <a:r>
              <a:rPr lang="en-US" b="1" dirty="0" smtClean="0"/>
              <a:t>Chú ý:</a:t>
            </a:r>
            <a:r>
              <a:rPr lang="en-US" dirty="0" smtClean="0"/>
              <a:t> Dữ liệu không phải mã ASCII hay quá 100 kí tự thì </a:t>
            </a:r>
            <a:r>
              <a:rPr lang="en-US" b="1" dirty="0" smtClean="0"/>
              <a:t>phải </a:t>
            </a:r>
            <a:r>
              <a:rPr lang="en-US" dirty="0" smtClean="0"/>
              <a:t>dùng POST.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POST</a:t>
            </a:r>
            <a:r>
              <a:rPr lang="en-US" dirty="0" smtClean="0"/>
              <a:t> – Gửi nội dung trong phần body of request. </a:t>
            </a:r>
            <a:br>
              <a:rPr lang="en-US" dirty="0" smtClean="0"/>
            </a:br>
            <a:r>
              <a:rPr lang="en-US" b="1" dirty="0" smtClean="0"/>
              <a:t>Chú ý: </a:t>
            </a:r>
            <a:r>
              <a:rPr lang="en-US" dirty="0" smtClean="0"/>
              <a:t>Hầu hết các trình duyệt không đánh dấu được post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Thuộc tính name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smtClean="0"/>
              <a:t>Trình bày: Nguyễn Trung Kiên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&lt;form </a:t>
            </a:r>
            <a:r>
              <a:rPr lang="en-US" dirty="0" smtClean="0">
                <a:solidFill>
                  <a:srgbClr val="0033CC"/>
                </a:solidFill>
              </a:rPr>
              <a:t>name="</a:t>
            </a:r>
            <a:r>
              <a:rPr lang="en-US" i="1" dirty="0" smtClean="0">
                <a:solidFill>
                  <a:srgbClr val="0033CC"/>
                </a:solidFill>
              </a:rPr>
              <a:t>name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</a:t>
            </a: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Định danh phân biệt cho thẻ form. Trong XHTML name được thay thế bằng id.</a:t>
            </a:r>
          </a:p>
          <a:p>
            <a:r>
              <a:rPr lang="en-US" dirty="0" smtClean="0"/>
              <a:t>Các quy định dùng:</a:t>
            </a:r>
          </a:p>
          <a:p>
            <a:pPr lvl="1"/>
            <a:r>
              <a:rPr lang="en-US" dirty="0" smtClean="0"/>
              <a:t>Phải bắt đầu với một kí tự A-Z hay a-z</a:t>
            </a:r>
          </a:p>
          <a:p>
            <a:pPr lvl="1"/>
            <a:r>
              <a:rPr lang="en-US" dirty="0" smtClean="0"/>
              <a:t>Theo sau là: những kí tự (A-Z hay a-z), con số(0-9), dấu nối(“-“), nấu gạch dưới(“_”), dấu hai chấm (“:”), và dấu chấm (“.”).</a:t>
            </a:r>
          </a:p>
          <a:p>
            <a:pPr lvl="1"/>
            <a:r>
              <a:rPr lang="en-US" dirty="0" smtClean="0"/>
              <a:t>Có phân biệt hoa thường.</a:t>
            </a:r>
          </a:p>
          <a:p>
            <a:r>
              <a:rPr lang="en-US" dirty="0" smtClean="0"/>
              <a:t>Ghi chú: &lt;form </a:t>
            </a:r>
            <a:r>
              <a:rPr lang="en-US" dirty="0" smtClean="0">
                <a:solidFill>
                  <a:srgbClr val="0033CC"/>
                </a:solidFill>
              </a:rPr>
              <a:t>id="default" name="default"</a:t>
            </a:r>
            <a:r>
              <a:rPr lang="en-US" dirty="0" smtClean="0"/>
              <a:t>&gt; các phiên bản trình duyệt cũ có thể hiểu được.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Thuộc tính target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C1B7-CBA6-4D3E-A931-956C97362BE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&lt;form action="</a:t>
            </a:r>
            <a:r>
              <a:rPr lang="en-US" i="1" dirty="0" smtClean="0"/>
              <a:t>url</a:t>
            </a:r>
            <a:r>
              <a:rPr lang="en-US" dirty="0" smtClean="0"/>
              <a:t>" </a:t>
            </a:r>
            <a:r>
              <a:rPr lang="en-US" dirty="0" smtClean="0">
                <a:solidFill>
                  <a:srgbClr val="0033CC"/>
                </a:solidFill>
              </a:rPr>
              <a:t>target="</a:t>
            </a:r>
            <a:r>
              <a:rPr lang="en-US" i="1" dirty="0" smtClean="0">
                <a:solidFill>
                  <a:srgbClr val="0033CC"/>
                </a:solidFill>
              </a:rPr>
              <a:t>frame</a:t>
            </a:r>
            <a:r>
              <a:rPr lang="en-US" dirty="0" smtClean="0">
                <a:solidFill>
                  <a:srgbClr val="0033CC"/>
                </a:solidFill>
              </a:rPr>
              <a:t>“</a:t>
            </a:r>
            <a:r>
              <a:rPr lang="en-US" dirty="0" smtClean="0"/>
              <a:t>&gt;</a:t>
            </a:r>
            <a:r>
              <a:rPr lang="en-US" i="1" dirty="0" smtClean="0"/>
              <a:t>form elements </a:t>
            </a: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Chỉ định nơi mà trang mới sẽ mở.</a:t>
            </a:r>
          </a:p>
          <a:p>
            <a:r>
              <a:rPr lang="en-US" dirty="0" smtClean="0"/>
              <a:t>Dữ liệu của form được gửi đến url trong thuộc tính action.</a:t>
            </a:r>
          </a:p>
          <a:p>
            <a:r>
              <a:rPr lang="en-US" dirty="0" smtClean="0"/>
              <a:t>XHTML 1.0 không hỗ trợ.</a:t>
            </a:r>
          </a:p>
          <a:p>
            <a:r>
              <a:rPr lang="en-US" dirty="0" smtClean="0"/>
              <a:t>Các giá trị </a:t>
            </a:r>
            <a:r>
              <a:rPr lang="en-US" i="1" dirty="0" smtClean="0"/>
              <a:t>“frame”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_blank </a:t>
            </a:r>
            <a:r>
              <a:rPr lang="en-US" dirty="0" smtClean="0"/>
              <a:t>: Mở lên một cửa sổ mới.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_self  </a:t>
            </a:r>
            <a:r>
              <a:rPr lang="en-US" dirty="0" smtClean="0"/>
              <a:t>: Mở ra trong chính frame đó.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_parent </a:t>
            </a:r>
            <a:r>
              <a:rPr lang="en-US" dirty="0" smtClean="0"/>
              <a:t>: Mở lên trong frame cha.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_top </a:t>
            </a:r>
            <a:r>
              <a:rPr lang="en-US" dirty="0" smtClean="0"/>
              <a:t>: Mở lên chính ngay cửa sổ đó.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framename</a:t>
            </a:r>
            <a:r>
              <a:rPr lang="en-US" i="1" dirty="0" smtClean="0"/>
              <a:t> </a:t>
            </a:r>
            <a:r>
              <a:rPr lang="en-US" dirty="0" smtClean="0"/>
              <a:t>: Mở tại frame thích hợp.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47186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Password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Combobox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Checkbox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Radio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Button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Submit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TextArea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Form, Form fields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	0512191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Content Placeholder 5" descr="kie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524001"/>
            <a:ext cx="8458200" cy="4419599"/>
          </a:xfrm>
        </p:spPr>
      </p:pic>
      <p:sp>
        <p:nvSpPr>
          <p:cNvPr id="7" name="Oval 6"/>
          <p:cNvSpPr/>
          <p:nvPr/>
        </p:nvSpPr>
        <p:spPr>
          <a:xfrm>
            <a:off x="4343400" y="2362200"/>
            <a:ext cx="11430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2895600"/>
            <a:ext cx="2286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Password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3200400"/>
            <a:ext cx="1600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2971800" y="3657600"/>
            <a:ext cx="152400" cy="914400"/>
          </a:xfrm>
          <a:prstGeom prst="rightBrace">
            <a:avLst/>
          </a:prstGeom>
          <a:solidFill>
            <a:schemeClr val="accent1">
              <a:alpha val="12000"/>
            </a:schemeClr>
          </a:solidFill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24000" y="4267200"/>
            <a:ext cx="11430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57800" y="5562600"/>
            <a:ext cx="11430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4800600"/>
            <a:ext cx="48768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Textarea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2667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Combobox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4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04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2438400"/>
            <a:ext cx="2286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Radio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17" idx="1"/>
            <a:endCxn id="7" idx="5"/>
          </p:cNvCxnSpPr>
          <p:nvPr/>
        </p:nvCxnSpPr>
        <p:spPr>
          <a:xfrm rot="10800000">
            <a:off x="5319012" y="2687404"/>
            <a:ext cx="700789" cy="16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12" idx="3"/>
          </p:cNvCxnSpPr>
          <p:nvPr/>
        </p:nvCxnSpPr>
        <p:spPr>
          <a:xfrm rot="10800000">
            <a:off x="2743200" y="3314700"/>
            <a:ext cx="457200" cy="70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6"/>
          </p:cNvCxnSpPr>
          <p:nvPr/>
        </p:nvCxnSpPr>
        <p:spPr>
          <a:xfrm rot="10800000">
            <a:off x="2667000" y="44577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5" idx="6"/>
          </p:cNvCxnSpPr>
          <p:nvPr/>
        </p:nvCxnSpPr>
        <p:spPr>
          <a:xfrm rot="5400000">
            <a:off x="6604516" y="5194816"/>
            <a:ext cx="35456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Cơ chế submit trong HTML form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Trình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bày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Nguyễn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Đăng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Khoa</a:t>
            </a:r>
            <a:r>
              <a:rPr lang="en-US" b="1" i="1" dirty="0" smtClean="0">
                <a:solidFill>
                  <a:schemeClr val="tx2"/>
                </a:solidFill>
              </a:rPr>
              <a:t>	0512175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1670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submit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submit?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Cơ chế submit trong HTML form</a:t>
            </a:r>
          </a:p>
          <a:p>
            <a:r>
              <a:rPr lang="en-US" smtClean="0"/>
              <a:t>Trình bày: Nguyễn Đăng Khoa	0512175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submit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Cơ chế submit trong HTML form</a:t>
            </a:r>
          </a:p>
          <a:p>
            <a:r>
              <a:rPr lang="en-US" smtClean="0"/>
              <a:t>Trình bày: Nguyễn Đăng Khoa	0512175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167062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mtClean="0"/>
              <a:t>Table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Thuộc tính caption-side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Thuộc tính table-layout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Thuộc tính border-collapse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Thuộc tính border-spacing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Thuộc tính empty-cells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Sự khác biệt khi tạo Table sử dụng HTML với sử dụng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submit?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Cơ chế submit trong HTML form</a:t>
            </a:r>
          </a:p>
          <a:p>
            <a:r>
              <a:rPr lang="en-US" smtClean="0"/>
              <a:t>Trình bày: Nguyễn Đăng Khoa	0512175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</a:t>
            </a:r>
          </a:p>
          <a:p>
            <a:pPr lvl="1"/>
            <a:r>
              <a:rPr lang="en-US" sz="1800" dirty="0" smtClean="0"/>
              <a:t>&lt;form name="form1" </a:t>
            </a:r>
            <a:r>
              <a:rPr lang="en-US" sz="1800" dirty="0" smtClean="0">
                <a:solidFill>
                  <a:srgbClr val="FF0000"/>
                </a:solidFill>
              </a:rPr>
              <a:t>method=“get" </a:t>
            </a:r>
            <a:r>
              <a:rPr lang="en-US" sz="1800" dirty="0" smtClean="0"/>
              <a:t>action="action.html"&gt;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POST</a:t>
            </a:r>
          </a:p>
          <a:p>
            <a:pPr lvl="1"/>
            <a:r>
              <a:rPr lang="en-US" sz="1800" dirty="0" smtClean="0"/>
              <a:t>&lt;form name="form1" </a:t>
            </a:r>
            <a:r>
              <a:rPr lang="en-US" sz="1800" dirty="0" smtClean="0">
                <a:solidFill>
                  <a:srgbClr val="FF0000"/>
                </a:solidFill>
              </a:rPr>
              <a:t>method="post" </a:t>
            </a:r>
            <a:r>
              <a:rPr lang="en-US" sz="1800" dirty="0" smtClean="0"/>
              <a:t>action="action.html"&gt;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3733800" cy="762000"/>
          </a:xfrm>
        </p:spPr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3886200" y="5334000"/>
            <a:ext cx="3733800" cy="762000"/>
          </a:xfrm>
        </p:spPr>
        <p:txBody>
          <a:bodyPr/>
          <a:lstStyle/>
          <a:p>
            <a:r>
              <a:rPr lang="en-US" dirty="0" smtClean="0"/>
              <a:t>POST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submit </a:t>
            </a:r>
            <a:r>
              <a:rPr lang="en-US" dirty="0" err="1" smtClean="0"/>
              <a:t>trong</a:t>
            </a:r>
            <a:r>
              <a:rPr lang="en-US" dirty="0" smtClean="0"/>
              <a:t> HTML form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	0512175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&lt;form id="form1" name="form1" method=“get" action="action.html"&gt;</a:t>
            </a:r>
          </a:p>
          <a:p>
            <a:pPr>
              <a:buNone/>
            </a:pPr>
            <a:r>
              <a:rPr lang="en-US" dirty="0" smtClean="0"/>
              <a:t>Username</a:t>
            </a:r>
          </a:p>
          <a:p>
            <a:pPr>
              <a:buNone/>
            </a:pPr>
            <a:r>
              <a:rPr lang="en-US" dirty="0" smtClean="0"/>
              <a:t>  &lt;input type="text" name="Username" id="Username" /&gt;</a:t>
            </a:r>
          </a:p>
          <a:p>
            <a:pPr>
              <a:buNone/>
            </a:pPr>
            <a:r>
              <a:rPr lang="en-US" dirty="0" smtClean="0"/>
              <a:t>&lt;input type="submit" name="OK" id="OK" value="Submit" /&gt;</a:t>
            </a:r>
          </a:p>
          <a:p>
            <a:pPr>
              <a:buNone/>
            </a:pPr>
            <a:r>
              <a:rPr lang="en-US" dirty="0" smtClean="0"/>
              <a:t>Password    &lt;input type="password" name="Password" id="Password" /&gt;</a:t>
            </a:r>
          </a:p>
          <a:p>
            <a:pPr>
              <a:buNone/>
            </a:pPr>
            <a:r>
              <a:rPr lang="en-US" dirty="0" smtClean="0"/>
              <a:t>&lt;input type="hidden" name="</a:t>
            </a:r>
            <a:r>
              <a:rPr lang="en-US" dirty="0" err="1" smtClean="0"/>
              <a:t>hiddenField</a:t>
            </a:r>
            <a:r>
              <a:rPr lang="en-US" dirty="0" smtClean="0"/>
              <a:t>" id="</a:t>
            </a:r>
            <a:r>
              <a:rPr lang="en-US" dirty="0" err="1" smtClean="0"/>
              <a:t>hiddenField</a:t>
            </a:r>
            <a:r>
              <a:rPr lang="en-US" dirty="0" smtClean="0"/>
              <a:t>" value="</a:t>
            </a:r>
            <a:r>
              <a:rPr lang="en-US" dirty="0" err="1" smtClean="0"/>
              <a:t>hiddenValue</a:t>
            </a:r>
            <a:r>
              <a:rPr lang="en-US" dirty="0" smtClean="0"/>
              <a:t>"/&gt;</a:t>
            </a:r>
          </a:p>
          <a:p>
            <a:pPr>
              <a:buNone/>
            </a:pPr>
            <a:r>
              <a:rPr lang="en-US" dirty="0" smtClean="0"/>
              <a:t>&lt;/form&gt;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124200"/>
            <a:ext cx="3284468" cy="1466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 descr="G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7743825" cy="1162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 descr="POS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105400"/>
            <a:ext cx="3867150" cy="1190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362200" y="1447800"/>
            <a:ext cx="6477000" cy="2286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5181600"/>
            <a:ext cx="1371600" cy="2286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1600200" cy="228600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4267200"/>
            <a:ext cx="1600200" cy="228600"/>
          </a:xfrm>
          <a:prstGeom prst="rect">
            <a:avLst/>
          </a:prstGeom>
          <a:solidFill>
            <a:srgbClr val="00B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3800" y="1447800"/>
            <a:ext cx="1371600" cy="228600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0" y="1447800"/>
            <a:ext cx="914400" cy="228600"/>
          </a:xfrm>
          <a:prstGeom prst="rect">
            <a:avLst/>
          </a:prstGeom>
          <a:solidFill>
            <a:srgbClr val="00B05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3886200"/>
            <a:ext cx="685800" cy="228600"/>
          </a:xfrm>
          <a:prstGeom prst="rect">
            <a:avLst/>
          </a:prstGeom>
          <a:solidFill>
            <a:srgbClr val="7030A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57800" y="1447800"/>
            <a:ext cx="685800" cy="228600"/>
          </a:xfrm>
          <a:prstGeom prst="rect">
            <a:avLst/>
          </a:prstGeom>
          <a:solidFill>
            <a:srgbClr val="7030A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86600" y="1447800"/>
            <a:ext cx="1676400" cy="228600"/>
          </a:xfrm>
          <a:prstGeom prst="rect">
            <a:avLst/>
          </a:prstGeom>
          <a:solidFill>
            <a:schemeClr val="tx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43000" y="2667000"/>
            <a:ext cx="914400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4724400"/>
            <a:ext cx="10668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0"/>
            <a:endCxn id="17" idx="2"/>
          </p:cNvCxnSpPr>
          <p:nvPr/>
        </p:nvCxnSpPr>
        <p:spPr>
          <a:xfrm rot="5400000" flipH="1" flipV="1">
            <a:off x="2152650" y="1619250"/>
            <a:ext cx="2209800" cy="23241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3"/>
            <a:endCxn id="18" idx="2"/>
          </p:cNvCxnSpPr>
          <p:nvPr/>
        </p:nvCxnSpPr>
        <p:spPr>
          <a:xfrm flipV="1">
            <a:off x="2895600" y="1676400"/>
            <a:ext cx="3657600" cy="270510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  <a:endCxn id="20" idx="2"/>
          </p:cNvCxnSpPr>
          <p:nvPr/>
        </p:nvCxnSpPr>
        <p:spPr>
          <a:xfrm rot="5400000" flipH="1" flipV="1">
            <a:off x="3352800" y="1638300"/>
            <a:ext cx="2209800" cy="2286000"/>
          </a:xfrm>
          <a:prstGeom prst="bentConnector3">
            <a:avLst>
              <a:gd name="adj1" fmla="val 240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257800" y="2438400"/>
            <a:ext cx="1295400" cy="3048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6" grpId="0" animBg="1"/>
      <p:bldP spid="4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GET </a:t>
            </a:r>
            <a:r>
              <a:rPr lang="en-US" dirty="0" err="1" smtClean="0"/>
              <a:t>và</a:t>
            </a:r>
            <a:r>
              <a:rPr lang="en-US" dirty="0" smtClean="0"/>
              <a:t> POST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Cơ chế submit trong HTML form</a:t>
            </a:r>
          </a:p>
          <a:p>
            <a:r>
              <a:rPr lang="en-US" smtClean="0"/>
              <a:t>Trình bày: Nguyễn Đăng Khoa	0512175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URL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ASCII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(&lt;1KB)</a:t>
            </a:r>
          </a:p>
          <a:p>
            <a:r>
              <a:rPr lang="en-US" dirty="0" err="1" smtClean="0"/>
              <a:t>Được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endParaRPr lang="en-US" dirty="0" smtClean="0"/>
          </a:p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ASCII</a:t>
            </a:r>
          </a:p>
          <a:p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không</a:t>
            </a:r>
            <a:r>
              <a:rPr lang="en-US" dirty="0" smtClean="0"/>
              <a:t> cache </a:t>
            </a:r>
            <a:r>
              <a:rPr lang="en-US" dirty="0" err="1" smtClean="0"/>
              <a:t>lại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GET hay POST?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Cơ chế submit trong HTML form</a:t>
            </a:r>
          </a:p>
          <a:p>
            <a:r>
              <a:rPr lang="en-US" smtClean="0"/>
              <a:t>Trình bày: Nguyễn Đăng Khoa	0512175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upload, </a:t>
            </a:r>
            <a:r>
              <a:rPr lang="en-US" dirty="0" err="1" smtClean="0"/>
              <a:t>gửi</a:t>
            </a:r>
            <a:r>
              <a:rPr lang="en-US" dirty="0" smtClean="0"/>
              <a:t> mail, …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form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3276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Trình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err="1" smtClean="0">
                <a:solidFill>
                  <a:schemeClr val="tx2"/>
                </a:solidFill>
              </a:rPr>
              <a:t>bày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b="1" i="1" dirty="0" err="1" smtClean="0">
                <a:solidFill>
                  <a:schemeClr val="tx2"/>
                </a:solidFill>
              </a:rPr>
              <a:t>Huỳnh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Duy</a:t>
            </a:r>
            <a:r>
              <a:rPr lang="en-US" b="1" i="1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Khương</a:t>
            </a:r>
            <a:r>
              <a:rPr lang="en-US" b="1" i="1" dirty="0" smtClean="0">
                <a:solidFill>
                  <a:schemeClr val="tx2"/>
                </a:solidFill>
              </a:rPr>
              <a:t>	0512186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Cascading Style Sheets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mô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tả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thay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mã</a:t>
            </a:r>
            <a:r>
              <a:rPr lang="en-US" dirty="0" smtClean="0">
                <a:solidFill>
                  <a:srgbClr val="0070C0"/>
                </a:solidFill>
              </a:rPr>
              <a:t> HTML </a:t>
            </a:r>
            <a:r>
              <a:rPr lang="en-US" dirty="0" smtClean="0"/>
              <a:t>(hay XHTML),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sung,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HTML elements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r>
              <a:rPr lang="en-US" dirty="0" smtClean="0"/>
              <a:t>CSS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cuộc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duyệt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TEMPLATE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từng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trang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hoặc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cả</a:t>
            </a:r>
            <a:r>
              <a:rPr lang="en-US" dirty="0" smtClean="0">
                <a:solidFill>
                  <a:srgbClr val="00B0F0"/>
                </a:solidFill>
              </a:rPr>
              <a:t> site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(cascading)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Style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Style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(cascading)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</a:rPr>
              <a:t>selector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(element)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00B0F0"/>
                </a:solidFill>
              </a:rPr>
              <a:t>declaration</a:t>
            </a:r>
            <a:r>
              <a:rPr lang="en-US" dirty="0" smtClean="0"/>
              <a:t>: 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seletor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p 	{color: lime} </a:t>
            </a:r>
          </a:p>
          <a:p>
            <a:pPr>
              <a:buClr>
                <a:schemeClr val="accent1"/>
              </a:buClr>
              <a:buSzPct val="80000"/>
              <a:buNone/>
            </a:pPr>
            <a:endParaRPr lang="en-US" sz="2800" dirty="0" smtClean="0"/>
          </a:p>
          <a:p>
            <a:pPr lvl="2"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en-US" dirty="0" smtClean="0"/>
              <a:t>&lt;p 	style="color: blue; font-family: Arial; "&gt; 	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400" y="43434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4191000"/>
            <a:ext cx="19812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32004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seletor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5334000" y="32004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declaration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0" idx="2"/>
            <a:endCxn id="6" idx="7"/>
          </p:cNvCxnSpPr>
          <p:nvPr/>
        </p:nvCxnSpPr>
        <p:spPr>
          <a:xfrm rot="10800000" flipV="1">
            <a:off x="2066646" y="3467099"/>
            <a:ext cx="1362355" cy="92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4114800" y="36576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24400" y="41148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seletor</a:t>
            </a:r>
            <a:endParaRPr lang="en-US" sz="2000" dirty="0"/>
          </a:p>
        </p:txBody>
      </p:sp>
      <p:sp>
        <p:nvSpPr>
          <p:cNvPr id="19" name="Oval 18"/>
          <p:cNvSpPr/>
          <p:nvPr/>
        </p:nvSpPr>
        <p:spPr>
          <a:xfrm>
            <a:off x="6324600" y="38862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declaration</a:t>
            </a:r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1752600" y="51816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3"/>
            <a:endCxn id="20" idx="7"/>
          </p:cNvCxnSpPr>
          <p:nvPr/>
        </p:nvCxnSpPr>
        <p:spPr>
          <a:xfrm rot="5400000">
            <a:off x="3205980" y="3506951"/>
            <a:ext cx="656152" cy="278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352800" y="5029200"/>
            <a:ext cx="35814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867400" y="44196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err="1" smtClean="0"/>
              <a:t>cặp</a:t>
            </a:r>
            <a:r>
              <a:rPr lang="en-US" smtClean="0"/>
              <a:t> tag</a:t>
            </a:r>
            <a:r>
              <a:rPr lang="en-US" smtClean="0">
                <a:solidFill>
                  <a:schemeClr val="accent1"/>
                </a:solidFill>
              </a:rPr>
              <a:t> &lt;table&gt;&lt;/</a:t>
            </a:r>
            <a:r>
              <a:rPr lang="en-US" dirty="0" smtClean="0">
                <a:solidFill>
                  <a:schemeClr val="accent1"/>
                </a:solidFill>
              </a:rPr>
              <a:t>table&gt;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table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ô.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err="1" smtClean="0"/>
              <a:t>cặp</a:t>
            </a:r>
            <a:r>
              <a:rPr lang="en-US" smtClean="0"/>
              <a:t> tag</a:t>
            </a:r>
            <a:r>
              <a:rPr lang="en-US" smtClean="0">
                <a:solidFill>
                  <a:schemeClr val="accent1"/>
                </a:solidFill>
              </a:rPr>
              <a:t> &lt;</a:t>
            </a:r>
            <a:r>
              <a:rPr lang="en-US" dirty="0" err="1" smtClean="0">
                <a:solidFill>
                  <a:schemeClr val="accent1"/>
                </a:solidFill>
              </a:rPr>
              <a:t>tr</a:t>
            </a:r>
            <a:r>
              <a:rPr lang="en-US" dirty="0" smtClean="0">
                <a:solidFill>
                  <a:schemeClr val="accent1"/>
                </a:solidFill>
              </a:rPr>
              <a:t>&gt;&lt;/</a:t>
            </a:r>
            <a:r>
              <a:rPr lang="en-US" dirty="0" err="1" smtClean="0">
                <a:solidFill>
                  <a:schemeClr val="accent1"/>
                </a:solidFill>
              </a:rPr>
              <a:t>tr</a:t>
            </a:r>
            <a:r>
              <a:rPr lang="en-US" dirty="0" smtClean="0">
                <a:solidFill>
                  <a:schemeClr val="accent1"/>
                </a:solidFill>
              </a:rPr>
              <a:t>&gt;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ấy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err="1" smtClean="0"/>
              <a:t>cặp</a:t>
            </a:r>
            <a:r>
              <a:rPr lang="en-US" smtClean="0"/>
              <a:t> tag </a:t>
            </a:r>
            <a:r>
              <a:rPr lang="en-US" smtClean="0">
                <a:solidFill>
                  <a:schemeClr val="accent1"/>
                </a:solidFill>
              </a:rPr>
              <a:t>&lt;</a:t>
            </a:r>
            <a:r>
              <a:rPr lang="en-US" dirty="0" smtClean="0">
                <a:solidFill>
                  <a:schemeClr val="accent1"/>
                </a:solidFill>
              </a:rPr>
              <a:t>td&gt;&lt;/td&gt;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ô.</a:t>
            </a:r>
          </a:p>
          <a:p>
            <a:r>
              <a:rPr lang="en-US" err="1" smtClean="0"/>
              <a:t>Ví</a:t>
            </a:r>
            <a:r>
              <a:rPr lang="en-US" smtClean="0"/>
              <a:t> dụ: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Luân</a:t>
            </a:r>
            <a:r>
              <a:rPr lang="en-US" dirty="0" smtClean="0"/>
              <a:t> 0512206</a:t>
            </a:r>
            <a:endParaRPr lang="en-US" dirty="0"/>
          </a:p>
        </p:txBody>
      </p:sp>
      <p:pic>
        <p:nvPicPr>
          <p:cNvPr id="6" name="Picture 4" descr="C:\Users\THANHLUAN_NH\Desktop\2008-09-29_1645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62400"/>
            <a:ext cx="3429000" cy="1981200"/>
          </a:xfrm>
          <a:prstGeom prst="rect">
            <a:avLst/>
          </a:prstGeom>
          <a:noFill/>
        </p:spPr>
      </p:pic>
      <p:pic>
        <p:nvPicPr>
          <p:cNvPr id="7" name="Picture 5" descr="C:\Users\THANHLUAN_NH\Desktop\2008-09-29_1645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419600"/>
            <a:ext cx="2667000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Inline</a:t>
            </a:r>
            <a:r>
              <a:rPr lang="en-US" dirty="0" smtClean="0"/>
              <a:t> style sheet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Internal</a:t>
            </a:r>
            <a:r>
              <a:rPr lang="en-US" dirty="0" smtClean="0"/>
              <a:t> style sheet (</a:t>
            </a:r>
            <a:r>
              <a:rPr lang="en-US" dirty="0" smtClean="0">
                <a:solidFill>
                  <a:srgbClr val="00B050"/>
                </a:solidFill>
              </a:rPr>
              <a:t>Embedding </a:t>
            </a:r>
            <a:r>
              <a:rPr lang="en-US" dirty="0" smtClean="0"/>
              <a:t>style sheet)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 style 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sheet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style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thuộc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tính</a:t>
            </a:r>
            <a:r>
              <a:rPr lang="en-US" u="sng" dirty="0" smtClean="0">
                <a:solidFill>
                  <a:srgbClr val="FF0000"/>
                </a:solidFill>
              </a:rPr>
              <a:t> style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tag HTML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r>
              <a:rPr lang="en-US" dirty="0" err="1" smtClean="0">
                <a:cs typeface="Times New Roman" pitchFamily="18" charset="0"/>
              </a:rPr>
              <a:t>Cú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pháp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/>
            <a:r>
              <a:rPr lang="vi-VN" sz="1800" b="1" dirty="0" smtClean="0">
                <a:solidFill>
                  <a:srgbClr val="0000FF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&lt;ELEMENT</a:t>
            </a:r>
            <a:r>
              <a:rPr lang="vi-VN" sz="1800" b="1" dirty="0" smtClean="0">
                <a:solidFill>
                  <a:srgbClr val="9933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vi-VN" sz="1800" b="1" dirty="0" smtClean="0">
                <a:solidFill>
                  <a:srgbClr val="FF00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b="1" dirty="0" err="1" smtClean="0">
                <a:solidFill>
                  <a:srgbClr val="FF00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tyle</a:t>
            </a:r>
            <a:r>
              <a:rPr lang="vi-VN" sz="1800" b="1" dirty="0" smtClean="0">
                <a:solidFill>
                  <a:srgbClr val="FF00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lang="vi-VN" sz="18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vi-VN" sz="1800" b="1" dirty="0" smtClean="0">
                <a:solidFill>
                  <a:srgbClr val="FF00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property:value; property:value</a:t>
            </a:r>
            <a:r>
              <a:rPr lang="vi-VN" sz="18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</a:t>
            </a:r>
            <a:r>
              <a:rPr lang="vi-VN" sz="1800" b="1" dirty="0" smtClean="0">
                <a:solidFill>
                  <a:srgbClr val="FF00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r>
              <a:rPr lang="vi-VN" sz="1800" b="1" dirty="0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r>
              <a:rPr lang="vi-VN" sz="1800" b="1" dirty="0" smtClean="0">
                <a:solidFill>
                  <a:srgbClr val="0000FF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  <a:r>
              <a:rPr lang="vi-VN" sz="1800" b="1" dirty="0" smtClean="0">
                <a:solidFill>
                  <a:srgbClr val="993300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vi-VN" sz="1800" b="1" dirty="0" smtClean="0">
                <a:solidFill>
                  <a:srgbClr val="0000FF"/>
                </a:solidFill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&lt;/ELEMENT&gt;</a:t>
            </a:r>
            <a:endParaRPr lang="vi-VN" sz="1800" dirty="0" smtClean="0">
              <a:latin typeface="Arial" charset="0"/>
              <a:ea typeface="Times New Roman" pitchFamily="18" charset="0"/>
              <a:cs typeface="Arial" charset="0"/>
            </a:endParaRPr>
          </a:p>
          <a:p>
            <a:endParaRPr lang="en-GB" dirty="0" smtClean="0">
              <a:cs typeface="Times New Roman" pitchFamily="18" charset="0"/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sheet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&lt;H1&gt;This is default style&lt;/H1&gt;</a:t>
            </a:r>
          </a:p>
          <a:p>
            <a:pPr lvl="1"/>
            <a:r>
              <a:rPr lang="en-US" dirty="0" smtClean="0"/>
              <a:t>&lt;H1 style="color: red"&gt;This is red&lt;/H1&gt; </a:t>
            </a:r>
          </a:p>
        </p:txBody>
      </p:sp>
      <p:pic>
        <p:nvPicPr>
          <p:cNvPr id="4" name="Picture 3" descr="exam_i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19400"/>
            <a:ext cx="4118937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style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tag &lt;style&gt;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HTML.</a:t>
            </a:r>
          </a:p>
          <a:p>
            <a:r>
              <a:rPr lang="en-US" dirty="0" err="1" smtClean="0">
                <a:solidFill>
                  <a:srgbClr val="010000"/>
                </a:solidFill>
              </a:rPr>
              <a:t>Có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tác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dụng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trên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tất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cả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các</a:t>
            </a:r>
            <a:r>
              <a:rPr lang="en-US" dirty="0" smtClean="0">
                <a:solidFill>
                  <a:srgbClr val="010000"/>
                </a:solidFill>
              </a:rPr>
              <a:t> tag </a:t>
            </a:r>
            <a:r>
              <a:rPr lang="en-US" dirty="0" err="1" smtClean="0">
                <a:solidFill>
                  <a:srgbClr val="010000"/>
                </a:solidFill>
              </a:rPr>
              <a:t>được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áp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định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dạng</a:t>
            </a:r>
            <a:r>
              <a:rPr lang="en-US" dirty="0" smtClean="0">
                <a:solidFill>
                  <a:srgbClr val="010000"/>
                </a:solidFill>
              </a:rPr>
              <a:t> </a:t>
            </a:r>
            <a:r>
              <a:rPr lang="en-US" dirty="0" err="1" smtClean="0">
                <a:solidFill>
                  <a:srgbClr val="010000"/>
                </a:solidFill>
              </a:rPr>
              <a:t>trong</a:t>
            </a:r>
            <a:r>
              <a:rPr lang="en-US" dirty="0" smtClean="0">
                <a:solidFill>
                  <a:srgbClr val="010000"/>
                </a:solidFill>
              </a:rPr>
              <a:t> MỘT </a:t>
            </a:r>
            <a:r>
              <a:rPr lang="en-US" dirty="0" err="1" smtClean="0">
                <a:solidFill>
                  <a:srgbClr val="010000"/>
                </a:solidFill>
              </a:rPr>
              <a:t>trang</a:t>
            </a:r>
            <a:r>
              <a:rPr lang="en-US" dirty="0" smtClean="0">
                <a:solidFill>
                  <a:srgbClr val="010000"/>
                </a:solidFill>
              </a:rPr>
              <a:t> web</a:t>
            </a:r>
          </a:p>
          <a:p>
            <a:endParaRPr lang="en-US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/>
        </p:nvGraphicFramePr>
        <p:xfrm>
          <a:off x="1981200" y="2514600"/>
          <a:ext cx="6629400" cy="365760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36576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&lt;HEAD&gt;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&lt;TITLE&gt;Embedded Style Sheet&lt;/TITLE&gt;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&lt;STYLE TYPE="text/css"&gt;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&lt;!—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Selector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{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property: value;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property: value;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...         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--&gt;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&lt;/STYLE&gt;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&lt;/HEAD&gt;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057400" y="3352800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5257800"/>
            <a:ext cx="609600" cy="3810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3352800"/>
            <a:ext cx="2743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/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2667000" y="3543300"/>
            <a:ext cx="3048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6"/>
          </p:cNvCxnSpPr>
          <p:nvPr/>
        </p:nvCxnSpPr>
        <p:spPr>
          <a:xfrm flipV="1">
            <a:off x="2590800" y="4114800"/>
            <a:ext cx="35814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209800"/>
            <a:ext cx="4208462" cy="41687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&lt;TITLE&gt;Embedded Style Sheet&lt;/TITLE&gt;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&lt;STYLE TYPE="text/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&lt;!--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color: red;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font-size: 12pt;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font-family: Arial;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H2 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color: green;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--&gt;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2057400"/>
            <a:ext cx="4208462" cy="4549775"/>
          </a:xfrm>
          <a:prstGeom prst="rect">
            <a:avLst/>
          </a:prstGeom>
          <a:noFill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&lt;/STYLE&gt;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 BGCOLOR="#FFFFFF"&gt;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&lt;H2&gt;This is green&lt;/H2&gt;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&lt;P&gt;This is red, 12 pt. and Garamond.&lt;/P&gt;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exam_inter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38400"/>
            <a:ext cx="4052886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dirty="0" smtClean="0"/>
              <a:t> style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CSS.</a:t>
            </a:r>
          </a:p>
          <a:p>
            <a:r>
              <a:rPr lang="en-US" dirty="0" smtClean="0"/>
              <a:t>File CSS: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style.</a:t>
            </a:r>
            <a:endParaRPr lang="en-US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/>
        </p:nvGraphicFramePr>
        <p:xfrm>
          <a:off x="2133600" y="3124200"/>
          <a:ext cx="6629400" cy="356616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3429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tập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tin .CSS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Selector {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property: value;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property: value;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    ...         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}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1000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tập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tin HTML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&lt;head&gt;</a:t>
                      </a: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&lt;title&gt; Cascading Style Sheets &lt;/title&gt;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&lt;link HREF="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 REL="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stylesheet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" TYPE=”text/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css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”&gt;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&lt;/head&gt;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0512186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Vd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7213" y="2286000"/>
            <a:ext cx="3100387" cy="3886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tập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 MyStyle.CSS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H2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FONT-WEIGHT: bold;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FONT-SIZE: 16pt;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COLOR: white;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FONT-STYLE: italic;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FONT-FAMILY: Arial;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BACKGROUND-COLOR: red;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font-color: white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495800" y="2286000"/>
            <a:ext cx="4419600" cy="3886200"/>
          </a:xfrm>
          <a:prstGeom prst="rect">
            <a:avLst/>
          </a:prstGeom>
          <a:noFill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r>
              <a:rPr lang="en-US" dirty="0" smtClean="0"/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MyStyle.CSS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&lt;title&gt;FrontPage 98 - Cascading Style Sheets&lt;/title&gt;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&lt;link HREF="MyStyle.css" REL="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stylesheet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&lt;h2&gt;This is an H2 &lt;/h2&gt;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exam_exter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43200"/>
            <a:ext cx="4564448" cy="3262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selector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112"/>
          <p:cNvGraphicFramePr>
            <a:graphicFrameLocks/>
          </p:cNvGraphicFramePr>
          <p:nvPr/>
        </p:nvGraphicFramePr>
        <p:xfrm>
          <a:off x="579438" y="1676400"/>
          <a:ext cx="8564562" cy="5066030"/>
        </p:xfrm>
        <a:graphic>
          <a:graphicData uri="http://schemas.openxmlformats.org/drawingml/2006/table">
            <a:tbl>
              <a:tblPr/>
              <a:tblGrid>
                <a:gridCol w="1752600"/>
                <a:gridCol w="2895600"/>
                <a:gridCol w="3916362"/>
              </a:tblGrid>
              <a:tr h="127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Selector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Mô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tả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phạm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ảnh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hưởng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element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tất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tag element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tài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h1 {color: red;}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makes all h1 tags red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#id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tất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tag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thuộc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tính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id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tài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#test {color: green;} 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makes a tag with id=‘test' green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.class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tất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tag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thuộc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tính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class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tài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liệu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web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.note {color: yellow;}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makes all tags with class=‘note' yellow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element.class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tag element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thuộc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tính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class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tương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ứng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h1.note {text-decoration: underline;}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underlines all H1 tags with class=‘note'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Grouping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nhóm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tag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tài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liệu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h1,h2,h3 {background-color: orange;}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sets the background color of all h1, h2, and h3 elements to orange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Contextual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Áp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dụng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thẻ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được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lồng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trong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thẻ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cha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nào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đó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strong {color: purple;}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/* sets all strong tags that are descendents of p tags purple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(cascading)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“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” (weight)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“</a:t>
            </a:r>
            <a:r>
              <a:rPr lang="en-US" dirty="0" err="1" smtClean="0"/>
              <a:t>đè</a:t>
            </a:r>
            <a:r>
              <a:rPr lang="en-US" dirty="0" smtClean="0"/>
              <a:t>”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smtClean="0"/>
              <a:t> </a:t>
            </a:r>
            <a:r>
              <a:rPr lang="en-US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2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“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”,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</a:t>
            </a:r>
            <a:r>
              <a:rPr lang="en-US" dirty="0" smtClean="0"/>
              <a:t>0512186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(cascading)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&lt;title&gt;Cascading Order&lt;/title&gt;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="one.css"&gt;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="two.css"&gt;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err="1" smtClean="0"/>
              <a:t>li</a:t>
            </a:r>
            <a:r>
              <a:rPr lang="en-US" dirty="0" smtClean="0"/>
              <a:t>  {color: yellow}</a:t>
            </a:r>
          </a:p>
          <a:p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{color: green}</a:t>
            </a:r>
          </a:p>
          <a:p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{color: red}</a:t>
            </a:r>
          </a:p>
          <a:p>
            <a:r>
              <a:rPr lang="en-US" dirty="0" err="1" smtClean="0"/>
              <a:t>li.lime</a:t>
            </a:r>
            <a:r>
              <a:rPr lang="en-US" dirty="0" smtClean="0"/>
              <a:t> {color: lime}</a:t>
            </a:r>
          </a:p>
          <a:p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li#blue</a:t>
            </a:r>
            <a:r>
              <a:rPr lang="en-US" dirty="0" smtClean="0"/>
              <a:t> {color: blue}</a:t>
            </a:r>
          </a:p>
          <a:p>
            <a:r>
              <a:rPr lang="en-US" dirty="0" smtClean="0"/>
              <a:t>.order {color: blue}</a:t>
            </a:r>
          </a:p>
          <a:p>
            <a:r>
              <a:rPr lang="en-US" dirty="0" smtClean="0"/>
              <a:t>.order {color: silver}</a:t>
            </a:r>
          </a:p>
          <a:p>
            <a:r>
              <a:rPr lang="en-US" dirty="0" smtClean="0"/>
              <a:t>.decoration {text-decoration: line-through}</a:t>
            </a:r>
          </a:p>
          <a:p>
            <a:endParaRPr lang="en-US" dirty="0" smtClean="0"/>
          </a:p>
          <a:p>
            <a:r>
              <a:rPr lang="en-US" dirty="0" smtClean="0"/>
              <a:t>body {font-size: 25px; font-color: black}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00400"/>
            <a:ext cx="19050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648200"/>
            <a:ext cx="38100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343400"/>
            <a:ext cx="38100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1371600"/>
            <a:ext cx="37338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file one.css</a:t>
            </a:r>
          </a:p>
          <a:p>
            <a:pPr algn="ctr"/>
            <a:r>
              <a:rPr lang="en-US" dirty="0" smtClean="0"/>
              <a:t> .decoration {text-decoration: underline}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2895600"/>
            <a:ext cx="37338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file two.css</a:t>
            </a:r>
          </a:p>
          <a:p>
            <a:pPr algn="ctr"/>
            <a:r>
              <a:rPr lang="en-US" dirty="0" smtClean="0"/>
              <a:t> .decoration {text-decoration: </a:t>
            </a:r>
            <a:r>
              <a:rPr lang="en-US" dirty="0" err="1" smtClean="0"/>
              <a:t>overline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</a:t>
            </a:r>
            <a:r>
              <a:rPr lang="en-US" dirty="0" smtClean="0"/>
              <a:t>0512186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 (tt)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Tags: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&lt;table&gt;: </a:t>
            </a:r>
            <a:r>
              <a:rPr lang="en-US" smtClean="0"/>
              <a:t>định nghĩa một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&lt;th&gt;: </a:t>
            </a:r>
            <a:r>
              <a:rPr lang="en-US" smtClean="0"/>
              <a:t>định nghĩa tiêu đề của một ô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&lt;tr&gt;: </a:t>
            </a:r>
            <a:r>
              <a:rPr lang="en-US" smtClean="0"/>
              <a:t>định nghĩa một hàng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&lt;td&gt;: </a:t>
            </a:r>
            <a:r>
              <a:rPr lang="en-US" smtClean="0"/>
              <a:t>định nghĩa một ô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&lt;caption&gt;: </a:t>
            </a:r>
            <a:r>
              <a:rPr lang="en-US" smtClean="0"/>
              <a:t>định nghĩa một đầu đề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&lt;colgroup&gt;: </a:t>
            </a:r>
            <a:r>
              <a:rPr lang="en-US" smtClean="0"/>
              <a:t>định nghĩa những nhóm cột của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&lt;col&gt;: </a:t>
            </a:r>
            <a:r>
              <a:rPr lang="en-US" smtClean="0"/>
              <a:t>định nghĩa giá trị thuộc tính của một hay nhiều cột trong table.</a:t>
            </a:r>
          </a:p>
          <a:p>
            <a:pPr lvl="1"/>
            <a:r>
              <a:rPr lang="en-US" smtClean="0">
                <a:solidFill>
                  <a:schemeClr val="accent1"/>
                </a:solidFill>
              </a:rPr>
              <a:t>&lt;thead&gt;: </a:t>
            </a:r>
            <a:r>
              <a:rPr lang="en-US" smtClean="0"/>
              <a:t>định nghĩa tiêu đề của table, có thể gồm nhiều ô.</a:t>
            </a:r>
          </a:p>
          <a:p>
            <a:pPr lvl="1"/>
            <a:endParaRPr lang="en-US" smtClean="0"/>
          </a:p>
          <a:p>
            <a:pPr lvl="2"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(cascading)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14600"/>
            <a:ext cx="43434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&gt;This first-level list item should be green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&gt;Ditto with this line; neither should be green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&gt;This unordered sub-list item should be 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class="lime"&gt;This one ought to be lime colored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id="blue"&gt;This should be blue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&gt;This list-item should default to green.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905000"/>
            <a:ext cx="3886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&lt;p class="order"&gt;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This paragraph should be rendered in a silver color, taking on the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second value defined for the class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"&lt;code&gt;order&lt;/code&gt;".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&lt;/p&gt;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&lt;p class="decoration"&gt;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This text should be struck-through and not appear with an </a:t>
            </a:r>
            <a:r>
              <a:rPr lang="en-US" sz="3200" dirty="0" err="1" smtClean="0"/>
              <a:t>overline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or underline, as the </a:t>
            </a:r>
            <a:r>
              <a:rPr lang="en-US" sz="3200" dirty="0" err="1" smtClean="0"/>
              <a:t>overline</a:t>
            </a:r>
            <a:r>
              <a:rPr lang="en-US" sz="3200" dirty="0" smtClean="0"/>
              <a:t> code and underline codes which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appear in the two linked style sheets should be overridden by the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code contained in this page.&lt;/p&gt;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&lt;/body&gt;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exam_casc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981200"/>
            <a:ext cx="5219581" cy="35052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</a:t>
            </a:r>
            <a:r>
              <a:rPr lang="en-US" dirty="0" smtClean="0"/>
              <a:t>0512186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(cascading)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!important: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CSS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</a:t>
            </a:r>
            <a:r>
              <a:rPr lang="en-US" dirty="0" smtClean="0"/>
              <a:t>0512186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!important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smtClean="0"/>
              <a:t>&lt;html&gt; </a:t>
            </a:r>
          </a:p>
          <a:p>
            <a:pPr lvl="1">
              <a:buNone/>
            </a:pPr>
            <a:r>
              <a:rPr lang="en-US" dirty="0" smtClean="0"/>
              <a:t>&lt;head&gt; &lt;title&gt;!important&lt;/title&gt; </a:t>
            </a:r>
          </a:p>
          <a:p>
            <a:pPr lvl="1">
              <a:buNone/>
            </a:pPr>
            <a:r>
              <a:rPr lang="en-US" dirty="0" smtClean="0"/>
              <a:t>&lt;style&gt; </a:t>
            </a:r>
          </a:p>
          <a:p>
            <a:pPr lvl="1">
              <a:buNone/>
            </a:pPr>
            <a:r>
              <a:rPr lang="en-US" dirty="0" smtClean="0"/>
              <a:t>p {color: blue !important} </a:t>
            </a:r>
          </a:p>
          <a:p>
            <a:pPr lvl="1">
              <a:buNone/>
            </a:pPr>
            <a:r>
              <a:rPr lang="en-US" dirty="0" smtClean="0"/>
              <a:t>p {color: red} </a:t>
            </a:r>
          </a:p>
          <a:p>
            <a:pPr lvl="1">
              <a:buNone/>
            </a:pPr>
            <a:r>
              <a:rPr lang="en-US" dirty="0" err="1" smtClean="0"/>
              <a:t>p.fuchsia</a:t>
            </a:r>
            <a:r>
              <a:rPr lang="en-US" dirty="0" smtClean="0"/>
              <a:t> {color: fuchsia} </a:t>
            </a:r>
          </a:p>
          <a:p>
            <a:pPr lvl="1">
              <a:buNone/>
            </a:pPr>
            <a:r>
              <a:rPr lang="en-US" dirty="0" smtClean="0"/>
              <a:t>body {font-size: 34px; font-weight: bold} </a:t>
            </a:r>
          </a:p>
          <a:p>
            <a:pPr lvl="1">
              <a:buNone/>
            </a:pPr>
            <a:r>
              <a:rPr lang="en-US" dirty="0" smtClean="0"/>
              <a:t>&lt;/style&gt; </a:t>
            </a:r>
          </a:p>
          <a:p>
            <a:pPr lvl="1">
              <a:buNone/>
            </a:pPr>
            <a:r>
              <a:rPr lang="en-US" dirty="0" smtClean="0"/>
              <a:t>&lt;/head&gt; </a:t>
            </a:r>
          </a:p>
          <a:p>
            <a:pPr lvl="1">
              <a:buNone/>
            </a:pPr>
            <a:r>
              <a:rPr lang="en-US" dirty="0" smtClean="0"/>
              <a:t>&lt;body&gt; </a:t>
            </a:r>
          </a:p>
          <a:p>
            <a:pPr lvl="1">
              <a:buNone/>
            </a:pPr>
            <a:r>
              <a:rPr lang="en-US" dirty="0" smtClean="0"/>
              <a:t>&lt;p&gt; This line of text should be in blue. &lt;/p&gt; </a:t>
            </a:r>
          </a:p>
          <a:p>
            <a:pPr lvl="1">
              <a:buNone/>
            </a:pPr>
            <a:r>
              <a:rPr lang="en-US" dirty="0" smtClean="0"/>
              <a:t>&lt;p style="color: red"&gt; This line of text should also be in blue, even though it is set to red. &lt;/p&gt;</a:t>
            </a:r>
          </a:p>
          <a:p>
            <a:pPr lvl="1">
              <a:buNone/>
            </a:pPr>
            <a:r>
              <a:rPr lang="en-US" dirty="0" smtClean="0"/>
              <a:t> &lt;p class="fuchsia"&gt; This line of text should also be in blue, even though it is set to fuchsia. &lt;/p&gt; </a:t>
            </a:r>
          </a:p>
          <a:p>
            <a:pPr lvl="1">
              <a:buNone/>
            </a:pPr>
            <a:r>
              <a:rPr lang="en-US" dirty="0" smtClean="0"/>
              <a:t>&lt;p style="color: red !important"&gt; This text should be in red, as it is set to !important. This specific setting overrides the global !important reference for this page, following proper cascading rules. &lt;/p&gt;</a:t>
            </a:r>
          </a:p>
          <a:p>
            <a:pPr lvl="1">
              <a:buNone/>
            </a:pPr>
            <a:r>
              <a:rPr lang="en-US" dirty="0" smtClean="0"/>
              <a:t> &lt;/body&gt; </a:t>
            </a:r>
          </a:p>
          <a:p>
            <a:pPr lvl="1"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133600"/>
            <a:ext cx="22098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4876800"/>
            <a:ext cx="22860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xam_import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5514286" cy="42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Khương</a:t>
            </a:r>
            <a:r>
              <a:rPr lang="en-US" dirty="0" smtClean="0"/>
              <a:t>	</a:t>
            </a:r>
            <a:r>
              <a:rPr lang="en-US" dirty="0" smtClean="0"/>
              <a:t>0512186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 (tt)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tbody</a:t>
            </a:r>
            <a:r>
              <a:rPr lang="en-US" dirty="0" smtClean="0">
                <a:solidFill>
                  <a:schemeClr val="accent1"/>
                </a:solidFill>
              </a:rPr>
              <a:t>&gt;: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table.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tfoot</a:t>
            </a:r>
            <a:r>
              <a:rPr lang="en-US" dirty="0" smtClean="0">
                <a:solidFill>
                  <a:schemeClr val="accent1"/>
                </a:solidFill>
              </a:rPr>
              <a:t>&gt;: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table.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mtClean="0"/>
              <a:t>Table (tt)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>
            <a:normAutofit/>
          </a:bodyPr>
          <a:lstStyle/>
          <a:p>
            <a:r>
              <a:rPr lang="en-US" smtClean="0"/>
              <a:t>Ví dụ sau cho thấy cách dùng các tag </a:t>
            </a:r>
            <a:r>
              <a:rPr lang="en-US" smtClean="0">
                <a:solidFill>
                  <a:srgbClr val="FF0000"/>
                </a:solidFill>
              </a:rPr>
              <a:t>&lt;table&gt;, &lt;th&gt;, &lt;tr&gt;, &lt;td&gt;, &lt;colgroup&gt;, &lt;col&gt;: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2050" name="Picture 2" descr="C:\Users\THANHLUAN_NH\Desktop\2008-09-29_1651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81250"/>
            <a:ext cx="7772400" cy="36385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Table (tt)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smtClean="0"/>
              <a:t>Ví dụ sau cho thấy cách dùng tag</a:t>
            </a:r>
            <a:r>
              <a:rPr lang="en-US" smtClean="0">
                <a:solidFill>
                  <a:srgbClr val="FF0000"/>
                </a:solidFill>
              </a:rPr>
              <a:t>&lt;caption&gt;:</a:t>
            </a:r>
          </a:p>
          <a:p>
            <a:pPr>
              <a:buNone/>
            </a:pPr>
            <a:endParaRPr lang="en-US"/>
          </a:p>
        </p:txBody>
      </p:sp>
      <p:pic>
        <p:nvPicPr>
          <p:cNvPr id="3074" name="Picture 2" descr="C:\Users\THANHLUAN_NH\Desktop\2008-09-29_1653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239000" cy="2895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61DF-632F-4319-90C2-4F72AC6233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Table</a:t>
            </a:r>
          </a:p>
          <a:p>
            <a:r>
              <a:rPr lang="en-US" smtClean="0"/>
              <a:t>Trình bày: Nguyễn Thành Luân 0512206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2971800"/>
            <a:ext cx="1600200" cy="4572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6800" y="2438400"/>
            <a:ext cx="990600" cy="685800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343</TotalTime>
  <Words>3455</Words>
  <Application>Microsoft Office PowerPoint</Application>
  <PresentationFormat>On-screen Show (4:3)</PresentationFormat>
  <Paragraphs>712</Paragraphs>
  <Slides>62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Equity</vt:lpstr>
      <vt:lpstr>HTML và CSS</vt:lpstr>
      <vt:lpstr>Nội dung trình bày</vt:lpstr>
      <vt:lpstr>Table</vt:lpstr>
      <vt:lpstr>Nội Dung</vt:lpstr>
      <vt:lpstr>Table</vt:lpstr>
      <vt:lpstr>Table (tt)</vt:lpstr>
      <vt:lpstr>Table (tt)</vt:lpstr>
      <vt:lpstr>Table (tt)</vt:lpstr>
      <vt:lpstr>Table (tt)</vt:lpstr>
      <vt:lpstr>Table (tt)</vt:lpstr>
      <vt:lpstr>Caption-side</vt:lpstr>
      <vt:lpstr>Caption-side (tt)</vt:lpstr>
      <vt:lpstr>Table-layout</vt:lpstr>
      <vt:lpstr>Table-layout (tt)</vt:lpstr>
      <vt:lpstr>Table-layout (tt)</vt:lpstr>
      <vt:lpstr>Border-collapse </vt:lpstr>
      <vt:lpstr>Border-collapse (tt)</vt:lpstr>
      <vt:lpstr>Border-collapse (tt)</vt:lpstr>
      <vt:lpstr>Border-spacing </vt:lpstr>
      <vt:lpstr>Border-spacing (tt)</vt:lpstr>
      <vt:lpstr>Border-spacing (tt)</vt:lpstr>
      <vt:lpstr>Empty-cells</vt:lpstr>
      <vt:lpstr>Empty-cells (tt)</vt:lpstr>
      <vt:lpstr>Sự khác biệt khi tạo Table sử dụng HTML với sử dụng CSS</vt:lpstr>
      <vt:lpstr>Form, form fields</vt:lpstr>
      <vt:lpstr>Các thuộc tính của Form</vt:lpstr>
      <vt:lpstr>Thuộc tính action</vt:lpstr>
      <vt:lpstr>Thuộc tính accept</vt:lpstr>
      <vt:lpstr>Thuộc tính accept-charset</vt:lpstr>
      <vt:lpstr>Thuộc tính enctype</vt:lpstr>
      <vt:lpstr>Thuộc tính enctype (tt)</vt:lpstr>
      <vt:lpstr>Thuộc tính method</vt:lpstr>
      <vt:lpstr>Thuộc tính name</vt:lpstr>
      <vt:lpstr>Thuộc tính target</vt:lpstr>
      <vt:lpstr>Form fields</vt:lpstr>
      <vt:lpstr>Form fields</vt:lpstr>
      <vt:lpstr>Cơ chế submit trong HTML form </vt:lpstr>
      <vt:lpstr>Nội dung trình bày</vt:lpstr>
      <vt:lpstr>Tác dụng của submit</vt:lpstr>
      <vt:lpstr>Có bao nhiêu cách submit?</vt:lpstr>
      <vt:lpstr>So sánh giữa GET và POST</vt:lpstr>
      <vt:lpstr>So sánh giữa GET và POST (tt)</vt:lpstr>
      <vt:lpstr>Sử dụng GET hay POST?</vt:lpstr>
      <vt:lpstr>CSS</vt:lpstr>
      <vt:lpstr>Định nghĩa CSS</vt:lpstr>
      <vt:lpstr>Một số khái niệm cần biết về CSS</vt:lpstr>
      <vt:lpstr>Những lợi ích khi dùng CSS</vt:lpstr>
      <vt:lpstr>Sử dụng CSS</vt:lpstr>
      <vt:lpstr>Định nghĩa Style</vt:lpstr>
      <vt:lpstr>Sử dụng Style</vt:lpstr>
      <vt:lpstr>Inline style sheet</vt:lpstr>
      <vt:lpstr>Inline style sheet (tt)</vt:lpstr>
      <vt:lpstr>Internal style sheet</vt:lpstr>
      <vt:lpstr>Internal style sheet</vt:lpstr>
      <vt:lpstr>External style sheet</vt:lpstr>
      <vt:lpstr>External style sheet (tt)</vt:lpstr>
      <vt:lpstr>Sử dụng selector</vt:lpstr>
      <vt:lpstr>Phân tầng (cascading)</vt:lpstr>
      <vt:lpstr>Phân tầng (cascading) (tt)</vt:lpstr>
      <vt:lpstr>Phân tầng (cascading) (tt)</vt:lpstr>
      <vt:lpstr>Phân tầng (cascading) (tt)</vt:lpstr>
      <vt:lpstr>Ví dụ thuộc tính !important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Dang Khoa</dc:creator>
  <cp:lastModifiedBy>Nguyen Dang Khoa</cp:lastModifiedBy>
  <cp:revision>95</cp:revision>
  <dcterms:created xsi:type="dcterms:W3CDTF">2006-08-16T00:00:00Z</dcterms:created>
  <dcterms:modified xsi:type="dcterms:W3CDTF">2008-09-29T18:57:12Z</dcterms:modified>
</cp:coreProperties>
</file>