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2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4" r:id="rId57"/>
    <p:sldId id="313" r:id="rId58"/>
    <p:sldId id="316" r:id="rId59"/>
    <p:sldId id="317" r:id="rId60"/>
    <p:sldId id="318" r:id="rId61"/>
    <p:sldId id="319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 autoAdjust="0"/>
    <p:restoredTop sz="94667" autoAdjust="0"/>
  </p:normalViewPr>
  <p:slideViewPr>
    <p:cSldViewPr>
      <p:cViewPr>
        <p:scale>
          <a:sx n="93" d="100"/>
          <a:sy n="93" d="100"/>
        </p:scale>
        <p:origin x="-42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65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24B-7E64-4EFD-8606-A5D3CDCD791B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4900AE-BC8F-4130-89EC-07582D2B18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24B-7E64-4EFD-8606-A5D3CDCD791B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4900AE-BC8F-4130-89EC-07582D2B1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24B-7E64-4EFD-8606-A5D3CDCD791B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4900AE-BC8F-4130-89EC-07582D2B1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24B-7E64-4EFD-8606-A5D3CDCD791B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4900AE-BC8F-4130-89EC-07582D2B1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24B-7E64-4EFD-8606-A5D3CDCD791B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4900AE-BC8F-4130-89EC-07582D2B18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24B-7E64-4EFD-8606-A5D3CDCD791B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4900AE-BC8F-4130-89EC-07582D2B1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24B-7E64-4EFD-8606-A5D3CDCD791B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4900AE-BC8F-4130-89EC-07582D2B1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24B-7E64-4EFD-8606-A5D3CDCD791B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4900AE-BC8F-4130-89EC-07582D2B1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24B-7E64-4EFD-8606-A5D3CDCD791B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4900AE-BC8F-4130-89EC-07582D2B18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24B-7E64-4EFD-8606-A5D3CDCD791B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4900AE-BC8F-4130-89EC-07582D2B1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AB724B-7E64-4EFD-8606-A5D3CDCD791B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4900AE-BC8F-4130-89EC-07582D2B18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2AB724B-7E64-4EFD-8606-A5D3CDCD791B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34900AE-BC8F-4130-89EC-07582D2B18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QUẢN LÝ TIỆC CƯỚI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tabLst>
                <a:tab pos="1720850" algn="l"/>
              </a:tabLst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: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, MSSV: 0512175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Nhận</a:t>
            </a:r>
            <a:r>
              <a:rPr lang="en-US" dirty="0" smtClean="0"/>
              <a:t> 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Đọc</a:t>
            </a:r>
            <a:r>
              <a:rPr lang="en-US" dirty="0" smtClean="0"/>
              <a:t> D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4: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“ca”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“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ca”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5: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“</a:t>
            </a:r>
            <a:r>
              <a:rPr lang="en-US" dirty="0" err="1" smtClean="0"/>
              <a:t>sảnh</a:t>
            </a:r>
            <a:r>
              <a:rPr lang="en-US" dirty="0" smtClean="0"/>
              <a:t>”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“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r>
              <a:rPr lang="en-US" dirty="0" smtClean="0"/>
              <a:t>”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6: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“</a:t>
            </a:r>
            <a:r>
              <a:rPr lang="en-US" dirty="0" err="1" smtClean="0"/>
              <a:t>sảnh</a:t>
            </a:r>
            <a:r>
              <a:rPr lang="en-US" dirty="0" smtClean="0"/>
              <a:t>” + “</a:t>
            </a:r>
            <a:r>
              <a:rPr lang="en-US" dirty="0" err="1" smtClean="0"/>
              <a:t>ngày</a:t>
            </a:r>
            <a:r>
              <a:rPr lang="en-US" dirty="0" smtClean="0"/>
              <a:t>” + “ca”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“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r>
              <a:rPr lang="en-US" dirty="0" smtClean="0"/>
              <a:t>”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7: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“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”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“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”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8: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“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”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“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”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9: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“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” + “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” &lt;= “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r>
              <a:rPr lang="en-US" dirty="0" smtClean="0"/>
              <a:t>”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10: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= </a:t>
            </a:r>
            <a:r>
              <a:rPr lang="en-US" dirty="0" smtClean="0">
                <a:latin typeface="Times New Roman"/>
                <a:cs typeface="Times New Roman"/>
              </a:rPr>
              <a:t>∑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970463" algn="l"/>
              </a:tabLst>
            </a:pPr>
            <a:r>
              <a:rPr lang="en-US" dirty="0" err="1" smtClean="0"/>
              <a:t>Bước</a:t>
            </a:r>
            <a:r>
              <a:rPr lang="en-US" dirty="0" smtClean="0"/>
              <a:t> 11: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&gt;=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”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>
              <a:tabLst>
                <a:tab pos="4970463" algn="l"/>
              </a:tabLst>
            </a:pPr>
            <a:r>
              <a:rPr lang="en-US" dirty="0" err="1" smtClean="0"/>
              <a:t>Bước</a:t>
            </a:r>
            <a:r>
              <a:rPr lang="en-US" dirty="0" smtClean="0"/>
              <a:t> 12: 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sang </a:t>
            </a:r>
            <a:r>
              <a:rPr lang="en-US" dirty="0" err="1" smtClean="0"/>
              <a:t>bước</a:t>
            </a:r>
            <a:r>
              <a:rPr lang="en-US" dirty="0" smtClean="0"/>
              <a:t> 16.</a:t>
            </a:r>
          </a:p>
          <a:p>
            <a:pPr>
              <a:tabLst>
                <a:tab pos="4970463" algn="l"/>
              </a:tabLst>
            </a:pPr>
            <a:r>
              <a:rPr lang="en-US" dirty="0" err="1" smtClean="0"/>
              <a:t>Bước</a:t>
            </a:r>
            <a:r>
              <a:rPr lang="en-US" dirty="0" smtClean="0"/>
              <a:t> 13: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=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*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14: </a:t>
            </a:r>
            <a:r>
              <a:rPr lang="en-US" dirty="0" err="1" smtClean="0"/>
              <a:t>Lưu</a:t>
            </a:r>
            <a:r>
              <a:rPr lang="en-US" dirty="0" smtClean="0"/>
              <a:t> D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15: </a:t>
            </a:r>
            <a:r>
              <a:rPr lang="en-US" dirty="0" err="1" smtClean="0"/>
              <a:t>Xuất</a:t>
            </a:r>
            <a:r>
              <a:rPr lang="en-US" dirty="0" smtClean="0"/>
              <a:t> D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16: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17: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SĐLDL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ycpm</a:t>
            </a:r>
            <a:r>
              <a:rPr lang="en-US" dirty="0" smtClean="0"/>
              <a:t> 3: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52600" y="1839913"/>
          <a:ext cx="6939442" cy="4637087"/>
        </p:xfrm>
        <a:graphic>
          <a:graphicData uri="http://schemas.openxmlformats.org/presentationml/2006/ole">
            <p:oleObj spid="_x0000_s18434" name="Visio" r:id="rId3" imgW="6124322" imgH="409264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(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rễ</a:t>
            </a:r>
            <a:r>
              <a:rPr lang="en-US" dirty="0" smtClean="0"/>
              <a:t>,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dâu</a:t>
            </a:r>
            <a:r>
              <a:rPr lang="en-US" dirty="0" smtClean="0"/>
              <a:t>, </a:t>
            </a:r>
            <a:r>
              <a:rPr lang="en-US" dirty="0" err="1" smtClean="0"/>
              <a:t>sảnh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, </a:t>
            </a:r>
            <a:r>
              <a:rPr lang="en-US" dirty="0" err="1" smtClean="0"/>
              <a:t>giờ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3</a:t>
            </a:r>
            <a:r>
              <a:rPr lang="en-US" dirty="0" smtClean="0"/>
              <a:t>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D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  <a:endParaRPr lang="en-US" baseline="-25000" dirty="0" smtClean="0"/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4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5</a:t>
            </a:r>
            <a:r>
              <a:rPr lang="en-US" dirty="0" smtClean="0"/>
              <a:t>: D</a:t>
            </a:r>
            <a:r>
              <a:rPr lang="en-US" baseline="-25000" dirty="0" smtClean="0"/>
              <a:t>3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6</a:t>
            </a:r>
            <a:r>
              <a:rPr lang="en-US" dirty="0" smtClean="0"/>
              <a:t>: D</a:t>
            </a:r>
            <a:r>
              <a:rPr lang="en-US" baseline="-25000" dirty="0" smtClean="0"/>
              <a:t>5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Nhận</a:t>
            </a:r>
            <a:r>
              <a:rPr lang="en-US" dirty="0" smtClean="0"/>
              <a:t> 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3: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(D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4: </a:t>
            </a:r>
            <a:r>
              <a:rPr lang="en-US" dirty="0" err="1" smtClean="0"/>
              <a:t>Đọc</a:t>
            </a:r>
            <a:r>
              <a:rPr lang="en-US" dirty="0" smtClean="0"/>
              <a:t> D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5: </a:t>
            </a:r>
            <a:r>
              <a:rPr lang="en-US" dirty="0" err="1" smtClean="0"/>
              <a:t>Xuất</a:t>
            </a:r>
            <a:r>
              <a:rPr lang="en-US" dirty="0" smtClean="0"/>
              <a:t> D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6: </a:t>
            </a:r>
            <a:r>
              <a:rPr lang="en-US" dirty="0" err="1" smtClean="0"/>
              <a:t>Trả</a:t>
            </a:r>
            <a:r>
              <a:rPr lang="en-US" dirty="0" smtClean="0"/>
              <a:t> D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7: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8: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SĐLDL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ycpm</a:t>
            </a:r>
            <a:r>
              <a:rPr lang="en-US" dirty="0" smtClean="0"/>
              <a:t> </a:t>
            </a:r>
            <a:r>
              <a:rPr lang="en-US" dirty="0" smtClean="0"/>
              <a:t>4: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52600" y="1839913"/>
          <a:ext cx="6939442" cy="4637087"/>
        </p:xfrm>
        <a:graphic>
          <a:graphicData uri="http://schemas.openxmlformats.org/presentationml/2006/ole">
            <p:oleObj spid="_x0000_s27650" name="Visio" r:id="rId3" imgW="6124322" imgH="409264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rễ</a:t>
            </a:r>
            <a:r>
              <a:rPr lang="en-US" dirty="0" smtClean="0"/>
              <a:t>,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dâu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3</a:t>
            </a:r>
            <a:r>
              <a:rPr lang="en-US" dirty="0" smtClean="0"/>
              <a:t>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r>
              <a:rPr lang="en-US" dirty="0" smtClean="0"/>
              <a:t>,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phạt</a:t>
            </a:r>
            <a:r>
              <a:rPr lang="en-US" dirty="0" smtClean="0"/>
              <a:t>.</a:t>
            </a:r>
            <a:endParaRPr lang="en-US" baseline="-25000" dirty="0" smtClean="0"/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4</a:t>
            </a:r>
            <a:r>
              <a:rPr lang="en-US" dirty="0" smtClean="0"/>
              <a:t>: </a:t>
            </a:r>
            <a:r>
              <a:rPr lang="en-US" dirty="0" smtClean="0"/>
              <a:t>D1 +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+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+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+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phạt</a:t>
            </a:r>
            <a:r>
              <a:rPr lang="en-US" dirty="0" smtClean="0"/>
              <a:t> +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+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5</a:t>
            </a:r>
            <a:r>
              <a:rPr lang="en-US" dirty="0" smtClean="0"/>
              <a:t>: </a:t>
            </a:r>
            <a:r>
              <a:rPr lang="en-US" dirty="0" smtClean="0"/>
              <a:t>D</a:t>
            </a:r>
            <a:r>
              <a:rPr lang="en-US" baseline="-25000" dirty="0" smtClean="0"/>
              <a:t>4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6</a:t>
            </a:r>
            <a:r>
              <a:rPr lang="en-US" dirty="0" smtClean="0"/>
              <a:t>: </a:t>
            </a:r>
            <a:r>
              <a:rPr lang="en-US" dirty="0" smtClean="0"/>
              <a:t>D</a:t>
            </a:r>
            <a:r>
              <a:rPr lang="en-US" baseline="-25000" dirty="0" smtClean="0"/>
              <a:t>5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Nhận</a:t>
            </a:r>
            <a:r>
              <a:rPr lang="en-US" dirty="0" smtClean="0"/>
              <a:t> 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Đọc</a:t>
            </a:r>
            <a:r>
              <a:rPr lang="en-US" dirty="0" smtClean="0"/>
              <a:t> D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4: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“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rễ</a:t>
            </a:r>
            <a:r>
              <a:rPr lang="en-US" dirty="0" smtClean="0"/>
              <a:t>” + “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dâu</a:t>
            </a:r>
            <a:r>
              <a:rPr lang="en-US" dirty="0" smtClean="0"/>
              <a:t>”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“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r>
              <a:rPr lang="en-US" dirty="0" smtClean="0"/>
              <a:t>”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5: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“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” &gt;= “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”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640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SƠ ĐỒ LUỒNG DỮ LIỆU CHO CÁC YÊU CẦU PHẦN MỀM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6: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sang </a:t>
            </a:r>
            <a:r>
              <a:rPr lang="en-US" dirty="0" err="1" smtClean="0"/>
              <a:t>bước</a:t>
            </a:r>
            <a:r>
              <a:rPr lang="en-US" dirty="0" smtClean="0"/>
              <a:t> 16.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7: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=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*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8: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= </a:t>
            </a:r>
            <a:r>
              <a:rPr lang="en-US" dirty="0" smtClean="0">
                <a:latin typeface="Times New Roman"/>
                <a:cs typeface="Times New Roman"/>
              </a:rPr>
              <a:t>∑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9: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=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–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10: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phạt</a:t>
            </a:r>
            <a:r>
              <a:rPr lang="en-US" dirty="0" smtClean="0"/>
              <a:t> = </a:t>
            </a:r>
            <a:r>
              <a:rPr lang="en-US" dirty="0" smtClean="0"/>
              <a:t>((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+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) </a:t>
            </a:r>
            <a:r>
              <a:rPr lang="en-US" dirty="0" smtClean="0"/>
              <a:t>*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phạt</a:t>
            </a:r>
            <a:r>
              <a:rPr lang="en-US" dirty="0" smtClean="0"/>
              <a:t> / 100) *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smtClean="0"/>
              <a:t>11: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=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+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+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phạt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12: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=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–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cọc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13: </a:t>
            </a:r>
            <a:r>
              <a:rPr lang="en-US" dirty="0" err="1" smtClean="0"/>
              <a:t>Lưu</a:t>
            </a:r>
            <a:r>
              <a:rPr lang="en-US" dirty="0" smtClean="0"/>
              <a:t> D4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smtClean="0"/>
              <a:t>14: </a:t>
            </a:r>
            <a:r>
              <a:rPr lang="en-US" dirty="0" err="1" smtClean="0"/>
              <a:t>Xuất</a:t>
            </a:r>
            <a:r>
              <a:rPr lang="en-US" dirty="0" smtClean="0"/>
              <a:t> D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15: </a:t>
            </a:r>
            <a:r>
              <a:rPr lang="en-US" dirty="0" err="1" smtClean="0"/>
              <a:t>Trả</a:t>
            </a:r>
            <a:r>
              <a:rPr lang="en-US" dirty="0" smtClean="0"/>
              <a:t> D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16: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smtClean="0"/>
              <a:t>17: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SĐLDL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ycpm</a:t>
            </a:r>
            <a:r>
              <a:rPr lang="en-US" dirty="0" smtClean="0"/>
              <a:t> </a:t>
            </a:r>
            <a:r>
              <a:rPr lang="en-US" dirty="0" smtClean="0"/>
              <a:t>5: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52600" y="1839913"/>
          <a:ext cx="6939442" cy="4637087"/>
        </p:xfrm>
        <a:graphic>
          <a:graphicData uri="http://schemas.openxmlformats.org/presentationml/2006/ole">
            <p:oleObj spid="_x0000_s29698" name="Visio" r:id="rId3" imgW="6124322" imgH="409264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n-US" dirty="0" err="1" smtClean="0"/>
              <a:t>Tháng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3</a:t>
            </a:r>
            <a:r>
              <a:rPr lang="en-US" dirty="0" smtClean="0"/>
              <a:t>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.</a:t>
            </a:r>
            <a:endParaRPr lang="en-US" baseline="-25000" dirty="0" smtClean="0"/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4</a:t>
            </a:r>
            <a:r>
              <a:rPr lang="en-US" dirty="0" smtClean="0"/>
              <a:t>: </a:t>
            </a:r>
            <a:r>
              <a:rPr lang="en-US" dirty="0" smtClean="0"/>
              <a:t>D1 +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+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 </a:t>
            </a:r>
            <a:r>
              <a:rPr lang="en-US" dirty="0" err="1" smtClean="0"/>
              <a:t>ngày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r>
              <a:rPr lang="en-US" dirty="0" smtClean="0"/>
              <a:t>,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,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5</a:t>
            </a:r>
            <a:r>
              <a:rPr lang="en-US" dirty="0" smtClean="0"/>
              <a:t>: </a:t>
            </a:r>
            <a:r>
              <a:rPr lang="en-US" dirty="0" smtClean="0"/>
              <a:t>D</a:t>
            </a:r>
            <a:r>
              <a:rPr lang="en-US" baseline="-25000" dirty="0" smtClean="0"/>
              <a:t>4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6</a:t>
            </a:r>
            <a:r>
              <a:rPr lang="en-US" dirty="0" smtClean="0"/>
              <a:t>: </a:t>
            </a:r>
            <a:r>
              <a:rPr lang="en-US" dirty="0" smtClean="0"/>
              <a:t>D</a:t>
            </a:r>
            <a:r>
              <a:rPr lang="en-US" baseline="-25000" dirty="0" smtClean="0"/>
              <a:t>5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Nhận</a:t>
            </a:r>
            <a:r>
              <a:rPr lang="en-US" dirty="0" smtClean="0"/>
              <a:t> 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Đọc</a:t>
            </a:r>
            <a:r>
              <a:rPr lang="en-US" dirty="0" smtClean="0"/>
              <a:t> D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4: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5: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= </a:t>
            </a:r>
            <a:r>
              <a:rPr lang="en-US" dirty="0" smtClean="0">
                <a:latin typeface="Times New Roman"/>
                <a:cs typeface="Times New Roman"/>
              </a:rPr>
              <a:t>∑</a:t>
            </a:r>
            <a:r>
              <a:rPr lang="en-US" dirty="0" err="1" smtClean="0">
                <a:cs typeface="Times New Roman"/>
              </a:rPr>
              <a:t>tổng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tiền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hóa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đơn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tiệc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cưới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của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ngày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tương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ứng</a:t>
            </a:r>
            <a:r>
              <a:rPr lang="en-US" dirty="0" smtClean="0">
                <a:cs typeface="Times New Roman"/>
              </a:rPr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6: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= </a:t>
            </a:r>
            <a:r>
              <a:rPr lang="en-US" dirty="0" smtClean="0">
                <a:latin typeface="Times New Roman"/>
                <a:cs typeface="Times New Roman"/>
              </a:rPr>
              <a:t>∑</a:t>
            </a:r>
            <a:r>
              <a:rPr lang="en-US" dirty="0" err="1" smtClean="0">
                <a:cs typeface="Times New Roman"/>
              </a:rPr>
              <a:t>doanh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thu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từng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err="1" smtClean="0">
                <a:cs typeface="Times New Roman"/>
              </a:rPr>
              <a:t>ngày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7: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= (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* 100) /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8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D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smtClean="0"/>
              <a:t>9: </a:t>
            </a:r>
            <a:r>
              <a:rPr lang="en-US" dirty="0" err="1" smtClean="0"/>
              <a:t>Xuất</a:t>
            </a:r>
            <a:r>
              <a:rPr lang="en-US" dirty="0" smtClean="0"/>
              <a:t> D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smtClean="0"/>
              <a:t>10: </a:t>
            </a:r>
            <a:r>
              <a:rPr lang="en-US" dirty="0" err="1" smtClean="0"/>
              <a:t>Trả</a:t>
            </a:r>
            <a:r>
              <a:rPr lang="en-US" dirty="0" smtClean="0"/>
              <a:t> D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smtClean="0"/>
              <a:t>11: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smtClean="0"/>
              <a:t>12: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640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THIẾT KẾ DỮ LIỆU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Xét</a:t>
            </a:r>
            <a:r>
              <a:rPr lang="en-US" dirty="0" smtClean="0"/>
              <a:t> ycpm1: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đắn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BM1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).</a:t>
            </a:r>
          </a:p>
          <a:p>
            <a:pPr lvl="1"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TenSanh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LoaiSanh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SoLuongBanToiDa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DonGiaBanToiThieu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GhiChu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Xét</a:t>
            </a:r>
            <a:r>
              <a:rPr lang="en-US" dirty="0" smtClean="0"/>
              <a:t> ycpm1: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đắn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MaSanh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logic:</a:t>
            </a:r>
          </a:p>
          <a:p>
            <a:pPr lvl="1"/>
            <a:endParaRPr lang="en-US" dirty="0"/>
          </a:p>
        </p:txBody>
      </p:sp>
      <p:graphicFrame>
        <p:nvGraphicFramePr>
          <p:cNvPr id="30726" name="Content Placeholder 7"/>
          <p:cNvGraphicFramePr>
            <a:graphicFrameLocks noChangeAspect="1"/>
          </p:cNvGraphicFramePr>
          <p:nvPr/>
        </p:nvGraphicFramePr>
        <p:xfrm>
          <a:off x="3276600" y="2133600"/>
          <a:ext cx="1590675" cy="1512888"/>
        </p:xfrm>
        <a:graphic>
          <a:graphicData uri="http://schemas.openxmlformats.org/presentationml/2006/ole">
            <p:oleObj spid="_x0000_s30726" name="Visio" r:id="rId3" imgW="1596559" imgH="1518866" progId="Visio.Drawing.11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276600" y="5029200"/>
          <a:ext cx="1876425" cy="514350"/>
        </p:xfrm>
        <a:graphic>
          <a:graphicData uri="http://schemas.openxmlformats.org/presentationml/2006/ole">
            <p:oleObj spid="_x0000_s30727" name="Visio" r:id="rId4" imgW="1875734" imgH="51367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SĐLDL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ycpm</a:t>
            </a:r>
            <a:r>
              <a:rPr lang="en-US" dirty="0" smtClean="0"/>
              <a:t> 1: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52600" y="1839913"/>
          <a:ext cx="6939442" cy="4637087"/>
        </p:xfrm>
        <a:graphic>
          <a:graphicData uri="http://schemas.openxmlformats.org/presentationml/2006/ole">
            <p:oleObj spid="_x0000_s1028" name="Visio" r:id="rId3" imgW="6124322" imgH="409264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Xét</a:t>
            </a:r>
            <a:r>
              <a:rPr lang="en-US" dirty="0" smtClean="0"/>
              <a:t> ycpm1: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QĐ1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qui </a:t>
            </a:r>
            <a:r>
              <a:rPr lang="en-US" dirty="0" err="1" smtClean="0"/>
              <a:t>định</a:t>
            </a:r>
            <a:r>
              <a:rPr lang="en-US" dirty="0" smtClean="0"/>
              <a:t> (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).</a:t>
            </a:r>
          </a:p>
          <a:p>
            <a:pPr lvl="1"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TenLoaiSanh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Xét</a:t>
            </a:r>
            <a:r>
              <a:rPr lang="en-US" dirty="0" smtClean="0"/>
              <a:t> ycpm1: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MaLoaiSanh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logic:</a:t>
            </a:r>
          </a:p>
          <a:p>
            <a:pPr lvl="1"/>
            <a:endParaRPr lang="en-US" dirty="0"/>
          </a:p>
        </p:txBody>
      </p:sp>
      <p:graphicFrame>
        <p:nvGraphicFramePr>
          <p:cNvPr id="30726" name="Content Placeholder 7"/>
          <p:cNvGraphicFramePr>
            <a:graphicFrameLocks noChangeAspect="1"/>
          </p:cNvGraphicFramePr>
          <p:nvPr/>
        </p:nvGraphicFramePr>
        <p:xfrm>
          <a:off x="3276600" y="2152650"/>
          <a:ext cx="4000500" cy="1495425"/>
        </p:xfrm>
        <a:graphic>
          <a:graphicData uri="http://schemas.openxmlformats.org/presentationml/2006/ole">
            <p:oleObj spid="_x0000_s32770" name="Visio" r:id="rId3" imgW="4611112" imgH="1495087" progId="Visio.Drawing.11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276600" y="5029200"/>
          <a:ext cx="3409950" cy="514350"/>
        </p:xfrm>
        <a:graphic>
          <a:graphicData uri="http://schemas.openxmlformats.org/presentationml/2006/ole">
            <p:oleObj spid="_x0000_s32771" name="Visio" r:id="rId4" imgW="3404319" imgH="51367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Xét</a:t>
            </a:r>
            <a:r>
              <a:rPr lang="en-US" dirty="0" smtClean="0"/>
              <a:t> ycpm2: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đắn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BM2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).</a:t>
            </a:r>
          </a:p>
          <a:p>
            <a:pPr lvl="1"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TenChuRe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TenCoDau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DienThoai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NgayDatTiec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Ca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TienDatCoc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SoLuongBan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SoBanDuTru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DonGiaBan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MonAn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DonGia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món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ăn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GhiChu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DichVu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SoLuong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DonGia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dịch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vụ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ThanhTien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smtClean="0"/>
              <a:t>ycpm2: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đắn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MaTiecCuoi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MaChiTietDatBan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MaChiTietPhucVu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graphicFrame>
        <p:nvGraphicFramePr>
          <p:cNvPr id="33796" name="Content Placeholder 7"/>
          <p:cNvGraphicFramePr>
            <a:graphicFrameLocks noChangeAspect="1"/>
          </p:cNvGraphicFramePr>
          <p:nvPr/>
        </p:nvGraphicFramePr>
        <p:xfrm>
          <a:off x="2057400" y="1981200"/>
          <a:ext cx="6477000" cy="2906712"/>
        </p:xfrm>
        <a:graphic>
          <a:graphicData uri="http://schemas.openxmlformats.org/presentationml/2006/ole">
            <p:oleObj spid="_x0000_s33796" name="Visio" r:id="rId3" imgW="5350454" imgH="311879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Xét</a:t>
            </a:r>
            <a:r>
              <a:rPr lang="en-US" dirty="0" smtClean="0"/>
              <a:t> ycpm2: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logic:</a:t>
            </a:r>
          </a:p>
          <a:p>
            <a:pPr lvl="1" algn="just"/>
            <a:endParaRPr lang="en-US" dirty="0" smtClean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2536825" y="2046288"/>
          <a:ext cx="5997575" cy="2003425"/>
        </p:xfrm>
        <a:graphic>
          <a:graphicData uri="http://schemas.openxmlformats.org/presentationml/2006/ole">
            <p:oleObj spid="_x0000_s35842" name="Visio" r:id="rId3" imgW="5668201" imgH="181664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Xét</a:t>
            </a:r>
            <a:r>
              <a:rPr lang="en-US" dirty="0" smtClean="0"/>
              <a:t> ycpm2: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QĐ2</a:t>
            </a:r>
            <a:r>
              <a:rPr lang="en-US" dirty="0" smtClean="0"/>
              <a:t>.</a:t>
            </a:r>
            <a:endParaRPr lang="en-US" dirty="0" smtClean="0"/>
          </a:p>
          <a:p>
            <a:pPr lvl="1" algn="just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qui </a:t>
            </a:r>
            <a:r>
              <a:rPr lang="en-US" dirty="0" err="1" smtClean="0"/>
              <a:t>định</a:t>
            </a:r>
            <a:r>
              <a:rPr lang="en-US" dirty="0" smtClean="0"/>
              <a:t> (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).</a:t>
            </a:r>
          </a:p>
          <a:p>
            <a:pPr lvl="1"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TenMonAn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DonGia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món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ăn</a:t>
            </a:r>
            <a:r>
              <a:rPr lang="en-US" dirty="0" smtClean="0">
                <a:solidFill>
                  <a:srgbClr val="FF0000"/>
                </a:solidFill>
              </a:rPr>
              <a:t>), </a:t>
            </a:r>
            <a:r>
              <a:rPr lang="en-US" dirty="0" err="1" smtClean="0">
                <a:solidFill>
                  <a:srgbClr val="FF0000"/>
                </a:solidFill>
              </a:rPr>
              <a:t>TenDichVu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DonGia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dịch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vụ</a:t>
            </a:r>
            <a:r>
              <a:rPr lang="en-US" dirty="0" smtClean="0">
                <a:solidFill>
                  <a:srgbClr val="FF0000"/>
                </a:solidFill>
              </a:rPr>
              <a:t>), </a:t>
            </a:r>
            <a:r>
              <a:rPr lang="en-US" dirty="0" err="1" smtClean="0">
                <a:solidFill>
                  <a:srgbClr val="FF0000"/>
                </a:solidFill>
              </a:rPr>
              <a:t>TenCa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Xét</a:t>
            </a:r>
            <a:r>
              <a:rPr lang="en-US" dirty="0" smtClean="0"/>
              <a:t> ycpm2: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34820" name="Content Placeholder 7"/>
          <p:cNvGraphicFramePr>
            <a:graphicFrameLocks noChangeAspect="1"/>
          </p:cNvGraphicFramePr>
          <p:nvPr/>
        </p:nvGraphicFramePr>
        <p:xfrm>
          <a:off x="1981200" y="1981200"/>
          <a:ext cx="6934200" cy="3648075"/>
        </p:xfrm>
        <a:graphic>
          <a:graphicData uri="http://schemas.openxmlformats.org/presentationml/2006/ole">
            <p:oleObj spid="_x0000_s34820" name="Visio" r:id="rId3" imgW="7021999" imgH="391862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Xét</a:t>
            </a:r>
            <a:r>
              <a:rPr lang="en-US" dirty="0" smtClean="0"/>
              <a:t> ycpm2: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MaCa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MaMonAn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MaDichVu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logic:</a:t>
            </a:r>
          </a:p>
          <a:p>
            <a:pPr lvl="1"/>
            <a:endParaRPr 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468562" y="2895600"/>
          <a:ext cx="5989638" cy="3071813"/>
        </p:xfrm>
        <a:graphic>
          <a:graphicData uri="http://schemas.openxmlformats.org/presentationml/2006/ole">
            <p:oleObj spid="_x0000_s36866" name="Visio" r:id="rId3" imgW="5668201" imgH="280588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Xét</a:t>
            </a:r>
            <a:r>
              <a:rPr lang="en-US" dirty="0" smtClean="0"/>
              <a:t> ycpm4: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đắn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BM4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).</a:t>
            </a:r>
          </a:p>
          <a:p>
            <a:pPr lvl="1"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NgayThanhToan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TongTienBan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TongTienDichVu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SoNgayTre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TienPhat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TongTienHoaDon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TienConLai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Xét</a:t>
            </a:r>
            <a:r>
              <a:rPr lang="en-US" dirty="0" smtClean="0"/>
              <a:t> ycpm4: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đắn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37891" name="Content Placeholder 7"/>
          <p:cNvGraphicFramePr>
            <a:graphicFrameLocks noChangeAspect="1"/>
          </p:cNvGraphicFramePr>
          <p:nvPr/>
        </p:nvGraphicFramePr>
        <p:xfrm>
          <a:off x="1981200" y="1982788"/>
          <a:ext cx="6935787" cy="4510087"/>
        </p:xfrm>
        <a:graphic>
          <a:graphicData uri="http://schemas.openxmlformats.org/presentationml/2006/ole">
            <p:oleObj spid="_x0000_s37891" name="Visio" r:id="rId3" imgW="7021999" imgH="484734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r>
              <a:rPr lang="en-US" dirty="0" smtClean="0"/>
              <a:t>,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,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,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3</a:t>
            </a:r>
            <a:r>
              <a:rPr lang="en-US" dirty="0" smtClean="0"/>
              <a:t>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4</a:t>
            </a:r>
            <a:r>
              <a:rPr lang="en-US" dirty="0" smtClean="0"/>
              <a:t>: D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5</a:t>
            </a:r>
            <a:r>
              <a:rPr lang="en-US" dirty="0" smtClean="0"/>
              <a:t>: D</a:t>
            </a:r>
            <a:r>
              <a:rPr lang="en-US" baseline="-25000" dirty="0" smtClean="0"/>
              <a:t>4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6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Xét</a:t>
            </a:r>
            <a:r>
              <a:rPr lang="en-US" dirty="0" smtClean="0"/>
              <a:t> ycpm4: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MaHoaDon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logic:</a:t>
            </a:r>
          </a:p>
          <a:p>
            <a:pPr lvl="1" algn="just"/>
            <a:endParaRPr lang="en-US" dirty="0" smtClean="0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2392362" y="2590800"/>
          <a:ext cx="5989638" cy="3071813"/>
        </p:xfrm>
        <a:graphic>
          <a:graphicData uri="http://schemas.openxmlformats.org/presentationml/2006/ole">
            <p:oleObj spid="_x0000_s38915" name="Visio" r:id="rId3" imgW="5668201" imgH="280588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Xét</a:t>
            </a:r>
            <a:r>
              <a:rPr lang="en-US" dirty="0" smtClean="0"/>
              <a:t> ycpm4: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QĐ4</a:t>
            </a:r>
            <a:r>
              <a:rPr lang="en-US" dirty="0" smtClean="0"/>
              <a:t>.</a:t>
            </a:r>
            <a:endParaRPr lang="en-US" dirty="0" smtClean="0"/>
          </a:p>
          <a:p>
            <a:pPr lvl="1" algn="just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qui </a:t>
            </a:r>
            <a:r>
              <a:rPr lang="en-US" dirty="0" err="1" smtClean="0"/>
              <a:t>định</a:t>
            </a:r>
            <a:r>
              <a:rPr lang="en-US" dirty="0" smtClean="0"/>
              <a:t> (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).</a:t>
            </a:r>
          </a:p>
          <a:p>
            <a:pPr lvl="1"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TiLePhat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Xét</a:t>
            </a:r>
            <a:r>
              <a:rPr lang="en-US" dirty="0" smtClean="0"/>
              <a:t> ycpm4: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39939" name="Content Placeholder 7"/>
          <p:cNvGraphicFramePr>
            <a:graphicFrameLocks noChangeAspect="1"/>
          </p:cNvGraphicFramePr>
          <p:nvPr/>
        </p:nvGraphicFramePr>
        <p:xfrm>
          <a:off x="1981200" y="1982788"/>
          <a:ext cx="6935788" cy="4510087"/>
        </p:xfrm>
        <a:graphic>
          <a:graphicData uri="http://schemas.openxmlformats.org/presentationml/2006/ole">
            <p:oleObj spid="_x0000_s39939" name="Visio" r:id="rId3" imgW="7021999" imgH="484734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Xét</a:t>
            </a:r>
            <a:r>
              <a:rPr lang="en-US" dirty="0" smtClean="0"/>
              <a:t> ycpm4: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logic:</a:t>
            </a:r>
          </a:p>
          <a:p>
            <a:pPr lvl="1"/>
            <a:endParaRPr lang="en-US" dirty="0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392363" y="2590800"/>
          <a:ext cx="5989637" cy="3071813"/>
        </p:xfrm>
        <a:graphic>
          <a:graphicData uri="http://schemas.openxmlformats.org/presentationml/2006/ole">
            <p:oleObj spid="_x0000_s40963" name="Visio" r:id="rId3" imgW="5668201" imgH="280588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Xét</a:t>
            </a:r>
            <a:r>
              <a:rPr lang="en-US" dirty="0" smtClean="0"/>
              <a:t> ycpm5: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đắn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BM5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).</a:t>
            </a:r>
          </a:p>
          <a:p>
            <a:pPr lvl="1"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TongDoanhThu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Thang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Ngay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SoLuongTiecCuoi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DoanhThu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TiLe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Xét</a:t>
            </a:r>
            <a:r>
              <a:rPr lang="en-US" dirty="0" smtClean="0"/>
              <a:t> ycpm5: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đắn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1987" name="Content Placeholder 7"/>
          <p:cNvGraphicFramePr>
            <a:graphicFrameLocks noChangeAspect="1"/>
          </p:cNvGraphicFramePr>
          <p:nvPr/>
        </p:nvGraphicFramePr>
        <p:xfrm>
          <a:off x="1981200" y="1982788"/>
          <a:ext cx="6935788" cy="4510087"/>
        </p:xfrm>
        <a:graphic>
          <a:graphicData uri="http://schemas.openxmlformats.org/presentationml/2006/ole">
            <p:oleObj spid="_x0000_s41987" name="Visio" r:id="rId3" imgW="7021999" imgH="484734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Xét</a:t>
            </a:r>
            <a:r>
              <a:rPr lang="en-US" dirty="0" smtClean="0"/>
              <a:t> ycpm5: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MaBaoCao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MaChiTietBaoCao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logic:</a:t>
            </a:r>
          </a:p>
          <a:p>
            <a:pPr lvl="1" algn="just"/>
            <a:endParaRPr lang="en-US" dirty="0" smtClean="0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438400" y="2947987"/>
          <a:ext cx="5989637" cy="3071813"/>
        </p:xfrm>
        <a:graphic>
          <a:graphicData uri="http://schemas.openxmlformats.org/presentationml/2006/ole">
            <p:oleObj spid="_x0000_s43011" name="Visio" r:id="rId3" imgW="5668201" imgH="280588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Xét</a:t>
            </a:r>
            <a:r>
              <a:rPr lang="en-US" dirty="0" smtClean="0"/>
              <a:t> ycpm5: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640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THIẾT KẾ MÀN HÌNH VỚI TÍNH ĐÚNG ĐẮN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ycpm1: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86000" y="2133600"/>
            <a:ext cx="5791200" cy="3124200"/>
            <a:chOff x="2286000" y="2133600"/>
            <a:chExt cx="5791200" cy="3124200"/>
          </a:xfrm>
        </p:grpSpPr>
        <p:sp>
          <p:nvSpPr>
            <p:cNvPr id="4" name="Rectangle 3"/>
            <p:cNvSpPr/>
            <p:nvPr/>
          </p:nvSpPr>
          <p:spPr>
            <a:xfrm>
              <a:off x="2286000" y="2133600"/>
              <a:ext cx="5791200" cy="3124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53000" y="2819400"/>
              <a:ext cx="2895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>
              <a:off x="2362200" y="2819400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Tên</a:t>
              </a:r>
              <a:r>
                <a:rPr lang="en-US" dirty="0" smtClean="0"/>
                <a:t> </a:t>
              </a:r>
              <a:r>
                <a:rPr lang="en-US" dirty="0" err="1" smtClean="0"/>
                <a:t>sảnh</a:t>
              </a:r>
              <a:endParaRPr lang="en-US" dirty="0"/>
            </a:p>
          </p:txBody>
        </p:sp>
        <p:sp>
          <p:nvSpPr>
            <p:cNvPr id="7" name="TextBox 6"/>
            <p:cNvSpPr txBox="1">
              <a:spLocks/>
            </p:cNvSpPr>
            <p:nvPr/>
          </p:nvSpPr>
          <p:spPr>
            <a:xfrm>
              <a:off x="2286000" y="2133600"/>
              <a:ext cx="5791200" cy="369332"/>
            </a:xfrm>
            <a:prstGeom prst="rect">
              <a:avLst/>
            </a:prstGeom>
            <a:noFill/>
          </p:spPr>
          <p:txBody>
            <a:bodyPr wrap="square" rtlCol="0" anchor="t" anchorCtr="1">
              <a:noAutofit/>
            </a:bodyPr>
            <a:lstStyle/>
            <a:p>
              <a:r>
                <a:rPr lang="en-US" b="1" dirty="0" smtClean="0"/>
                <a:t>TIẾP NHẬN SẢNH</a:t>
              </a:r>
              <a:endParaRPr lang="en-US" b="1" dirty="0"/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>
              <a:off x="2362200" y="3288268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Mã</a:t>
              </a:r>
              <a:r>
                <a:rPr lang="en-US" dirty="0" smtClean="0"/>
                <a:t> </a:t>
              </a:r>
              <a:r>
                <a:rPr lang="en-US" dirty="0" err="1" smtClean="0"/>
                <a:t>loại</a:t>
              </a:r>
              <a:r>
                <a:rPr lang="en-US" dirty="0" smtClean="0"/>
                <a:t> </a:t>
              </a:r>
              <a:r>
                <a:rPr lang="en-US" dirty="0" err="1" smtClean="0"/>
                <a:t>sảnh</a:t>
              </a:r>
              <a:endParaRPr lang="en-US" dirty="0"/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2362200" y="3733800"/>
              <a:ext cx="2220480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 smtClean="0"/>
                <a:t>Số</a:t>
              </a:r>
              <a:r>
                <a:rPr lang="en-US" dirty="0" smtClean="0"/>
                <a:t> </a:t>
              </a:r>
              <a:r>
                <a:rPr lang="en-US" dirty="0" err="1" smtClean="0"/>
                <a:t>lượng</a:t>
              </a:r>
              <a:r>
                <a:rPr lang="en-US" dirty="0" smtClean="0"/>
                <a:t> </a:t>
              </a:r>
              <a:r>
                <a:rPr lang="en-US" dirty="0" err="1" smtClean="0"/>
                <a:t>bàn</a:t>
              </a:r>
              <a:r>
                <a:rPr lang="en-US" dirty="0" smtClean="0"/>
                <a:t> </a:t>
              </a:r>
              <a:r>
                <a:rPr lang="en-US" dirty="0" err="1" smtClean="0"/>
                <a:t>tối</a:t>
              </a:r>
              <a:r>
                <a:rPr lang="en-US" dirty="0" smtClean="0"/>
                <a:t> </a:t>
              </a:r>
              <a:r>
                <a:rPr lang="en-US" dirty="0" err="1" smtClean="0"/>
                <a:t>đa</a:t>
              </a:r>
              <a:endParaRPr lang="en-US" dirty="0"/>
            </a:p>
          </p:txBody>
        </p:sp>
        <p:sp>
          <p:nvSpPr>
            <p:cNvPr id="10" name="TextBox 9"/>
            <p:cNvSpPr txBox="1">
              <a:spLocks/>
            </p:cNvSpPr>
            <p:nvPr/>
          </p:nvSpPr>
          <p:spPr>
            <a:xfrm>
              <a:off x="2362200" y="4191000"/>
              <a:ext cx="2323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Đơn</a:t>
              </a:r>
              <a:r>
                <a:rPr lang="en-US" dirty="0" smtClean="0"/>
                <a:t> </a:t>
              </a:r>
              <a:r>
                <a:rPr lang="en-US" dirty="0" err="1" smtClean="0"/>
                <a:t>giá</a:t>
              </a:r>
              <a:r>
                <a:rPr lang="en-US" dirty="0" smtClean="0"/>
                <a:t> </a:t>
              </a:r>
              <a:r>
                <a:rPr lang="en-US" dirty="0" err="1" smtClean="0"/>
                <a:t>bàn</a:t>
              </a:r>
              <a:r>
                <a:rPr lang="en-US" dirty="0" smtClean="0"/>
                <a:t> </a:t>
              </a:r>
              <a:r>
                <a:rPr lang="en-US" dirty="0" err="1" smtClean="0"/>
                <a:t>tối</a:t>
              </a:r>
              <a:r>
                <a:rPr lang="en-US" dirty="0" smtClean="0"/>
                <a:t> </a:t>
              </a:r>
              <a:r>
                <a:rPr lang="en-US" dirty="0" err="1" smtClean="0"/>
                <a:t>thiểu</a:t>
              </a:r>
              <a:endParaRPr lang="en-US" dirty="0"/>
            </a:p>
          </p:txBody>
        </p:sp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2362200" y="4659868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Ghi</a:t>
              </a:r>
              <a:r>
                <a:rPr lang="en-US" dirty="0" smtClean="0"/>
                <a:t> </a:t>
              </a:r>
              <a:r>
                <a:rPr lang="en-US" dirty="0" err="1" smtClean="0"/>
                <a:t>chú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3276600"/>
              <a:ext cx="2895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3733800"/>
              <a:ext cx="2895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4191000"/>
              <a:ext cx="2895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53000" y="4648200"/>
              <a:ext cx="2895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Nhận</a:t>
            </a:r>
            <a:r>
              <a:rPr lang="en-US" dirty="0" smtClean="0"/>
              <a:t> 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Đọc</a:t>
            </a:r>
            <a:r>
              <a:rPr lang="en-US" dirty="0" smtClean="0"/>
              <a:t> D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4: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“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r>
              <a:rPr lang="en-US" dirty="0" smtClean="0"/>
              <a:t>”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“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r>
              <a:rPr lang="en-US" dirty="0" smtClean="0"/>
              <a:t>”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5: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“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”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”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ycpm2: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447800" y="1447800"/>
            <a:ext cx="7467600" cy="4648200"/>
            <a:chOff x="1447800" y="1447800"/>
            <a:chExt cx="7467600" cy="4648200"/>
          </a:xfrm>
        </p:grpSpPr>
        <p:sp>
          <p:nvSpPr>
            <p:cNvPr id="4" name="Rectangle 3"/>
            <p:cNvSpPr/>
            <p:nvPr/>
          </p:nvSpPr>
          <p:spPr>
            <a:xfrm>
              <a:off x="1447800" y="1447800"/>
              <a:ext cx="7467600" cy="4648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124200" y="1905000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>
              <a:off x="1524000" y="19050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Tên</a:t>
              </a:r>
              <a:r>
                <a:rPr lang="en-US" dirty="0" smtClean="0"/>
                <a:t> </a:t>
              </a:r>
              <a:r>
                <a:rPr lang="en-US" dirty="0" err="1" smtClean="0"/>
                <a:t>chú</a:t>
              </a:r>
              <a:r>
                <a:rPr lang="en-US" dirty="0" smtClean="0"/>
                <a:t> </a:t>
              </a:r>
              <a:r>
                <a:rPr lang="en-US" dirty="0" err="1" smtClean="0"/>
                <a:t>rễ</a:t>
              </a:r>
              <a:endParaRPr lang="en-US" dirty="0"/>
            </a:p>
          </p:txBody>
        </p:sp>
        <p:sp>
          <p:nvSpPr>
            <p:cNvPr id="7" name="TextBox 6"/>
            <p:cNvSpPr txBox="1">
              <a:spLocks/>
            </p:cNvSpPr>
            <p:nvPr/>
          </p:nvSpPr>
          <p:spPr>
            <a:xfrm>
              <a:off x="1447800" y="1447800"/>
              <a:ext cx="7467600" cy="457200"/>
            </a:xfrm>
            <a:prstGeom prst="rect">
              <a:avLst/>
            </a:prstGeom>
            <a:noFill/>
          </p:spPr>
          <p:txBody>
            <a:bodyPr wrap="square" rtlCol="0" anchor="t" anchorCtr="1">
              <a:noAutofit/>
            </a:bodyPr>
            <a:lstStyle/>
            <a:p>
              <a:r>
                <a:rPr lang="en-US" sz="2000" b="1" dirty="0" smtClean="0"/>
                <a:t>ĐẶT TIỆC CƯỚI</a:t>
              </a:r>
              <a:endParaRPr lang="en-US" sz="2000" b="1" dirty="0"/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>
              <a:off x="5181600" y="190500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Tên</a:t>
              </a:r>
              <a:r>
                <a:rPr lang="en-US" dirty="0" smtClean="0"/>
                <a:t> </a:t>
              </a:r>
              <a:r>
                <a:rPr lang="en-US" dirty="0" err="1" smtClean="0"/>
                <a:t>cô</a:t>
              </a:r>
              <a:r>
                <a:rPr lang="en-US" dirty="0" smtClean="0"/>
                <a:t> </a:t>
              </a:r>
              <a:r>
                <a:rPr lang="en-US" dirty="0" err="1" smtClean="0"/>
                <a:t>dâu</a:t>
              </a:r>
              <a:endParaRPr lang="en-US" dirty="0"/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1524000" y="23622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 smtClean="0"/>
                <a:t>Điện</a:t>
              </a:r>
              <a:r>
                <a:rPr lang="en-US" dirty="0" smtClean="0"/>
                <a:t> </a:t>
              </a:r>
              <a:r>
                <a:rPr lang="en-US" dirty="0" err="1" smtClean="0"/>
                <a:t>thoại</a:t>
              </a:r>
              <a:endParaRPr lang="en-US" dirty="0"/>
            </a:p>
          </p:txBody>
        </p:sp>
        <p:sp>
          <p:nvSpPr>
            <p:cNvPr id="10" name="TextBox 9"/>
            <p:cNvSpPr txBox="1">
              <a:spLocks/>
            </p:cNvSpPr>
            <p:nvPr/>
          </p:nvSpPr>
          <p:spPr>
            <a:xfrm>
              <a:off x="5181600" y="2362200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Ngày</a:t>
              </a:r>
              <a:r>
                <a:rPr lang="en-US" dirty="0" smtClean="0"/>
                <a:t> </a:t>
              </a:r>
              <a:r>
                <a:rPr lang="en-US" dirty="0" err="1" smtClean="0"/>
                <a:t>đặt</a:t>
              </a:r>
              <a:r>
                <a:rPr lang="en-US" dirty="0" smtClean="0"/>
                <a:t> </a:t>
              </a:r>
              <a:r>
                <a:rPr lang="en-US" dirty="0" err="1" smtClean="0"/>
                <a:t>tiệc</a:t>
              </a:r>
              <a:endParaRPr lang="en-US" dirty="0"/>
            </a:p>
          </p:txBody>
        </p:sp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1524000" y="281940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Mã</a:t>
              </a:r>
              <a:r>
                <a:rPr lang="en-US" dirty="0" smtClean="0"/>
                <a:t> Ca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34200" y="1905000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24200" y="2362200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2362200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2819400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5181600" y="28194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Mã</a:t>
              </a:r>
              <a:r>
                <a:rPr lang="en-US" dirty="0" smtClean="0"/>
                <a:t> </a:t>
              </a:r>
              <a:r>
                <a:rPr lang="en-US" dirty="0" err="1" smtClean="0"/>
                <a:t>Sảnh</a:t>
              </a:r>
              <a:endParaRPr lang="en-US" dirty="0"/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524000" y="3276600"/>
              <a:ext cx="1432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Tiền</a:t>
              </a:r>
              <a:r>
                <a:rPr lang="en-US" dirty="0" smtClean="0"/>
                <a:t> </a:t>
              </a:r>
              <a:r>
                <a:rPr lang="en-US" dirty="0" err="1" smtClean="0"/>
                <a:t>đặt</a:t>
              </a:r>
              <a:r>
                <a:rPr lang="en-US" dirty="0" smtClean="0"/>
                <a:t> </a:t>
              </a:r>
              <a:r>
                <a:rPr lang="en-US" dirty="0" err="1" smtClean="0"/>
                <a:t>cọc</a:t>
              </a:r>
              <a:endParaRPr lang="en-US" dirty="0"/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5181600" y="3276600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Số</a:t>
              </a:r>
              <a:r>
                <a:rPr lang="en-US" dirty="0" smtClean="0"/>
                <a:t> </a:t>
              </a:r>
              <a:r>
                <a:rPr lang="en-US" dirty="0" err="1" smtClean="0"/>
                <a:t>lượng</a:t>
              </a:r>
              <a:r>
                <a:rPr lang="en-US" dirty="0" smtClean="0"/>
                <a:t> </a:t>
              </a:r>
              <a:r>
                <a:rPr lang="en-US" dirty="0" err="1" smtClean="0"/>
                <a:t>bàn</a:t>
              </a:r>
              <a:endParaRPr lang="en-US" dirty="0"/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1524000" y="3657600"/>
              <a:ext cx="1600200" cy="6858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 smtClean="0"/>
                <a:t>Số</a:t>
              </a:r>
              <a:r>
                <a:rPr lang="en-US" dirty="0" smtClean="0"/>
                <a:t> </a:t>
              </a:r>
              <a:r>
                <a:rPr lang="en-US" dirty="0" err="1" smtClean="0"/>
                <a:t>lượng</a:t>
              </a:r>
              <a:r>
                <a:rPr lang="en-US" dirty="0" smtClean="0"/>
                <a:t> </a:t>
              </a:r>
              <a:r>
                <a:rPr lang="en-US" dirty="0" err="1" smtClean="0"/>
                <a:t>bàn</a:t>
              </a:r>
              <a:r>
                <a:rPr lang="en-US" dirty="0" smtClean="0"/>
                <a:t> </a:t>
              </a:r>
              <a:r>
                <a:rPr lang="en-US" dirty="0" err="1" smtClean="0"/>
                <a:t>dự</a:t>
              </a:r>
              <a:r>
                <a:rPr lang="en-US" dirty="0" smtClean="0"/>
                <a:t> </a:t>
              </a:r>
              <a:r>
                <a:rPr lang="en-US" dirty="0" err="1" smtClean="0"/>
                <a:t>trữ</a:t>
              </a:r>
              <a:endParaRPr lang="en-US" dirty="0"/>
            </a:p>
          </p:txBody>
        </p:sp>
        <p:sp>
          <p:nvSpPr>
            <p:cNvPr id="20" name="TextBox 19"/>
            <p:cNvSpPr txBox="1">
              <a:spLocks/>
            </p:cNvSpPr>
            <p:nvPr/>
          </p:nvSpPr>
          <p:spPr>
            <a:xfrm>
              <a:off x="1524000" y="426720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Mã</a:t>
              </a:r>
              <a:r>
                <a:rPr lang="en-US" dirty="0" smtClean="0"/>
                <a:t> </a:t>
              </a:r>
              <a:r>
                <a:rPr lang="en-US" dirty="0" err="1" smtClean="0"/>
                <a:t>món</a:t>
              </a:r>
              <a:r>
                <a:rPr lang="en-US" dirty="0" smtClean="0"/>
                <a:t> </a:t>
              </a:r>
              <a:r>
                <a:rPr lang="en-US" dirty="0" err="1" smtClean="0"/>
                <a:t>ăn</a:t>
              </a:r>
              <a:endParaRPr lang="en-US" dirty="0"/>
            </a:p>
          </p:txBody>
        </p:sp>
        <p:sp>
          <p:nvSpPr>
            <p:cNvPr id="21" name="TextBox 20"/>
            <p:cNvSpPr txBox="1">
              <a:spLocks/>
            </p:cNvSpPr>
            <p:nvPr/>
          </p:nvSpPr>
          <p:spPr>
            <a:xfrm>
              <a:off x="5181600" y="5105400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Đơn</a:t>
              </a:r>
              <a:r>
                <a:rPr lang="en-US" dirty="0" smtClean="0"/>
                <a:t> </a:t>
              </a:r>
              <a:r>
                <a:rPr lang="en-US" dirty="0" err="1" smtClean="0"/>
                <a:t>giá</a:t>
              </a:r>
              <a:endParaRPr lang="en-US" dirty="0"/>
            </a:p>
          </p:txBody>
        </p:sp>
        <p:sp>
          <p:nvSpPr>
            <p:cNvPr id="22" name="TextBox 21"/>
            <p:cNvSpPr txBox="1">
              <a:spLocks/>
            </p:cNvSpPr>
            <p:nvPr/>
          </p:nvSpPr>
          <p:spPr>
            <a:xfrm>
              <a:off x="1524000" y="5181600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Ghi</a:t>
              </a:r>
              <a:r>
                <a:rPr lang="en-US" dirty="0" smtClean="0"/>
                <a:t> </a:t>
              </a:r>
              <a:r>
                <a:rPr lang="en-US" dirty="0" err="1" smtClean="0"/>
                <a:t>chú</a:t>
              </a:r>
              <a:endParaRPr lang="en-US" dirty="0"/>
            </a:p>
          </p:txBody>
        </p:sp>
        <p:sp>
          <p:nvSpPr>
            <p:cNvPr id="23" name="TextBox 22"/>
            <p:cNvSpPr txBox="1">
              <a:spLocks/>
            </p:cNvSpPr>
            <p:nvPr/>
          </p:nvSpPr>
          <p:spPr>
            <a:xfrm>
              <a:off x="1524000" y="4724400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Đơn</a:t>
              </a:r>
              <a:r>
                <a:rPr lang="en-US" dirty="0" smtClean="0"/>
                <a:t> </a:t>
              </a:r>
              <a:r>
                <a:rPr lang="en-US" dirty="0" err="1" smtClean="0"/>
                <a:t>giá</a:t>
              </a:r>
              <a:endParaRPr lang="en-US" dirty="0"/>
            </a:p>
          </p:txBody>
        </p:sp>
        <p:sp>
          <p:nvSpPr>
            <p:cNvPr id="24" name="TextBox 23"/>
            <p:cNvSpPr txBox="1">
              <a:spLocks/>
            </p:cNvSpPr>
            <p:nvPr/>
          </p:nvSpPr>
          <p:spPr>
            <a:xfrm>
              <a:off x="5181600" y="4191000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Mã</a:t>
              </a:r>
              <a:r>
                <a:rPr lang="en-US" dirty="0" smtClean="0"/>
                <a:t> </a:t>
              </a:r>
              <a:r>
                <a:rPr lang="en-US" dirty="0" err="1" smtClean="0"/>
                <a:t>dịch</a:t>
              </a:r>
              <a:r>
                <a:rPr lang="en-US" dirty="0" smtClean="0"/>
                <a:t> </a:t>
              </a:r>
              <a:r>
                <a:rPr lang="en-US" dirty="0" err="1" smtClean="0"/>
                <a:t>vụ</a:t>
              </a:r>
              <a:endParaRPr lang="en-US" dirty="0"/>
            </a:p>
          </p:txBody>
        </p:sp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5181600" y="4648200"/>
              <a:ext cx="114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Số</a:t>
              </a:r>
              <a:r>
                <a:rPr lang="en-US" dirty="0" smtClean="0"/>
                <a:t> </a:t>
              </a:r>
              <a:r>
                <a:rPr lang="en-US" dirty="0" err="1" smtClean="0"/>
                <a:t>lượng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24200" y="2819400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24200" y="3276600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34200" y="3276600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24200" y="4267200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24200" y="4724400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24200" y="5181600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934200" y="4191000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934200" y="4648200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34200" y="5105400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4200" y="3733800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ycpm3: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0" y="2133600"/>
            <a:ext cx="5791200" cy="1219200"/>
            <a:chOff x="2286000" y="2133600"/>
            <a:chExt cx="5791200" cy="1219200"/>
          </a:xfrm>
        </p:grpSpPr>
        <p:sp>
          <p:nvSpPr>
            <p:cNvPr id="5" name="Rectangle 4"/>
            <p:cNvSpPr/>
            <p:nvPr/>
          </p:nvSpPr>
          <p:spPr>
            <a:xfrm>
              <a:off x="2286000" y="2133600"/>
              <a:ext cx="5791200" cy="1219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2819400"/>
              <a:ext cx="39624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>
              <a:spLocks/>
            </p:cNvSpPr>
            <p:nvPr/>
          </p:nvSpPr>
          <p:spPr>
            <a:xfrm>
              <a:off x="2362200" y="2819400"/>
              <a:ext cx="146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Mã</a:t>
              </a:r>
              <a:r>
                <a:rPr lang="en-US" dirty="0" smtClean="0"/>
                <a:t> </a:t>
              </a:r>
              <a:r>
                <a:rPr lang="en-US" dirty="0" err="1" smtClean="0"/>
                <a:t>tiệc</a:t>
              </a:r>
              <a:r>
                <a:rPr lang="en-US" dirty="0" smtClean="0"/>
                <a:t> </a:t>
              </a:r>
              <a:r>
                <a:rPr lang="en-US" dirty="0" err="1" smtClean="0"/>
                <a:t>cưới</a:t>
              </a:r>
              <a:endParaRPr lang="en-US" dirty="0"/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>
              <a:off x="2286000" y="2133600"/>
              <a:ext cx="5791200" cy="369332"/>
            </a:xfrm>
            <a:prstGeom prst="rect">
              <a:avLst/>
            </a:prstGeom>
            <a:noFill/>
          </p:spPr>
          <p:txBody>
            <a:bodyPr wrap="square" rtlCol="0" anchor="t" anchorCtr="1">
              <a:noAutofit/>
            </a:bodyPr>
            <a:lstStyle/>
            <a:p>
              <a:r>
                <a:rPr lang="en-US" b="1" dirty="0" smtClean="0"/>
                <a:t>TRA CỨU TIỆC CƯỚI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ycpm4: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0" y="2133600"/>
            <a:ext cx="5791200" cy="1676400"/>
            <a:chOff x="2286000" y="2133600"/>
            <a:chExt cx="5791200" cy="1676400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0" y="2133600"/>
              <a:ext cx="5791200" cy="1676400"/>
              <a:chOff x="2286000" y="2133600"/>
              <a:chExt cx="5791200" cy="1676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286000" y="2133600"/>
                <a:ext cx="5791200" cy="1676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343400" y="2819400"/>
                <a:ext cx="35052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>
                <a:spLocks/>
              </p:cNvSpPr>
              <p:nvPr/>
            </p:nvSpPr>
            <p:spPr>
              <a:xfrm>
                <a:off x="2362200" y="2819400"/>
                <a:ext cx="1463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Mã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tiệc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cưới</a:t>
                </a:r>
                <a:endParaRPr lang="en-US" dirty="0"/>
              </a:p>
            </p:txBody>
          </p:sp>
          <p:sp>
            <p:nvSpPr>
              <p:cNvPr id="8" name="TextBox 7"/>
              <p:cNvSpPr txBox="1">
                <a:spLocks/>
              </p:cNvSpPr>
              <p:nvPr/>
            </p:nvSpPr>
            <p:spPr>
              <a:xfrm>
                <a:off x="2286000" y="2133600"/>
                <a:ext cx="5791200" cy="369332"/>
              </a:xfrm>
              <a:prstGeom prst="rect">
                <a:avLst/>
              </a:prstGeom>
              <a:noFill/>
            </p:spPr>
            <p:txBody>
              <a:bodyPr wrap="square" rtlCol="0" anchor="t" anchorCtr="1">
                <a:noAutofit/>
              </a:bodyPr>
              <a:lstStyle/>
              <a:p>
                <a:r>
                  <a:rPr lang="en-US" b="1" dirty="0" smtClean="0"/>
                  <a:t>LẬP HÓA ĐƠN</a:t>
                </a:r>
                <a:endParaRPr lang="en-US" b="1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4343400" y="3276600"/>
              <a:ext cx="3505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>
              <a:spLocks/>
            </p:cNvSpPr>
            <p:nvPr/>
          </p:nvSpPr>
          <p:spPr>
            <a:xfrm>
              <a:off x="2362200" y="3276600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Ngày</a:t>
              </a:r>
              <a:r>
                <a:rPr lang="en-US" dirty="0" smtClean="0"/>
                <a:t> </a:t>
              </a:r>
              <a:r>
                <a:rPr lang="en-US" dirty="0" err="1" smtClean="0"/>
                <a:t>thanh</a:t>
              </a:r>
              <a:r>
                <a:rPr lang="en-US" dirty="0" smtClean="0"/>
                <a:t> </a:t>
              </a:r>
              <a:r>
                <a:rPr lang="en-US" dirty="0" err="1" smtClean="0"/>
                <a:t>toán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ycpm5: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0" y="2133600"/>
            <a:ext cx="5791200" cy="1219200"/>
            <a:chOff x="2286000" y="2133600"/>
            <a:chExt cx="5791200" cy="1219200"/>
          </a:xfrm>
        </p:grpSpPr>
        <p:sp>
          <p:nvSpPr>
            <p:cNvPr id="5" name="Rectangle 4"/>
            <p:cNvSpPr/>
            <p:nvPr/>
          </p:nvSpPr>
          <p:spPr>
            <a:xfrm>
              <a:off x="2286000" y="2133600"/>
              <a:ext cx="5791200" cy="1219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2800" y="2819400"/>
              <a:ext cx="4495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>
              <a:spLocks/>
            </p:cNvSpPr>
            <p:nvPr/>
          </p:nvSpPr>
          <p:spPr>
            <a:xfrm>
              <a:off x="2362200" y="281940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Tháng</a:t>
              </a:r>
              <a:endParaRPr lang="en-US" dirty="0"/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>
              <a:off x="2286000" y="2133600"/>
              <a:ext cx="5791200" cy="369332"/>
            </a:xfrm>
            <a:prstGeom prst="rect">
              <a:avLst/>
            </a:prstGeom>
            <a:noFill/>
          </p:spPr>
          <p:txBody>
            <a:bodyPr wrap="square" rtlCol="0" anchor="t" anchorCtr="1">
              <a:noAutofit/>
            </a:bodyPr>
            <a:lstStyle/>
            <a:p>
              <a:r>
                <a:rPr lang="en-US" b="1" dirty="0" smtClean="0"/>
                <a:t>LẬP BÁO CÁO THÁNG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ycpm6: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qui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1219200"/>
            <a:ext cx="7467600" cy="54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1981201"/>
            <a:ext cx="1828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600200" y="1981200"/>
            <a:ext cx="1569660" cy="417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endParaRPr 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447800" y="1219200"/>
            <a:ext cx="7467600" cy="517161"/>
          </a:xfrm>
          <a:prstGeom prst="rect">
            <a:avLst/>
          </a:prstGeom>
          <a:noFill/>
        </p:spPr>
        <p:txBody>
          <a:bodyPr wrap="square" rtlCol="0" anchor="t" anchorCtr="1">
            <a:noAutofit/>
          </a:bodyPr>
          <a:lstStyle/>
          <a:p>
            <a:r>
              <a:rPr lang="en-US" sz="2000" b="1" dirty="0" smtClean="0"/>
              <a:t>THAY ĐỔI QUI ĐỊNH</a:t>
            </a:r>
            <a:endParaRPr lang="en-US" sz="2000" b="1" dirty="0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600200" y="2325974"/>
            <a:ext cx="1524000" cy="6895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endParaRPr lang="en-US" dirty="0"/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1600200" y="1650167"/>
            <a:ext cx="1864613" cy="417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Thêm</a:t>
            </a:r>
            <a:r>
              <a:rPr lang="en-US" b="1" dirty="0" smtClean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sảnh</a:t>
            </a:r>
            <a:endParaRPr lang="en-US" b="1" dirty="0"/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1600200" y="3316574"/>
            <a:ext cx="1492716" cy="417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00400" y="2514600"/>
            <a:ext cx="1828800" cy="397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1600200" y="2971800"/>
            <a:ext cx="1672253" cy="417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Xóa</a:t>
            </a:r>
            <a:r>
              <a:rPr lang="en-US" b="1" dirty="0" smtClean="0"/>
              <a:t> </a:t>
            </a:r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sảnh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3200400" y="3316575"/>
            <a:ext cx="1828800" cy="341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600200" y="3733800"/>
            <a:ext cx="3429000" cy="1676400"/>
            <a:chOff x="1600200" y="3505200"/>
            <a:chExt cx="3429000" cy="1676400"/>
          </a:xfrm>
        </p:grpSpPr>
        <p:sp>
          <p:nvSpPr>
            <p:cNvPr id="37" name="Rectangle 36"/>
            <p:cNvSpPr/>
            <p:nvPr/>
          </p:nvSpPr>
          <p:spPr>
            <a:xfrm>
              <a:off x="3200400" y="4267200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>
              <a:spLocks/>
            </p:cNvSpPr>
            <p:nvPr/>
          </p:nvSpPr>
          <p:spPr>
            <a:xfrm>
              <a:off x="1600200" y="426720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Tên</a:t>
              </a:r>
              <a:r>
                <a:rPr lang="en-US" dirty="0" smtClean="0"/>
                <a:t> </a:t>
              </a:r>
              <a:r>
                <a:rPr lang="en-US" dirty="0" err="1" smtClean="0"/>
                <a:t>loại</a:t>
              </a:r>
              <a:r>
                <a:rPr lang="en-US" dirty="0" smtClean="0"/>
                <a:t> </a:t>
              </a:r>
              <a:r>
                <a:rPr lang="en-US" dirty="0" err="1" smtClean="0"/>
                <a:t>sảnh</a:t>
              </a:r>
              <a:endParaRPr lang="en-US" dirty="0"/>
            </a:p>
          </p:txBody>
        </p:sp>
        <p:sp>
          <p:nvSpPr>
            <p:cNvPr id="39" name="TextBox 38"/>
            <p:cNvSpPr txBox="1">
              <a:spLocks/>
            </p:cNvSpPr>
            <p:nvPr/>
          </p:nvSpPr>
          <p:spPr>
            <a:xfrm>
              <a:off x="1600200" y="4572000"/>
              <a:ext cx="1524000" cy="609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 smtClean="0"/>
                <a:t>Đơn</a:t>
              </a:r>
              <a:r>
                <a:rPr lang="en-US" dirty="0" smtClean="0"/>
                <a:t> </a:t>
              </a:r>
              <a:r>
                <a:rPr lang="en-US" dirty="0" err="1" smtClean="0"/>
                <a:t>giá</a:t>
              </a:r>
              <a:r>
                <a:rPr lang="en-US" dirty="0" smtClean="0"/>
                <a:t> </a:t>
              </a:r>
              <a:r>
                <a:rPr lang="en-US" dirty="0" err="1" smtClean="0"/>
                <a:t>bàn</a:t>
              </a:r>
              <a:r>
                <a:rPr lang="en-US" dirty="0" smtClean="0"/>
                <a:t> </a:t>
              </a:r>
              <a:r>
                <a:rPr lang="en-US" dirty="0" err="1" smtClean="0"/>
                <a:t>tối</a:t>
              </a:r>
              <a:r>
                <a:rPr lang="en-US" dirty="0" smtClean="0"/>
                <a:t> </a:t>
              </a:r>
              <a:r>
                <a:rPr lang="en-US" dirty="0" err="1" smtClean="0"/>
                <a:t>thiểu</a:t>
              </a:r>
              <a:endParaRPr lang="en-US" dirty="0"/>
            </a:p>
          </p:txBody>
        </p:sp>
        <p:sp>
          <p:nvSpPr>
            <p:cNvPr id="40" name="TextBox 39"/>
            <p:cNvSpPr txBox="1">
              <a:spLocks/>
            </p:cNvSpPr>
            <p:nvPr/>
          </p:nvSpPr>
          <p:spPr>
            <a:xfrm>
              <a:off x="1600200" y="3505200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Cập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nhật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loại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sảnh</a:t>
              </a:r>
              <a:endParaRPr lang="en-US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00400" y="4724400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>
              <a:spLocks/>
            </p:cNvSpPr>
            <p:nvPr/>
          </p:nvSpPr>
          <p:spPr>
            <a:xfrm>
              <a:off x="1600200" y="3810000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Mã</a:t>
              </a:r>
              <a:r>
                <a:rPr lang="en-US" dirty="0" smtClean="0"/>
                <a:t> </a:t>
              </a:r>
              <a:r>
                <a:rPr lang="en-US" dirty="0" err="1" smtClean="0"/>
                <a:t>loại</a:t>
              </a:r>
              <a:r>
                <a:rPr lang="en-US" dirty="0" smtClean="0"/>
                <a:t> </a:t>
              </a:r>
              <a:r>
                <a:rPr lang="en-US" dirty="0" err="1" smtClean="0"/>
                <a:t>sảnh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00400" y="3810000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410200" y="1600200"/>
            <a:ext cx="3429000" cy="1143000"/>
            <a:chOff x="1600200" y="3505200"/>
            <a:chExt cx="3429000" cy="1143000"/>
          </a:xfrm>
        </p:grpSpPr>
        <p:sp>
          <p:nvSpPr>
            <p:cNvPr id="46" name="Rectangle 45"/>
            <p:cNvSpPr/>
            <p:nvPr/>
          </p:nvSpPr>
          <p:spPr>
            <a:xfrm>
              <a:off x="3200400" y="4267200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>
              <a:spLocks/>
            </p:cNvSpPr>
            <p:nvPr/>
          </p:nvSpPr>
          <p:spPr>
            <a:xfrm>
              <a:off x="1600200" y="426720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Tên</a:t>
              </a:r>
              <a:r>
                <a:rPr lang="en-US" dirty="0" smtClean="0"/>
                <a:t> ca</a:t>
              </a:r>
              <a:endParaRPr lang="en-US" dirty="0"/>
            </a:p>
          </p:txBody>
        </p:sp>
        <p:sp>
          <p:nvSpPr>
            <p:cNvPr id="49" name="TextBox 48"/>
            <p:cNvSpPr txBox="1">
              <a:spLocks/>
            </p:cNvSpPr>
            <p:nvPr/>
          </p:nvSpPr>
          <p:spPr>
            <a:xfrm>
              <a:off x="1600200" y="3505200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Cập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nhật</a:t>
              </a:r>
              <a:r>
                <a:rPr lang="en-US" b="1" dirty="0" smtClean="0"/>
                <a:t> ca</a:t>
              </a:r>
              <a:endParaRPr lang="en-US" b="1" dirty="0"/>
            </a:p>
          </p:txBody>
        </p:sp>
        <p:sp>
          <p:nvSpPr>
            <p:cNvPr id="51" name="TextBox 50"/>
            <p:cNvSpPr txBox="1">
              <a:spLocks/>
            </p:cNvSpPr>
            <p:nvPr/>
          </p:nvSpPr>
          <p:spPr>
            <a:xfrm>
              <a:off x="1600200" y="381000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Mã</a:t>
              </a:r>
              <a:r>
                <a:rPr lang="en-US" dirty="0" smtClean="0"/>
                <a:t> ca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00400" y="3810000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10200" y="4800600"/>
            <a:ext cx="3429000" cy="1676400"/>
            <a:chOff x="1600200" y="3505200"/>
            <a:chExt cx="3429000" cy="1676400"/>
          </a:xfrm>
        </p:grpSpPr>
        <p:sp>
          <p:nvSpPr>
            <p:cNvPr id="62" name="Rectangle 61"/>
            <p:cNvSpPr/>
            <p:nvPr/>
          </p:nvSpPr>
          <p:spPr>
            <a:xfrm>
              <a:off x="3200400" y="4267200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>
              <a:spLocks/>
            </p:cNvSpPr>
            <p:nvPr/>
          </p:nvSpPr>
          <p:spPr>
            <a:xfrm>
              <a:off x="1600200" y="426720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Tên</a:t>
              </a:r>
              <a:r>
                <a:rPr lang="en-US" dirty="0" smtClean="0"/>
                <a:t> </a:t>
              </a:r>
              <a:r>
                <a:rPr lang="en-US" dirty="0" err="1" smtClean="0"/>
                <a:t>loại</a:t>
              </a:r>
              <a:r>
                <a:rPr lang="en-US" dirty="0" smtClean="0"/>
                <a:t> </a:t>
              </a:r>
              <a:r>
                <a:rPr lang="en-US" dirty="0" err="1" smtClean="0"/>
                <a:t>sảnh</a:t>
              </a:r>
              <a:endParaRPr lang="en-US" dirty="0"/>
            </a:p>
          </p:txBody>
        </p:sp>
        <p:sp>
          <p:nvSpPr>
            <p:cNvPr id="64" name="TextBox 63"/>
            <p:cNvSpPr txBox="1">
              <a:spLocks/>
            </p:cNvSpPr>
            <p:nvPr/>
          </p:nvSpPr>
          <p:spPr>
            <a:xfrm>
              <a:off x="1600200" y="4572000"/>
              <a:ext cx="1524000" cy="609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err="1" smtClean="0"/>
                <a:t>Đơn</a:t>
              </a:r>
              <a:r>
                <a:rPr lang="en-US" dirty="0" smtClean="0"/>
                <a:t> </a:t>
              </a:r>
              <a:r>
                <a:rPr lang="en-US" dirty="0" err="1" smtClean="0"/>
                <a:t>giá</a:t>
              </a:r>
              <a:r>
                <a:rPr lang="en-US" dirty="0" smtClean="0"/>
                <a:t> </a:t>
              </a:r>
              <a:r>
                <a:rPr lang="en-US" dirty="0" err="1" smtClean="0"/>
                <a:t>bàn</a:t>
              </a:r>
              <a:r>
                <a:rPr lang="en-US" dirty="0" smtClean="0"/>
                <a:t> </a:t>
              </a:r>
              <a:r>
                <a:rPr lang="en-US" dirty="0" err="1" smtClean="0"/>
                <a:t>tối</a:t>
              </a:r>
              <a:r>
                <a:rPr lang="en-US" dirty="0" smtClean="0"/>
                <a:t> </a:t>
              </a:r>
              <a:r>
                <a:rPr lang="en-US" dirty="0" err="1" smtClean="0"/>
                <a:t>thiểu</a:t>
              </a:r>
              <a:endParaRPr lang="en-US" dirty="0"/>
            </a:p>
          </p:txBody>
        </p:sp>
        <p:sp>
          <p:nvSpPr>
            <p:cNvPr id="65" name="TextBox 64"/>
            <p:cNvSpPr txBox="1">
              <a:spLocks/>
            </p:cNvSpPr>
            <p:nvPr/>
          </p:nvSpPr>
          <p:spPr>
            <a:xfrm>
              <a:off x="1600200" y="3505200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Cập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nhật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loại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sảnh</a:t>
              </a:r>
              <a:endParaRPr lang="en-US" b="1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00400" y="4724400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>
              <a:spLocks/>
            </p:cNvSpPr>
            <p:nvPr/>
          </p:nvSpPr>
          <p:spPr>
            <a:xfrm>
              <a:off x="1600200" y="3810000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Mã</a:t>
              </a:r>
              <a:r>
                <a:rPr lang="en-US" dirty="0" smtClean="0"/>
                <a:t> </a:t>
              </a:r>
              <a:r>
                <a:rPr lang="en-US" dirty="0" err="1" smtClean="0"/>
                <a:t>loại</a:t>
              </a:r>
              <a:r>
                <a:rPr lang="en-US" dirty="0" smtClean="0"/>
                <a:t> </a:t>
              </a:r>
              <a:r>
                <a:rPr lang="en-US" dirty="0" err="1" smtClean="0"/>
                <a:t>sảnh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00400" y="3810000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410200" y="2743200"/>
            <a:ext cx="3429000" cy="2045732"/>
            <a:chOff x="5410200" y="3048000"/>
            <a:chExt cx="3429000" cy="2045732"/>
          </a:xfrm>
        </p:grpSpPr>
        <p:grpSp>
          <p:nvGrpSpPr>
            <p:cNvPr id="53" name="Group 52"/>
            <p:cNvGrpSpPr/>
            <p:nvPr/>
          </p:nvGrpSpPr>
          <p:grpSpPr>
            <a:xfrm>
              <a:off x="5410200" y="3048000"/>
              <a:ext cx="3429000" cy="1600200"/>
              <a:chOff x="1600200" y="3505200"/>
              <a:chExt cx="3429000" cy="16002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200400" y="4267200"/>
                <a:ext cx="1828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1600200" y="4267200"/>
                <a:ext cx="1415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Tên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món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ăn</a:t>
                </a:r>
                <a:endParaRPr lang="en-US" dirty="0"/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1600200" y="4736068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Đơn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endParaRPr lang="en-US" dirty="0"/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1600200" y="3505200"/>
                <a:ext cx="2056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Cập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nhật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món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ăn</a:t>
                </a:r>
                <a:endParaRPr lang="en-US" b="1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200400" y="4724400"/>
                <a:ext cx="1828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1600200" y="3810000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Mã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món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ăn</a:t>
                </a:r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200400" y="3810000"/>
                <a:ext cx="18288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TextBox 68"/>
            <p:cNvSpPr txBox="1">
              <a:spLocks/>
            </p:cNvSpPr>
            <p:nvPr/>
          </p:nvSpPr>
          <p:spPr>
            <a:xfrm>
              <a:off x="5410200" y="47244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Ghi</a:t>
              </a:r>
              <a:r>
                <a:rPr lang="en-US" dirty="0" smtClean="0"/>
                <a:t> </a:t>
              </a:r>
              <a:r>
                <a:rPr lang="en-US" dirty="0" err="1" smtClean="0"/>
                <a:t>chú</a:t>
              </a:r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010400" y="4712732"/>
              <a:ext cx="1828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752600" y="5715000"/>
            <a:ext cx="2911718" cy="445532"/>
            <a:chOff x="1752600" y="5943600"/>
            <a:chExt cx="2911718" cy="445532"/>
          </a:xfrm>
        </p:grpSpPr>
        <p:grpSp>
          <p:nvGrpSpPr>
            <p:cNvPr id="75" name="Group 74"/>
            <p:cNvGrpSpPr/>
            <p:nvPr/>
          </p:nvGrpSpPr>
          <p:grpSpPr>
            <a:xfrm>
              <a:off x="1752600" y="5943600"/>
              <a:ext cx="2911718" cy="445532"/>
              <a:chOff x="2133600" y="5715000"/>
              <a:chExt cx="2911718" cy="445532"/>
            </a:xfrm>
          </p:grpSpPr>
          <p:sp>
            <p:nvSpPr>
              <p:cNvPr id="72" name="TextBox 71"/>
              <p:cNvSpPr txBox="1">
                <a:spLocks/>
              </p:cNvSpPr>
              <p:nvPr/>
            </p:nvSpPr>
            <p:spPr>
              <a:xfrm>
                <a:off x="2590800" y="5791200"/>
                <a:ext cx="2454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Sử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dụng</a:t>
                </a:r>
                <a:r>
                  <a:rPr lang="en-US" dirty="0" smtClean="0"/>
                  <a:t> qui </a:t>
                </a:r>
                <a:r>
                  <a:rPr lang="en-US" dirty="0" err="1" smtClean="0"/>
                  <a:t>định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phạt</a:t>
                </a:r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133600" y="5715000"/>
                <a:ext cx="4572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Multiply 73"/>
            <p:cNvSpPr/>
            <p:nvPr/>
          </p:nvSpPr>
          <p:spPr>
            <a:xfrm>
              <a:off x="1752600" y="5943600"/>
              <a:ext cx="457200" cy="381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640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CẢI TIẾN MÀN HÌNH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ycpm1: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133600"/>
            <a:ext cx="5791200" cy="3124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5105400" y="26670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endParaRPr 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2286000" y="2133600"/>
            <a:ext cx="5791200" cy="369332"/>
          </a:xfrm>
          <a:prstGeom prst="rect">
            <a:avLst/>
          </a:prstGeom>
          <a:noFill/>
        </p:spPr>
        <p:txBody>
          <a:bodyPr wrap="square" rtlCol="0" anchor="t" anchorCtr="1">
            <a:noAutofit/>
          </a:bodyPr>
          <a:lstStyle/>
          <a:p>
            <a:r>
              <a:rPr lang="en-US" b="1" dirty="0" smtClean="0"/>
              <a:t>TIẾP NHẬN SẢNH</a:t>
            </a:r>
            <a:endParaRPr lang="en-US" b="1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2362200" y="31358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endParaRPr lang="en-US" dirty="0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2362200" y="4114800"/>
            <a:ext cx="222048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endParaRPr lang="en-US" dirty="0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362200" y="35814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endParaRPr lang="en-US" dirty="0"/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2362200" y="4583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53000" y="4114800"/>
            <a:ext cx="2895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53000" y="4572000"/>
            <a:ext cx="2895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2359476" y="26670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endParaRPr lang="en-US" dirty="0"/>
          </a:p>
        </p:txBody>
      </p:sp>
      <p:sp>
        <p:nvSpPr>
          <p:cNvPr id="46082" name="Rectangle 2" descr="Light upward diagonal"/>
          <p:cNvSpPr>
            <a:spLocks noChangeArrowheads="1"/>
          </p:cNvSpPr>
          <p:nvPr/>
        </p:nvSpPr>
        <p:spPr bwMode="auto">
          <a:xfrm>
            <a:off x="3886200" y="2667000"/>
            <a:ext cx="1219200" cy="37465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77000" y="26670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3886200" y="3124200"/>
            <a:ext cx="1219200" cy="381794"/>
            <a:chOff x="3886200" y="3276600"/>
            <a:chExt cx="1219200" cy="381794"/>
          </a:xfrm>
        </p:grpSpPr>
        <p:sp>
          <p:nvSpPr>
            <p:cNvPr id="12" name="Rectangle 11"/>
            <p:cNvSpPr/>
            <p:nvPr/>
          </p:nvSpPr>
          <p:spPr>
            <a:xfrm>
              <a:off x="3886200" y="3276600"/>
              <a:ext cx="1219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rot="5400000">
              <a:off x="4686300" y="3467100"/>
              <a:ext cx="381000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>
            <a:spLocks/>
          </p:cNvSpPr>
          <p:nvPr/>
        </p:nvSpPr>
        <p:spPr>
          <a:xfrm>
            <a:off x="5105400" y="3429000"/>
            <a:ext cx="1524000" cy="609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endParaRPr lang="en-US" dirty="0"/>
          </a:p>
        </p:txBody>
      </p:sp>
      <p:sp>
        <p:nvSpPr>
          <p:cNvPr id="42" name="Rectangle 2" descr="Light upward diagonal"/>
          <p:cNvSpPr>
            <a:spLocks noChangeArrowheads="1"/>
          </p:cNvSpPr>
          <p:nvPr/>
        </p:nvSpPr>
        <p:spPr bwMode="auto">
          <a:xfrm>
            <a:off x="3886200" y="3587750"/>
            <a:ext cx="1219200" cy="37465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2" descr="Light upward diagonal"/>
          <p:cNvSpPr>
            <a:spLocks noChangeArrowheads="1"/>
          </p:cNvSpPr>
          <p:nvPr/>
        </p:nvSpPr>
        <p:spPr bwMode="auto">
          <a:xfrm>
            <a:off x="6477000" y="3581400"/>
            <a:ext cx="1371600" cy="37465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ycpm2: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219200"/>
            <a:ext cx="7467600" cy="54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2057400"/>
            <a:ext cx="1828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524000" y="20574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rễ</a:t>
            </a:r>
            <a:endParaRPr 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447800" y="1219200"/>
            <a:ext cx="7467600" cy="457200"/>
          </a:xfrm>
          <a:prstGeom prst="rect">
            <a:avLst/>
          </a:prstGeom>
          <a:noFill/>
        </p:spPr>
        <p:txBody>
          <a:bodyPr wrap="square" rtlCol="0" anchor="t" anchorCtr="1">
            <a:noAutofit/>
          </a:bodyPr>
          <a:lstStyle/>
          <a:p>
            <a:r>
              <a:rPr lang="en-US" sz="2000" b="1" dirty="0" smtClean="0"/>
              <a:t>ĐẶT TIỆC CƯỚI</a:t>
            </a:r>
            <a:endParaRPr lang="en-US" sz="2000" b="1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5181600" y="2057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dâu</a:t>
            </a:r>
            <a:endParaRPr lang="en-US" dirty="0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524000" y="2514600"/>
            <a:ext cx="12192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5181600" y="251460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endParaRPr lang="en-US" dirty="0"/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1524000" y="29718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Ca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34200" y="2057400"/>
            <a:ext cx="1828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24200" y="2514600"/>
            <a:ext cx="1828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34200" y="2514600"/>
            <a:ext cx="1828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1524000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endParaRPr lang="en-US" dirty="0"/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1524000" y="3886200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cọc</a:t>
            </a:r>
            <a:endParaRPr lang="en-US" dirty="0"/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181600" y="388620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endParaRPr lang="en-US" dirty="0"/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1524000" y="4267200"/>
            <a:ext cx="1600200" cy="685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124200" y="3886200"/>
            <a:ext cx="1828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34200" y="3886200"/>
            <a:ext cx="1828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124200" y="4343400"/>
            <a:ext cx="1828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>
            <a:spLocks/>
          </p:cNvSpPr>
          <p:nvPr/>
        </p:nvSpPr>
        <p:spPr>
          <a:xfrm>
            <a:off x="1524000" y="16002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endParaRPr lang="en-US" dirty="0"/>
          </a:p>
        </p:txBody>
      </p:sp>
      <p:sp>
        <p:nvSpPr>
          <p:cNvPr id="38" name="Rectangle 2" descr="Light upward diagonal"/>
          <p:cNvSpPr>
            <a:spLocks noChangeArrowheads="1"/>
          </p:cNvSpPr>
          <p:nvPr/>
        </p:nvSpPr>
        <p:spPr bwMode="auto">
          <a:xfrm>
            <a:off x="3124200" y="1600200"/>
            <a:ext cx="1828800" cy="37465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3124200" y="2971800"/>
            <a:ext cx="1828800" cy="381000"/>
            <a:chOff x="3886200" y="3276600"/>
            <a:chExt cx="1219200" cy="381000"/>
          </a:xfrm>
        </p:grpSpPr>
        <p:sp>
          <p:nvSpPr>
            <p:cNvPr id="40" name="Rectangle 39"/>
            <p:cNvSpPr/>
            <p:nvPr/>
          </p:nvSpPr>
          <p:spPr>
            <a:xfrm>
              <a:off x="3886200" y="3276600"/>
              <a:ext cx="1219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rot="5400000">
              <a:off x="4763294" y="3466306"/>
              <a:ext cx="381000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124200" y="3429000"/>
            <a:ext cx="1828800" cy="381000"/>
            <a:chOff x="3886200" y="3276600"/>
            <a:chExt cx="1219200" cy="381000"/>
          </a:xfrm>
        </p:grpSpPr>
        <p:sp>
          <p:nvSpPr>
            <p:cNvPr id="43" name="Rectangle 42"/>
            <p:cNvSpPr/>
            <p:nvPr/>
          </p:nvSpPr>
          <p:spPr>
            <a:xfrm>
              <a:off x="3886200" y="3276600"/>
              <a:ext cx="1219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rot="5400000">
              <a:off x="4763294" y="3466306"/>
              <a:ext cx="381000" cy="1588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>
            <a:spLocks/>
          </p:cNvSpPr>
          <p:nvPr/>
        </p:nvSpPr>
        <p:spPr>
          <a:xfrm>
            <a:off x="5181600" y="29718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ca</a:t>
            </a:r>
            <a:endParaRPr lang="en-US" dirty="0"/>
          </a:p>
        </p:txBody>
      </p:sp>
      <p:sp>
        <p:nvSpPr>
          <p:cNvPr id="46" name="Rectangle 2" descr="Light upward diagonal"/>
          <p:cNvSpPr>
            <a:spLocks noChangeArrowheads="1"/>
          </p:cNvSpPr>
          <p:nvPr/>
        </p:nvSpPr>
        <p:spPr bwMode="auto">
          <a:xfrm>
            <a:off x="6934200" y="2971800"/>
            <a:ext cx="1828800" cy="37465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TextBox 46"/>
          <p:cNvSpPr txBox="1">
            <a:spLocks/>
          </p:cNvSpPr>
          <p:nvPr/>
        </p:nvSpPr>
        <p:spPr>
          <a:xfrm>
            <a:off x="5181600" y="34290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endParaRPr lang="en-US" dirty="0"/>
          </a:p>
        </p:txBody>
      </p:sp>
      <p:sp>
        <p:nvSpPr>
          <p:cNvPr id="48" name="Rectangle 2" descr="Light upward diagonal"/>
          <p:cNvSpPr>
            <a:spLocks noChangeArrowheads="1"/>
          </p:cNvSpPr>
          <p:nvPr/>
        </p:nvSpPr>
        <p:spPr bwMode="auto">
          <a:xfrm>
            <a:off x="6934200" y="3429000"/>
            <a:ext cx="1828800" cy="37465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idx="1"/>
          </p:nvPr>
        </p:nvGraphicFramePr>
        <p:xfrm>
          <a:off x="1524000" y="4953000"/>
          <a:ext cx="7239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5989"/>
                <a:gridCol w="1585812"/>
                <a:gridCol w="1445399"/>
                <a:gridCol w="12192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món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ăn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món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ăn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Ghi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chú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Rectangle 2" descr="Light upward diagonal"/>
          <p:cNvSpPr>
            <a:spLocks noChangeArrowheads="1"/>
          </p:cNvSpPr>
          <p:nvPr/>
        </p:nvSpPr>
        <p:spPr bwMode="auto">
          <a:xfrm>
            <a:off x="1524000" y="5334000"/>
            <a:ext cx="12192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4" name="Content Placeholder 50"/>
          <p:cNvGraphicFramePr>
            <a:graphicFrameLocks/>
          </p:cNvGraphicFramePr>
          <p:nvPr/>
        </p:nvGraphicFramePr>
        <p:xfrm>
          <a:off x="1524000" y="5791200"/>
          <a:ext cx="7239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5989"/>
                <a:gridCol w="1585812"/>
                <a:gridCol w="1445399"/>
                <a:gridCol w="12192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dịch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vụ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dịch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vụ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lượng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Đơn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giá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5" name="Rectangle 2" descr="Light upward diagonal"/>
          <p:cNvSpPr>
            <a:spLocks noChangeArrowheads="1"/>
          </p:cNvSpPr>
          <p:nvPr/>
        </p:nvSpPr>
        <p:spPr bwMode="auto">
          <a:xfrm>
            <a:off x="4343400" y="5334000"/>
            <a:ext cx="14478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2" descr="Light upward diagonal"/>
          <p:cNvSpPr>
            <a:spLocks noChangeArrowheads="1"/>
          </p:cNvSpPr>
          <p:nvPr/>
        </p:nvSpPr>
        <p:spPr bwMode="auto">
          <a:xfrm>
            <a:off x="5791200" y="5334000"/>
            <a:ext cx="12192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2" descr="Light upward diagonal"/>
          <p:cNvSpPr>
            <a:spLocks noChangeArrowheads="1"/>
          </p:cNvSpPr>
          <p:nvPr/>
        </p:nvSpPr>
        <p:spPr bwMode="auto">
          <a:xfrm>
            <a:off x="7010400" y="5334000"/>
            <a:ext cx="17526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2" descr="Light upward diagonal"/>
          <p:cNvSpPr>
            <a:spLocks noChangeArrowheads="1"/>
          </p:cNvSpPr>
          <p:nvPr/>
        </p:nvSpPr>
        <p:spPr bwMode="auto">
          <a:xfrm>
            <a:off x="1524000" y="6172200"/>
            <a:ext cx="12192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2" descr="Light upward diagonal"/>
          <p:cNvSpPr>
            <a:spLocks noChangeArrowheads="1"/>
          </p:cNvSpPr>
          <p:nvPr/>
        </p:nvSpPr>
        <p:spPr bwMode="auto">
          <a:xfrm>
            <a:off x="4343400" y="6172200"/>
            <a:ext cx="14478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2" descr="Light upward diagonal"/>
          <p:cNvSpPr>
            <a:spLocks noChangeArrowheads="1"/>
          </p:cNvSpPr>
          <p:nvPr/>
        </p:nvSpPr>
        <p:spPr bwMode="auto">
          <a:xfrm>
            <a:off x="7010400" y="6172200"/>
            <a:ext cx="17526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ycpm3: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1447800"/>
            <a:ext cx="7467600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1905000"/>
            <a:ext cx="47244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676400" y="190500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endParaRPr 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524000" y="1447800"/>
            <a:ext cx="7391400" cy="369332"/>
          </a:xfrm>
          <a:prstGeom prst="rect">
            <a:avLst/>
          </a:prstGeom>
          <a:noFill/>
        </p:spPr>
        <p:txBody>
          <a:bodyPr wrap="square" rtlCol="0" anchor="t" anchorCtr="1">
            <a:noAutofit/>
          </a:bodyPr>
          <a:lstStyle/>
          <a:p>
            <a:r>
              <a:rPr lang="en-US" b="1" dirty="0" smtClean="0"/>
              <a:t>TRA CỨU TIỆC CƯỚI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038600" y="2297668"/>
            <a:ext cx="47244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1676400" y="22976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dâu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38600" y="2667000"/>
            <a:ext cx="47244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676400" y="266700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rễ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76400" y="3048000"/>
            <a:ext cx="7086601" cy="369332"/>
            <a:chOff x="1676400" y="3276600"/>
            <a:chExt cx="5486401" cy="369332"/>
          </a:xfrm>
        </p:grpSpPr>
        <p:sp>
          <p:nvSpPr>
            <p:cNvPr id="15" name="Rectangle 14"/>
            <p:cNvSpPr/>
            <p:nvPr/>
          </p:nvSpPr>
          <p:spPr>
            <a:xfrm>
              <a:off x="3505201" y="3276600"/>
              <a:ext cx="36576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&lt;</a:t>
              </a:r>
              <a:r>
                <a:rPr lang="en-US" dirty="0" err="1" smtClean="0">
                  <a:solidFill>
                    <a:schemeClr val="tx1"/>
                  </a:solidFill>
                </a:rPr>
                <a:t>Tất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cả</a:t>
              </a:r>
              <a:r>
                <a:rPr lang="en-US" dirty="0" smtClean="0">
                  <a:solidFill>
                    <a:schemeClr val="tx1"/>
                  </a:solidFill>
                </a:rPr>
                <a:t>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676400" y="327660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Sảnh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5400000">
              <a:off x="6706791" y="3427809"/>
              <a:ext cx="304800" cy="2382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676400" y="3429000"/>
            <a:ext cx="7086601" cy="369332"/>
            <a:chOff x="1676400" y="3276600"/>
            <a:chExt cx="5486401" cy="369332"/>
          </a:xfrm>
        </p:grpSpPr>
        <p:sp>
          <p:nvSpPr>
            <p:cNvPr id="20" name="Rectangle 19"/>
            <p:cNvSpPr/>
            <p:nvPr/>
          </p:nvSpPr>
          <p:spPr>
            <a:xfrm>
              <a:off x="3505201" y="3276600"/>
              <a:ext cx="36576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&lt;</a:t>
              </a:r>
              <a:r>
                <a:rPr lang="en-US" dirty="0" err="1" smtClean="0">
                  <a:solidFill>
                    <a:schemeClr val="tx1"/>
                  </a:solidFill>
                </a:rPr>
                <a:t>Tất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cả</a:t>
              </a:r>
              <a:r>
                <a:rPr lang="en-US" dirty="0" smtClean="0">
                  <a:solidFill>
                    <a:schemeClr val="tx1"/>
                  </a:solidFill>
                </a:rPr>
                <a:t>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>
              <a:spLocks/>
            </p:cNvSpPr>
            <p:nvPr/>
          </p:nvSpPr>
          <p:spPr>
            <a:xfrm>
              <a:off x="1676400" y="32766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5400000">
              <a:off x="6706791" y="3427809"/>
              <a:ext cx="304800" cy="2382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76400" y="3810000"/>
            <a:ext cx="7086600" cy="369332"/>
            <a:chOff x="1676400" y="4191000"/>
            <a:chExt cx="5486400" cy="369332"/>
          </a:xfrm>
        </p:grpSpPr>
        <p:sp>
          <p:nvSpPr>
            <p:cNvPr id="23" name="Rectangle 22"/>
            <p:cNvSpPr/>
            <p:nvPr/>
          </p:nvSpPr>
          <p:spPr>
            <a:xfrm>
              <a:off x="3512126" y="4191000"/>
              <a:ext cx="9906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>
              <a:spLocks/>
            </p:cNvSpPr>
            <p:nvPr/>
          </p:nvSpPr>
          <p:spPr>
            <a:xfrm>
              <a:off x="1676400" y="4191000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Ngày</a:t>
              </a:r>
              <a:r>
                <a:rPr lang="en-US" dirty="0" smtClean="0"/>
                <a:t> </a:t>
              </a:r>
              <a:r>
                <a:rPr lang="en-US" dirty="0" err="1" smtClean="0"/>
                <a:t>đặt</a:t>
              </a:r>
              <a:r>
                <a:rPr lang="en-US" dirty="0" smtClean="0"/>
                <a:t> </a:t>
              </a:r>
              <a:r>
                <a:rPr lang="en-US" dirty="0" err="1" smtClean="0"/>
                <a:t>tiệc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67400" y="4191000"/>
              <a:ext cx="12954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5293204" y="4191000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dirty="0" smtClean="0"/>
                <a:t>đ</a:t>
              </a:r>
              <a:r>
                <a:rPr lang="en-US" dirty="0" err="1" smtClean="0"/>
                <a:t>ến</a:t>
              </a:r>
              <a:endParaRPr lang="en-US" dirty="0"/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3033252" y="419100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từ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676400" y="4191000"/>
            <a:ext cx="7086600" cy="381000"/>
            <a:chOff x="1676400" y="4179332"/>
            <a:chExt cx="5486400" cy="381000"/>
          </a:xfrm>
        </p:grpSpPr>
        <p:sp>
          <p:nvSpPr>
            <p:cNvPr id="30" name="Rectangle 29"/>
            <p:cNvSpPr/>
            <p:nvPr/>
          </p:nvSpPr>
          <p:spPr>
            <a:xfrm>
              <a:off x="3512126" y="4179332"/>
              <a:ext cx="9906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676400" y="419100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Giờ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867400" y="4191000"/>
              <a:ext cx="12954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5293204" y="4191000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dirty="0" smtClean="0"/>
                <a:t>đ</a:t>
              </a:r>
              <a:r>
                <a:rPr lang="en-US" dirty="0" err="1" smtClean="0"/>
                <a:t>ến</a:t>
              </a:r>
              <a:endParaRPr lang="en-US" dirty="0"/>
            </a:p>
          </p:txBody>
        </p:sp>
        <p:sp>
          <p:nvSpPr>
            <p:cNvPr id="34" name="TextBox 33"/>
            <p:cNvSpPr txBox="1">
              <a:spLocks/>
            </p:cNvSpPr>
            <p:nvPr/>
          </p:nvSpPr>
          <p:spPr>
            <a:xfrm>
              <a:off x="3033252" y="4179332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từ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676400" y="4572000"/>
            <a:ext cx="7086600" cy="381000"/>
            <a:chOff x="1676400" y="4179332"/>
            <a:chExt cx="5486400" cy="381000"/>
          </a:xfrm>
        </p:grpSpPr>
        <p:sp>
          <p:nvSpPr>
            <p:cNvPr id="36" name="Rectangle 35"/>
            <p:cNvSpPr/>
            <p:nvPr/>
          </p:nvSpPr>
          <p:spPr>
            <a:xfrm>
              <a:off x="3512126" y="4179332"/>
              <a:ext cx="9906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>
              <a:spLocks/>
            </p:cNvSpPr>
            <p:nvPr/>
          </p:nvSpPr>
          <p:spPr>
            <a:xfrm>
              <a:off x="1676400" y="4191000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Số</a:t>
              </a:r>
              <a:r>
                <a:rPr lang="en-US" dirty="0" smtClean="0"/>
                <a:t> </a:t>
              </a:r>
              <a:r>
                <a:rPr lang="en-US" dirty="0" err="1" smtClean="0"/>
                <a:t>lượng</a:t>
              </a:r>
              <a:r>
                <a:rPr lang="en-US" dirty="0" smtClean="0"/>
                <a:t> </a:t>
              </a:r>
              <a:r>
                <a:rPr lang="en-US" dirty="0" err="1" smtClean="0"/>
                <a:t>bàn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67400" y="4191000"/>
              <a:ext cx="12954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>
              <a:spLocks/>
            </p:cNvSpPr>
            <p:nvPr/>
          </p:nvSpPr>
          <p:spPr>
            <a:xfrm>
              <a:off x="5293204" y="4191000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dirty="0" smtClean="0"/>
                <a:t>đ</a:t>
              </a:r>
              <a:r>
                <a:rPr lang="en-US" dirty="0" err="1" smtClean="0"/>
                <a:t>ến</a:t>
              </a:r>
              <a:endParaRPr lang="en-US" dirty="0"/>
            </a:p>
          </p:txBody>
        </p:sp>
        <p:sp>
          <p:nvSpPr>
            <p:cNvPr id="40" name="TextBox 39"/>
            <p:cNvSpPr txBox="1">
              <a:spLocks/>
            </p:cNvSpPr>
            <p:nvPr/>
          </p:nvSpPr>
          <p:spPr>
            <a:xfrm>
              <a:off x="3033252" y="4179332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từ</a:t>
              </a:r>
              <a:endParaRPr lang="en-US" dirty="0"/>
            </a:p>
          </p:txBody>
        </p:sp>
      </p:grpSp>
      <p:graphicFrame>
        <p:nvGraphicFramePr>
          <p:cNvPr id="43" name="Content Placeholder 50"/>
          <p:cNvGraphicFramePr>
            <a:graphicFrameLocks/>
          </p:cNvGraphicFramePr>
          <p:nvPr/>
        </p:nvGraphicFramePr>
        <p:xfrm>
          <a:off x="1524000" y="4953000"/>
          <a:ext cx="7239000" cy="1285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1066800"/>
                <a:gridCol w="1066800"/>
                <a:gridCol w="1143000"/>
                <a:gridCol w="685800"/>
                <a:gridCol w="533400"/>
                <a:gridCol w="685800"/>
                <a:gridCol w="5334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Mã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đặt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tiệc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Tên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chú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rễ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Tên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cô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dâu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Sảnh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Ngày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Giờ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Số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lượng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bàn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Rectangle 2" descr="Light upward diagonal"/>
          <p:cNvSpPr>
            <a:spLocks noChangeArrowheads="1"/>
          </p:cNvSpPr>
          <p:nvPr/>
        </p:nvSpPr>
        <p:spPr bwMode="auto">
          <a:xfrm>
            <a:off x="1524000" y="5486400"/>
            <a:ext cx="5334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2" descr="Light upward diagonal"/>
          <p:cNvSpPr>
            <a:spLocks noChangeArrowheads="1"/>
          </p:cNvSpPr>
          <p:nvPr/>
        </p:nvSpPr>
        <p:spPr bwMode="auto">
          <a:xfrm>
            <a:off x="2057400" y="5486400"/>
            <a:ext cx="10668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2" descr="Light upward diagonal"/>
          <p:cNvSpPr>
            <a:spLocks noChangeArrowheads="1"/>
          </p:cNvSpPr>
          <p:nvPr/>
        </p:nvSpPr>
        <p:spPr bwMode="auto">
          <a:xfrm>
            <a:off x="3124200" y="5486400"/>
            <a:ext cx="10668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2" descr="Light upward diagonal"/>
          <p:cNvSpPr>
            <a:spLocks noChangeArrowheads="1"/>
          </p:cNvSpPr>
          <p:nvPr/>
        </p:nvSpPr>
        <p:spPr bwMode="auto">
          <a:xfrm>
            <a:off x="4191000" y="5486400"/>
            <a:ext cx="11430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2" descr="Light upward diagonal"/>
          <p:cNvSpPr>
            <a:spLocks noChangeArrowheads="1"/>
          </p:cNvSpPr>
          <p:nvPr/>
        </p:nvSpPr>
        <p:spPr bwMode="auto">
          <a:xfrm>
            <a:off x="5334000" y="5486400"/>
            <a:ext cx="6858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2" descr="Light upward diagonal"/>
          <p:cNvSpPr>
            <a:spLocks noChangeArrowheads="1"/>
          </p:cNvSpPr>
          <p:nvPr/>
        </p:nvSpPr>
        <p:spPr bwMode="auto">
          <a:xfrm>
            <a:off x="6019800" y="5486400"/>
            <a:ext cx="5334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2" descr="Light upward diagonal"/>
          <p:cNvSpPr>
            <a:spLocks noChangeArrowheads="1"/>
          </p:cNvSpPr>
          <p:nvPr/>
        </p:nvSpPr>
        <p:spPr bwMode="auto">
          <a:xfrm>
            <a:off x="6553200" y="5486400"/>
            <a:ext cx="6858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2" descr="Light upward diagonal"/>
          <p:cNvSpPr>
            <a:spLocks noChangeArrowheads="1"/>
          </p:cNvSpPr>
          <p:nvPr/>
        </p:nvSpPr>
        <p:spPr bwMode="auto">
          <a:xfrm>
            <a:off x="7239000" y="5486400"/>
            <a:ext cx="5334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2" descr="Light upward diagonal"/>
          <p:cNvSpPr>
            <a:spLocks noChangeArrowheads="1"/>
          </p:cNvSpPr>
          <p:nvPr/>
        </p:nvSpPr>
        <p:spPr bwMode="auto">
          <a:xfrm>
            <a:off x="7772400" y="5486400"/>
            <a:ext cx="9906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2" descr="Light upward diagonal"/>
          <p:cNvSpPr>
            <a:spLocks noChangeArrowheads="1"/>
          </p:cNvSpPr>
          <p:nvPr/>
        </p:nvSpPr>
        <p:spPr bwMode="auto">
          <a:xfrm>
            <a:off x="1524000" y="5867400"/>
            <a:ext cx="5334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2" descr="Light upward diagonal"/>
          <p:cNvSpPr>
            <a:spLocks noChangeArrowheads="1"/>
          </p:cNvSpPr>
          <p:nvPr/>
        </p:nvSpPr>
        <p:spPr bwMode="auto">
          <a:xfrm>
            <a:off x="2057400" y="5867400"/>
            <a:ext cx="10668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2" descr="Light upward diagonal"/>
          <p:cNvSpPr>
            <a:spLocks noChangeArrowheads="1"/>
          </p:cNvSpPr>
          <p:nvPr/>
        </p:nvSpPr>
        <p:spPr bwMode="auto">
          <a:xfrm>
            <a:off x="3124200" y="5867400"/>
            <a:ext cx="10668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2" descr="Light upward diagonal"/>
          <p:cNvSpPr>
            <a:spLocks noChangeArrowheads="1"/>
          </p:cNvSpPr>
          <p:nvPr/>
        </p:nvSpPr>
        <p:spPr bwMode="auto">
          <a:xfrm>
            <a:off x="4191000" y="5867400"/>
            <a:ext cx="11430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2" descr="Light upward diagonal"/>
          <p:cNvSpPr>
            <a:spLocks noChangeArrowheads="1"/>
          </p:cNvSpPr>
          <p:nvPr/>
        </p:nvSpPr>
        <p:spPr bwMode="auto">
          <a:xfrm>
            <a:off x="5334000" y="5867400"/>
            <a:ext cx="6858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2" descr="Light upward diagonal"/>
          <p:cNvSpPr>
            <a:spLocks noChangeArrowheads="1"/>
          </p:cNvSpPr>
          <p:nvPr/>
        </p:nvSpPr>
        <p:spPr bwMode="auto">
          <a:xfrm>
            <a:off x="6019800" y="5867400"/>
            <a:ext cx="5334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2" descr="Light upward diagonal"/>
          <p:cNvSpPr>
            <a:spLocks noChangeArrowheads="1"/>
          </p:cNvSpPr>
          <p:nvPr/>
        </p:nvSpPr>
        <p:spPr bwMode="auto">
          <a:xfrm>
            <a:off x="6553200" y="5867400"/>
            <a:ext cx="6858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2" descr="Light upward diagonal"/>
          <p:cNvSpPr>
            <a:spLocks noChangeArrowheads="1"/>
          </p:cNvSpPr>
          <p:nvPr/>
        </p:nvSpPr>
        <p:spPr bwMode="auto">
          <a:xfrm>
            <a:off x="7239000" y="5867400"/>
            <a:ext cx="5334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2" descr="Light upward diagonal"/>
          <p:cNvSpPr>
            <a:spLocks noChangeArrowheads="1"/>
          </p:cNvSpPr>
          <p:nvPr/>
        </p:nvSpPr>
        <p:spPr bwMode="auto">
          <a:xfrm>
            <a:off x="7772400" y="5867400"/>
            <a:ext cx="9906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ycpm4: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1447800"/>
            <a:ext cx="7543800" cy="518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800" y="1905000"/>
            <a:ext cx="1371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447800" y="190500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endParaRPr 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447800" y="1447800"/>
            <a:ext cx="7543800" cy="369332"/>
          </a:xfrm>
          <a:prstGeom prst="rect">
            <a:avLst/>
          </a:prstGeom>
          <a:noFill/>
        </p:spPr>
        <p:txBody>
          <a:bodyPr wrap="square" rtlCol="0" anchor="t" anchorCtr="1">
            <a:noAutofit/>
          </a:bodyPr>
          <a:lstStyle/>
          <a:p>
            <a:r>
              <a:rPr lang="en-US" sz="2000" b="1" dirty="0" smtClean="0"/>
              <a:t>LẬP HÓA ĐƠN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6629400" y="1905000"/>
            <a:ext cx="2133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ngày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hệ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thống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4599563" y="19050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1447800" y="2286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rễ</a:t>
            </a:r>
            <a:endParaRPr lang="en-US" dirty="0"/>
          </a:p>
        </p:txBody>
      </p:sp>
      <p:sp>
        <p:nvSpPr>
          <p:cNvPr id="13" name="Rectangle 2" descr="Light upward diagonal"/>
          <p:cNvSpPr>
            <a:spLocks noChangeArrowheads="1"/>
          </p:cNvSpPr>
          <p:nvPr/>
        </p:nvSpPr>
        <p:spPr bwMode="auto">
          <a:xfrm>
            <a:off x="2974524" y="2286000"/>
            <a:ext cx="1368876" cy="3048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4572000" y="2286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dâu</a:t>
            </a:r>
            <a:endParaRPr lang="en-US" dirty="0"/>
          </a:p>
        </p:txBody>
      </p:sp>
      <p:sp>
        <p:nvSpPr>
          <p:cNvPr id="15" name="Rectangle 2" descr="Light upward diagonal"/>
          <p:cNvSpPr>
            <a:spLocks noChangeArrowheads="1"/>
          </p:cNvSpPr>
          <p:nvPr/>
        </p:nvSpPr>
        <p:spPr bwMode="auto">
          <a:xfrm>
            <a:off x="6629400" y="2286000"/>
            <a:ext cx="1368876" cy="3048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1445076" y="266700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endParaRPr lang="en-US" dirty="0"/>
          </a:p>
        </p:txBody>
      </p:sp>
      <p:sp>
        <p:nvSpPr>
          <p:cNvPr id="17" name="Rectangle 2" descr="Light upward diagonal"/>
          <p:cNvSpPr>
            <a:spLocks noChangeArrowheads="1"/>
          </p:cNvSpPr>
          <p:nvPr/>
        </p:nvSpPr>
        <p:spPr bwMode="auto">
          <a:xfrm>
            <a:off x="2971800" y="2667000"/>
            <a:ext cx="1368876" cy="3048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4569276" y="26670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endParaRPr lang="en-US" dirty="0"/>
          </a:p>
        </p:txBody>
      </p:sp>
      <p:sp>
        <p:nvSpPr>
          <p:cNvPr id="19" name="Rectangle 2" descr="Light upward diagonal"/>
          <p:cNvSpPr>
            <a:spLocks noChangeArrowheads="1"/>
          </p:cNvSpPr>
          <p:nvPr/>
        </p:nvSpPr>
        <p:spPr bwMode="auto">
          <a:xfrm>
            <a:off x="6626676" y="2667000"/>
            <a:ext cx="1368876" cy="3048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1445076" y="30480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endParaRPr lang="en-US" dirty="0"/>
          </a:p>
        </p:txBody>
      </p:sp>
      <p:sp>
        <p:nvSpPr>
          <p:cNvPr id="21" name="Rectangle 2" descr="Light upward diagonal"/>
          <p:cNvSpPr>
            <a:spLocks noChangeArrowheads="1"/>
          </p:cNvSpPr>
          <p:nvPr/>
        </p:nvSpPr>
        <p:spPr bwMode="auto">
          <a:xfrm>
            <a:off x="2971800" y="3048000"/>
            <a:ext cx="1752600" cy="3048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2" name="Content Placeholder 50"/>
          <p:cNvGraphicFramePr>
            <a:graphicFrameLocks/>
          </p:cNvGraphicFramePr>
          <p:nvPr/>
        </p:nvGraphicFramePr>
        <p:xfrm>
          <a:off x="1524000" y="3429000"/>
          <a:ext cx="7261489" cy="113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1295400"/>
                <a:gridCol w="1219200"/>
                <a:gridCol w="1066800"/>
                <a:gridCol w="1600200"/>
                <a:gridCol w="15464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Mã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</a:t>
                      </a:r>
                      <a:r>
                        <a:rPr lang="en-US" sz="1400" dirty="0" err="1" smtClean="0"/>
                        <a:t>ịch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vụ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Dịch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vụ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Số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lượng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Đơn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giá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Thành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tiền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Rectangle 2" descr="Light upward diagonal"/>
          <p:cNvSpPr>
            <a:spLocks noChangeArrowheads="1"/>
          </p:cNvSpPr>
          <p:nvPr/>
        </p:nvSpPr>
        <p:spPr bwMode="auto">
          <a:xfrm>
            <a:off x="1524000" y="3810000"/>
            <a:ext cx="5334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" descr="Light upward diagonal"/>
          <p:cNvSpPr>
            <a:spLocks noChangeArrowheads="1"/>
          </p:cNvSpPr>
          <p:nvPr/>
        </p:nvSpPr>
        <p:spPr bwMode="auto">
          <a:xfrm>
            <a:off x="2057400" y="3810000"/>
            <a:ext cx="12954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" descr="Light upward diagonal"/>
          <p:cNvSpPr>
            <a:spLocks noChangeArrowheads="1"/>
          </p:cNvSpPr>
          <p:nvPr/>
        </p:nvSpPr>
        <p:spPr bwMode="auto">
          <a:xfrm>
            <a:off x="3352800" y="3810000"/>
            <a:ext cx="12192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" descr="Light upward diagonal"/>
          <p:cNvSpPr>
            <a:spLocks noChangeArrowheads="1"/>
          </p:cNvSpPr>
          <p:nvPr/>
        </p:nvSpPr>
        <p:spPr bwMode="auto">
          <a:xfrm>
            <a:off x="4572000" y="3810000"/>
            <a:ext cx="10668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" descr="Light upward diagonal"/>
          <p:cNvSpPr>
            <a:spLocks noChangeArrowheads="1"/>
          </p:cNvSpPr>
          <p:nvPr/>
        </p:nvSpPr>
        <p:spPr bwMode="auto">
          <a:xfrm>
            <a:off x="5638800" y="3810000"/>
            <a:ext cx="16002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" descr="Light upward diagonal"/>
          <p:cNvSpPr>
            <a:spLocks noChangeArrowheads="1"/>
          </p:cNvSpPr>
          <p:nvPr/>
        </p:nvSpPr>
        <p:spPr bwMode="auto">
          <a:xfrm>
            <a:off x="7239000" y="3810000"/>
            <a:ext cx="15240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" descr="Light upward diagonal"/>
          <p:cNvSpPr>
            <a:spLocks noChangeArrowheads="1"/>
          </p:cNvSpPr>
          <p:nvPr/>
        </p:nvSpPr>
        <p:spPr bwMode="auto">
          <a:xfrm>
            <a:off x="1524000" y="4191000"/>
            <a:ext cx="5334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" descr="Light upward diagonal"/>
          <p:cNvSpPr>
            <a:spLocks noChangeArrowheads="1"/>
          </p:cNvSpPr>
          <p:nvPr/>
        </p:nvSpPr>
        <p:spPr bwMode="auto">
          <a:xfrm>
            <a:off x="2057400" y="4191000"/>
            <a:ext cx="12954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" descr="Light upward diagonal"/>
          <p:cNvSpPr>
            <a:spLocks noChangeArrowheads="1"/>
          </p:cNvSpPr>
          <p:nvPr/>
        </p:nvSpPr>
        <p:spPr bwMode="auto">
          <a:xfrm>
            <a:off x="3352800" y="4191000"/>
            <a:ext cx="12192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" descr="Light upward diagonal"/>
          <p:cNvSpPr>
            <a:spLocks noChangeArrowheads="1"/>
          </p:cNvSpPr>
          <p:nvPr/>
        </p:nvSpPr>
        <p:spPr bwMode="auto">
          <a:xfrm>
            <a:off x="4572000" y="4191000"/>
            <a:ext cx="10668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" descr="Light upward diagonal"/>
          <p:cNvSpPr>
            <a:spLocks noChangeArrowheads="1"/>
          </p:cNvSpPr>
          <p:nvPr/>
        </p:nvSpPr>
        <p:spPr bwMode="auto">
          <a:xfrm>
            <a:off x="5638800" y="4191000"/>
            <a:ext cx="16002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" descr="Light upward diagonal"/>
          <p:cNvSpPr>
            <a:spLocks noChangeArrowheads="1"/>
          </p:cNvSpPr>
          <p:nvPr/>
        </p:nvSpPr>
        <p:spPr bwMode="auto">
          <a:xfrm>
            <a:off x="7239000" y="4191000"/>
            <a:ext cx="15240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>
            <a:off x="1445076" y="46482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  <p:sp>
        <p:nvSpPr>
          <p:cNvPr id="36" name="Rectangle 2" descr="Light upward diagonal"/>
          <p:cNvSpPr>
            <a:spLocks noChangeArrowheads="1"/>
          </p:cNvSpPr>
          <p:nvPr/>
        </p:nvSpPr>
        <p:spPr bwMode="auto">
          <a:xfrm>
            <a:off x="3352800" y="4648200"/>
            <a:ext cx="1447800" cy="3048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Box 36"/>
          <p:cNvSpPr txBox="1">
            <a:spLocks/>
          </p:cNvSpPr>
          <p:nvPr/>
        </p:nvSpPr>
        <p:spPr>
          <a:xfrm>
            <a:off x="5029200" y="4648200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sp>
        <p:nvSpPr>
          <p:cNvPr id="38" name="Rectangle 2" descr="Light upward diagonal"/>
          <p:cNvSpPr>
            <a:spLocks noChangeArrowheads="1"/>
          </p:cNvSpPr>
          <p:nvPr/>
        </p:nvSpPr>
        <p:spPr bwMode="auto">
          <a:xfrm>
            <a:off x="7315200" y="4648200"/>
            <a:ext cx="1447800" cy="3048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>
            <a:spLocks/>
          </p:cNvSpPr>
          <p:nvPr/>
        </p:nvSpPr>
        <p:spPr>
          <a:xfrm>
            <a:off x="1447800" y="50292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endParaRPr lang="en-US" dirty="0"/>
          </a:p>
        </p:txBody>
      </p:sp>
      <p:sp>
        <p:nvSpPr>
          <p:cNvPr id="40" name="Rectangle 2" descr="Light upward diagonal"/>
          <p:cNvSpPr>
            <a:spLocks noChangeArrowheads="1"/>
          </p:cNvSpPr>
          <p:nvPr/>
        </p:nvSpPr>
        <p:spPr bwMode="auto">
          <a:xfrm>
            <a:off x="3355524" y="5029200"/>
            <a:ext cx="1447800" cy="3048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1447800" y="54102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phạt</a:t>
            </a:r>
            <a:endParaRPr lang="en-US" dirty="0"/>
          </a:p>
        </p:txBody>
      </p:sp>
      <p:sp>
        <p:nvSpPr>
          <p:cNvPr id="42" name="Rectangle 2" descr="Light upward diagonal"/>
          <p:cNvSpPr>
            <a:spLocks noChangeArrowheads="1"/>
          </p:cNvSpPr>
          <p:nvPr/>
        </p:nvSpPr>
        <p:spPr bwMode="auto">
          <a:xfrm>
            <a:off x="3352800" y="5410200"/>
            <a:ext cx="1447800" cy="3048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1447800" y="579120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endParaRPr lang="en-US" dirty="0"/>
          </a:p>
        </p:txBody>
      </p:sp>
      <p:sp>
        <p:nvSpPr>
          <p:cNvPr id="44" name="Rectangle 2" descr="Light upward diagonal"/>
          <p:cNvSpPr>
            <a:spLocks noChangeArrowheads="1"/>
          </p:cNvSpPr>
          <p:nvPr/>
        </p:nvSpPr>
        <p:spPr bwMode="auto">
          <a:xfrm>
            <a:off x="4800600" y="5791200"/>
            <a:ext cx="1447800" cy="3048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Box 48"/>
          <p:cNvSpPr txBox="1">
            <a:spLocks/>
          </p:cNvSpPr>
          <p:nvPr/>
        </p:nvSpPr>
        <p:spPr>
          <a:xfrm>
            <a:off x="5029200" y="50292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phạt</a:t>
            </a:r>
            <a:endParaRPr lang="en-US" dirty="0"/>
          </a:p>
        </p:txBody>
      </p:sp>
      <p:sp>
        <p:nvSpPr>
          <p:cNvPr id="50" name="Rectangle 2" descr="Light upward diagonal"/>
          <p:cNvSpPr>
            <a:spLocks noChangeArrowheads="1"/>
          </p:cNvSpPr>
          <p:nvPr/>
        </p:nvSpPr>
        <p:spPr bwMode="auto">
          <a:xfrm>
            <a:off x="7315200" y="5029200"/>
            <a:ext cx="1447800" cy="3048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1447800" y="6183868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cọc</a:t>
            </a:r>
            <a:endParaRPr lang="en-US" dirty="0"/>
          </a:p>
        </p:txBody>
      </p:sp>
      <p:sp>
        <p:nvSpPr>
          <p:cNvPr id="52" name="Rectangle 2" descr="Light upward diagonal"/>
          <p:cNvSpPr>
            <a:spLocks noChangeArrowheads="1"/>
          </p:cNvSpPr>
          <p:nvPr/>
        </p:nvSpPr>
        <p:spPr bwMode="auto">
          <a:xfrm>
            <a:off x="3352800" y="6172200"/>
            <a:ext cx="1447800" cy="3048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6336189" y="6172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</p:txBody>
      </p:sp>
      <p:sp>
        <p:nvSpPr>
          <p:cNvPr id="54" name="Rectangle 2" descr="Light upward diagonal"/>
          <p:cNvSpPr>
            <a:spLocks noChangeArrowheads="1"/>
          </p:cNvSpPr>
          <p:nvPr/>
        </p:nvSpPr>
        <p:spPr bwMode="auto">
          <a:xfrm>
            <a:off x="7315200" y="6172200"/>
            <a:ext cx="1447800" cy="3048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6: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sang </a:t>
            </a:r>
            <a:r>
              <a:rPr lang="en-US" dirty="0" err="1" smtClean="0"/>
              <a:t>bước</a:t>
            </a:r>
            <a:r>
              <a:rPr lang="en-US" dirty="0" smtClean="0"/>
              <a:t> 9.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7: </a:t>
            </a:r>
            <a:r>
              <a:rPr lang="en-US" dirty="0" err="1" smtClean="0"/>
              <a:t>Lưu</a:t>
            </a:r>
            <a:r>
              <a:rPr lang="en-US" dirty="0" smtClean="0"/>
              <a:t> D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8: </a:t>
            </a:r>
            <a:r>
              <a:rPr lang="en-US" dirty="0" err="1" smtClean="0"/>
              <a:t>Xuất</a:t>
            </a:r>
            <a:r>
              <a:rPr lang="en-US" dirty="0" smtClean="0"/>
              <a:t> D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9: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Bước</a:t>
            </a:r>
            <a:r>
              <a:rPr lang="en-US" dirty="0" smtClean="0"/>
              <a:t> 10: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ycpm5: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447800" y="1905000"/>
            <a:ext cx="7543800" cy="3124200"/>
            <a:chOff x="1447800" y="1447800"/>
            <a:chExt cx="7543800" cy="3124200"/>
          </a:xfrm>
        </p:grpSpPr>
        <p:sp>
          <p:nvSpPr>
            <p:cNvPr id="5" name="Rectangle 4"/>
            <p:cNvSpPr/>
            <p:nvPr/>
          </p:nvSpPr>
          <p:spPr>
            <a:xfrm>
              <a:off x="1447800" y="1447800"/>
              <a:ext cx="7467600" cy="3124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1905000"/>
              <a:ext cx="1981200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&lt;</a:t>
              </a:r>
              <a:r>
                <a:rPr lang="en-US" dirty="0" err="1" smtClean="0">
                  <a:solidFill>
                    <a:schemeClr val="tx1"/>
                  </a:solidFill>
                </a:rPr>
                <a:t>tháng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hiện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tại</a:t>
              </a:r>
              <a:r>
                <a:rPr lang="en-US" dirty="0" smtClean="0">
                  <a:solidFill>
                    <a:schemeClr val="tx1"/>
                  </a:solidFill>
                </a:rPr>
                <a:t>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>
              <a:spLocks/>
            </p:cNvSpPr>
            <p:nvPr/>
          </p:nvSpPr>
          <p:spPr>
            <a:xfrm>
              <a:off x="1905000" y="190500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Tháng</a:t>
              </a:r>
              <a:endParaRPr lang="en-US" dirty="0"/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>
              <a:off x="1447800" y="1447800"/>
              <a:ext cx="7543800" cy="369332"/>
            </a:xfrm>
            <a:prstGeom prst="rect">
              <a:avLst/>
            </a:prstGeom>
            <a:noFill/>
          </p:spPr>
          <p:txBody>
            <a:bodyPr wrap="square" rtlCol="0" anchor="t" anchorCtr="1">
              <a:noAutofit/>
            </a:bodyPr>
            <a:lstStyle/>
            <a:p>
              <a:r>
                <a:rPr lang="en-US" sz="2000" b="1" dirty="0" smtClean="0"/>
                <a:t>LẬP BÁO CÁO THÁNG</a:t>
              </a:r>
              <a:endParaRPr lang="en-US" sz="2000" b="1" dirty="0"/>
            </a:p>
          </p:txBody>
        </p:sp>
        <p:sp>
          <p:nvSpPr>
            <p:cNvPr id="10" name="TextBox 9"/>
            <p:cNvSpPr txBox="1">
              <a:spLocks/>
            </p:cNvSpPr>
            <p:nvPr/>
          </p:nvSpPr>
          <p:spPr>
            <a:xfrm>
              <a:off x="1905000" y="228600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Tổng</a:t>
              </a:r>
              <a:r>
                <a:rPr lang="en-US" dirty="0" smtClean="0"/>
                <a:t> </a:t>
              </a:r>
              <a:r>
                <a:rPr lang="en-US" dirty="0" err="1" smtClean="0"/>
                <a:t>doanh</a:t>
              </a:r>
              <a:r>
                <a:rPr lang="en-US" dirty="0" smtClean="0"/>
                <a:t> </a:t>
              </a:r>
              <a:r>
                <a:rPr lang="en-US" dirty="0" err="1" smtClean="0"/>
                <a:t>thu</a:t>
              </a:r>
              <a:endParaRPr lang="en-US" dirty="0"/>
            </a:p>
          </p:txBody>
        </p:sp>
        <p:sp>
          <p:nvSpPr>
            <p:cNvPr id="11" name="Rectangle 2" descr="Light upward diagonal"/>
            <p:cNvSpPr>
              <a:spLocks noChangeArrowheads="1"/>
            </p:cNvSpPr>
            <p:nvPr/>
          </p:nvSpPr>
          <p:spPr bwMode="auto">
            <a:xfrm>
              <a:off x="3810000" y="2286000"/>
              <a:ext cx="2514600" cy="30480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aphicFrame>
          <p:nvGraphicFramePr>
            <p:cNvPr id="12" name="Content Placeholder 50"/>
            <p:cNvGraphicFramePr>
              <a:graphicFrameLocks/>
            </p:cNvGraphicFramePr>
            <p:nvPr/>
          </p:nvGraphicFramePr>
          <p:xfrm>
            <a:off x="1524000" y="3048000"/>
            <a:ext cx="7261489" cy="113792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533400"/>
                  <a:gridCol w="1524000"/>
                  <a:gridCol w="1828800"/>
                  <a:gridCol w="1981200"/>
                  <a:gridCol w="1394089"/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 smtClean="0"/>
                          <a:t>STT</a:t>
                        </a:r>
                        <a:endParaRPr 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 err="1" smtClean="0"/>
                          <a:t>Ngày</a:t>
                        </a:r>
                        <a:endParaRPr 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400" dirty="0" err="1" smtClean="0"/>
                          <a:t>Số</a:t>
                        </a:r>
                        <a:r>
                          <a:rPr lang="en-US" sz="1400" baseline="0" dirty="0" smtClean="0"/>
                          <a:t> </a:t>
                        </a:r>
                        <a:r>
                          <a:rPr lang="en-US" sz="1400" baseline="0" dirty="0" err="1" smtClean="0"/>
                          <a:t>lượng</a:t>
                        </a:r>
                        <a:r>
                          <a:rPr lang="en-US" sz="1400" baseline="0" dirty="0" smtClean="0"/>
                          <a:t> </a:t>
                        </a:r>
                        <a:r>
                          <a:rPr lang="en-US" sz="1400" baseline="0" dirty="0" err="1" smtClean="0"/>
                          <a:t>tiệc</a:t>
                        </a:r>
                        <a:r>
                          <a:rPr lang="en-US" sz="1400" baseline="0" dirty="0" smtClean="0"/>
                          <a:t> </a:t>
                        </a:r>
                        <a:r>
                          <a:rPr lang="en-US" sz="1400" baseline="0" dirty="0" err="1" smtClean="0"/>
                          <a:t>cưới</a:t>
                        </a:r>
                        <a:endParaRPr 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 err="1" smtClean="0"/>
                          <a:t>Doanh</a:t>
                        </a:r>
                        <a:r>
                          <a:rPr lang="en-US" sz="1400" dirty="0" smtClean="0"/>
                          <a:t> </a:t>
                        </a:r>
                        <a:r>
                          <a:rPr lang="en-US" sz="1400" dirty="0" err="1" smtClean="0"/>
                          <a:t>thu</a:t>
                        </a:r>
                        <a:endParaRPr 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 err="1" smtClean="0"/>
                          <a:t>Tỉ</a:t>
                        </a:r>
                        <a:r>
                          <a:rPr lang="en-US" sz="1400" baseline="0" dirty="0" smtClean="0"/>
                          <a:t> </a:t>
                        </a:r>
                        <a:r>
                          <a:rPr lang="en-US" sz="1400" baseline="0" dirty="0" err="1" smtClean="0"/>
                          <a:t>lệ</a:t>
                        </a:r>
                        <a:endParaRPr lang="en-US" sz="14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39624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  <a:tr h="37084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</a:tr>
              </a:tbl>
            </a:graphicData>
          </a:graphic>
        </p:graphicFrame>
        <p:sp>
          <p:nvSpPr>
            <p:cNvPr id="13" name="Rectangle 2" descr="Light upward diagonal"/>
            <p:cNvSpPr>
              <a:spLocks noChangeArrowheads="1"/>
            </p:cNvSpPr>
            <p:nvPr/>
          </p:nvSpPr>
          <p:spPr bwMode="auto">
            <a:xfrm>
              <a:off x="1524000" y="3429000"/>
              <a:ext cx="533400" cy="38100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2" descr="Light upward diagonal"/>
            <p:cNvSpPr>
              <a:spLocks noChangeArrowheads="1"/>
            </p:cNvSpPr>
            <p:nvPr/>
          </p:nvSpPr>
          <p:spPr bwMode="auto">
            <a:xfrm>
              <a:off x="2057400" y="3429000"/>
              <a:ext cx="1524000" cy="38100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2" descr="Light upward diagonal"/>
            <p:cNvSpPr>
              <a:spLocks noChangeArrowheads="1"/>
            </p:cNvSpPr>
            <p:nvPr/>
          </p:nvSpPr>
          <p:spPr bwMode="auto">
            <a:xfrm>
              <a:off x="3581400" y="3429000"/>
              <a:ext cx="1828800" cy="38100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2" descr="Light upward diagonal"/>
            <p:cNvSpPr>
              <a:spLocks noChangeArrowheads="1"/>
            </p:cNvSpPr>
            <p:nvPr/>
          </p:nvSpPr>
          <p:spPr bwMode="auto">
            <a:xfrm>
              <a:off x="5410200" y="3429000"/>
              <a:ext cx="1981200" cy="38100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" descr="Light upward diagonal"/>
            <p:cNvSpPr>
              <a:spLocks noChangeArrowheads="1"/>
            </p:cNvSpPr>
            <p:nvPr/>
          </p:nvSpPr>
          <p:spPr bwMode="auto">
            <a:xfrm>
              <a:off x="7391400" y="3429000"/>
              <a:ext cx="1371600" cy="38100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" descr="Light upward diagonal"/>
            <p:cNvSpPr>
              <a:spLocks noChangeArrowheads="1"/>
            </p:cNvSpPr>
            <p:nvPr/>
          </p:nvSpPr>
          <p:spPr bwMode="auto">
            <a:xfrm>
              <a:off x="1524000" y="3810000"/>
              <a:ext cx="533400" cy="38100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" descr="Light upward diagonal"/>
            <p:cNvSpPr>
              <a:spLocks noChangeArrowheads="1"/>
            </p:cNvSpPr>
            <p:nvPr/>
          </p:nvSpPr>
          <p:spPr bwMode="auto">
            <a:xfrm>
              <a:off x="2057400" y="3810000"/>
              <a:ext cx="1524000" cy="38100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" descr="Light upward diagonal"/>
            <p:cNvSpPr>
              <a:spLocks noChangeArrowheads="1"/>
            </p:cNvSpPr>
            <p:nvPr/>
          </p:nvSpPr>
          <p:spPr bwMode="auto">
            <a:xfrm>
              <a:off x="3581400" y="3810000"/>
              <a:ext cx="1828800" cy="38100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" descr="Light upward diagonal"/>
            <p:cNvSpPr>
              <a:spLocks noChangeArrowheads="1"/>
            </p:cNvSpPr>
            <p:nvPr/>
          </p:nvSpPr>
          <p:spPr bwMode="auto">
            <a:xfrm>
              <a:off x="5410200" y="3810000"/>
              <a:ext cx="1981200" cy="38100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" descr="Light upward diagonal"/>
            <p:cNvSpPr>
              <a:spLocks noChangeArrowheads="1"/>
            </p:cNvSpPr>
            <p:nvPr/>
          </p:nvSpPr>
          <p:spPr bwMode="auto">
            <a:xfrm>
              <a:off x="7391400" y="3810000"/>
              <a:ext cx="1371600" cy="38100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ycpm6: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qui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1219200"/>
            <a:ext cx="7467600" cy="548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447800" y="1219200"/>
            <a:ext cx="7467600" cy="517161"/>
          </a:xfrm>
          <a:prstGeom prst="rect">
            <a:avLst/>
          </a:prstGeom>
          <a:noFill/>
        </p:spPr>
        <p:txBody>
          <a:bodyPr wrap="square" rtlCol="0" anchor="t" anchorCtr="1">
            <a:noAutofit/>
          </a:bodyPr>
          <a:lstStyle/>
          <a:p>
            <a:r>
              <a:rPr lang="en-US" sz="2000" b="1" dirty="0" smtClean="0"/>
              <a:t>THAY ĐỔI QUI ĐỊNH</a:t>
            </a:r>
            <a:endParaRPr lang="en-US" sz="2000" b="1" dirty="0"/>
          </a:p>
        </p:txBody>
      </p:sp>
      <p:grpSp>
        <p:nvGrpSpPr>
          <p:cNvPr id="17" name="Group 75"/>
          <p:cNvGrpSpPr/>
          <p:nvPr/>
        </p:nvGrpSpPr>
        <p:grpSpPr>
          <a:xfrm>
            <a:off x="1524000" y="6096000"/>
            <a:ext cx="2911718" cy="445532"/>
            <a:chOff x="1752600" y="5943600"/>
            <a:chExt cx="2911718" cy="445532"/>
          </a:xfrm>
        </p:grpSpPr>
        <p:grpSp>
          <p:nvGrpSpPr>
            <p:cNvPr id="18" name="Group 74"/>
            <p:cNvGrpSpPr/>
            <p:nvPr/>
          </p:nvGrpSpPr>
          <p:grpSpPr>
            <a:xfrm>
              <a:off x="1752600" y="5943600"/>
              <a:ext cx="2911718" cy="445532"/>
              <a:chOff x="2133600" y="5715000"/>
              <a:chExt cx="2911718" cy="445532"/>
            </a:xfrm>
          </p:grpSpPr>
          <p:sp>
            <p:nvSpPr>
              <p:cNvPr id="72" name="TextBox 71"/>
              <p:cNvSpPr txBox="1">
                <a:spLocks/>
              </p:cNvSpPr>
              <p:nvPr/>
            </p:nvSpPr>
            <p:spPr>
              <a:xfrm>
                <a:off x="2590800" y="5791200"/>
                <a:ext cx="2454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Sử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dụng</a:t>
                </a:r>
                <a:r>
                  <a:rPr lang="en-US" dirty="0" smtClean="0"/>
                  <a:t> qui </a:t>
                </a:r>
                <a:r>
                  <a:rPr lang="en-US" dirty="0" err="1" smtClean="0"/>
                  <a:t>định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phạt</a:t>
                </a:r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133600" y="5715000"/>
                <a:ext cx="457200" cy="381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Multiply 73"/>
            <p:cNvSpPr/>
            <p:nvPr/>
          </p:nvSpPr>
          <p:spPr>
            <a:xfrm>
              <a:off x="1752600" y="5943600"/>
              <a:ext cx="457200" cy="381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3" name="Content Placeholder 50"/>
          <p:cNvGraphicFramePr>
            <a:graphicFrameLocks/>
          </p:cNvGraphicFramePr>
          <p:nvPr/>
        </p:nvGraphicFramePr>
        <p:xfrm>
          <a:off x="1524000" y="1630681"/>
          <a:ext cx="7261489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1752600"/>
                <a:gridCol w="2362200"/>
                <a:gridCol w="2537089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loại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sảnh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Tên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loại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sảnh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Đơn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giá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bàn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tối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thiểu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cũ</a:t>
                      </a:r>
                      <a:r>
                        <a:rPr lang="en-US" sz="1400" baseline="0" dirty="0" smtClean="0"/>
                        <a:t>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cũ</a:t>
                      </a:r>
                      <a:r>
                        <a:rPr lang="en-US" sz="1400" baseline="0" dirty="0" smtClean="0"/>
                        <a:t>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cũ</a:t>
                      </a:r>
                      <a:r>
                        <a:rPr lang="en-US" sz="1400" baseline="0" dirty="0" smtClean="0"/>
                        <a:t>&gt;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cũ</a:t>
                      </a:r>
                      <a:r>
                        <a:rPr lang="en-US" sz="1400" baseline="0" dirty="0" smtClean="0"/>
                        <a:t>&gt;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1" name="Content Placeholder 50"/>
          <p:cNvGraphicFramePr>
            <a:graphicFrameLocks/>
          </p:cNvGraphicFramePr>
          <p:nvPr/>
        </p:nvGraphicFramePr>
        <p:xfrm>
          <a:off x="1524000" y="2743200"/>
          <a:ext cx="7261489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1752600"/>
                <a:gridCol w="4899289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Mã</a:t>
                      </a:r>
                      <a:r>
                        <a:rPr lang="en-US" sz="1600" baseline="0" dirty="0" smtClean="0"/>
                        <a:t> ca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Tên</a:t>
                      </a:r>
                      <a:r>
                        <a:rPr lang="en-US" sz="1600" baseline="0" dirty="0" smtClean="0"/>
                        <a:t> ca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cũ</a:t>
                      </a:r>
                      <a:r>
                        <a:rPr lang="en-US" sz="1400" baseline="0" dirty="0" smtClean="0"/>
                        <a:t>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cũ</a:t>
                      </a:r>
                      <a:r>
                        <a:rPr lang="en-US" sz="1400" baseline="0" dirty="0" smtClean="0"/>
                        <a:t>&gt;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Content Placeholder 50"/>
          <p:cNvGraphicFramePr>
            <a:graphicFrameLocks/>
          </p:cNvGraphicFramePr>
          <p:nvPr/>
        </p:nvGraphicFramePr>
        <p:xfrm>
          <a:off x="1524000" y="3840480"/>
          <a:ext cx="7261489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1752600"/>
                <a:gridCol w="1524000"/>
                <a:gridCol w="3375289"/>
              </a:tblGrid>
              <a:tr h="2235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dịch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vụ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Tên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dịch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vụ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Đơn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giá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cũ</a:t>
                      </a:r>
                      <a:r>
                        <a:rPr lang="en-US" sz="1400" baseline="0" dirty="0" smtClean="0"/>
                        <a:t>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cũ</a:t>
                      </a:r>
                      <a:r>
                        <a:rPr lang="en-US" sz="1400" baseline="0" dirty="0" smtClean="0"/>
                        <a:t>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cũ</a:t>
                      </a:r>
                      <a:r>
                        <a:rPr lang="en-US" sz="1400" baseline="0" dirty="0" smtClean="0"/>
                        <a:t>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cũ</a:t>
                      </a:r>
                      <a:r>
                        <a:rPr lang="en-US" sz="1400" baseline="0" dirty="0" smtClean="0"/>
                        <a:t>&gt;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Content Placeholder 50"/>
          <p:cNvGraphicFramePr>
            <a:graphicFrameLocks/>
          </p:cNvGraphicFramePr>
          <p:nvPr/>
        </p:nvGraphicFramePr>
        <p:xfrm>
          <a:off x="1524000" y="4953000"/>
          <a:ext cx="7261489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1752600"/>
                <a:gridCol w="1524000"/>
                <a:gridCol w="1676400"/>
                <a:gridCol w="1698889"/>
              </a:tblGrid>
              <a:tr h="2235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món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ăn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Tên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món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ăn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Đơn</a:t>
                      </a:r>
                      <a:r>
                        <a:rPr lang="en-US" sz="1600" baseline="0" smtClean="0"/>
                        <a:t> giá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Ghi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chú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&lt;giá</a:t>
                      </a:r>
                      <a:r>
                        <a:rPr lang="en-US" sz="1400" baseline="0" smtClean="0"/>
                        <a:t> trị cũ&gt;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&lt;giá</a:t>
                      </a:r>
                      <a:r>
                        <a:rPr lang="en-US" sz="1400" baseline="0" smtClean="0"/>
                        <a:t> trị cũ&gt;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&lt;giá</a:t>
                      </a:r>
                      <a:r>
                        <a:rPr lang="en-US" sz="1400" baseline="0" smtClean="0"/>
                        <a:t> trị cũ&gt;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cũ</a:t>
                      </a:r>
                      <a:r>
                        <a:rPr lang="en-US" sz="1400" baseline="0" dirty="0" smtClean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&lt;giá</a:t>
                      </a:r>
                      <a:r>
                        <a:rPr lang="en-US" sz="1400" baseline="0" smtClean="0"/>
                        <a:t> trị cũ&gt;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</a:t>
                      </a:r>
                      <a:r>
                        <a:rPr lang="en-US" sz="140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cũ</a:t>
                      </a:r>
                      <a:r>
                        <a:rPr lang="en-US" sz="1400" baseline="0" dirty="0" smtClean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0" name="Rectangle 2" descr="Light upward diagonal"/>
          <p:cNvSpPr>
            <a:spLocks noChangeArrowheads="1"/>
          </p:cNvSpPr>
          <p:nvPr/>
        </p:nvSpPr>
        <p:spPr bwMode="auto">
          <a:xfrm>
            <a:off x="2133600" y="2286000"/>
            <a:ext cx="17526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2" descr="Light upward diagonal"/>
          <p:cNvSpPr>
            <a:spLocks noChangeArrowheads="1"/>
          </p:cNvSpPr>
          <p:nvPr/>
        </p:nvSpPr>
        <p:spPr bwMode="auto">
          <a:xfrm>
            <a:off x="1524000" y="2286000"/>
            <a:ext cx="6096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2" descr="Light upward diagonal"/>
          <p:cNvSpPr>
            <a:spLocks noChangeArrowheads="1"/>
          </p:cNvSpPr>
          <p:nvPr/>
        </p:nvSpPr>
        <p:spPr bwMode="auto">
          <a:xfrm>
            <a:off x="1524000" y="1981200"/>
            <a:ext cx="609600" cy="3048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2" descr="Light upward diagonal"/>
          <p:cNvSpPr>
            <a:spLocks noChangeArrowheads="1"/>
          </p:cNvSpPr>
          <p:nvPr/>
        </p:nvSpPr>
        <p:spPr bwMode="auto">
          <a:xfrm>
            <a:off x="2133600" y="1981200"/>
            <a:ext cx="1752600" cy="3048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2" descr="Light upward diagonal"/>
          <p:cNvSpPr>
            <a:spLocks noChangeArrowheads="1"/>
          </p:cNvSpPr>
          <p:nvPr/>
        </p:nvSpPr>
        <p:spPr bwMode="auto">
          <a:xfrm>
            <a:off x="1524000" y="3124200"/>
            <a:ext cx="609600" cy="3048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2" descr="Light upward diagonal"/>
          <p:cNvSpPr>
            <a:spLocks noChangeArrowheads="1"/>
          </p:cNvSpPr>
          <p:nvPr/>
        </p:nvSpPr>
        <p:spPr bwMode="auto">
          <a:xfrm>
            <a:off x="2133600" y="3124200"/>
            <a:ext cx="1752600" cy="3048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2" descr="Light upward diagonal"/>
          <p:cNvSpPr>
            <a:spLocks noChangeArrowheads="1"/>
          </p:cNvSpPr>
          <p:nvPr/>
        </p:nvSpPr>
        <p:spPr bwMode="auto">
          <a:xfrm>
            <a:off x="1524000" y="3429000"/>
            <a:ext cx="6096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2" descr="Light upward diagonal"/>
          <p:cNvSpPr>
            <a:spLocks noChangeArrowheads="1"/>
          </p:cNvSpPr>
          <p:nvPr/>
        </p:nvSpPr>
        <p:spPr bwMode="auto">
          <a:xfrm>
            <a:off x="2133600" y="3429000"/>
            <a:ext cx="17526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2" descr="Light upward diagonal"/>
          <p:cNvSpPr>
            <a:spLocks noChangeArrowheads="1"/>
          </p:cNvSpPr>
          <p:nvPr/>
        </p:nvSpPr>
        <p:spPr bwMode="auto">
          <a:xfrm>
            <a:off x="1524000" y="4191000"/>
            <a:ext cx="609600" cy="3048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2" descr="Light upward diagonal"/>
          <p:cNvSpPr>
            <a:spLocks noChangeArrowheads="1"/>
          </p:cNvSpPr>
          <p:nvPr/>
        </p:nvSpPr>
        <p:spPr bwMode="auto">
          <a:xfrm>
            <a:off x="1524000" y="4495800"/>
            <a:ext cx="6096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2" descr="Light upward diagonal"/>
          <p:cNvSpPr>
            <a:spLocks noChangeArrowheads="1"/>
          </p:cNvSpPr>
          <p:nvPr/>
        </p:nvSpPr>
        <p:spPr bwMode="auto">
          <a:xfrm>
            <a:off x="2133600" y="4495800"/>
            <a:ext cx="17526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2" descr="Light upward diagonal"/>
          <p:cNvSpPr>
            <a:spLocks noChangeArrowheads="1"/>
          </p:cNvSpPr>
          <p:nvPr/>
        </p:nvSpPr>
        <p:spPr bwMode="auto">
          <a:xfrm>
            <a:off x="1524000" y="5334000"/>
            <a:ext cx="609600" cy="3048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2" descr="Light upward diagonal"/>
          <p:cNvSpPr>
            <a:spLocks noChangeArrowheads="1"/>
          </p:cNvSpPr>
          <p:nvPr/>
        </p:nvSpPr>
        <p:spPr bwMode="auto">
          <a:xfrm>
            <a:off x="2133600" y="5334000"/>
            <a:ext cx="1752600" cy="3048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2" descr="Light upward diagonal"/>
          <p:cNvSpPr>
            <a:spLocks noChangeArrowheads="1"/>
          </p:cNvSpPr>
          <p:nvPr/>
        </p:nvSpPr>
        <p:spPr bwMode="auto">
          <a:xfrm>
            <a:off x="1524000" y="5638800"/>
            <a:ext cx="6096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2" descr="Light upward diagonal"/>
          <p:cNvSpPr>
            <a:spLocks noChangeArrowheads="1"/>
          </p:cNvSpPr>
          <p:nvPr/>
        </p:nvSpPr>
        <p:spPr bwMode="auto">
          <a:xfrm>
            <a:off x="2133600" y="5638800"/>
            <a:ext cx="1752600" cy="3810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2" descr="Light upward diagonal"/>
          <p:cNvSpPr>
            <a:spLocks noChangeArrowheads="1"/>
          </p:cNvSpPr>
          <p:nvPr/>
        </p:nvSpPr>
        <p:spPr bwMode="auto">
          <a:xfrm>
            <a:off x="2133600" y="4191000"/>
            <a:ext cx="1752600" cy="304800"/>
          </a:xfrm>
          <a:prstGeom prst="rect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SĐLDL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ycpm</a:t>
            </a:r>
            <a:r>
              <a:rPr lang="en-US" dirty="0" smtClean="0"/>
              <a:t> 2: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52600" y="1839913"/>
          <a:ext cx="6939442" cy="4637087"/>
        </p:xfrm>
        <a:graphic>
          <a:graphicData uri="http://schemas.openxmlformats.org/presentationml/2006/ole">
            <p:oleObj spid="_x0000_s16386" name="Visio" r:id="rId3" imgW="6124322" imgH="409264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rễ</a:t>
            </a:r>
            <a:r>
              <a:rPr lang="en-US" dirty="0" smtClean="0"/>
              <a:t>,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dâu</a:t>
            </a:r>
            <a:r>
              <a:rPr lang="en-US" dirty="0" smtClean="0"/>
              <a:t>,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, ca, </a:t>
            </a:r>
            <a:r>
              <a:rPr lang="en-US" dirty="0" err="1" smtClean="0"/>
              <a:t>sảnh</a:t>
            </a:r>
            <a:r>
              <a:rPr lang="en-US" dirty="0" smtClean="0"/>
              <a:t>,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cọc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,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,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,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;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: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,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3</a:t>
            </a:r>
            <a:r>
              <a:rPr lang="en-US" dirty="0" smtClean="0"/>
              <a:t>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ca,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,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,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sảnh</a:t>
            </a:r>
            <a:r>
              <a:rPr lang="en-US" dirty="0" smtClean="0"/>
              <a:t>,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tiệc</a:t>
            </a:r>
            <a:r>
              <a:rPr lang="en-US" dirty="0" smtClean="0"/>
              <a:t> </a:t>
            </a:r>
            <a:r>
              <a:rPr lang="en-US" dirty="0" err="1" smtClean="0"/>
              <a:t>cưới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4</a:t>
            </a:r>
            <a:r>
              <a:rPr lang="en-US" dirty="0" smtClean="0"/>
              <a:t>: D</a:t>
            </a:r>
            <a:r>
              <a:rPr lang="en-US" baseline="-25000" dirty="0" smtClean="0"/>
              <a:t>1</a:t>
            </a:r>
            <a:r>
              <a:rPr lang="en-US" dirty="0" smtClean="0"/>
              <a:t> +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+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5</a:t>
            </a:r>
            <a:r>
              <a:rPr lang="en-US" dirty="0" smtClean="0"/>
              <a:t>: D</a:t>
            </a:r>
            <a:r>
              <a:rPr lang="en-US" baseline="-25000" dirty="0" smtClean="0"/>
              <a:t>4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</a:t>
            </a:r>
            <a:r>
              <a:rPr lang="en-US" baseline="-25000" dirty="0" smtClean="0"/>
              <a:t>6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803</TotalTime>
  <Words>2621</Words>
  <Application>Microsoft Office PowerPoint</Application>
  <PresentationFormat>On-screen Show (4:3)</PresentationFormat>
  <Paragraphs>433</Paragraphs>
  <Slides>61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Solstice</vt:lpstr>
      <vt:lpstr>Visio</vt:lpstr>
      <vt:lpstr>Microsoft Office Visio Drawing</vt:lpstr>
      <vt:lpstr>QUẢN LÝ TIỆC CƯỚI</vt:lpstr>
      <vt:lpstr>SƠ ĐỒ LUỒNG DỮ LIỆU CHO CÁC YÊU CẦU PHẦN MỀM</vt:lpstr>
      <vt:lpstr>SĐLDL cho ycpm 1: Tiếp nhận sảnh</vt:lpstr>
      <vt:lpstr>Giải thích</vt:lpstr>
      <vt:lpstr>Thuật toán</vt:lpstr>
      <vt:lpstr>Thuật toán</vt:lpstr>
      <vt:lpstr>SĐLDL cho ycpm 2: Nhận đặt tiệc cưới</vt:lpstr>
      <vt:lpstr>Giải thích</vt:lpstr>
      <vt:lpstr>Giải thích</vt:lpstr>
      <vt:lpstr>Thuật toán</vt:lpstr>
      <vt:lpstr>Thuật toán</vt:lpstr>
      <vt:lpstr>Thuật toán</vt:lpstr>
      <vt:lpstr>Thuật toán</vt:lpstr>
      <vt:lpstr>SĐLDL cho ycpm 3: Tra cứu tiệc cưới</vt:lpstr>
      <vt:lpstr>Giải thích</vt:lpstr>
      <vt:lpstr>Thuật toán</vt:lpstr>
      <vt:lpstr>SĐLDL cho ycpm 4: Lập hóa đơn thanh toán</vt:lpstr>
      <vt:lpstr>Giải thích</vt:lpstr>
      <vt:lpstr>Thuật toán</vt:lpstr>
      <vt:lpstr>Thuật toán</vt:lpstr>
      <vt:lpstr>Thuật toán</vt:lpstr>
      <vt:lpstr>Thuật toán</vt:lpstr>
      <vt:lpstr>SĐLDL cho ycpm 5: Lập báo cáo tháng</vt:lpstr>
      <vt:lpstr>Giải thích</vt:lpstr>
      <vt:lpstr>Thuật toán</vt:lpstr>
      <vt:lpstr>Thuật toán</vt:lpstr>
      <vt:lpstr>THIẾT KẾ DỮ LIỆU</vt:lpstr>
      <vt:lpstr>Xét ycpm1: Tiếp nhận sảnh</vt:lpstr>
      <vt:lpstr>Xét ycpm1: Tiếp nhận sảnh</vt:lpstr>
      <vt:lpstr>Xét ycpm1: Tiếp nhận sảnh</vt:lpstr>
      <vt:lpstr>Xét ycpm1: Tiếp nhận sảnh</vt:lpstr>
      <vt:lpstr>Xét ycpm2: Nhận đặt tiệc cưới</vt:lpstr>
      <vt:lpstr>Xét ycpm2: Nhận đặt tiệc cưới</vt:lpstr>
      <vt:lpstr>Xét ycpm2: Nhận đặt tiệc cưới</vt:lpstr>
      <vt:lpstr>Xét ycpm2: Nhận đặt tiệc cưới</vt:lpstr>
      <vt:lpstr>Xét ycpm2: Nhận đặt tiệc cưới</vt:lpstr>
      <vt:lpstr>Xét ycpm2: Nhận đặt tiệc cưới</vt:lpstr>
      <vt:lpstr>Xét ycpm4: Lập hóa đơn thanh toán</vt:lpstr>
      <vt:lpstr>Xét ycpm4: Lập hóa đơn thanh toán</vt:lpstr>
      <vt:lpstr>Xét ycpm4: Lập hóa đơn thanh toán</vt:lpstr>
      <vt:lpstr>Xét ycpm4: Lập hóa đơn thanh toán</vt:lpstr>
      <vt:lpstr>Xét ycpm4: Lập hóa đơn thanh toán</vt:lpstr>
      <vt:lpstr>Xét ycpm4: Lập hóa đơn thanh toán</vt:lpstr>
      <vt:lpstr>Xét ycpm5: Lập báo cáo tháng</vt:lpstr>
      <vt:lpstr>Xét ycpm5: Lập báo cáo tháng</vt:lpstr>
      <vt:lpstr>Xét ycpm5: Lập báo cáo tháng</vt:lpstr>
      <vt:lpstr>Xét ycpm5: Lập báo cáo tháng</vt:lpstr>
      <vt:lpstr>THIẾT KẾ MÀN HÌNH VỚI TÍNH ĐÚNG ĐẮN</vt:lpstr>
      <vt:lpstr>ycpm1: Tiếp nhận sảnh</vt:lpstr>
      <vt:lpstr>ycpm2: Nhận đặt tiệc cưới</vt:lpstr>
      <vt:lpstr>ycpm3: Tra cứu tiệc cưới</vt:lpstr>
      <vt:lpstr>ycpm4: Lập hóa đơn thanh toán</vt:lpstr>
      <vt:lpstr>ycpm5: Lập báo cáo tháng</vt:lpstr>
      <vt:lpstr>ycpm6: Thay đổi qui định</vt:lpstr>
      <vt:lpstr>CẢI TIẾN MÀN HÌNH</vt:lpstr>
      <vt:lpstr>ycpm1: Tiếp nhận sảnh</vt:lpstr>
      <vt:lpstr>ycpm2: Nhận đặt tiệc cưới</vt:lpstr>
      <vt:lpstr>ycpm3: Tra cứu tiệc cưới</vt:lpstr>
      <vt:lpstr>ycpm4: Lập hóa đơn thanh toán</vt:lpstr>
      <vt:lpstr>ycpm5: Lập báo cáo tháng</vt:lpstr>
      <vt:lpstr>ycpm6: Thay đổi qui định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TIỆC CƯỚI</dc:title>
  <dc:creator>Nguyen Dang Khoa</dc:creator>
  <cp:lastModifiedBy>Nguyen Dang Khoa</cp:lastModifiedBy>
  <cp:revision>89</cp:revision>
  <dcterms:created xsi:type="dcterms:W3CDTF">2007-12-05T03:04:11Z</dcterms:created>
  <dcterms:modified xsi:type="dcterms:W3CDTF">2007-12-05T22:03:57Z</dcterms:modified>
</cp:coreProperties>
</file>