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6" r:id="rId2"/>
    <p:sldId id="283" r:id="rId3"/>
    <p:sldId id="293" r:id="rId4"/>
    <p:sldId id="294" r:id="rId5"/>
    <p:sldId id="299" r:id="rId6"/>
    <p:sldId id="302" r:id="rId7"/>
    <p:sldId id="30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20" r:id="rId25"/>
    <p:sldId id="321" r:id="rId26"/>
    <p:sldId id="319" r:id="rId27"/>
    <p:sldId id="322" r:id="rId28"/>
    <p:sldId id="27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CB9"/>
    <a:srgbClr val="1A0B2F"/>
    <a:srgbClr val="401458"/>
    <a:srgbClr val="33CCCC"/>
    <a:srgbClr val="9942E0"/>
    <a:srgbClr val="FFCC66"/>
    <a:srgbClr val="63ECEF"/>
    <a:srgbClr val="00CC99"/>
    <a:srgbClr val="56B0CC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905" autoAdjust="0"/>
    <p:restoredTop sz="94000" autoAdjust="0"/>
  </p:normalViewPr>
  <p:slideViewPr>
    <p:cSldViewPr>
      <p:cViewPr>
        <p:scale>
          <a:sx n="100" d="100"/>
          <a:sy n="100" d="100"/>
        </p:scale>
        <p:origin x="156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25D4-AA94-4FDE-A88E-1ED6390BCB8A}" type="datetimeFigureOut">
              <a:rPr lang="en-US" smtClean="0"/>
              <a:pPr/>
              <a:t>5/12/2008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5B878-61C6-4D5B-BC7B-948754BD9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94148-E5C8-47BA-9E6B-2A762266AB1C}" type="datetimeFigureOut">
              <a:rPr lang="en-US" smtClean="0"/>
              <a:pPr/>
              <a:t>5/12/2008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23DA5-DBEB-4F4F-B3A7-85D93E5270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23DA5-DBEB-4F4F-B3A7-85D93E5270E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86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13525"/>
            <a:ext cx="1828800" cy="244475"/>
          </a:xfrm>
        </p:spPr>
        <p:txBody>
          <a:bodyPr/>
          <a:lstStyle>
            <a:lvl1pPr>
              <a:defRPr/>
            </a:lvl1pPr>
          </a:lstStyle>
          <a:p>
            <a:fld id="{846D102F-7183-4D6D-857B-55ABFA410A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962400"/>
            <a:ext cx="61722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200400"/>
            <a:ext cx="6400800" cy="6826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050" name="Picture 2" descr="C:\Users\dinhkimuns\Documents\Seminar CC\DevExpress\Logo\Plastic Blue\Copyright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6019800"/>
            <a:ext cx="1562100" cy="447675"/>
          </a:xfrm>
          <a:prstGeom prst="rect">
            <a:avLst/>
          </a:prstGeom>
          <a:noFill/>
        </p:spPr>
      </p:pic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CCMTPTPM – Nhóm 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85FD2-AF7B-4D31-97B7-80A209BF5B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50838"/>
            <a:ext cx="207645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0838"/>
            <a:ext cx="607695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16987-167B-447F-8960-70E167A056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50838"/>
            <a:ext cx="6934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AA4363F4-8E42-4F11-8B7A-8885992BDC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CB809-FCD9-4709-8D51-AE50958EDB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5A565-B5B4-4AB4-94F0-10422EC2B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1245E-D4F6-403D-BDD2-02910A59BD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AC086-A808-4DEF-A5C3-722FDE55A3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6CCD5-C0D0-4740-8548-D31002F671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61947-1B11-4ED1-835B-BB1596610A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CFDD-402A-4401-A9B8-E49FD9072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B7BCA-7E36-4E4A-A5BD-97A5D6C52F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50"/>
          <p:cNvSpPr>
            <a:spLocks noChangeArrowheads="1"/>
          </p:cNvSpPr>
          <p:nvPr/>
        </p:nvSpPr>
        <p:spPr bwMode="gray">
          <a:xfrm>
            <a:off x="2133600" y="381000"/>
            <a:ext cx="7010400" cy="533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Rectangle 51"/>
          <p:cNvSpPr>
            <a:spLocks noChangeArrowheads="1"/>
          </p:cNvSpPr>
          <p:nvPr/>
        </p:nvSpPr>
        <p:spPr bwMode="gray">
          <a:xfrm>
            <a:off x="1981200" y="457200"/>
            <a:ext cx="71628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>
                  <a:alpha val="32001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26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7056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809698A-D847-478C-8A20-FE0DBB12C2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828800" y="350838"/>
            <a:ext cx="6934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4" name="Picture 2" descr="C:\Users\dinhkimuns\Documents\Seminar CC\DevExpress\Logo\Plastic Blue\Copyright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315200" y="6019800"/>
            <a:ext cx="1562100" cy="447675"/>
          </a:xfrm>
          <a:prstGeom prst="rect">
            <a:avLst/>
          </a:prstGeom>
          <a:noFill/>
        </p:spPr>
      </p:pic>
      <p:sp>
        <p:nvSpPr>
          <p:cNvPr id="13" name="Rectangle 4"/>
          <p:cNvSpPr txBox="1">
            <a:spLocks noChangeArrowheads="1"/>
          </p:cNvSpPr>
          <p:nvPr userDrawn="1"/>
        </p:nvSpPr>
        <p:spPr bwMode="white">
          <a:xfrm>
            <a:off x="2286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CCMTPTPM – Nhóm 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105400"/>
            <a:ext cx="42672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GVHD : Thầy Bùi Tấn Lộc</a:t>
            </a:r>
          </a:p>
          <a:p>
            <a:pPr>
              <a:lnSpc>
                <a:spcPct val="90000"/>
              </a:lnSpc>
            </a:pPr>
            <a:r>
              <a:rPr lang="en-US" smtClean="0"/>
              <a:t>	 Thầy Phạm Minh Tuấn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6D102F-7183-4D6D-857B-55ABFA410A0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3048000"/>
            <a:ext cx="7526740" cy="923330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>
            <a:bevelT/>
          </a:sp3d>
        </p:spPr>
        <p:txBody>
          <a:bodyPr wrap="none" lIns="91440" tIns="45720" rIns="91440" bIns="45720">
            <a:spAutoFit/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DevExpress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WinForm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6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9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12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16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1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2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24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87"/>
          <p:cNvGrpSpPr/>
          <p:nvPr/>
        </p:nvGrpSpPr>
        <p:grpSpPr>
          <a:xfrm>
            <a:off x="5257800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XtraTreeList</a:t>
            </a:r>
            <a:r>
              <a:rPr lang="en-US" sz="3600" dirty="0" smtClean="0"/>
              <a:t> ‘s Features</a:t>
            </a:r>
            <a:endParaRPr lang="en-US" sz="2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143000"/>
            <a:ext cx="2170113" cy="4035425"/>
            <a:chOff x="720" y="1296"/>
            <a:chExt cx="1367" cy="2542"/>
          </a:xfrm>
        </p:grpSpPr>
        <p:sp>
          <p:nvSpPr>
            <p:cNvPr id="7475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 smtClean="0"/>
                <a:t>8 new filter conditions </a:t>
              </a:r>
              <a:r>
                <a:rPr lang="en-US" sz="1400" dirty="0" err="1" smtClean="0"/>
                <a:t>BeginsWith</a:t>
              </a:r>
              <a:endParaRPr lang="en-US" sz="1400" dirty="0" smtClean="0"/>
            </a:p>
            <a:p>
              <a:r>
                <a:rPr lang="en-US" sz="1400" dirty="0" err="1" smtClean="0"/>
                <a:t>EndsWith</a:t>
              </a:r>
              <a:endParaRPr lang="en-US" sz="1400" dirty="0" smtClean="0"/>
            </a:p>
            <a:p>
              <a:r>
                <a:rPr lang="en-US" sz="1400" dirty="0" smtClean="0"/>
                <a:t>Contains</a:t>
              </a:r>
            </a:p>
            <a:p>
              <a:r>
                <a:rPr lang="en-US" sz="1400" dirty="0" err="1" smtClean="0"/>
                <a:t>NotContains</a:t>
              </a:r>
              <a:endParaRPr lang="en-US" sz="1400" dirty="0" smtClean="0"/>
            </a:p>
            <a:p>
              <a:r>
                <a:rPr lang="en-US" sz="1400" dirty="0" smtClean="0"/>
                <a:t>Like</a:t>
              </a:r>
            </a:p>
            <a:p>
              <a:r>
                <a:rPr lang="en-US" sz="1400" dirty="0" err="1" smtClean="0"/>
                <a:t>NotLike</a:t>
              </a:r>
              <a:endParaRPr lang="en-US" sz="1400" dirty="0" smtClean="0"/>
            </a:p>
            <a:p>
              <a:r>
                <a:rPr lang="en-US" sz="1400" dirty="0" err="1" smtClean="0"/>
                <a:t>IsBlank</a:t>
              </a:r>
              <a:r>
                <a:rPr lang="en-US" sz="1400" dirty="0" smtClean="0"/>
                <a:t> </a:t>
              </a:r>
            </a:p>
            <a:p>
              <a:r>
                <a:rPr lang="en-US" sz="1400" dirty="0" err="1" smtClean="0"/>
                <a:t>IsNotBlank</a:t>
              </a:r>
              <a:endParaRPr lang="en-US" dirty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05200" y="1143000"/>
            <a:ext cx="2166938" cy="4035425"/>
            <a:chOff x="2208" y="1296"/>
            <a:chExt cx="1365" cy="2542"/>
          </a:xfrm>
        </p:grpSpPr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7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 smtClean="0"/>
                <a:t>Animation :</a:t>
              </a:r>
            </a:p>
            <a:p>
              <a:r>
                <a:rPr lang="en-US" sz="1400" dirty="0" smtClean="0"/>
                <a:t>Support for animated GIF files when using the </a:t>
              </a:r>
              <a:r>
                <a:rPr lang="en-US" sz="1400" dirty="0" err="1" smtClean="0"/>
                <a:t>ImageEdit</a:t>
              </a:r>
              <a:r>
                <a:rPr lang="en-US" sz="1400" dirty="0" smtClean="0"/>
                <a:t> and </a:t>
              </a:r>
              <a:r>
                <a:rPr lang="en-US" sz="1400" dirty="0" err="1" smtClean="0"/>
                <a:t>PictureEdit</a:t>
              </a:r>
              <a:r>
                <a:rPr lang="en-US" sz="1400" dirty="0" smtClean="0"/>
                <a:t> controls for in-place editing.</a:t>
              </a:r>
            </a:p>
          </p:txBody>
        </p:sp>
        <p:sp>
          <p:nvSpPr>
            <p:cNvPr id="7478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861050" y="1143000"/>
            <a:ext cx="2170113" cy="4035425"/>
            <a:chOff x="3692" y="1296"/>
            <a:chExt cx="1367" cy="2542"/>
          </a:xfrm>
        </p:grpSpPr>
        <p:sp>
          <p:nvSpPr>
            <p:cNvPr id="7478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AutoShape 35"/>
            <p:cNvSpPr>
              <a:spLocks noChangeArrowheads="1"/>
            </p:cNvSpPr>
            <p:nvPr/>
          </p:nvSpPr>
          <p:spPr bwMode="gray">
            <a:xfrm>
              <a:off x="3696" y="278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479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9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7479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 smtClean="0"/>
                <a:t>Support for data editing in the </a:t>
              </a:r>
              <a:r>
                <a:rPr lang="en-US" sz="1400" dirty="0" err="1" smtClean="0"/>
                <a:t>TreeList</a:t>
              </a:r>
              <a:r>
                <a:rPr lang="en-US" sz="1400" dirty="0" smtClean="0"/>
                <a:t> control when binding to a business object</a:t>
              </a:r>
              <a:endParaRPr lang="en-US" dirty="0"/>
            </a:p>
          </p:txBody>
        </p:sp>
        <p:sp>
          <p:nvSpPr>
            <p:cNvPr id="7479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XtraTreeList</a:t>
            </a:r>
            <a:r>
              <a:rPr lang="en-US" dirty="0" smtClean="0"/>
              <a:t> ‘s 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90625"/>
            <a:ext cx="7772399" cy="476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6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9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12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16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1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2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24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87"/>
          <p:cNvGrpSpPr/>
          <p:nvPr/>
        </p:nvGrpSpPr>
        <p:grpSpPr>
          <a:xfrm>
            <a:off x="5257800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XtraScheduler</a:t>
            </a:r>
            <a:r>
              <a:rPr lang="en-US" sz="3600" dirty="0" smtClean="0"/>
              <a:t> ‘s Features</a:t>
            </a:r>
            <a:endParaRPr lang="en-US" sz="2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143000"/>
            <a:ext cx="2170113" cy="4035425"/>
            <a:chOff x="720" y="1296"/>
            <a:chExt cx="1367" cy="2542"/>
          </a:xfrm>
        </p:grpSpPr>
        <p:sp>
          <p:nvSpPr>
            <p:cNvPr id="7475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Built-In Date Views (5 in All):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Day View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Work Week View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Week View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Month View (Multi-Week View) 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Timeline View</a:t>
              </a:r>
            </a:p>
            <a:p>
              <a:endParaRPr lang="en-US" sz="1400" b="1" dirty="0" smtClean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05200" y="1143000"/>
            <a:ext cx="2166938" cy="4035425"/>
            <a:chOff x="2208" y="1296"/>
            <a:chExt cx="1365" cy="2542"/>
          </a:xfrm>
        </p:grpSpPr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7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4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Date Navigator Control: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Today button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Week numbers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Bold dates with appointments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err="1" smtClean="0"/>
                <a:t>Multiselect</a:t>
              </a:r>
              <a:endParaRPr lang="en-US" sz="1400" b="1" dirty="0" smtClean="0"/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Holidays highlighting</a:t>
              </a:r>
            </a:p>
            <a:p>
              <a:endParaRPr lang="en-US" sz="1400" b="1" dirty="0" smtClean="0"/>
            </a:p>
          </p:txBody>
        </p:sp>
        <p:sp>
          <p:nvSpPr>
            <p:cNvPr id="7478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861050" y="1143000"/>
            <a:ext cx="2170113" cy="4035425"/>
            <a:chOff x="3692" y="1296"/>
            <a:chExt cx="1367" cy="2542"/>
          </a:xfrm>
        </p:grpSpPr>
        <p:sp>
          <p:nvSpPr>
            <p:cNvPr id="7478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AutoShape 35"/>
            <p:cNvSpPr>
              <a:spLocks noChangeArrowheads="1"/>
            </p:cNvSpPr>
            <p:nvPr/>
          </p:nvSpPr>
          <p:spPr bwMode="gray">
            <a:xfrm>
              <a:off x="3696" y="278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479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9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7479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1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Multiple Resources Display: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Group by date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Group by resource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Resource images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Resource filtering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Resource scrolling</a:t>
              </a:r>
            </a:p>
            <a:p>
              <a:r>
                <a:rPr lang="en-US" sz="1400" dirty="0" smtClean="0"/>
                <a:t>O </a:t>
              </a:r>
              <a:r>
                <a:rPr lang="en-US" sz="1400" b="1" dirty="0" smtClean="0"/>
                <a:t>Resource sharing</a:t>
              </a:r>
              <a:endParaRPr lang="ru-RU" sz="1400" b="1" dirty="0" smtClean="0"/>
            </a:p>
          </p:txBody>
        </p:sp>
        <p:sp>
          <p:nvSpPr>
            <p:cNvPr id="7479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XtraScheduler</a:t>
            </a:r>
            <a:r>
              <a:rPr lang="en-US" dirty="0" smtClean="0"/>
              <a:t> ‘s Screen 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7010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XtraScheduler</a:t>
            </a:r>
            <a:r>
              <a:rPr lang="en-US" dirty="0" smtClean="0"/>
              <a:t> ‘s 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1" y="990600"/>
            <a:ext cx="8496299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6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9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12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16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1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2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24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87"/>
          <p:cNvGrpSpPr/>
          <p:nvPr/>
        </p:nvGrpSpPr>
        <p:grpSpPr>
          <a:xfrm>
            <a:off x="5257800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Xtra</a:t>
            </a:r>
            <a:r>
              <a:rPr lang="en-US" sz="3600" dirty="0" smtClean="0"/>
              <a:t> </a:t>
            </a:r>
            <a:r>
              <a:rPr lang="en-US" sz="3600" dirty="0" err="1" smtClean="0"/>
              <a:t>PrivotGrid</a:t>
            </a:r>
            <a:r>
              <a:rPr lang="en-US" sz="3600" dirty="0" smtClean="0"/>
              <a:t> ‘s Features</a:t>
            </a:r>
            <a:endParaRPr lang="en-US" sz="2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143000"/>
            <a:ext cx="2170113" cy="4035425"/>
            <a:chOff x="720" y="1296"/>
            <a:chExt cx="1367" cy="2542"/>
          </a:xfrm>
        </p:grpSpPr>
        <p:sp>
          <p:nvSpPr>
            <p:cNvPr id="7475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Support for multiple data source types :</a:t>
              </a:r>
            </a:p>
            <a:p>
              <a:r>
                <a:rPr lang="en-US" sz="1400" dirty="0" smtClean="0"/>
                <a:t>O Full support for ADO+ </a:t>
              </a:r>
              <a:endParaRPr lang="en-US" sz="1400" b="1" dirty="0" smtClean="0"/>
            </a:p>
            <a:p>
              <a:r>
                <a:rPr lang="en-US" sz="1400" dirty="0" smtClean="0"/>
                <a:t>O Custom data sources </a:t>
              </a:r>
              <a:endParaRPr lang="en-US" sz="1400" b="1" dirty="0" smtClean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05200" y="1143000"/>
            <a:ext cx="2166938" cy="4035425"/>
            <a:chOff x="2208" y="1296"/>
            <a:chExt cx="1365" cy="2542"/>
          </a:xfrm>
        </p:grpSpPr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7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Automatic summary calculation for each cell :</a:t>
              </a:r>
            </a:p>
            <a:p>
              <a:r>
                <a:rPr lang="en-US" sz="1400" dirty="0" smtClean="0"/>
                <a:t>O There are 9 summary functions available</a:t>
              </a:r>
              <a:endParaRPr lang="en-US" sz="1400" b="1" dirty="0" smtClean="0"/>
            </a:p>
          </p:txBody>
        </p:sp>
        <p:sp>
          <p:nvSpPr>
            <p:cNvPr id="7478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861050" y="1143000"/>
            <a:ext cx="2170113" cy="4035425"/>
            <a:chOff x="3692" y="1296"/>
            <a:chExt cx="1367" cy="2542"/>
          </a:xfrm>
        </p:grpSpPr>
        <p:sp>
          <p:nvSpPr>
            <p:cNvPr id="7478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AutoShape 35"/>
            <p:cNvSpPr>
              <a:spLocks noChangeArrowheads="1"/>
            </p:cNvSpPr>
            <p:nvPr/>
          </p:nvSpPr>
          <p:spPr bwMode="gray">
            <a:xfrm>
              <a:off x="3696" y="278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479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9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7479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MS Analysis Services Support:</a:t>
              </a:r>
            </a:p>
            <a:p>
              <a:r>
                <a:rPr lang="en-US" sz="1400" dirty="0" smtClean="0"/>
                <a:t>O Use MS Analysis Services (OLAP) as a data source for the </a:t>
              </a:r>
              <a:r>
                <a:rPr lang="en-US" sz="1400" dirty="0" err="1" smtClean="0"/>
                <a:t>PivotGridControl</a:t>
              </a:r>
              <a:r>
                <a:rPr lang="en-US" sz="1400" dirty="0" smtClean="0"/>
                <a:t>. </a:t>
              </a:r>
              <a:endParaRPr lang="ru-RU" sz="1400" b="1" dirty="0" smtClean="0"/>
            </a:p>
          </p:txBody>
        </p:sp>
        <p:sp>
          <p:nvSpPr>
            <p:cNvPr id="7479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Xtra</a:t>
            </a:r>
            <a:r>
              <a:rPr lang="en-US" dirty="0" smtClean="0"/>
              <a:t> </a:t>
            </a:r>
            <a:r>
              <a:rPr lang="en-US" dirty="0" err="1" smtClean="0"/>
              <a:t>PrivotGrid</a:t>
            </a:r>
            <a:r>
              <a:rPr lang="en-US" dirty="0" smtClean="0"/>
              <a:t> ‘s Screen 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0715" y="1219200"/>
            <a:ext cx="709116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352800" y="3352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Template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9000" y="31242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Cient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-side Events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gray">
          <a:xfrm rot="20241944">
            <a:off x="1043594" y="2290575"/>
            <a:ext cx="6898536" cy="2743961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2353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8852" name="Picture 4" descr="C:\Program Files\Developer Express .NET v8.1\Demos\ASPxGridView\ASPxGridViewDemos\Images\IconImages\Appearan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76400"/>
            <a:ext cx="990600" cy="1112729"/>
          </a:xfrm>
          <a:prstGeom prst="rect">
            <a:avLst/>
          </a:prstGeom>
          <a:noFill/>
        </p:spPr>
      </p:pic>
      <p:pic>
        <p:nvPicPr>
          <p:cNvPr id="78853" name="Picture 5" descr="C:\Program Files\Developer Express .NET v8.1\Demos\ASPxGridView\ASPxGridViewDemos\Images\IconImages\Bind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267200"/>
            <a:ext cx="847725" cy="952239"/>
          </a:xfrm>
          <a:prstGeom prst="rect">
            <a:avLst/>
          </a:prstGeom>
          <a:noFill/>
        </p:spPr>
      </p:pic>
      <p:pic>
        <p:nvPicPr>
          <p:cNvPr id="78857" name="Picture 9" descr="C:\Users\dinhkimuns\Documents\Seminar CC\IconImages\Templa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5029200"/>
            <a:ext cx="635852" cy="714245"/>
          </a:xfrm>
          <a:prstGeom prst="rect">
            <a:avLst/>
          </a:prstGeom>
          <a:noFill/>
        </p:spPr>
      </p:pic>
      <p:pic>
        <p:nvPicPr>
          <p:cNvPr id="78858" name="Picture 10" descr="C:\Users\dinhkimuns\Documents\Seminar CC\IconImages\ClientSid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3657600"/>
            <a:ext cx="779888" cy="876039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9000" y="30480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Appearance</a:t>
            </a:r>
            <a:r>
              <a:rPr lang="en-US" b="1" dirty="0" smtClean="0"/>
              <a:t>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276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Binding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31242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Rich Client-Side Functionality</a:t>
            </a:r>
          </a:p>
        </p:txBody>
      </p:sp>
      <p:pic>
        <p:nvPicPr>
          <p:cNvPr id="4098" name="Picture 2" descr="C:\Users\dinhkimuns\Documents\Seminar CC\DevExpress\IconImages\ClientSideEve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8400" y="3429000"/>
            <a:ext cx="838200" cy="941540"/>
          </a:xfrm>
          <a:prstGeom prst="rect">
            <a:avLst/>
          </a:prstGeom>
          <a:noFill/>
        </p:spPr>
      </p:pic>
      <p:pic>
        <p:nvPicPr>
          <p:cNvPr id="24" name="Picture 23" descr="Visual-Studi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400" y="2286000"/>
            <a:ext cx="695325" cy="7810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76600" y="30480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Full Visual studio Integration</a:t>
            </a:r>
          </a:p>
        </p:txBody>
      </p:sp>
      <p:pic>
        <p:nvPicPr>
          <p:cNvPr id="26" name="Picture 25" descr="AdvancedDesig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0" y="1676400"/>
            <a:ext cx="695325" cy="781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971800" y="3124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Faster and More </a:t>
            </a:r>
            <a:r>
              <a:rPr lang="en-US" sz="24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efficiency,security</a:t>
            </a:r>
            <a:endParaRPr lang="en-US" sz="24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19" grpId="0"/>
      <p:bldP spid="19" grpId="1"/>
      <p:bldP spid="17" grpId="1"/>
      <p:bldP spid="18" grpId="0"/>
      <p:bldP spid="18" grpId="1"/>
      <p:bldP spid="20" grpId="0"/>
      <p:bldP spid="20" grpId="1"/>
      <p:bldP spid="25" grpId="0"/>
      <p:bldP spid="25" grpId="1"/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Xtra</a:t>
            </a:r>
            <a:r>
              <a:rPr lang="en-US" dirty="0" smtClean="0"/>
              <a:t> </a:t>
            </a:r>
            <a:r>
              <a:rPr lang="en-US" dirty="0" err="1" smtClean="0"/>
              <a:t>PrivotGrid</a:t>
            </a:r>
            <a:r>
              <a:rPr lang="en-US" dirty="0" smtClean="0"/>
              <a:t> ‘s Screen 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1054100"/>
            <a:ext cx="82931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6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9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12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16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1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2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24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87"/>
          <p:cNvGrpSpPr/>
          <p:nvPr/>
        </p:nvGrpSpPr>
        <p:grpSpPr>
          <a:xfrm>
            <a:off x="5257800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Xtra</a:t>
            </a:r>
            <a:r>
              <a:rPr lang="en-US" sz="3600" dirty="0" smtClean="0"/>
              <a:t> </a:t>
            </a:r>
            <a:r>
              <a:rPr lang="en-US" sz="3600" dirty="0" smtClean="0"/>
              <a:t>Layout </a:t>
            </a:r>
            <a:r>
              <a:rPr lang="en-US" sz="3600" dirty="0" smtClean="0"/>
              <a:t>‘s Features</a:t>
            </a:r>
            <a:endParaRPr lang="en-US" sz="2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143000"/>
            <a:ext cx="2170113" cy="4035425"/>
            <a:chOff x="720" y="1296"/>
            <a:chExt cx="1367" cy="2542"/>
          </a:xfrm>
        </p:grpSpPr>
        <p:sp>
          <p:nvSpPr>
            <p:cNvPr id="7475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err="1" smtClean="0"/>
                <a:t>Hỗ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trợ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thay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thế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các</a:t>
              </a:r>
              <a:r>
                <a:rPr lang="en-US" sz="1400" b="1" dirty="0" smtClean="0"/>
                <a:t> control </a:t>
              </a:r>
              <a:r>
                <a:rPr lang="en-US" sz="1400" b="1" dirty="0" err="1" smtClean="0"/>
                <a:t>của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winform</a:t>
              </a:r>
              <a:r>
                <a:rPr lang="en-US" sz="1400" b="1" dirty="0" smtClean="0"/>
                <a:t> </a:t>
              </a:r>
              <a:endParaRPr lang="en-US" sz="1400" b="1" dirty="0" smtClean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05200" y="1143000"/>
            <a:ext cx="2166938" cy="4035425"/>
            <a:chOff x="2208" y="1296"/>
            <a:chExt cx="1365" cy="2542"/>
          </a:xfrm>
        </p:grpSpPr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7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err="1" smtClean="0"/>
                <a:t>Việc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thay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đổi</a:t>
              </a:r>
              <a:r>
                <a:rPr lang="en-US" sz="1400" b="1" dirty="0" smtClean="0"/>
                <a:t> skin </a:t>
              </a:r>
              <a:r>
                <a:rPr lang="en-US" sz="1400" b="1" dirty="0" err="1" smtClean="0"/>
                <a:t>sẽ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rất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dễ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dàng</a:t>
              </a:r>
              <a:endParaRPr lang="en-US" sz="1400" b="1" dirty="0" smtClean="0"/>
            </a:p>
            <a:p>
              <a:r>
                <a:rPr lang="en-US" sz="1400" dirty="0" smtClean="0"/>
                <a:t>Support for the Microsoft® Office 2007 </a:t>
              </a:r>
              <a:r>
                <a:rPr lang="en-US" sz="1400" dirty="0" smtClean="0"/>
                <a:t>,Look and Feel</a:t>
              </a:r>
              <a:endParaRPr lang="en-US" sz="1400" dirty="0" smtClean="0"/>
            </a:p>
            <a:p>
              <a:r>
                <a:rPr lang="en-US" sz="1400" b="1" dirty="0" smtClean="0"/>
                <a:t> </a:t>
              </a:r>
              <a:endParaRPr lang="en-US" sz="1400" b="1" dirty="0" smtClean="0"/>
            </a:p>
          </p:txBody>
        </p:sp>
        <p:sp>
          <p:nvSpPr>
            <p:cNvPr id="7478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861050" y="1143000"/>
            <a:ext cx="2170113" cy="4035425"/>
            <a:chOff x="3692" y="1296"/>
            <a:chExt cx="1367" cy="2542"/>
          </a:xfrm>
        </p:grpSpPr>
        <p:sp>
          <p:nvSpPr>
            <p:cNvPr id="7478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AutoShape 35"/>
            <p:cNvSpPr>
              <a:spLocks noChangeArrowheads="1"/>
            </p:cNvSpPr>
            <p:nvPr/>
          </p:nvSpPr>
          <p:spPr bwMode="gray">
            <a:xfrm>
              <a:off x="3696" y="278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479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9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7479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4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err="1" smtClean="0"/>
                <a:t>Có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một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hệ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thống</a:t>
              </a:r>
              <a:r>
                <a:rPr lang="en-US" sz="1400" b="1" dirty="0" smtClean="0"/>
                <a:t> Interface </a:t>
              </a:r>
              <a:r>
                <a:rPr lang="en-US" sz="1400" b="1" dirty="0" err="1" smtClean="0"/>
                <a:t>hỗ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trợ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việc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lập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trình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rất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dễ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dàng</a:t>
              </a:r>
              <a:endParaRPr lang="ru-RU" sz="1400" b="1" dirty="0" smtClean="0"/>
            </a:p>
          </p:txBody>
        </p:sp>
        <p:sp>
          <p:nvSpPr>
            <p:cNvPr id="7479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6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9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12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16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1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2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24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87"/>
          <p:cNvGrpSpPr/>
          <p:nvPr/>
        </p:nvGrpSpPr>
        <p:grpSpPr>
          <a:xfrm>
            <a:off x="5257800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6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9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12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16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1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2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24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87"/>
          <p:cNvGrpSpPr/>
          <p:nvPr/>
        </p:nvGrpSpPr>
        <p:grpSpPr>
          <a:xfrm>
            <a:off x="5257800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Xtra</a:t>
            </a:r>
            <a:r>
              <a:rPr lang="en-US" sz="3600" dirty="0" smtClean="0"/>
              <a:t> </a:t>
            </a:r>
            <a:r>
              <a:rPr lang="en-US" sz="3600" dirty="0" err="1" smtClean="0"/>
              <a:t>NavBar</a:t>
            </a:r>
            <a:r>
              <a:rPr lang="en-US" sz="3600" dirty="0" smtClean="0"/>
              <a:t> </a:t>
            </a:r>
            <a:r>
              <a:rPr lang="en-US" sz="3600" dirty="0" smtClean="0"/>
              <a:t>‘s Features</a:t>
            </a:r>
            <a:endParaRPr lang="en-US" sz="2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143000"/>
            <a:ext cx="2170113" cy="4035425"/>
            <a:chOff x="720" y="1296"/>
            <a:chExt cx="1367" cy="2542"/>
          </a:xfrm>
        </p:grpSpPr>
        <p:sp>
          <p:nvSpPr>
            <p:cNvPr id="7475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Side </a:t>
              </a:r>
              <a:r>
                <a:rPr lang="en-US" sz="1400" b="1" dirty="0" smtClean="0"/>
                <a:t>Bars</a:t>
              </a:r>
            </a:p>
            <a:p>
              <a:r>
                <a:rPr lang="en-US" sz="1400" dirty="0" smtClean="0"/>
                <a:t>The eight Side Bar paint styles allow you to emulate Outlook 2000, XP, Microsoft Visual Studio .NET</a:t>
              </a:r>
              <a:endParaRPr lang="en-US" sz="1400" b="1" dirty="0" smtClean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05200" y="1143000"/>
            <a:ext cx="2166938" cy="4035425"/>
            <a:chOff x="2208" y="1296"/>
            <a:chExt cx="1365" cy="2542"/>
          </a:xfrm>
        </p:grpSpPr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7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8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Explorer Bars </a:t>
              </a:r>
              <a:endParaRPr lang="en-US" sz="1400" b="1" dirty="0" smtClean="0"/>
            </a:p>
            <a:p>
              <a:r>
                <a:rPr lang="en-US" sz="1400" dirty="0" smtClean="0"/>
                <a:t>The four unique Explorer Bar paint styles </a:t>
              </a:r>
              <a:r>
                <a:rPr lang="en-US" sz="1400" dirty="0" smtClean="0"/>
                <a:t>:</a:t>
              </a:r>
            </a:p>
            <a:p>
              <a:r>
                <a:rPr lang="en-US" sz="1200" dirty="0" smtClean="0"/>
                <a:t>Emulate Classic Windows </a:t>
              </a:r>
            </a:p>
            <a:p>
              <a:r>
                <a:rPr lang="en-US" sz="1200" dirty="0" smtClean="0"/>
                <a:t>Windows </a:t>
              </a:r>
              <a:r>
                <a:rPr lang="en-US" sz="1200" dirty="0" smtClean="0"/>
                <a:t>XP Explorer Bar</a:t>
              </a:r>
              <a:r>
                <a:rPr lang="en-US" sz="1200" b="1" dirty="0" smtClean="0"/>
                <a:t> </a:t>
              </a:r>
              <a:endParaRPr lang="en-US" sz="1200" b="1" dirty="0" smtClean="0"/>
            </a:p>
          </p:txBody>
        </p:sp>
        <p:sp>
          <p:nvSpPr>
            <p:cNvPr id="7478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861050" y="1143000"/>
            <a:ext cx="2170113" cy="4035425"/>
            <a:chOff x="3692" y="1296"/>
            <a:chExt cx="1367" cy="2542"/>
          </a:xfrm>
        </p:grpSpPr>
        <p:sp>
          <p:nvSpPr>
            <p:cNvPr id="7478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AutoShape 35"/>
            <p:cNvSpPr>
              <a:spLocks noChangeArrowheads="1"/>
            </p:cNvSpPr>
            <p:nvPr/>
          </p:nvSpPr>
          <p:spPr bwMode="gray">
            <a:xfrm>
              <a:off x="3696" y="278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479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9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7479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8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Microsoft Office 2003 Navigation </a:t>
              </a:r>
              <a:r>
                <a:rPr lang="en-US" sz="1400" b="1" dirty="0" smtClean="0"/>
                <a:t>Pane</a:t>
              </a:r>
            </a:p>
            <a:p>
              <a:r>
                <a:rPr lang="en-US" sz="1400" dirty="0" smtClean="0"/>
                <a:t>style supports all the features introduced in MS Outlook</a:t>
              </a:r>
              <a:endParaRPr lang="en-US" sz="1400" b="1" dirty="0" smtClean="0"/>
            </a:p>
            <a:p>
              <a:endParaRPr lang="ru-RU" sz="1400" b="1" dirty="0" smtClean="0"/>
            </a:p>
          </p:txBody>
        </p:sp>
        <p:sp>
          <p:nvSpPr>
            <p:cNvPr id="7479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Xtra</a:t>
            </a:r>
            <a:r>
              <a:rPr lang="en-US" dirty="0" smtClean="0"/>
              <a:t> </a:t>
            </a:r>
            <a:r>
              <a:rPr lang="en-US" dirty="0" err="1" smtClean="0"/>
              <a:t>NavBar</a:t>
            </a:r>
            <a:r>
              <a:rPr lang="en-US" dirty="0" smtClean="0"/>
              <a:t> ‘</a:t>
            </a:r>
            <a:r>
              <a:rPr lang="en-US" dirty="0" smtClean="0"/>
              <a:t>s </a:t>
            </a:r>
            <a:r>
              <a:rPr lang="en-US" dirty="0" err="1" smtClean="0"/>
              <a:t>SceenShots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286000" y="1066800"/>
            <a:ext cx="1983236" cy="4829175"/>
            <a:chOff x="2286000" y="1066800"/>
            <a:chExt cx="1983236" cy="48291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28875" y="1524000"/>
              <a:ext cx="1685925" cy="437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2286000" y="1066800"/>
              <a:ext cx="198323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Explorer </a:t>
              </a:r>
              <a:r>
                <a:rPr lang="en-US" sz="1600" b="1" cap="none" spc="100" dirty="0" err="1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NavBar</a:t>
              </a:r>
              <a:endParaRPr lang="en-US" sz="16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1066800"/>
            <a:ext cx="1714500" cy="4876800"/>
            <a:chOff x="457200" y="1066800"/>
            <a:chExt cx="1714500" cy="4876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1466850"/>
              <a:ext cx="1714500" cy="447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609600" y="1066800"/>
              <a:ext cx="1119217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Side Bar</a:t>
              </a:r>
              <a:endParaRPr lang="en-US" sz="16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53200" y="1066800"/>
            <a:ext cx="1822935" cy="4191000"/>
            <a:chOff x="6553200" y="1066800"/>
            <a:chExt cx="1822935" cy="41910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29425" y="1752600"/>
              <a:ext cx="1400175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Rectangle 14"/>
            <p:cNvSpPr/>
            <p:nvPr/>
          </p:nvSpPr>
          <p:spPr>
            <a:xfrm>
              <a:off x="6553200" y="1066800"/>
              <a:ext cx="1822935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Navigate Panel</a:t>
              </a:r>
              <a:endParaRPr lang="en-US" sz="16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00550" y="1066800"/>
            <a:ext cx="2002286" cy="4953000"/>
            <a:chOff x="4400550" y="1066800"/>
            <a:chExt cx="2002286" cy="49530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00550" y="1390650"/>
              <a:ext cx="1924050" cy="462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4419600" y="1066800"/>
              <a:ext cx="198323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Explorer </a:t>
              </a:r>
              <a:r>
                <a:rPr lang="en-US" sz="1600" b="1" spc="100" dirty="0" err="1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chemeClr val="accent1">
                      <a:satMod val="280000"/>
                      <a:tint val="100000"/>
                      <a:alpha val="5700"/>
                    </a:schemeClr>
                  </a:solidFill>
                  <a:effectLst>
                    <a:outerShdw blurRad="25000" dist="20000" dir="16020000" algn="tl">
                      <a:schemeClr val="accent1">
                        <a:satMod val="200000"/>
                        <a:shade val="1000"/>
                        <a:alpha val="60000"/>
                      </a:schemeClr>
                    </a:outerShdw>
                  </a:effectLst>
                </a:rPr>
                <a:t>NavBar</a:t>
              </a:r>
              <a:endParaRPr lang="en-US" sz="16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6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9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12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16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1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2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24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87"/>
          <p:cNvGrpSpPr/>
          <p:nvPr/>
        </p:nvGrpSpPr>
        <p:grpSpPr>
          <a:xfrm>
            <a:off x="5278437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209800" y="32766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gray">
          <a:xfrm>
            <a:off x="2286000" y="4038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6D102F-7183-4D6D-857B-55ABFA410A0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DevExpress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828800"/>
            <a:ext cx="8683789" cy="2743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11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1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50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3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86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7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9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68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5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52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7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87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/>
          <p:cNvGrpSpPr/>
          <p:nvPr/>
        </p:nvGrpSpPr>
        <p:grpSpPr>
          <a:xfrm>
            <a:off x="5257800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7828" name="Freeform 4"/>
          <p:cNvSpPr>
            <a:spLocks noEditPoints="1"/>
          </p:cNvSpPr>
          <p:nvPr/>
        </p:nvSpPr>
        <p:spPr bwMode="gray">
          <a:xfrm rot="20241944">
            <a:off x="1043594" y="2290575"/>
            <a:ext cx="6898536" cy="2743961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2353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gray">
          <a:xfrm rot="20056323">
            <a:off x="7446482" y="2386676"/>
            <a:ext cx="1161852" cy="345017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gray">
          <a:xfrm rot="20056323">
            <a:off x="2831571" y="5329238"/>
            <a:ext cx="1207558" cy="345017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gray">
          <a:xfrm rot="20056323">
            <a:off x="5677958" y="4696707"/>
            <a:ext cx="1207558" cy="345017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gray">
          <a:xfrm rot="20056323">
            <a:off x="1882775" y="3690409"/>
            <a:ext cx="1207558" cy="345017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gray">
          <a:xfrm>
            <a:off x="1262823" y="2939278"/>
            <a:ext cx="1292016" cy="124709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gray">
          <a:xfrm>
            <a:off x="2150522" y="4599671"/>
            <a:ext cx="1292016" cy="124709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gray">
          <a:xfrm>
            <a:off x="4944798" y="3983313"/>
            <a:ext cx="1292016" cy="1247092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gray">
          <a:xfrm>
            <a:off x="6831137" y="1670623"/>
            <a:ext cx="1175684" cy="1248889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gray">
          <a:xfrm>
            <a:off x="1143000" y="3352800"/>
            <a:ext cx="1431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latin typeface="Verdana" pitchFamily="34" charset="0"/>
              </a:rPr>
              <a:t>20 Data Editor</a:t>
            </a:r>
            <a:endParaRPr 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792945" y="1447800"/>
            <a:ext cx="1885013" cy="1247092"/>
            <a:chOff x="3792945" y="1447800"/>
            <a:chExt cx="1885013" cy="1247092"/>
          </a:xfrm>
        </p:grpSpPr>
        <p:sp>
          <p:nvSpPr>
            <p:cNvPr id="77829" name="Oval 5"/>
            <p:cNvSpPr>
              <a:spLocks noChangeArrowheads="1"/>
            </p:cNvSpPr>
            <p:nvPr/>
          </p:nvSpPr>
          <p:spPr bwMode="gray">
            <a:xfrm rot="20056323">
              <a:off x="4470400" y="2137833"/>
              <a:ext cx="1207558" cy="345017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Oval 10"/>
            <p:cNvSpPr>
              <a:spLocks noChangeArrowheads="1"/>
            </p:cNvSpPr>
            <p:nvPr/>
          </p:nvSpPr>
          <p:spPr bwMode="gray">
            <a:xfrm>
              <a:off x="3792945" y="1447800"/>
              <a:ext cx="1293813" cy="124709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7840" name="Text Box 16"/>
            <p:cNvSpPr txBox="1">
              <a:spLocks noChangeArrowheads="1"/>
            </p:cNvSpPr>
            <p:nvPr/>
          </p:nvSpPr>
          <p:spPr bwMode="gray">
            <a:xfrm>
              <a:off x="3886387" y="1828756"/>
              <a:ext cx="1155446" cy="307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chemeClr val="bg1"/>
                  </a:solidFill>
                  <a:latin typeface="Verdana" pitchFamily="34" charset="0"/>
                </a:rPr>
                <a:t>Full Ado+</a:t>
              </a:r>
              <a:endParaRPr lang="en-US" sz="1400" b="1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  <p:sp>
        <p:nvSpPr>
          <p:cNvPr id="77841" name="Text Box 17"/>
          <p:cNvSpPr txBox="1">
            <a:spLocks noChangeArrowheads="1"/>
          </p:cNvSpPr>
          <p:nvPr/>
        </p:nvSpPr>
        <p:spPr bwMode="gray">
          <a:xfrm>
            <a:off x="7086600" y="2166585"/>
            <a:ext cx="8177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 err="1" smtClean="0">
                <a:solidFill>
                  <a:schemeClr val="bg1"/>
                </a:solidFill>
                <a:latin typeface="Verdana" pitchFamily="34" charset="0"/>
              </a:rPr>
              <a:t>LinQ</a:t>
            </a:r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gray">
          <a:xfrm>
            <a:off x="4953000" y="4419600"/>
            <a:ext cx="12875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latin typeface="Verdana" pitchFamily="34" charset="0"/>
              </a:rPr>
              <a:t>Card to View</a:t>
            </a:r>
            <a:endParaRPr 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gray">
          <a:xfrm>
            <a:off x="2286000" y="5029200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chemeClr val="bg1"/>
                </a:solidFill>
                <a:latin typeface="Verdana" pitchFamily="34" charset="0"/>
              </a:rPr>
              <a:t>Layout</a:t>
            </a:r>
            <a:endParaRPr 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gray">
          <a:xfrm>
            <a:off x="3349096" y="3259138"/>
            <a:ext cx="2609189" cy="51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800" b="1" dirty="0" err="1" smtClean="0"/>
              <a:t>Xtra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GridView</a:t>
            </a:r>
            <a:endParaRPr lang="en-US" sz="2800" b="1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  <p:bldP spid="77831" grpId="0" animBg="1"/>
      <p:bldP spid="77832" grpId="0" animBg="1"/>
      <p:bldP spid="77833" grpId="0" animBg="1"/>
      <p:bldP spid="77835" grpId="0" animBg="1"/>
      <p:bldP spid="77836" grpId="0" animBg="1"/>
      <p:bldP spid="77837" grpId="0" animBg="1"/>
      <p:bldP spid="77838" grpId="0" animBg="1"/>
      <p:bldP spid="77839" grpId="0"/>
      <p:bldP spid="77841" grpId="0"/>
      <p:bldP spid="77842" grpId="0"/>
      <p:bldP spid="77843" grpId="0"/>
      <p:bldP spid="778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Suite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CCD5-C0D0-4740-8548-D31002F6719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>
            <a:off x="-685800" y="1798638"/>
            <a:ext cx="4110038" cy="931863"/>
            <a:chOff x="0" y="1798638"/>
            <a:chExt cx="4110038" cy="931863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0" y="1798638"/>
              <a:ext cx="4110038" cy="931863"/>
              <a:chOff x="0" y="864"/>
              <a:chExt cx="3554" cy="802"/>
            </a:xfrm>
          </p:grpSpPr>
          <p:sp>
            <p:nvSpPr>
              <p:cNvPr id="58429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8432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433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434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8435" name="Text Box 67"/>
            <p:cNvSpPr txBox="1">
              <a:spLocks noChangeArrowheads="1"/>
            </p:cNvSpPr>
            <p:nvPr/>
          </p:nvSpPr>
          <p:spPr bwMode="gray">
            <a:xfrm>
              <a:off x="341313" y="2227263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GridView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0" name="Picture 6" descr="C:\Users\dinhkimuns\Documents\Seminar CC\DevExpress\ControlIcon\GridVie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2800" y="19050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6" name="Group 46"/>
          <p:cNvGrpSpPr/>
          <p:nvPr/>
        </p:nvGrpSpPr>
        <p:grpSpPr>
          <a:xfrm>
            <a:off x="-914400" y="3581400"/>
            <a:ext cx="5275263" cy="941388"/>
            <a:chOff x="0" y="3524250"/>
            <a:chExt cx="5275263" cy="941388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0" y="3524250"/>
              <a:ext cx="5275263" cy="941388"/>
              <a:chOff x="0" y="2426"/>
              <a:chExt cx="4563" cy="811"/>
            </a:xfrm>
          </p:grpSpPr>
          <p:sp>
            <p:nvSpPr>
              <p:cNvPr id="58422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56B0CC">
                      <a:gamma/>
                      <a:tint val="0"/>
                      <a:invGamma/>
                    </a:srgbClr>
                  </a:gs>
                  <a:gs pos="100000">
                    <a:srgbClr val="56B0CC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2016" y="1920"/>
                <a:chExt cx="1680" cy="1680"/>
              </a:xfrm>
            </p:grpSpPr>
            <p:sp>
              <p:nvSpPr>
                <p:cNvPr id="58425" name="Oval 5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6B0CC"/>
                    </a:gs>
                    <a:gs pos="100000">
                      <a:srgbClr val="56B0CC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6" name="Freeform 5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56B0CC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7" name="Text Box 69"/>
            <p:cNvSpPr txBox="1">
              <a:spLocks noChangeArrowheads="1"/>
            </p:cNvSpPr>
            <p:nvPr/>
          </p:nvSpPr>
          <p:spPr bwMode="gray">
            <a:xfrm>
              <a:off x="1524000" y="39497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Treelist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2" name="Picture 16" descr="C:\Users\dinhkimuns\Documents\Seminar CC\DevExpress\ControlIcon\TreeLis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3657600"/>
              <a:ext cx="533400" cy="592667"/>
            </a:xfrm>
            <a:prstGeom prst="rect">
              <a:avLst/>
            </a:prstGeom>
            <a:noFill/>
          </p:spPr>
        </p:pic>
      </p:grpSp>
      <p:grpSp>
        <p:nvGrpSpPr>
          <p:cNvPr id="9" name="Group 49"/>
          <p:cNvGrpSpPr/>
          <p:nvPr/>
        </p:nvGrpSpPr>
        <p:grpSpPr>
          <a:xfrm>
            <a:off x="-817563" y="4445000"/>
            <a:ext cx="5846763" cy="947738"/>
            <a:chOff x="0" y="4445000"/>
            <a:chExt cx="5846763" cy="947738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0" y="4445000"/>
              <a:ext cx="5846763" cy="947738"/>
              <a:chOff x="0" y="3198"/>
              <a:chExt cx="5056" cy="816"/>
            </a:xfrm>
          </p:grpSpPr>
          <p:sp>
            <p:nvSpPr>
              <p:cNvPr id="58409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00CC99">
                      <a:gamma/>
                      <a:tint val="0"/>
                      <a:invGamma/>
                    </a:srgbClr>
                  </a:gs>
                  <a:gs pos="100000">
                    <a:srgbClr val="00CC99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6" y="1920"/>
                <a:chExt cx="1680" cy="1680"/>
              </a:xfrm>
            </p:grpSpPr>
            <p:sp>
              <p:nvSpPr>
                <p:cNvPr id="58411" name="Oval 4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CC9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438" name="Text Box 70"/>
            <p:cNvSpPr txBox="1">
              <a:spLocks noChangeArrowheads="1"/>
            </p:cNvSpPr>
            <p:nvPr/>
          </p:nvSpPr>
          <p:spPr bwMode="gray">
            <a:xfrm>
              <a:off x="2049463" y="4865688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Scheduler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48" name="Picture 13" descr="C:\Users\dinhkimuns\Documents\Seminar CC\DevExpress\ControlIcon\Schedul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05400" y="4495800"/>
              <a:ext cx="603250" cy="670278"/>
            </a:xfrm>
            <a:prstGeom prst="rect">
              <a:avLst/>
            </a:prstGeom>
            <a:noFill/>
          </p:spPr>
        </p:pic>
      </p:grpSp>
      <p:grpSp>
        <p:nvGrpSpPr>
          <p:cNvPr id="12" name="Group 85"/>
          <p:cNvGrpSpPr/>
          <p:nvPr/>
        </p:nvGrpSpPr>
        <p:grpSpPr>
          <a:xfrm>
            <a:off x="4676775" y="2590800"/>
            <a:ext cx="3790950" cy="936625"/>
            <a:chOff x="4676775" y="2590800"/>
            <a:chExt cx="3790950" cy="936625"/>
          </a:xfrm>
        </p:grpSpPr>
        <p:sp>
          <p:nvSpPr>
            <p:cNvPr id="72" name="Rectangle 47"/>
            <p:cNvSpPr>
              <a:spLocks noChangeArrowheads="1"/>
            </p:cNvSpPr>
            <p:nvPr/>
          </p:nvSpPr>
          <p:spPr bwMode="gray">
            <a:xfrm>
              <a:off x="5105400" y="2825537"/>
              <a:ext cx="2726340" cy="669350"/>
            </a:xfrm>
            <a:prstGeom prst="rect">
              <a:avLst/>
            </a:prstGeom>
            <a:gradFill rotWithShape="1">
              <a:gsLst>
                <a:gs pos="0">
                  <a:srgbClr val="418AEB">
                    <a:gamma/>
                    <a:tint val="0"/>
                    <a:invGamma/>
                  </a:srgbClr>
                </a:gs>
                <a:gs pos="100000">
                  <a:srgbClr val="418AE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529936" y="2590800"/>
              <a:ext cx="937789" cy="936625"/>
              <a:chOff x="3938" y="1968"/>
              <a:chExt cx="430" cy="437"/>
            </a:xfrm>
          </p:grpSpPr>
          <p:grpSp>
            <p:nvGrpSpPr>
              <p:cNvPr id="14" name="Group 49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76" name="Oval 5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96E3"/>
                    </a:gs>
                    <a:gs pos="100000">
                      <a:srgbClr val="4996E3">
                        <a:gamma/>
                        <a:shade val="30196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5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66A7E8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Text Box 52"/>
              <p:cNvSpPr txBox="1">
                <a:spLocks noChangeArrowheads="1"/>
              </p:cNvSpPr>
              <p:nvPr/>
            </p:nvSpPr>
            <p:spPr bwMode="gray">
              <a:xfrm>
                <a:off x="4054" y="2028"/>
                <a:ext cx="85" cy="21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71" name="Text Box 68"/>
            <p:cNvSpPr txBox="1">
              <a:spLocks noChangeArrowheads="1"/>
            </p:cNvSpPr>
            <p:nvPr/>
          </p:nvSpPr>
          <p:spPr bwMode="gray">
            <a:xfrm>
              <a:off x="4676775" y="3022600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Layout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79" name="Picture 78" descr="xtralayoutcontrol-maindem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28194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88"/>
          <p:cNvGrpSpPr/>
          <p:nvPr/>
        </p:nvGrpSpPr>
        <p:grpSpPr>
          <a:xfrm>
            <a:off x="-685800" y="2667000"/>
            <a:ext cx="4657725" cy="936625"/>
            <a:chOff x="-685800" y="2667000"/>
            <a:chExt cx="4657725" cy="936625"/>
          </a:xfrm>
        </p:grpSpPr>
        <p:grpSp>
          <p:nvGrpSpPr>
            <p:cNvPr id="16" name="Group 67"/>
            <p:cNvGrpSpPr/>
            <p:nvPr/>
          </p:nvGrpSpPr>
          <p:grpSpPr>
            <a:xfrm>
              <a:off x="-685800" y="2667000"/>
              <a:ext cx="4657725" cy="936625"/>
              <a:chOff x="0" y="2667000"/>
              <a:chExt cx="4657725" cy="936625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2667000"/>
                <a:ext cx="4657725" cy="936625"/>
                <a:chOff x="0" y="1666"/>
                <a:chExt cx="4028" cy="806"/>
              </a:xfrm>
            </p:grpSpPr>
            <p:sp>
              <p:nvSpPr>
                <p:cNvPr id="58415" name="Rectangle 47"/>
                <p:cNvSpPr>
                  <a:spLocks noChangeArrowheads="1"/>
                </p:cNvSpPr>
                <p:nvPr/>
              </p:nvSpPr>
              <p:spPr bwMode="gray">
                <a:xfrm>
                  <a:off x="0" y="1868"/>
                  <a:ext cx="3478" cy="576"/>
                </a:xfrm>
                <a:prstGeom prst="rect">
                  <a:avLst/>
                </a:prstGeom>
                <a:gradFill rotWithShape="1">
                  <a:gsLst>
                    <a:gs pos="0">
                      <a:srgbClr val="418AEB">
                        <a:gamma/>
                        <a:tint val="0"/>
                        <a:invGamma/>
                      </a:srgbClr>
                    </a:gs>
                    <a:gs pos="100000">
                      <a:srgbClr val="418AEB"/>
                    </a:gs>
                  </a:gsLst>
                  <a:lin ang="0" scaled="1"/>
                </a:gra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217" y="1666"/>
                  <a:ext cx="811" cy="806"/>
                  <a:chOff x="3938" y="1968"/>
                  <a:chExt cx="430" cy="437"/>
                </a:xfrm>
              </p:grpSpPr>
              <p:grpSp>
                <p:nvGrpSpPr>
                  <p:cNvPr id="1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8" y="1968"/>
                    <a:ext cx="430" cy="437"/>
                    <a:chOff x="2016" y="1920"/>
                    <a:chExt cx="1680" cy="1680"/>
                  </a:xfrm>
                </p:grpSpPr>
                <p:sp>
                  <p:nvSpPr>
                    <p:cNvPr id="58418" name="Oval 50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016" y="1920"/>
                      <a:ext cx="1680" cy="1680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4996E3"/>
                        </a:gs>
                        <a:gs pos="100000">
                          <a:srgbClr val="4996E3">
                            <a:gamma/>
                            <a:shade val="30196"/>
                            <a:invGamma/>
                          </a:srgbClr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9" name="Freeform 51"/>
                    <p:cNvSpPr>
                      <a:spLocks/>
                    </p:cNvSpPr>
                    <p:nvPr/>
                  </p:nvSpPr>
                  <p:spPr bwMode="gray">
                    <a:xfrm>
                      <a:off x="2208" y="1948"/>
                      <a:ext cx="1296" cy="634"/>
                    </a:xfrm>
                    <a:custGeom>
                      <a:avLst/>
                      <a:gdLst/>
                      <a:ahLst/>
                      <a:cxnLst>
                        <a:cxn ang="0">
                          <a:pos x="1301" y="401"/>
                        </a:cxn>
                        <a:cxn ang="0">
                          <a:pos x="1317" y="442"/>
                        </a:cxn>
                        <a:cxn ang="0">
                          <a:pos x="1321" y="481"/>
                        </a:cxn>
                        <a:cxn ang="0">
                          <a:pos x="1315" y="516"/>
                        </a:cxn>
                        <a:cxn ang="0">
                          <a:pos x="1298" y="550"/>
                        </a:cxn>
                        <a:cxn ang="0">
                          <a:pos x="1272" y="579"/>
                        </a:cxn>
                        <a:cxn ang="0">
                          <a:pos x="1239" y="604"/>
                        </a:cxn>
                        <a:cxn ang="0">
                          <a:pos x="1196" y="628"/>
                        </a:cxn>
                        <a:cxn ang="0">
                          <a:pos x="1147" y="649"/>
                        </a:cxn>
                        <a:cxn ang="0">
                          <a:pos x="1092" y="667"/>
                        </a:cxn>
                        <a:cxn ang="0">
                          <a:pos x="1031" y="683"/>
                        </a:cxn>
                        <a:cxn ang="0">
                          <a:pos x="967" y="694"/>
                        </a:cxn>
                        <a:cxn ang="0">
                          <a:pos x="896" y="704"/>
                        </a:cxn>
                        <a:cxn ang="0">
                          <a:pos x="824" y="710"/>
                        </a:cxn>
                        <a:cxn ang="0">
                          <a:pos x="795" y="712"/>
                        </a:cxn>
                        <a:cxn ang="0">
                          <a:pos x="476" y="712"/>
                        </a:cxn>
                        <a:cxn ang="0">
                          <a:pos x="472" y="712"/>
                        </a:cxn>
                        <a:cxn ang="0">
                          <a:pos x="409" y="708"/>
                        </a:cxn>
                        <a:cxn ang="0">
                          <a:pos x="348" y="704"/>
                        </a:cxn>
                        <a:cxn ang="0">
                          <a:pos x="290" y="696"/>
                        </a:cxn>
                        <a:cxn ang="0">
                          <a:pos x="235" y="689"/>
                        </a:cxn>
                        <a:cxn ang="0">
                          <a:pos x="186" y="677"/>
                        </a:cxn>
                        <a:cxn ang="0">
                          <a:pos x="141" y="663"/>
                        </a:cxn>
                        <a:cxn ang="0">
                          <a:pos x="102" y="648"/>
                        </a:cxn>
                        <a:cxn ang="0">
                          <a:pos x="67" y="630"/>
                        </a:cxn>
                        <a:cxn ang="0">
                          <a:pos x="39" y="608"/>
                        </a:cxn>
                        <a:cxn ang="0">
                          <a:pos x="18" y="583"/>
                        </a:cxn>
                        <a:cxn ang="0">
                          <a:pos x="6" y="554"/>
                        </a:cxn>
                        <a:cxn ang="0">
                          <a:pos x="0" y="524"/>
                        </a:cxn>
                        <a:cxn ang="0">
                          <a:pos x="0" y="520"/>
                        </a:cxn>
                        <a:cxn ang="0">
                          <a:pos x="4" y="487"/>
                        </a:cxn>
                        <a:cxn ang="0">
                          <a:pos x="16" y="446"/>
                        </a:cxn>
                        <a:cxn ang="0">
                          <a:pos x="51" y="370"/>
                        </a:cxn>
                        <a:cxn ang="0">
                          <a:pos x="94" y="299"/>
                        </a:cxn>
                        <a:cxn ang="0">
                          <a:pos x="147" y="235"/>
                        </a:cxn>
                        <a:cxn ang="0">
                          <a:pos x="204" y="176"/>
                        </a:cxn>
                        <a:cxn ang="0">
                          <a:pos x="270" y="125"/>
                        </a:cxn>
                        <a:cxn ang="0">
                          <a:pos x="341" y="82"/>
                        </a:cxn>
                        <a:cxn ang="0">
                          <a:pos x="415" y="47"/>
                        </a:cxn>
                        <a:cxn ang="0">
                          <a:pos x="497" y="21"/>
                        </a:cxn>
                        <a:cxn ang="0">
                          <a:pos x="581" y="6"/>
                        </a:cxn>
                        <a:cxn ang="0">
                          <a:pos x="667" y="0"/>
                        </a:cxn>
                        <a:cxn ang="0">
                          <a:pos x="667" y="0"/>
                        </a:cxn>
                        <a:cxn ang="0">
                          <a:pos x="759" y="6"/>
                        </a:cxn>
                        <a:cxn ang="0">
                          <a:pos x="847" y="23"/>
                        </a:cxn>
                        <a:cxn ang="0">
                          <a:pos x="932" y="53"/>
                        </a:cxn>
                        <a:cxn ang="0">
                          <a:pos x="1010" y="90"/>
                        </a:cxn>
                        <a:cxn ang="0">
                          <a:pos x="1082" y="137"/>
                        </a:cxn>
                        <a:cxn ang="0">
                          <a:pos x="1149" y="194"/>
                        </a:cxn>
                        <a:cxn ang="0">
                          <a:pos x="1208" y="256"/>
                        </a:cxn>
                        <a:cxn ang="0">
                          <a:pos x="1258" y="325"/>
                        </a:cxn>
                        <a:cxn ang="0">
                          <a:pos x="1301" y="401"/>
                        </a:cxn>
                        <a:cxn ang="0">
                          <a:pos x="1301" y="401"/>
                        </a:cxn>
                      </a:cxnLst>
                      <a:rect l="0" t="0" r="r" b="b"/>
                      <a:pathLst>
                        <a:path w="1321" h="712">
                          <a:moveTo>
                            <a:pt x="1301" y="401"/>
                          </a:moveTo>
                          <a:lnTo>
                            <a:pt x="1317" y="442"/>
                          </a:lnTo>
                          <a:lnTo>
                            <a:pt x="1321" y="481"/>
                          </a:lnTo>
                          <a:lnTo>
                            <a:pt x="1315" y="516"/>
                          </a:lnTo>
                          <a:lnTo>
                            <a:pt x="1298" y="550"/>
                          </a:lnTo>
                          <a:lnTo>
                            <a:pt x="1272" y="579"/>
                          </a:lnTo>
                          <a:lnTo>
                            <a:pt x="1239" y="604"/>
                          </a:lnTo>
                          <a:lnTo>
                            <a:pt x="1196" y="628"/>
                          </a:lnTo>
                          <a:lnTo>
                            <a:pt x="1147" y="649"/>
                          </a:lnTo>
                          <a:lnTo>
                            <a:pt x="1092" y="667"/>
                          </a:lnTo>
                          <a:lnTo>
                            <a:pt x="1031" y="683"/>
                          </a:lnTo>
                          <a:lnTo>
                            <a:pt x="967" y="694"/>
                          </a:lnTo>
                          <a:lnTo>
                            <a:pt x="896" y="704"/>
                          </a:lnTo>
                          <a:lnTo>
                            <a:pt x="824" y="710"/>
                          </a:lnTo>
                          <a:lnTo>
                            <a:pt x="795" y="712"/>
                          </a:lnTo>
                          <a:lnTo>
                            <a:pt x="476" y="712"/>
                          </a:lnTo>
                          <a:lnTo>
                            <a:pt x="472" y="712"/>
                          </a:lnTo>
                          <a:lnTo>
                            <a:pt x="409" y="708"/>
                          </a:lnTo>
                          <a:lnTo>
                            <a:pt x="348" y="704"/>
                          </a:lnTo>
                          <a:lnTo>
                            <a:pt x="290" y="696"/>
                          </a:lnTo>
                          <a:lnTo>
                            <a:pt x="235" y="689"/>
                          </a:lnTo>
                          <a:lnTo>
                            <a:pt x="186" y="677"/>
                          </a:lnTo>
                          <a:lnTo>
                            <a:pt x="141" y="663"/>
                          </a:lnTo>
                          <a:lnTo>
                            <a:pt x="102" y="648"/>
                          </a:lnTo>
                          <a:lnTo>
                            <a:pt x="67" y="630"/>
                          </a:lnTo>
                          <a:lnTo>
                            <a:pt x="39" y="608"/>
                          </a:lnTo>
                          <a:lnTo>
                            <a:pt x="18" y="583"/>
                          </a:lnTo>
                          <a:lnTo>
                            <a:pt x="6" y="554"/>
                          </a:lnTo>
                          <a:lnTo>
                            <a:pt x="0" y="524"/>
                          </a:lnTo>
                          <a:lnTo>
                            <a:pt x="0" y="520"/>
                          </a:lnTo>
                          <a:lnTo>
                            <a:pt x="4" y="487"/>
                          </a:lnTo>
                          <a:lnTo>
                            <a:pt x="16" y="446"/>
                          </a:lnTo>
                          <a:lnTo>
                            <a:pt x="51" y="370"/>
                          </a:lnTo>
                          <a:lnTo>
                            <a:pt x="94" y="299"/>
                          </a:lnTo>
                          <a:lnTo>
                            <a:pt x="147" y="235"/>
                          </a:lnTo>
                          <a:lnTo>
                            <a:pt x="204" y="176"/>
                          </a:lnTo>
                          <a:lnTo>
                            <a:pt x="270" y="125"/>
                          </a:lnTo>
                          <a:lnTo>
                            <a:pt x="341" y="82"/>
                          </a:lnTo>
                          <a:lnTo>
                            <a:pt x="415" y="47"/>
                          </a:lnTo>
                          <a:lnTo>
                            <a:pt x="497" y="21"/>
                          </a:lnTo>
                          <a:lnTo>
                            <a:pt x="581" y="6"/>
                          </a:lnTo>
                          <a:lnTo>
                            <a:pt x="667" y="0"/>
                          </a:lnTo>
                          <a:lnTo>
                            <a:pt x="667" y="0"/>
                          </a:lnTo>
                          <a:lnTo>
                            <a:pt x="759" y="6"/>
                          </a:lnTo>
                          <a:lnTo>
                            <a:pt x="847" y="23"/>
                          </a:lnTo>
                          <a:lnTo>
                            <a:pt x="932" y="53"/>
                          </a:lnTo>
                          <a:lnTo>
                            <a:pt x="1010" y="90"/>
                          </a:lnTo>
                          <a:lnTo>
                            <a:pt x="1082" y="137"/>
                          </a:lnTo>
                          <a:lnTo>
                            <a:pt x="1149" y="194"/>
                          </a:lnTo>
                          <a:lnTo>
                            <a:pt x="1208" y="256"/>
                          </a:lnTo>
                          <a:lnTo>
                            <a:pt x="1258" y="325"/>
                          </a:lnTo>
                          <a:lnTo>
                            <a:pt x="1301" y="401"/>
                          </a:lnTo>
                          <a:lnTo>
                            <a:pt x="1301" y="401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66A7E8"/>
                        </a:gs>
                      </a:gsLst>
                      <a:lin ang="5400000" scaled="1"/>
                    </a:gra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420" name="Text Box 52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4054" y="2028"/>
                    <a:ext cx="85" cy="21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4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endParaRPr>
                  </a:p>
                </p:txBody>
              </p:sp>
            </p:grpSp>
          </p:grpSp>
          <p:sp>
            <p:nvSpPr>
              <p:cNvPr id="58436" name="Text Box 68"/>
              <p:cNvSpPr txBox="1">
                <a:spLocks noChangeArrowheads="1"/>
              </p:cNvSpPr>
              <p:nvPr/>
            </p:nvSpPr>
            <p:spPr bwMode="gray">
              <a:xfrm>
                <a:off x="866775" y="3098800"/>
                <a:ext cx="26797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 eaLnBrk="0" hangingPunct="0"/>
                <a:r>
                  <a:rPr lang="en-US" b="1" dirty="0" err="1" smtClean="0">
                    <a:solidFill>
                      <a:srgbClr val="FFFFFF"/>
                    </a:solidFill>
                  </a:rPr>
                  <a:t>Xtra</a:t>
                </a:r>
                <a:r>
                  <a:rPr lang="en-US" b="1" dirty="0" smtClean="0">
                    <a:solidFill>
                      <a:srgbClr val="FFFFFF"/>
                    </a:solidFill>
                  </a:rPr>
                  <a:t> Bar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0" name="Picture 79" descr="xtrabars-docking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6600" y="2895600"/>
              <a:ext cx="304800" cy="3048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84"/>
          <p:cNvGrpSpPr/>
          <p:nvPr/>
        </p:nvGrpSpPr>
        <p:grpSpPr>
          <a:xfrm>
            <a:off x="3886200" y="1676400"/>
            <a:ext cx="4110038" cy="931863"/>
            <a:chOff x="3886200" y="1676400"/>
            <a:chExt cx="4110038" cy="931863"/>
          </a:xfrm>
        </p:grpSpPr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3886200" y="1676400"/>
              <a:ext cx="4110038" cy="931863"/>
              <a:chOff x="0" y="864"/>
              <a:chExt cx="3554" cy="802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gray">
              <a:xfrm>
                <a:off x="0" y="1086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E98931">
                      <a:gamma/>
                      <a:tint val="0"/>
                      <a:invGamma/>
                    </a:srgbClr>
                  </a:gs>
                  <a:gs pos="100000">
                    <a:srgbClr val="E98931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62"/>
              <p:cNvGrpSpPr>
                <a:grpSpLocks/>
              </p:cNvGrpSpPr>
              <p:nvPr/>
            </p:nvGrpSpPr>
            <p:grpSpPr bwMode="auto">
              <a:xfrm>
                <a:off x="2735" y="864"/>
                <a:ext cx="819" cy="802"/>
                <a:chOff x="1488" y="1968"/>
                <a:chExt cx="432" cy="432"/>
              </a:xfrm>
            </p:grpSpPr>
            <p:grpSp>
              <p:nvGrpSpPr>
                <p:cNvPr id="23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59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39216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/>
                    <a:ahLst/>
                    <a:cxnLst>
                      <a:cxn ang="0">
                        <a:pos x="1301" y="401"/>
                      </a:cxn>
                      <a:cxn ang="0">
                        <a:pos x="1317" y="442"/>
                      </a:cxn>
                      <a:cxn ang="0">
                        <a:pos x="1321" y="481"/>
                      </a:cxn>
                      <a:cxn ang="0">
                        <a:pos x="1315" y="516"/>
                      </a:cxn>
                      <a:cxn ang="0">
                        <a:pos x="1298" y="550"/>
                      </a:cxn>
                      <a:cxn ang="0">
                        <a:pos x="1272" y="579"/>
                      </a:cxn>
                      <a:cxn ang="0">
                        <a:pos x="1239" y="604"/>
                      </a:cxn>
                      <a:cxn ang="0">
                        <a:pos x="1196" y="628"/>
                      </a:cxn>
                      <a:cxn ang="0">
                        <a:pos x="1147" y="649"/>
                      </a:cxn>
                      <a:cxn ang="0">
                        <a:pos x="1092" y="667"/>
                      </a:cxn>
                      <a:cxn ang="0">
                        <a:pos x="1031" y="683"/>
                      </a:cxn>
                      <a:cxn ang="0">
                        <a:pos x="967" y="694"/>
                      </a:cxn>
                      <a:cxn ang="0">
                        <a:pos x="896" y="704"/>
                      </a:cxn>
                      <a:cxn ang="0">
                        <a:pos x="824" y="710"/>
                      </a:cxn>
                      <a:cxn ang="0">
                        <a:pos x="795" y="712"/>
                      </a:cxn>
                      <a:cxn ang="0">
                        <a:pos x="476" y="712"/>
                      </a:cxn>
                      <a:cxn ang="0">
                        <a:pos x="472" y="712"/>
                      </a:cxn>
                      <a:cxn ang="0">
                        <a:pos x="409" y="708"/>
                      </a:cxn>
                      <a:cxn ang="0">
                        <a:pos x="348" y="704"/>
                      </a:cxn>
                      <a:cxn ang="0">
                        <a:pos x="290" y="696"/>
                      </a:cxn>
                      <a:cxn ang="0">
                        <a:pos x="235" y="689"/>
                      </a:cxn>
                      <a:cxn ang="0">
                        <a:pos x="186" y="677"/>
                      </a:cxn>
                      <a:cxn ang="0">
                        <a:pos x="141" y="663"/>
                      </a:cxn>
                      <a:cxn ang="0">
                        <a:pos x="102" y="648"/>
                      </a:cxn>
                      <a:cxn ang="0">
                        <a:pos x="67" y="630"/>
                      </a:cxn>
                      <a:cxn ang="0">
                        <a:pos x="39" y="608"/>
                      </a:cxn>
                      <a:cxn ang="0">
                        <a:pos x="18" y="583"/>
                      </a:cxn>
                      <a:cxn ang="0">
                        <a:pos x="6" y="554"/>
                      </a:cxn>
                      <a:cxn ang="0">
                        <a:pos x="0" y="524"/>
                      </a:cxn>
                      <a:cxn ang="0">
                        <a:pos x="0" y="520"/>
                      </a:cxn>
                      <a:cxn ang="0">
                        <a:pos x="4" y="487"/>
                      </a:cxn>
                      <a:cxn ang="0">
                        <a:pos x="16" y="446"/>
                      </a:cxn>
                      <a:cxn ang="0">
                        <a:pos x="51" y="370"/>
                      </a:cxn>
                      <a:cxn ang="0">
                        <a:pos x="94" y="299"/>
                      </a:cxn>
                      <a:cxn ang="0">
                        <a:pos x="147" y="235"/>
                      </a:cxn>
                      <a:cxn ang="0">
                        <a:pos x="204" y="176"/>
                      </a:cxn>
                      <a:cxn ang="0">
                        <a:pos x="270" y="125"/>
                      </a:cxn>
                      <a:cxn ang="0">
                        <a:pos x="341" y="82"/>
                      </a:cxn>
                      <a:cxn ang="0">
                        <a:pos x="415" y="47"/>
                      </a:cxn>
                      <a:cxn ang="0">
                        <a:pos x="497" y="21"/>
                      </a:cxn>
                      <a:cxn ang="0">
                        <a:pos x="581" y="6"/>
                      </a:cxn>
                      <a:cxn ang="0">
                        <a:pos x="667" y="0"/>
                      </a:cxn>
                      <a:cxn ang="0">
                        <a:pos x="667" y="0"/>
                      </a:cxn>
                      <a:cxn ang="0">
                        <a:pos x="759" y="6"/>
                      </a:cxn>
                      <a:cxn ang="0">
                        <a:pos x="847" y="23"/>
                      </a:cxn>
                      <a:cxn ang="0">
                        <a:pos x="932" y="53"/>
                      </a:cxn>
                      <a:cxn ang="0">
                        <a:pos x="1010" y="90"/>
                      </a:cxn>
                      <a:cxn ang="0">
                        <a:pos x="1082" y="137"/>
                      </a:cxn>
                      <a:cxn ang="0">
                        <a:pos x="1149" y="194"/>
                      </a:cxn>
                      <a:cxn ang="0">
                        <a:pos x="1208" y="256"/>
                      </a:cxn>
                      <a:cxn ang="0">
                        <a:pos x="1258" y="325"/>
                      </a:cxn>
                      <a:cxn ang="0">
                        <a:pos x="1301" y="401"/>
                      </a:cxn>
                      <a:cxn ang="0">
                        <a:pos x="1301" y="401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18" y="2017"/>
                  <a:ext cx="193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</a:rPr>
                    <a:t>A</a:t>
                  </a:r>
                  <a:endParaRPr lang="en-US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53" name="Text Box 67"/>
            <p:cNvSpPr txBox="1">
              <a:spLocks noChangeArrowheads="1"/>
            </p:cNvSpPr>
            <p:nvPr/>
          </p:nvSpPr>
          <p:spPr bwMode="gray">
            <a:xfrm>
              <a:off x="4227513" y="2105025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PivotGrid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1" name="Picture 10" descr="C:\Users\dinhkimuns\Documents\Seminar CC\DevExpress\ControlIcon\PivotGrid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15200" y="1752600"/>
              <a:ext cx="480060" cy="533400"/>
            </a:xfrm>
            <a:prstGeom prst="rect">
              <a:avLst/>
            </a:prstGeom>
            <a:noFill/>
          </p:spPr>
        </p:pic>
      </p:grpSp>
      <p:grpSp>
        <p:nvGrpSpPr>
          <p:cNvPr id="24" name="Group 86"/>
          <p:cNvGrpSpPr/>
          <p:nvPr/>
        </p:nvGrpSpPr>
        <p:grpSpPr>
          <a:xfrm>
            <a:off x="4724400" y="3505200"/>
            <a:ext cx="4147242" cy="941388"/>
            <a:chOff x="4724400" y="3505200"/>
            <a:chExt cx="4147242" cy="941388"/>
          </a:xfrm>
        </p:grpSpPr>
        <p:sp>
          <p:nvSpPr>
            <p:cNvPr id="92" name="Rectangle 54"/>
            <p:cNvSpPr>
              <a:spLocks noChangeArrowheads="1"/>
            </p:cNvSpPr>
            <p:nvPr/>
          </p:nvSpPr>
          <p:spPr bwMode="gray">
            <a:xfrm>
              <a:off x="4724400" y="3733800"/>
              <a:ext cx="3682644" cy="669767"/>
            </a:xfrm>
            <a:prstGeom prst="rect">
              <a:avLst/>
            </a:prstGeom>
            <a:gradFill rotWithShape="1">
              <a:gsLst>
                <a:gs pos="0">
                  <a:srgbClr val="56B0CC">
                    <a:gamma/>
                    <a:tint val="0"/>
                    <a:invGamma/>
                  </a:srgbClr>
                </a:gs>
                <a:gs pos="100000">
                  <a:srgbClr val="56B0CC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6"/>
            <p:cNvGrpSpPr>
              <a:grpSpLocks/>
            </p:cNvGrpSpPr>
            <p:nvPr/>
          </p:nvGrpSpPr>
          <p:grpSpPr bwMode="auto">
            <a:xfrm>
              <a:off x="7924800" y="3505200"/>
              <a:ext cx="946842" cy="941388"/>
              <a:chOff x="2016" y="1920"/>
              <a:chExt cx="1680" cy="1680"/>
            </a:xfrm>
          </p:grpSpPr>
          <p:sp>
            <p:nvSpPr>
              <p:cNvPr id="94" name="Oval 5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56B0CC"/>
                  </a:gs>
                  <a:gs pos="100000">
                    <a:srgbClr val="56B0CC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69"/>
            <p:cNvSpPr txBox="1">
              <a:spLocks noChangeArrowheads="1"/>
            </p:cNvSpPr>
            <p:nvPr/>
          </p:nvSpPr>
          <p:spPr bwMode="gray">
            <a:xfrm>
              <a:off x="5087937" y="3745676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err="1" smtClean="0">
                  <a:solidFill>
                    <a:srgbClr val="FFFFFF"/>
                  </a:solidFill>
                </a:rPr>
                <a:t>Xtra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NavBar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2" name="Picture 81" descr="xtranavbar-maindem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29600" y="3657600"/>
              <a:ext cx="381000" cy="381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87"/>
          <p:cNvGrpSpPr/>
          <p:nvPr/>
        </p:nvGrpSpPr>
        <p:grpSpPr>
          <a:xfrm>
            <a:off x="5257800" y="4495800"/>
            <a:ext cx="3865563" cy="947739"/>
            <a:chOff x="5257800" y="4495800"/>
            <a:chExt cx="3865563" cy="947739"/>
          </a:xfrm>
        </p:grpSpPr>
        <p:sp>
          <p:nvSpPr>
            <p:cNvPr id="100" name="Rectangle 41"/>
            <p:cNvSpPr>
              <a:spLocks noChangeArrowheads="1"/>
            </p:cNvSpPr>
            <p:nvPr/>
          </p:nvSpPr>
          <p:spPr bwMode="gray">
            <a:xfrm>
              <a:off x="5257800" y="4739703"/>
              <a:ext cx="3530207" cy="668992"/>
            </a:xfrm>
            <a:prstGeom prst="rect">
              <a:avLst/>
            </a:prstGeom>
            <a:gradFill rotWithShape="1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8171645" y="4495800"/>
              <a:ext cx="951718" cy="947739"/>
              <a:chOff x="2016" y="1920"/>
              <a:chExt cx="1680" cy="1680"/>
            </a:xfrm>
          </p:grpSpPr>
          <p:sp>
            <p:nvSpPr>
              <p:cNvPr id="102" name="Oval 4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00CC99"/>
                  </a:gs>
                  <a:gs pos="100000">
                    <a:srgbClr val="00CC9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Text Box 70"/>
            <p:cNvSpPr txBox="1">
              <a:spLocks noChangeArrowheads="1"/>
            </p:cNvSpPr>
            <p:nvPr/>
          </p:nvSpPr>
          <p:spPr bwMode="gray">
            <a:xfrm>
              <a:off x="5326063" y="4916484"/>
              <a:ext cx="26797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b="1" dirty="0" smtClean="0">
                  <a:solidFill>
                    <a:srgbClr val="FFFFFF"/>
                  </a:solidFill>
                </a:rPr>
                <a:t>Skin Editor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84" name="Picture 14" descr="C:\Users\dinhkimuns\Documents\Seminar CC\DevExpress\ControlIcon\HtmlEditor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458200" y="4648200"/>
              <a:ext cx="481488" cy="5349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XtraBars</a:t>
            </a:r>
            <a:r>
              <a:rPr lang="en-US" sz="3600" dirty="0" smtClean="0"/>
              <a:t> ‘s Features</a:t>
            </a:r>
            <a:endParaRPr lang="en-US" sz="2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143000"/>
            <a:ext cx="2170113" cy="4035425"/>
            <a:chOff x="720" y="1296"/>
            <a:chExt cx="1367" cy="2542"/>
          </a:xfrm>
        </p:grpSpPr>
        <p:sp>
          <p:nvSpPr>
            <p:cNvPr id="7475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4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 smtClean="0"/>
                <a:t>Support for the Microsoft® Office 2007 Ribbon Interface</a:t>
              </a:r>
              <a:endParaRPr lang="en-US" dirty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05200" y="1143000"/>
            <a:ext cx="2166938" cy="4035425"/>
            <a:chOff x="2208" y="1296"/>
            <a:chExt cx="1365" cy="2542"/>
          </a:xfrm>
        </p:grpSpPr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7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7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 smtClean="0"/>
                <a:t>Full support of MS Office 2000, Windows XP, </a:t>
              </a:r>
              <a:r>
                <a:rPr lang="en-US" sz="1400" dirty="0" err="1" smtClean="0"/>
                <a:t>OfficeXP</a:t>
              </a:r>
              <a:r>
                <a:rPr lang="en-US" sz="1400" dirty="0" smtClean="0"/>
                <a:t> and Office 2003 paint schemes. </a:t>
              </a:r>
              <a:endParaRPr lang="en-US" dirty="0"/>
            </a:p>
          </p:txBody>
        </p:sp>
        <p:sp>
          <p:nvSpPr>
            <p:cNvPr id="7478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861050" y="1143000"/>
            <a:ext cx="2170113" cy="4035425"/>
            <a:chOff x="3692" y="1296"/>
            <a:chExt cx="1367" cy="2542"/>
          </a:xfrm>
        </p:grpSpPr>
        <p:sp>
          <p:nvSpPr>
            <p:cNvPr id="7478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7" name="AutoShape 35"/>
            <p:cNvSpPr>
              <a:spLocks noChangeArrowheads="1"/>
            </p:cNvSpPr>
            <p:nvPr/>
          </p:nvSpPr>
          <p:spPr bwMode="gray">
            <a:xfrm>
              <a:off x="3696" y="2784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7479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9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79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7479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7479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 smtClean="0"/>
                <a:t>Support for customizing the layout of bars by end users. </a:t>
              </a:r>
              <a:r>
                <a:rPr lang="en-US" sz="1400" dirty="0" err="1" smtClean="0"/>
                <a:t>XtraBars</a:t>
              </a:r>
              <a:r>
                <a:rPr lang="en-US" sz="1400" dirty="0" smtClean="0"/>
                <a:t> allows you to enable "hot" customization.</a:t>
              </a:r>
              <a:endParaRPr lang="en-US" dirty="0"/>
            </a:p>
          </p:txBody>
        </p:sp>
        <p:sp>
          <p:nvSpPr>
            <p:cNvPr id="7479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6934200" cy="563562"/>
          </a:xfrm>
        </p:spPr>
        <p:txBody>
          <a:bodyPr/>
          <a:lstStyle/>
          <a:p>
            <a:r>
              <a:rPr lang="en-US" dirty="0" err="1" smtClean="0"/>
              <a:t>XtraBar’s</a:t>
            </a:r>
            <a:r>
              <a:rPr lang="en-US" dirty="0" smtClean="0"/>
              <a:t> Screen 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8" descr="untitled.JPG"/>
          <p:cNvPicPr>
            <a:picLocks noChangeAspect="1"/>
          </p:cNvPicPr>
          <p:nvPr/>
        </p:nvPicPr>
        <p:blipFill>
          <a:blip r:embed="rId2"/>
          <a:srcRect r="433" b="62500"/>
          <a:stretch>
            <a:fillRect/>
          </a:stretch>
        </p:blipFill>
        <p:spPr bwMode="auto">
          <a:xfrm>
            <a:off x="609600" y="1295400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ent-Up Arrow 7"/>
          <p:cNvSpPr/>
          <p:nvPr/>
        </p:nvSpPr>
        <p:spPr>
          <a:xfrm>
            <a:off x="5638800" y="2895600"/>
            <a:ext cx="914400" cy="838200"/>
          </a:xfrm>
          <a:prstGeom prst="bent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accent1"/>
                </a:solidFill>
              </a:rPr>
              <a:t>Đổi</a:t>
            </a:r>
            <a:r>
              <a:rPr lang="en-US" sz="1200" dirty="0">
                <a:solidFill>
                  <a:schemeClr val="accent1"/>
                </a:solidFill>
              </a:rPr>
              <a:t> skin</a:t>
            </a:r>
          </a:p>
        </p:txBody>
      </p:sp>
      <p:sp>
        <p:nvSpPr>
          <p:cNvPr id="9" name="Bent-Up Arrow 8"/>
          <p:cNvSpPr/>
          <p:nvPr/>
        </p:nvSpPr>
        <p:spPr>
          <a:xfrm>
            <a:off x="1219200" y="2895600"/>
            <a:ext cx="1447800" cy="838200"/>
          </a:xfrm>
          <a:prstGeom prst="bent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accent1"/>
                </a:solidFill>
              </a:rPr>
              <a:t>Ribbon Group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5400000">
            <a:off x="1028700" y="952500"/>
            <a:ext cx="685800" cy="76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914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002060"/>
                </a:solidFill>
              </a:rPr>
              <a:t>Ripboon</a:t>
            </a:r>
            <a:r>
              <a:rPr lang="en-US" sz="1000" dirty="0" smtClean="0">
                <a:solidFill>
                  <a:srgbClr val="002060"/>
                </a:solidFill>
              </a:rPr>
              <a:t> Page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934200" cy="563562"/>
          </a:xfrm>
        </p:spPr>
        <p:txBody>
          <a:bodyPr/>
          <a:lstStyle/>
          <a:p>
            <a:r>
              <a:rPr lang="en-US" dirty="0" err="1" smtClean="0"/>
              <a:t>XtraBar’s</a:t>
            </a:r>
            <a:r>
              <a:rPr lang="en-US" dirty="0" smtClean="0"/>
              <a:t> Screen Shots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CB809-FCD9-4709-8D51-AE50958EDB8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37623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19526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ent Arrow 7"/>
          <p:cNvSpPr/>
          <p:nvPr/>
        </p:nvSpPr>
        <p:spPr>
          <a:xfrm>
            <a:off x="533400" y="3200400"/>
            <a:ext cx="1066800" cy="1752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Bar Context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56905" y="2310413"/>
            <a:ext cx="1371600" cy="1676400"/>
            <a:chOff x="6756905" y="2310413"/>
            <a:chExt cx="1371600" cy="1676400"/>
          </a:xfrm>
        </p:grpSpPr>
        <p:sp>
          <p:nvSpPr>
            <p:cNvPr id="11" name="U-Turn Arrow 10"/>
            <p:cNvSpPr/>
            <p:nvPr/>
          </p:nvSpPr>
          <p:spPr>
            <a:xfrm rot="5400000">
              <a:off x="6604505" y="2462813"/>
              <a:ext cx="1676400" cy="137160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00" y="27432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Dock Panel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db2004190l">
  <a:themeElements>
    <a:clrScheme name="Office Theme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FB4E3"/>
      </a:accent1>
      <a:accent2>
        <a:srgbClr val="5DBDAB"/>
      </a:accent2>
      <a:accent3>
        <a:srgbClr val="FFFFFF"/>
      </a:accent3>
      <a:accent4>
        <a:srgbClr val="000000"/>
      </a:accent4>
      <a:accent5>
        <a:srgbClr val="BBD6EF"/>
      </a:accent5>
      <a:accent6>
        <a:srgbClr val="53AB9B"/>
      </a:accent6>
      <a:hlink>
        <a:srgbClr val="D17FB6"/>
      </a:hlink>
      <a:folHlink>
        <a:srgbClr val="E3981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33C5A9"/>
        </a:accent1>
        <a:accent2>
          <a:srgbClr val="90DE88"/>
        </a:accent2>
        <a:accent3>
          <a:srgbClr val="FFFFFF"/>
        </a:accent3>
        <a:accent4>
          <a:srgbClr val="000000"/>
        </a:accent4>
        <a:accent5>
          <a:srgbClr val="ADDFD1"/>
        </a:accent5>
        <a:accent6>
          <a:srgbClr val="82C97B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699DE9"/>
        </a:accent1>
        <a:accent2>
          <a:srgbClr val="E3663F"/>
        </a:accent2>
        <a:accent3>
          <a:srgbClr val="FFFFFF"/>
        </a:accent3>
        <a:accent4>
          <a:srgbClr val="000000"/>
        </a:accent4>
        <a:accent5>
          <a:srgbClr val="B9CCF2"/>
        </a:accent5>
        <a:accent6>
          <a:srgbClr val="CE5C38"/>
        </a:accent6>
        <a:hlink>
          <a:srgbClr val="7476DC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FB4E3"/>
        </a:accent1>
        <a:accent2>
          <a:srgbClr val="5DBDAB"/>
        </a:accent2>
        <a:accent3>
          <a:srgbClr val="FFFFFF"/>
        </a:accent3>
        <a:accent4>
          <a:srgbClr val="000000"/>
        </a:accent4>
        <a:accent5>
          <a:srgbClr val="BBD6EF"/>
        </a:accent5>
        <a:accent6>
          <a:srgbClr val="53AB9B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cdb2004190l</Template>
  <TotalTime>1078</TotalTime>
  <Words>696</Words>
  <Application>Microsoft PowerPoint</Application>
  <PresentationFormat>On-screen Show (4:3)</PresentationFormat>
  <Paragraphs>271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cdb2004190l</vt:lpstr>
      <vt:lpstr>Slide 1</vt:lpstr>
      <vt:lpstr>Features</vt:lpstr>
      <vt:lpstr>Hiệu năng của DevExpress</vt:lpstr>
      <vt:lpstr>Control Suite</vt:lpstr>
      <vt:lpstr>Features</vt:lpstr>
      <vt:lpstr>Control Suite</vt:lpstr>
      <vt:lpstr>XtraBars ‘s Features</vt:lpstr>
      <vt:lpstr>XtraBar’s Screen Shots</vt:lpstr>
      <vt:lpstr>XtraBar’s Screen Shots</vt:lpstr>
      <vt:lpstr>Control Suite</vt:lpstr>
      <vt:lpstr>XtraTreeList ‘s Features</vt:lpstr>
      <vt:lpstr>XtraTreeList ‘s Screen Shots</vt:lpstr>
      <vt:lpstr>Control Suite</vt:lpstr>
      <vt:lpstr>XtraScheduler ‘s Features</vt:lpstr>
      <vt:lpstr>XtraScheduler ‘s Screen Shots</vt:lpstr>
      <vt:lpstr>XtraScheduler ‘s Screen Shots</vt:lpstr>
      <vt:lpstr>Control Suite</vt:lpstr>
      <vt:lpstr>Xtra PrivotGrid ‘s Features</vt:lpstr>
      <vt:lpstr>Xtra PrivotGrid ‘s Screen Shots</vt:lpstr>
      <vt:lpstr>Xtra PrivotGrid ‘s Screen Shots</vt:lpstr>
      <vt:lpstr>Control Suite</vt:lpstr>
      <vt:lpstr>Xtra Layout ‘s Features</vt:lpstr>
      <vt:lpstr>Control Suite</vt:lpstr>
      <vt:lpstr>Control Suite</vt:lpstr>
      <vt:lpstr>Xtra NavBar ‘s Features</vt:lpstr>
      <vt:lpstr>Xtra NavBar ‘s SceenShots</vt:lpstr>
      <vt:lpstr>Control Suite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dinhkimuns</dc:creator>
  <cp:lastModifiedBy>gacon</cp:lastModifiedBy>
  <cp:revision>140</cp:revision>
  <dcterms:created xsi:type="dcterms:W3CDTF">2008-05-06T04:59:33Z</dcterms:created>
  <dcterms:modified xsi:type="dcterms:W3CDTF">2008-05-12T11:04:59Z</dcterms:modified>
</cp:coreProperties>
</file>