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handoutMasterIdLst>
    <p:handoutMasterId r:id="rId18"/>
  </p:handoutMasterIdLst>
  <p:sldIdLst>
    <p:sldId id="261" r:id="rId2"/>
    <p:sldId id="271" r:id="rId3"/>
    <p:sldId id="257" r:id="rId4"/>
    <p:sldId id="272" r:id="rId5"/>
    <p:sldId id="258" r:id="rId6"/>
    <p:sldId id="262" r:id="rId7"/>
    <p:sldId id="273" r:id="rId8"/>
    <p:sldId id="274" r:id="rId9"/>
    <p:sldId id="275"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06" autoAdjust="0"/>
  </p:normalViewPr>
  <p:slideViewPr>
    <p:cSldViewPr snapToGrid="0">
      <p:cViewPr varScale="1">
        <p:scale>
          <a:sx n="87" d="100"/>
          <a:sy n="87" d="100"/>
        </p:scale>
        <p:origin x="528" y="67"/>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22/05/2019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22/05/2019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3</a:t>
            </a:fld>
            <a:endParaRPr lang="en-US"/>
          </a:p>
        </p:txBody>
      </p:sp>
    </p:spTree>
    <p:extLst>
      <p:ext uri="{BB962C8B-B14F-4D97-AF65-F5344CB8AC3E}">
        <p14:creationId xmlns:p14="http://schemas.microsoft.com/office/powerpoint/2010/main" val="1980303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22/05/2019</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22/05/2019</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22/05/2019</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22/05/2019</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22/05/2019</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22/05/2019</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22/05/2019</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22/05/2019</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22/05/2019</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vi-VN" dirty="0"/>
              <a:t>Object-Tagged RBAC Model for the Hadoop Ecosystem</a:t>
            </a:r>
            <a:endParaRPr lang="en-US" dirty="0"/>
          </a:p>
        </p:txBody>
      </p:sp>
      <p:sp>
        <p:nvSpPr>
          <p:cNvPr id="3" name="Subtitle 2"/>
          <p:cNvSpPr>
            <a:spLocks noGrp="1"/>
          </p:cNvSpPr>
          <p:nvPr>
            <p:ph type="subTitle" idx="1"/>
          </p:nvPr>
        </p:nvSpPr>
        <p:spPr/>
        <p:txBody>
          <a:bodyPr/>
          <a:lstStyle/>
          <a:p>
            <a:r>
              <a:rPr lang="vi-VN" dirty="0"/>
              <a:t>AC-04</a:t>
            </a:r>
            <a:endParaRPr lang="en-US" dirty="0"/>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- 1</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62296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- 2</a:t>
            </a:r>
          </a:p>
        </p:txBody>
      </p:sp>
      <p:sp>
        <p:nvSpPr>
          <p:cNvPr id="3" name="Text Placeholder 2"/>
          <p:cNvSpPr>
            <a:spLocks noGrp="1"/>
          </p:cNvSpPr>
          <p:nvPr>
            <p:ph type="body"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
        <p:nvSpPr>
          <p:cNvPr id="5" name="Text Placeholder 4"/>
          <p:cNvSpPr>
            <a:spLocks noGrp="1"/>
          </p:cNvSpPr>
          <p:nvPr>
            <p:ph type="body" sz="quarter" idx="3"/>
          </p:nvPr>
        </p:nvSpPr>
        <p:spPr/>
        <p:txBody>
          <a:bodyPr/>
          <a:lstStyle/>
          <a:p>
            <a:endParaRPr lang="en-US"/>
          </a:p>
        </p:txBody>
      </p:sp>
      <p:sp>
        <p:nvSpPr>
          <p:cNvPr id="6" name="Content Placeholder 5"/>
          <p:cNvSpPr>
            <a:spLocks noGrp="1"/>
          </p:cNvSpPr>
          <p:nvPr>
            <p:ph sz="quarter" idx="4"/>
          </p:nvPr>
        </p:nvSpPr>
        <p:spPr/>
        <p:txBody>
          <a:bodyPr/>
          <a:lstStyle/>
          <a:p>
            <a:endParaRPr lang="en-US"/>
          </a:p>
        </p:txBody>
      </p:sp>
    </p:spTree>
    <p:extLst>
      <p:ext uri="{BB962C8B-B14F-4D97-AF65-F5344CB8AC3E}">
        <p14:creationId xmlns:p14="http://schemas.microsoft.com/office/powerpoint/2010/main" val="3229171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- 3</a:t>
            </a:r>
          </a:p>
        </p:txBody>
      </p:sp>
    </p:spTree>
    <p:extLst>
      <p:ext uri="{BB962C8B-B14F-4D97-AF65-F5344CB8AC3E}">
        <p14:creationId xmlns:p14="http://schemas.microsoft.com/office/powerpoint/2010/main" val="452733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430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- 4</a:t>
            </a:r>
          </a:p>
        </p:txBody>
      </p:sp>
      <p:sp>
        <p:nvSpPr>
          <p:cNvPr id="5" name="Content Placeholder 4"/>
          <p:cNvSpPr>
            <a:spLocks noGrp="1"/>
          </p:cNvSpPr>
          <p:nvPr>
            <p:ph idx="1"/>
          </p:nvPr>
        </p:nvSpPr>
        <p:spPr/>
        <p:txBody>
          <a:bodyPr/>
          <a:lstStyle/>
          <a:p>
            <a:endParaRPr lang="en-US"/>
          </a:p>
        </p:txBody>
      </p:sp>
      <p:sp>
        <p:nvSpPr>
          <p:cNvPr id="6" name="Text Placeholder 5"/>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4101607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Add a Slide Title - 5</a:t>
            </a:r>
          </a:p>
        </p:txBody>
      </p:sp>
      <p:sp>
        <p:nvSpPr>
          <p:cNvPr id="5" name="Picture Placeholder 4"/>
          <p:cNvSpPr>
            <a:spLocks noGrp="1"/>
          </p:cNvSpPr>
          <p:nvPr>
            <p:ph type="pic" idx="1"/>
          </p:nvPr>
        </p:nvSpPr>
        <p:spPr/>
      </p:sp>
      <p:sp>
        <p:nvSpPr>
          <p:cNvPr id="6" name="Text Placeholder 5"/>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794409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A8ED1-0A63-49ED-948E-DD8EB7C3C96E}"/>
              </a:ext>
            </a:extLst>
          </p:cNvPr>
          <p:cNvSpPr>
            <a:spLocks noGrp="1"/>
          </p:cNvSpPr>
          <p:nvPr>
            <p:ph type="title"/>
          </p:nvPr>
        </p:nvSpPr>
        <p:spPr/>
        <p:txBody>
          <a:bodyPr/>
          <a:lstStyle/>
          <a:p>
            <a:r>
              <a:rPr lang="vi-VN" dirty="0"/>
              <a:t>Danh sách thành viên</a:t>
            </a:r>
            <a:endParaRPr lang="en-US" dirty="0"/>
          </a:p>
        </p:txBody>
      </p:sp>
      <p:graphicFrame>
        <p:nvGraphicFramePr>
          <p:cNvPr id="4" name="Content Placeholder 3">
            <a:extLst>
              <a:ext uri="{FF2B5EF4-FFF2-40B4-BE49-F238E27FC236}">
                <a16:creationId xmlns:a16="http://schemas.microsoft.com/office/drawing/2014/main" id="{E0732584-FF14-40D8-A9ED-503977A0ECC6}"/>
              </a:ext>
            </a:extLst>
          </p:cNvPr>
          <p:cNvGraphicFramePr>
            <a:graphicFrameLocks noGrp="1"/>
          </p:cNvGraphicFramePr>
          <p:nvPr>
            <p:ph idx="1"/>
            <p:extLst>
              <p:ext uri="{D42A27DB-BD31-4B8C-83A1-F6EECF244321}">
                <p14:modId xmlns:p14="http://schemas.microsoft.com/office/powerpoint/2010/main" val="4100586137"/>
              </p:ext>
            </p:extLst>
          </p:nvPr>
        </p:nvGraphicFramePr>
        <p:xfrm>
          <a:off x="630114" y="1744396"/>
          <a:ext cx="10931772" cy="3074375"/>
        </p:xfrm>
        <a:graphic>
          <a:graphicData uri="http://schemas.openxmlformats.org/drawingml/2006/table">
            <a:tbl>
              <a:tblPr firstRow="1" firstCol="1" bandRow="1">
                <a:tableStyleId>{BC89EF96-8CEA-46FF-86C4-4CE0E7609802}</a:tableStyleId>
              </a:tblPr>
              <a:tblGrid>
                <a:gridCol w="2031686">
                  <a:extLst>
                    <a:ext uri="{9D8B030D-6E8A-4147-A177-3AD203B41FA5}">
                      <a16:colId xmlns:a16="http://schemas.microsoft.com/office/drawing/2014/main" val="664710845"/>
                    </a:ext>
                  </a:extLst>
                </a:gridCol>
                <a:gridCol w="2313998">
                  <a:extLst>
                    <a:ext uri="{9D8B030D-6E8A-4147-A177-3AD203B41FA5}">
                      <a16:colId xmlns:a16="http://schemas.microsoft.com/office/drawing/2014/main" val="2144118694"/>
                    </a:ext>
                  </a:extLst>
                </a:gridCol>
                <a:gridCol w="2206623">
                  <a:extLst>
                    <a:ext uri="{9D8B030D-6E8A-4147-A177-3AD203B41FA5}">
                      <a16:colId xmlns:a16="http://schemas.microsoft.com/office/drawing/2014/main" val="1892661996"/>
                    </a:ext>
                  </a:extLst>
                </a:gridCol>
                <a:gridCol w="2205417">
                  <a:extLst>
                    <a:ext uri="{9D8B030D-6E8A-4147-A177-3AD203B41FA5}">
                      <a16:colId xmlns:a16="http://schemas.microsoft.com/office/drawing/2014/main" val="1937800524"/>
                    </a:ext>
                  </a:extLst>
                </a:gridCol>
                <a:gridCol w="2174048">
                  <a:extLst>
                    <a:ext uri="{9D8B030D-6E8A-4147-A177-3AD203B41FA5}">
                      <a16:colId xmlns:a16="http://schemas.microsoft.com/office/drawing/2014/main" val="337537618"/>
                    </a:ext>
                  </a:extLst>
                </a:gridCol>
              </a:tblGrid>
              <a:tr h="614875">
                <a:tc>
                  <a:txBody>
                    <a:bodyPr/>
                    <a:lstStyle/>
                    <a:p>
                      <a:pPr algn="ctr">
                        <a:spcAft>
                          <a:spcPts val="0"/>
                        </a:spcAft>
                      </a:pPr>
                      <a:r>
                        <a:rPr lang="vi-VN" sz="1300" b="1" dirty="0">
                          <a:effectLst/>
                        </a:rPr>
                        <a:t>MSSV</a:t>
                      </a:r>
                      <a:endParaRPr lang="en-US" sz="1100" b="1"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tc>
                <a:tc>
                  <a:txBody>
                    <a:bodyPr/>
                    <a:lstStyle/>
                    <a:p>
                      <a:pPr algn="ctr">
                        <a:spcAft>
                          <a:spcPts val="0"/>
                        </a:spcAft>
                      </a:pPr>
                      <a:r>
                        <a:rPr lang="vi-VN" sz="1300" b="1" dirty="0">
                          <a:effectLst/>
                        </a:rPr>
                        <a:t>Họ và Tên</a:t>
                      </a:r>
                      <a:endParaRPr lang="en-US" sz="1100" b="1"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tc>
                <a:tc>
                  <a:txBody>
                    <a:bodyPr/>
                    <a:lstStyle/>
                    <a:p>
                      <a:pPr algn="ctr">
                        <a:spcAft>
                          <a:spcPts val="0"/>
                        </a:spcAft>
                      </a:pPr>
                      <a:r>
                        <a:rPr lang="vi-VN" sz="1300" b="1" dirty="0">
                          <a:effectLst/>
                        </a:rPr>
                        <a:t>Nội dung </a:t>
                      </a:r>
                      <a:endParaRPr lang="en-US" sz="1100" b="1"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tc>
                <a:tc>
                  <a:txBody>
                    <a:bodyPr/>
                    <a:lstStyle/>
                    <a:p>
                      <a:pPr algn="ctr">
                        <a:spcAft>
                          <a:spcPts val="0"/>
                        </a:spcAft>
                      </a:pPr>
                      <a:r>
                        <a:rPr lang="vi-VN" sz="1300" b="1" dirty="0">
                          <a:effectLst/>
                        </a:rPr>
                        <a:t>%</a:t>
                      </a:r>
                      <a:endParaRPr lang="en-US" sz="1100" b="1"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tc>
                <a:tc>
                  <a:txBody>
                    <a:bodyPr/>
                    <a:lstStyle/>
                    <a:p>
                      <a:pPr algn="ctr">
                        <a:spcAft>
                          <a:spcPts val="0"/>
                        </a:spcAft>
                      </a:pPr>
                      <a:r>
                        <a:rPr lang="vi-VN" sz="1300" b="1" dirty="0">
                          <a:effectLst/>
                        </a:rPr>
                        <a:t>Chữ ý</a:t>
                      </a:r>
                      <a:endParaRPr lang="en-US" sz="1100" b="1"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22895290"/>
                  </a:ext>
                </a:extLst>
              </a:tr>
              <a:tr h="614875">
                <a:tc>
                  <a:txBody>
                    <a:bodyPr/>
                    <a:lstStyle/>
                    <a:p>
                      <a:pPr algn="ctr">
                        <a:spcAft>
                          <a:spcPts val="0"/>
                        </a:spcAft>
                      </a:pPr>
                      <a:r>
                        <a:rPr lang="vi-VN" sz="1300" b="0" dirty="0">
                          <a:effectLst/>
                        </a:rPr>
                        <a:t>311641</a:t>
                      </a:r>
                      <a:endParaRPr lang="en-US" sz="1100" b="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tc>
                <a:tc>
                  <a:txBody>
                    <a:bodyPr/>
                    <a:lstStyle/>
                    <a:p>
                      <a:pPr algn="ctr">
                        <a:spcAft>
                          <a:spcPts val="0"/>
                        </a:spcAft>
                      </a:pPr>
                      <a:r>
                        <a:rPr lang="vi-VN" sz="1300">
                          <a:effectLst/>
                        </a:rPr>
                        <a:t>Thiều Trọng Bảo</a:t>
                      </a:r>
                      <a:endParaRPr lang="en-US" sz="110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tc>
                <a:tc>
                  <a:txBody>
                    <a:bodyPr/>
                    <a:lstStyle/>
                    <a:p>
                      <a:pPr algn="ctr">
                        <a:spcAft>
                          <a:spcPts val="0"/>
                        </a:spcAft>
                      </a:pPr>
                      <a:r>
                        <a:rPr lang="vi-VN" sz="1300">
                          <a:effectLst/>
                        </a:rPr>
                        <a:t> </a:t>
                      </a:r>
                      <a:endParaRPr lang="en-US" sz="110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tc>
                <a:tc>
                  <a:txBody>
                    <a:bodyPr/>
                    <a:lstStyle/>
                    <a:p>
                      <a:pPr algn="ctr">
                        <a:spcAft>
                          <a:spcPts val="0"/>
                        </a:spcAft>
                      </a:pPr>
                      <a:r>
                        <a:rPr lang="vi-VN" sz="1300">
                          <a:effectLst/>
                        </a:rPr>
                        <a:t> </a:t>
                      </a:r>
                      <a:endParaRPr lang="en-US" sz="110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tc>
                <a:tc>
                  <a:txBody>
                    <a:bodyPr/>
                    <a:lstStyle/>
                    <a:p>
                      <a:pPr algn="ctr">
                        <a:spcAft>
                          <a:spcPts val="0"/>
                        </a:spcAft>
                      </a:pPr>
                      <a:r>
                        <a:rPr lang="vi-VN" sz="1300">
                          <a:effectLst/>
                        </a:rPr>
                        <a:t> </a:t>
                      </a:r>
                      <a:endParaRPr lang="en-US" sz="110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043215609"/>
                  </a:ext>
                </a:extLst>
              </a:tr>
              <a:tr h="614875">
                <a:tc>
                  <a:txBody>
                    <a:bodyPr/>
                    <a:lstStyle/>
                    <a:p>
                      <a:pPr algn="ctr">
                        <a:spcAft>
                          <a:spcPts val="0"/>
                        </a:spcAft>
                      </a:pPr>
                      <a:r>
                        <a:rPr lang="vi-VN" sz="1300" b="0">
                          <a:effectLst/>
                        </a:rPr>
                        <a:t>311641</a:t>
                      </a:r>
                      <a:endParaRPr lang="en-US" sz="1100" b="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tc>
                <a:tc>
                  <a:txBody>
                    <a:bodyPr/>
                    <a:lstStyle/>
                    <a:p>
                      <a:pPr algn="ctr">
                        <a:spcAft>
                          <a:spcPts val="0"/>
                        </a:spcAft>
                      </a:pPr>
                      <a:r>
                        <a:rPr lang="vi-VN" sz="1300" dirty="0">
                          <a:effectLst/>
                        </a:rPr>
                        <a:t>Phan Trần Thái Bảo</a:t>
                      </a:r>
                      <a:endParaRPr lang="en-US" sz="11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tc>
                <a:tc>
                  <a:txBody>
                    <a:bodyPr/>
                    <a:lstStyle/>
                    <a:p>
                      <a:pPr algn="ctr">
                        <a:spcAft>
                          <a:spcPts val="0"/>
                        </a:spcAft>
                      </a:pPr>
                      <a:r>
                        <a:rPr lang="vi-VN" sz="1300" dirty="0">
                          <a:effectLst/>
                        </a:rPr>
                        <a:t> </a:t>
                      </a:r>
                      <a:endParaRPr lang="en-US" sz="11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tc>
                <a:tc>
                  <a:txBody>
                    <a:bodyPr/>
                    <a:lstStyle/>
                    <a:p>
                      <a:pPr algn="ctr">
                        <a:spcAft>
                          <a:spcPts val="0"/>
                        </a:spcAft>
                      </a:pPr>
                      <a:r>
                        <a:rPr lang="vi-VN" sz="1300">
                          <a:effectLst/>
                        </a:rPr>
                        <a:t> </a:t>
                      </a:r>
                      <a:endParaRPr lang="en-US" sz="110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tc>
                <a:tc>
                  <a:txBody>
                    <a:bodyPr/>
                    <a:lstStyle/>
                    <a:p>
                      <a:pPr algn="ctr">
                        <a:spcAft>
                          <a:spcPts val="0"/>
                        </a:spcAft>
                      </a:pPr>
                      <a:r>
                        <a:rPr lang="vi-VN" sz="1300">
                          <a:effectLst/>
                        </a:rPr>
                        <a:t> </a:t>
                      </a:r>
                      <a:endParaRPr lang="en-US" sz="110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80167568"/>
                  </a:ext>
                </a:extLst>
              </a:tr>
              <a:tr h="614875">
                <a:tc>
                  <a:txBody>
                    <a:bodyPr/>
                    <a:lstStyle/>
                    <a:p>
                      <a:pPr algn="ctr">
                        <a:spcAft>
                          <a:spcPts val="0"/>
                        </a:spcAft>
                      </a:pPr>
                      <a:r>
                        <a:rPr lang="vi-VN" sz="1300" b="0">
                          <a:effectLst/>
                        </a:rPr>
                        <a:t>3116410037</a:t>
                      </a:r>
                      <a:endParaRPr lang="en-US" sz="1100" b="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tc>
                <a:tc>
                  <a:txBody>
                    <a:bodyPr/>
                    <a:lstStyle/>
                    <a:p>
                      <a:pPr algn="ctr">
                        <a:spcAft>
                          <a:spcPts val="0"/>
                        </a:spcAft>
                      </a:pPr>
                      <a:r>
                        <a:rPr lang="vi-VN" sz="1300">
                          <a:effectLst/>
                        </a:rPr>
                        <a:t>Nguyễn Doãn Hiện</a:t>
                      </a:r>
                      <a:endParaRPr lang="en-US" sz="110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tc>
                <a:tc>
                  <a:txBody>
                    <a:bodyPr/>
                    <a:lstStyle/>
                    <a:p>
                      <a:pPr algn="ctr">
                        <a:spcAft>
                          <a:spcPts val="0"/>
                        </a:spcAft>
                      </a:pPr>
                      <a:r>
                        <a:rPr lang="vi-VN" sz="1300">
                          <a:effectLst/>
                        </a:rPr>
                        <a:t> </a:t>
                      </a:r>
                      <a:endParaRPr lang="en-US" sz="110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tc>
                <a:tc>
                  <a:txBody>
                    <a:bodyPr/>
                    <a:lstStyle/>
                    <a:p>
                      <a:pPr algn="ctr">
                        <a:spcAft>
                          <a:spcPts val="0"/>
                        </a:spcAft>
                      </a:pPr>
                      <a:r>
                        <a:rPr lang="vi-VN" sz="1300">
                          <a:effectLst/>
                        </a:rPr>
                        <a:t> </a:t>
                      </a:r>
                      <a:endParaRPr lang="en-US" sz="110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tc>
                <a:tc>
                  <a:txBody>
                    <a:bodyPr/>
                    <a:lstStyle/>
                    <a:p>
                      <a:pPr algn="ctr">
                        <a:spcAft>
                          <a:spcPts val="0"/>
                        </a:spcAft>
                      </a:pPr>
                      <a:r>
                        <a:rPr lang="vi-VN" sz="1300">
                          <a:effectLst/>
                        </a:rPr>
                        <a:t> </a:t>
                      </a:r>
                      <a:endParaRPr lang="en-US" sz="110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0659234"/>
                  </a:ext>
                </a:extLst>
              </a:tr>
              <a:tr h="614875">
                <a:tc>
                  <a:txBody>
                    <a:bodyPr/>
                    <a:lstStyle/>
                    <a:p>
                      <a:pPr algn="ctr">
                        <a:spcAft>
                          <a:spcPts val="0"/>
                        </a:spcAft>
                      </a:pPr>
                      <a:r>
                        <a:rPr lang="vi-VN" sz="1300" b="0" dirty="0">
                          <a:effectLst/>
                        </a:rPr>
                        <a:t>3116410131</a:t>
                      </a:r>
                      <a:endParaRPr lang="en-US" sz="1100" b="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tc>
                <a:tc>
                  <a:txBody>
                    <a:bodyPr/>
                    <a:lstStyle/>
                    <a:p>
                      <a:pPr algn="ctr">
                        <a:spcAft>
                          <a:spcPts val="0"/>
                        </a:spcAft>
                      </a:pPr>
                      <a:r>
                        <a:rPr lang="vi-VN" sz="1300">
                          <a:effectLst/>
                        </a:rPr>
                        <a:t>Phan Anh Trúc</a:t>
                      </a:r>
                      <a:endParaRPr lang="en-US" sz="110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tc>
                <a:tc>
                  <a:txBody>
                    <a:bodyPr/>
                    <a:lstStyle/>
                    <a:p>
                      <a:pPr algn="ctr">
                        <a:spcAft>
                          <a:spcPts val="0"/>
                        </a:spcAft>
                      </a:pPr>
                      <a:r>
                        <a:rPr lang="vi-VN" sz="1300">
                          <a:effectLst/>
                        </a:rPr>
                        <a:t> </a:t>
                      </a:r>
                      <a:endParaRPr lang="en-US" sz="110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tc>
                <a:tc>
                  <a:txBody>
                    <a:bodyPr/>
                    <a:lstStyle/>
                    <a:p>
                      <a:pPr algn="ctr">
                        <a:spcAft>
                          <a:spcPts val="0"/>
                        </a:spcAft>
                      </a:pPr>
                      <a:r>
                        <a:rPr lang="vi-VN" sz="1300">
                          <a:effectLst/>
                        </a:rPr>
                        <a:t> </a:t>
                      </a:r>
                      <a:endParaRPr lang="en-US" sz="110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tc>
                <a:tc>
                  <a:txBody>
                    <a:bodyPr/>
                    <a:lstStyle/>
                    <a:p>
                      <a:pPr algn="ctr">
                        <a:spcAft>
                          <a:spcPts val="0"/>
                        </a:spcAft>
                      </a:pPr>
                      <a:r>
                        <a:rPr lang="vi-VN" sz="1300" dirty="0">
                          <a:effectLst/>
                        </a:rPr>
                        <a:t> </a:t>
                      </a:r>
                      <a:endParaRPr lang="en-US" sz="11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13251536"/>
                  </a:ext>
                </a:extLst>
              </a:tr>
            </a:tbl>
          </a:graphicData>
        </a:graphic>
      </p:graphicFrame>
    </p:spTree>
    <p:extLst>
      <p:ext uri="{BB962C8B-B14F-4D97-AF65-F5344CB8AC3E}">
        <p14:creationId xmlns:p14="http://schemas.microsoft.com/office/powerpoint/2010/main" val="4134185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Lời mở đầu</a:t>
            </a:r>
            <a:endParaRPr lang="en-US" dirty="0"/>
          </a:p>
        </p:txBody>
      </p:sp>
      <p:sp>
        <p:nvSpPr>
          <p:cNvPr id="3" name="Content Placeholder 2"/>
          <p:cNvSpPr>
            <a:spLocks noGrp="1"/>
          </p:cNvSpPr>
          <p:nvPr>
            <p:ph idx="1"/>
          </p:nvPr>
        </p:nvSpPr>
        <p:spPr/>
        <p:txBody>
          <a:bodyPr/>
          <a:lstStyle/>
          <a:p>
            <a:pPr>
              <a:defRPr/>
            </a:pPr>
            <a:r>
              <a:rPr lang="vi-VN" b="1" dirty="0">
                <a:latin typeface="Calibri" pitchFamily="34" charset="0"/>
                <a:cs typeface="Calibri" pitchFamily="34" charset="0"/>
              </a:rPr>
              <a:t>Hệ sinh thái Hadoop cung cấp nền tảng có khả năng mở rộng, chịu lỗi và tiết kiệm chi phí để lưu trữ và phân tích nhiều định dạng dữ liệu. </a:t>
            </a:r>
          </a:p>
          <a:p>
            <a:pPr>
              <a:defRPr/>
            </a:pPr>
            <a:r>
              <a:rPr lang="vi-VN" b="1" dirty="0">
                <a:latin typeface="Calibri" pitchFamily="34" charset="0"/>
                <a:cs typeface="Calibri" pitchFamily="34" charset="0"/>
              </a:rPr>
              <a:t>Apache Ranger and Apache Sentry là hai khung chiếm ưu thế dùng để cung cấp khả năng ủy quyền trong hệ sinh thái Hadoop</a:t>
            </a:r>
          </a:p>
          <a:p>
            <a:pPr>
              <a:defRPr/>
            </a:pPr>
            <a:r>
              <a:rPr lang="vi-VN" b="1" dirty="0">
                <a:latin typeface="Calibri" pitchFamily="34" charset="0"/>
                <a:cs typeface="Calibri" pitchFamily="34" charset="0"/>
              </a:rPr>
              <a:t>Mô hình kiểm soát truy cập nhiều lớp chính thức (được gọi là HeAC) cho hệ sinh thái Hadoop, như một sự trừu tượng hóa theo kiểu hàn lâm của Ranger, Sentry và các khả năng kiểm soát truy cập Apache Hadoop bản địa</a:t>
            </a:r>
            <a:endParaRPr lang="en-US" b="1" dirty="0">
              <a:latin typeface="Calibri" pitchFamily="34" charset="0"/>
              <a:cs typeface="Calibri" pitchFamily="34" charset="0"/>
            </a:endParaRPr>
          </a:p>
        </p:txBody>
      </p:sp>
    </p:spTree>
    <p:extLst>
      <p:ext uri="{BB962C8B-B14F-4D97-AF65-F5344CB8AC3E}">
        <p14:creationId xmlns:p14="http://schemas.microsoft.com/office/powerpoint/2010/main" val="398461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ctrTitle"/>
          </p:nvPr>
        </p:nvSpPr>
        <p:spPr>
          <a:xfrm>
            <a:off x="1908412" y="152400"/>
            <a:ext cx="8420100" cy="838200"/>
          </a:xfrm>
        </p:spPr>
        <p:txBody>
          <a:bodyPr/>
          <a:lstStyle/>
          <a:p>
            <a:pPr>
              <a:defRPr/>
            </a:pPr>
            <a:r>
              <a:rPr lang="en-PH" sz="4000" dirty="0">
                <a:solidFill>
                  <a:srgbClr val="FFFF00"/>
                </a:solidFill>
                <a:latin typeface="Times New Roman" pitchFamily="18" charset="0"/>
                <a:cs typeface="Times New Roman" pitchFamily="18" charset="0"/>
              </a:rPr>
              <a:t>An </a:t>
            </a:r>
            <a:r>
              <a:rPr lang="en-PH" sz="4000" dirty="0" err="1">
                <a:solidFill>
                  <a:srgbClr val="FFFF00"/>
                </a:solidFill>
                <a:latin typeface="Times New Roman" pitchFamily="18" charset="0"/>
                <a:cs typeface="Times New Roman" pitchFamily="18" charset="0"/>
              </a:rPr>
              <a:t>toàn</a:t>
            </a:r>
            <a:r>
              <a:rPr lang="en-PH" sz="4000" dirty="0">
                <a:solidFill>
                  <a:srgbClr val="FFFF00"/>
                </a:solidFill>
                <a:latin typeface="Times New Roman" pitchFamily="18" charset="0"/>
                <a:cs typeface="Times New Roman" pitchFamily="18" charset="0"/>
              </a:rPr>
              <a:t> </a:t>
            </a:r>
            <a:r>
              <a:rPr lang="en-PH" sz="4000" dirty="0" err="1">
                <a:solidFill>
                  <a:srgbClr val="FFFF00"/>
                </a:solidFill>
                <a:latin typeface="Times New Roman" pitchFamily="18" charset="0"/>
                <a:cs typeface="Times New Roman" pitchFamily="18" charset="0"/>
              </a:rPr>
              <a:t>bảo</a:t>
            </a:r>
            <a:r>
              <a:rPr lang="en-PH" sz="4000" dirty="0">
                <a:solidFill>
                  <a:srgbClr val="FFFF00"/>
                </a:solidFill>
                <a:latin typeface="Times New Roman" pitchFamily="18" charset="0"/>
                <a:cs typeface="Times New Roman" pitchFamily="18" charset="0"/>
              </a:rPr>
              <a:t> </a:t>
            </a:r>
            <a:r>
              <a:rPr lang="en-PH" sz="4000" dirty="0" err="1">
                <a:solidFill>
                  <a:srgbClr val="FFFF00"/>
                </a:solidFill>
                <a:latin typeface="Times New Roman" pitchFamily="18" charset="0"/>
                <a:cs typeface="Times New Roman" pitchFamily="18" charset="0"/>
              </a:rPr>
              <a:t>mật</a:t>
            </a:r>
            <a:r>
              <a:rPr lang="en-PH" sz="4000" dirty="0">
                <a:solidFill>
                  <a:srgbClr val="FFFF00"/>
                </a:solidFill>
                <a:latin typeface="Times New Roman" pitchFamily="18" charset="0"/>
                <a:cs typeface="Times New Roman" pitchFamily="18" charset="0"/>
              </a:rPr>
              <a:t> </a:t>
            </a:r>
            <a:r>
              <a:rPr lang="en-PH" sz="4000" dirty="0" err="1">
                <a:solidFill>
                  <a:srgbClr val="FFFF00"/>
                </a:solidFill>
                <a:latin typeface="Times New Roman" pitchFamily="18" charset="0"/>
                <a:cs typeface="Times New Roman" pitchFamily="18" charset="0"/>
              </a:rPr>
              <a:t>hệ</a:t>
            </a:r>
            <a:r>
              <a:rPr lang="en-PH" sz="4000" dirty="0">
                <a:solidFill>
                  <a:srgbClr val="FFFF00"/>
                </a:solidFill>
                <a:latin typeface="Times New Roman" pitchFamily="18" charset="0"/>
                <a:cs typeface="Times New Roman" pitchFamily="18" charset="0"/>
              </a:rPr>
              <a:t> </a:t>
            </a:r>
            <a:r>
              <a:rPr lang="en-PH" sz="4000" dirty="0" err="1">
                <a:solidFill>
                  <a:srgbClr val="FFFF00"/>
                </a:solidFill>
                <a:latin typeface="Times New Roman" pitchFamily="18" charset="0"/>
                <a:cs typeface="Times New Roman" pitchFamily="18" charset="0"/>
              </a:rPr>
              <a:t>thống</a:t>
            </a:r>
            <a:r>
              <a:rPr lang="en-PH" sz="4000" dirty="0">
                <a:solidFill>
                  <a:srgbClr val="FFFF00"/>
                </a:solidFill>
                <a:latin typeface="Times New Roman" pitchFamily="18" charset="0"/>
                <a:cs typeface="Times New Roman" pitchFamily="18" charset="0"/>
              </a:rPr>
              <a:t> </a:t>
            </a:r>
            <a:r>
              <a:rPr lang="en-PH" sz="4000" dirty="0" err="1">
                <a:solidFill>
                  <a:srgbClr val="FFFF00"/>
                </a:solidFill>
                <a:latin typeface="Times New Roman" pitchFamily="18" charset="0"/>
                <a:cs typeface="Times New Roman" pitchFamily="18" charset="0"/>
              </a:rPr>
              <a:t>thông</a:t>
            </a:r>
            <a:r>
              <a:rPr lang="en-PH" sz="4000" dirty="0">
                <a:solidFill>
                  <a:srgbClr val="FFFF00"/>
                </a:solidFill>
                <a:latin typeface="Times New Roman" pitchFamily="18" charset="0"/>
                <a:cs typeface="Times New Roman" pitchFamily="18" charset="0"/>
              </a:rPr>
              <a:t> tin</a:t>
            </a:r>
          </a:p>
        </p:txBody>
      </p:sp>
      <p:sp>
        <p:nvSpPr>
          <p:cNvPr id="9" name="Hộp_Văn_Bản 3"/>
          <p:cNvSpPr txBox="1"/>
          <p:nvPr/>
        </p:nvSpPr>
        <p:spPr>
          <a:xfrm>
            <a:off x="2269509" y="1752601"/>
            <a:ext cx="7620000" cy="1323439"/>
          </a:xfrm>
          <a:prstGeom prst="rect">
            <a:avLst/>
          </a:prstGeom>
          <a:noFill/>
        </p:spPr>
        <p:txBody>
          <a:bodyPr wrap="square">
            <a:spAutoFit/>
          </a:bodyPr>
          <a:lstStyle/>
          <a:p>
            <a:pPr>
              <a:defRPr/>
            </a:pPr>
            <a:r>
              <a:rPr lang="en-US" sz="2000" b="1" dirty="0">
                <a:latin typeface="+mj-lt"/>
              </a:rPr>
              <a:t>- T</a:t>
            </a:r>
            <a:r>
              <a:rPr lang="vi-VN" sz="2000" b="1" dirty="0">
                <a:latin typeface="+mj-lt"/>
              </a:rPr>
              <a:t>iếp tục mở rộng mô hình cơ sở HeAC để cung cấp mô hình kiểm soát truy cập dựa trên vai trò gắn kết (OT-RBAC) gắn kết với đối tượng, phù hợp với các khái niệm học thuật thường được chấp nhận của RBAC.</a:t>
            </a:r>
            <a:endParaRPr lang="en-US" sz="2000" b="1" dirty="0">
              <a:latin typeface="+mj-lt"/>
              <a:cs typeface="Calibri" pitchFamily="34" charset="0"/>
            </a:endParaRPr>
          </a:p>
        </p:txBody>
      </p:sp>
      <p:sp>
        <p:nvSpPr>
          <p:cNvPr id="6" name="Hộp_Văn_Bản 3"/>
          <p:cNvSpPr txBox="1"/>
          <p:nvPr/>
        </p:nvSpPr>
        <p:spPr>
          <a:xfrm>
            <a:off x="2278607" y="3352801"/>
            <a:ext cx="7620000" cy="1015663"/>
          </a:xfrm>
          <a:prstGeom prst="rect">
            <a:avLst/>
          </a:prstGeom>
          <a:noFill/>
        </p:spPr>
        <p:txBody>
          <a:bodyPr wrap="square">
            <a:spAutoFit/>
          </a:bodyPr>
          <a:lstStyle/>
          <a:p>
            <a:pPr>
              <a:defRPr/>
            </a:pPr>
            <a:r>
              <a:rPr lang="en-US" sz="2000" b="1" dirty="0">
                <a:latin typeface="Calibri" pitchFamily="34" charset="0"/>
                <a:cs typeface="Calibri" pitchFamily="34" charset="0"/>
              </a:rPr>
              <a:t>- </a:t>
            </a:r>
            <a:r>
              <a:rPr lang="vi-VN" sz="2000" b="1" dirty="0">
                <a:latin typeface="Calibri" pitchFamily="34" charset="0"/>
                <a:cs typeface="Calibri" pitchFamily="34" charset="0"/>
              </a:rPr>
              <a:t>Bên cạnh việc thừa hưởng các lợi thế của RBAC, OT-RBAC cung cấp một phương pháp mới để kết hợp RBAC với các thuộc tính (ngoài các chiến lược được đề xuất của NIST)</a:t>
            </a:r>
            <a:endParaRPr lang="en-US" sz="2000" b="1" dirty="0">
              <a:latin typeface="Calibri" pitchFamily="34" charset="0"/>
              <a:cs typeface="Calibri" pitchFamily="34" charset="0"/>
            </a:endParaRPr>
          </a:p>
        </p:txBody>
      </p:sp>
      <p:sp>
        <p:nvSpPr>
          <p:cNvPr id="2" name="Rectangle 1"/>
          <p:cNvSpPr/>
          <p:nvPr/>
        </p:nvSpPr>
        <p:spPr>
          <a:xfrm>
            <a:off x="2242213" y="4724401"/>
            <a:ext cx="7620000" cy="1015663"/>
          </a:xfrm>
          <a:prstGeom prst="rect">
            <a:avLst/>
          </a:prstGeom>
        </p:spPr>
        <p:txBody>
          <a:bodyPr wrap="square">
            <a:spAutoFit/>
          </a:bodyPr>
          <a:lstStyle/>
          <a:p>
            <a:r>
              <a:rPr lang="en-US" sz="2000" b="1" dirty="0">
                <a:latin typeface="Calibri" pitchFamily="34" charset="0"/>
                <a:cs typeface="Calibri" pitchFamily="34" charset="0"/>
              </a:rPr>
              <a:t>- </a:t>
            </a:r>
            <a:r>
              <a:rPr lang="vi-VN" sz="2000" b="1" dirty="0">
                <a:latin typeface="Calibri" pitchFamily="34" charset="0"/>
                <a:cs typeface="Calibri" pitchFamily="34" charset="0"/>
              </a:rPr>
              <a:t>Ngoài ra, một phương pháp bổ sung được đề xuất cho OT-RBAC trong Apache Ranger. Chúng tôi tiếp tục phác thảo các phần mở rộng dựa trên thuộc tính cho OT-RBAC.</a:t>
            </a:r>
            <a:endParaRPr lang="en-US" sz="2000" b="1" dirty="0">
              <a:latin typeface="Calibri" pitchFamily="34" charset="0"/>
              <a:cs typeface="Calibri" pitchFamily="34" charset="0"/>
            </a:endParaRPr>
          </a:p>
        </p:txBody>
      </p:sp>
    </p:spTree>
    <p:extLst>
      <p:ext uri="{BB962C8B-B14F-4D97-AF65-F5344CB8AC3E}">
        <p14:creationId xmlns:p14="http://schemas.microsoft.com/office/powerpoint/2010/main" val="3795931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657600" y="1277034"/>
            <a:ext cx="5663110" cy="646331"/>
          </a:xfrm>
          <a:prstGeom prst="rect">
            <a:avLst/>
          </a:prstGeom>
          <a:noFill/>
        </p:spPr>
        <p:txBody>
          <a:bodyPr wrap="square" rtlCol="0">
            <a:spAutoFit/>
          </a:bodyPr>
          <a:lstStyle/>
          <a:p>
            <a:r>
              <a:rPr lang="vi-VN" sz="3600" b="1" dirty="0">
                <a:solidFill>
                  <a:srgbClr val="0070C0"/>
                </a:solidFill>
              </a:rPr>
              <a:t>PHẦN 1: GIỚI THIỆU</a:t>
            </a:r>
            <a:endParaRPr lang="en-US" sz="3600" dirty="0">
              <a:solidFill>
                <a:srgbClr val="0070C0"/>
              </a:solidFill>
            </a:endParaRPr>
          </a:p>
        </p:txBody>
      </p:sp>
      <p:sp>
        <p:nvSpPr>
          <p:cNvPr id="3" name="Rectangle 2"/>
          <p:cNvSpPr/>
          <p:nvPr/>
        </p:nvSpPr>
        <p:spPr>
          <a:xfrm>
            <a:off x="2383382" y="3505201"/>
            <a:ext cx="7620000" cy="1323439"/>
          </a:xfrm>
          <a:prstGeom prst="rect">
            <a:avLst/>
          </a:prstGeom>
        </p:spPr>
        <p:txBody>
          <a:bodyPr wrap="square">
            <a:spAutoFit/>
          </a:bodyPr>
          <a:lstStyle/>
          <a:p>
            <a:r>
              <a:rPr lang="vi-VN" sz="2000" b="1" dirty="0">
                <a:latin typeface="Calibri" pitchFamily="34" charset="0"/>
                <a:cs typeface="Calibri" pitchFamily="34" charset="0"/>
              </a:rPr>
              <a:t>- Hệ thống Hadoop gồm một số công cụ và nguồn mở (Apache Hive, Apache Storm, Apache HBase, Apache Ambari, v.v.) được xây dựng để giúp người dùng tận dụng được toàn bộ </a:t>
            </a:r>
            <a:r>
              <a:rPr lang="vi-VN" sz="2000" b="1" i="1" dirty="0">
                <a:latin typeface="Calibri" pitchFamily="34" charset="0"/>
                <a:cs typeface="Calibri" pitchFamily="34" charset="0"/>
              </a:rPr>
              <a:t>khả năng</a:t>
            </a:r>
            <a:r>
              <a:rPr lang="vi-VN" sz="2000" b="1" dirty="0">
                <a:latin typeface="Calibri" pitchFamily="34" charset="0"/>
                <a:cs typeface="Calibri" pitchFamily="34" charset="0"/>
              </a:rPr>
              <a:t> của Hadoop  framework.</a:t>
            </a:r>
            <a:endParaRPr lang="en-US" sz="2000" b="1" dirty="0">
              <a:latin typeface="Calibri" pitchFamily="34" charset="0"/>
              <a:cs typeface="Calibri" pitchFamily="34" charset="0"/>
            </a:endParaRPr>
          </a:p>
        </p:txBody>
      </p:sp>
      <p:sp>
        <p:nvSpPr>
          <p:cNvPr id="4" name="Rectangle 3"/>
          <p:cNvSpPr/>
          <p:nvPr/>
        </p:nvSpPr>
        <p:spPr>
          <a:xfrm>
            <a:off x="2175964" y="2120206"/>
            <a:ext cx="8034836" cy="1384995"/>
          </a:xfrm>
          <a:prstGeom prst="rect">
            <a:avLst/>
          </a:prstGeom>
        </p:spPr>
        <p:txBody>
          <a:bodyPr wrap="square">
            <a:spAutoFit/>
          </a:bodyPr>
          <a:lstStyle/>
          <a:p>
            <a:pPr algn="ctr"/>
            <a:r>
              <a:rPr lang="vi-VN" sz="2700" b="1" dirty="0">
                <a:solidFill>
                  <a:srgbClr val="002060"/>
                </a:solidFill>
              </a:rPr>
              <a:t>Nguyên nhân dẫn đến việc chính thức hóa mô hình</a:t>
            </a:r>
            <a:r>
              <a:rPr lang="en-US" sz="2700" b="1" dirty="0">
                <a:solidFill>
                  <a:srgbClr val="002060"/>
                </a:solidFill>
              </a:rPr>
              <a:t> </a:t>
            </a:r>
            <a:r>
              <a:rPr lang="vi-VN" sz="2700" b="1" dirty="0">
                <a:solidFill>
                  <a:srgbClr val="002060"/>
                </a:solidFill>
              </a:rPr>
              <a:t>ủy quyền dành riêng cho hệ thống Hadoop.</a:t>
            </a:r>
            <a:endParaRPr lang="en-US" sz="2700" dirty="0">
              <a:solidFill>
                <a:srgbClr val="002060"/>
              </a:solidFill>
            </a:endParaRPr>
          </a:p>
        </p:txBody>
      </p:sp>
      <p:sp>
        <p:nvSpPr>
          <p:cNvPr id="10" name="Hộp_Văn_Bản 3"/>
          <p:cNvSpPr txBox="1"/>
          <p:nvPr/>
        </p:nvSpPr>
        <p:spPr>
          <a:xfrm>
            <a:off x="2383382" y="5029201"/>
            <a:ext cx="7620000" cy="1323439"/>
          </a:xfrm>
          <a:prstGeom prst="rect">
            <a:avLst/>
          </a:prstGeom>
          <a:noFill/>
        </p:spPr>
        <p:txBody>
          <a:bodyPr wrap="square">
            <a:spAutoFit/>
          </a:bodyPr>
          <a:lstStyle/>
          <a:p>
            <a:r>
              <a:rPr lang="vi-VN" sz="2000" b="1" dirty="0">
                <a:latin typeface="Calibri" pitchFamily="34" charset="0"/>
                <a:cs typeface="Calibri" pitchFamily="34" charset="0"/>
              </a:rPr>
              <a:t>- Việc phát triển OT-RBAC là áp dụng các đề xuất chiến lược của NIST để thêm các thuộc tính trong RBAC. Đây là bước đầu để xem xét tới việc chính thức hóa mô hình ủy quyền dành riêng cho hệ thống Hadoop.</a:t>
            </a:r>
            <a:endParaRPr lang="en-US" sz="2000" b="1" dirty="0">
              <a:latin typeface="Calibri" pitchFamily="34" charset="0"/>
              <a:cs typeface="Calibri" pitchFamily="34" charset="0"/>
            </a:endParaRPr>
          </a:p>
        </p:txBody>
      </p:sp>
    </p:spTree>
    <p:extLst>
      <p:ext uri="{BB962C8B-B14F-4D97-AF65-F5344CB8AC3E}">
        <p14:creationId xmlns:p14="http://schemas.microsoft.com/office/powerpoint/2010/main" val="2569054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ctrTitle"/>
          </p:nvPr>
        </p:nvSpPr>
        <p:spPr>
          <a:xfrm>
            <a:off x="1908412" y="152400"/>
            <a:ext cx="8420100" cy="838200"/>
          </a:xfrm>
        </p:spPr>
        <p:txBody>
          <a:bodyPr/>
          <a:lstStyle/>
          <a:p>
            <a:pPr>
              <a:defRPr/>
            </a:pPr>
            <a:r>
              <a:rPr lang="en-PH" sz="4000" dirty="0">
                <a:solidFill>
                  <a:srgbClr val="FFFF00"/>
                </a:solidFill>
                <a:latin typeface="Times New Roman" pitchFamily="18" charset="0"/>
                <a:cs typeface="Times New Roman" pitchFamily="18" charset="0"/>
              </a:rPr>
              <a:t>An </a:t>
            </a:r>
            <a:r>
              <a:rPr lang="en-PH" sz="4000" dirty="0" err="1">
                <a:solidFill>
                  <a:srgbClr val="FFFF00"/>
                </a:solidFill>
                <a:latin typeface="Times New Roman" pitchFamily="18" charset="0"/>
                <a:cs typeface="Times New Roman" pitchFamily="18" charset="0"/>
              </a:rPr>
              <a:t>toàn</a:t>
            </a:r>
            <a:r>
              <a:rPr lang="en-PH" sz="4000" dirty="0">
                <a:solidFill>
                  <a:srgbClr val="FFFF00"/>
                </a:solidFill>
                <a:latin typeface="Times New Roman" pitchFamily="18" charset="0"/>
                <a:cs typeface="Times New Roman" pitchFamily="18" charset="0"/>
              </a:rPr>
              <a:t> </a:t>
            </a:r>
            <a:r>
              <a:rPr lang="en-PH" sz="4000" dirty="0" err="1">
                <a:solidFill>
                  <a:srgbClr val="FFFF00"/>
                </a:solidFill>
                <a:latin typeface="Times New Roman" pitchFamily="18" charset="0"/>
                <a:cs typeface="Times New Roman" pitchFamily="18" charset="0"/>
              </a:rPr>
              <a:t>bảo</a:t>
            </a:r>
            <a:r>
              <a:rPr lang="en-PH" sz="4000" dirty="0">
                <a:solidFill>
                  <a:srgbClr val="FFFF00"/>
                </a:solidFill>
                <a:latin typeface="Times New Roman" pitchFamily="18" charset="0"/>
                <a:cs typeface="Times New Roman" pitchFamily="18" charset="0"/>
              </a:rPr>
              <a:t> </a:t>
            </a:r>
            <a:r>
              <a:rPr lang="en-PH" sz="4000" dirty="0" err="1">
                <a:solidFill>
                  <a:srgbClr val="FFFF00"/>
                </a:solidFill>
                <a:latin typeface="Times New Roman" pitchFamily="18" charset="0"/>
                <a:cs typeface="Times New Roman" pitchFamily="18" charset="0"/>
              </a:rPr>
              <a:t>mật</a:t>
            </a:r>
            <a:r>
              <a:rPr lang="en-PH" sz="4000" dirty="0">
                <a:solidFill>
                  <a:srgbClr val="FFFF00"/>
                </a:solidFill>
                <a:latin typeface="Times New Roman" pitchFamily="18" charset="0"/>
                <a:cs typeface="Times New Roman" pitchFamily="18" charset="0"/>
              </a:rPr>
              <a:t> </a:t>
            </a:r>
            <a:r>
              <a:rPr lang="en-PH" sz="4000" dirty="0" err="1">
                <a:solidFill>
                  <a:srgbClr val="FFFF00"/>
                </a:solidFill>
                <a:latin typeface="Times New Roman" pitchFamily="18" charset="0"/>
                <a:cs typeface="Times New Roman" pitchFamily="18" charset="0"/>
              </a:rPr>
              <a:t>hệ</a:t>
            </a:r>
            <a:r>
              <a:rPr lang="en-PH" sz="4000" dirty="0">
                <a:solidFill>
                  <a:srgbClr val="FFFF00"/>
                </a:solidFill>
                <a:latin typeface="Times New Roman" pitchFamily="18" charset="0"/>
                <a:cs typeface="Times New Roman" pitchFamily="18" charset="0"/>
              </a:rPr>
              <a:t> </a:t>
            </a:r>
            <a:r>
              <a:rPr lang="en-PH" sz="4000" dirty="0" err="1">
                <a:solidFill>
                  <a:srgbClr val="FFFF00"/>
                </a:solidFill>
                <a:latin typeface="Times New Roman" pitchFamily="18" charset="0"/>
                <a:cs typeface="Times New Roman" pitchFamily="18" charset="0"/>
              </a:rPr>
              <a:t>thống</a:t>
            </a:r>
            <a:r>
              <a:rPr lang="en-PH" sz="4000" dirty="0">
                <a:solidFill>
                  <a:srgbClr val="FFFF00"/>
                </a:solidFill>
                <a:latin typeface="Times New Roman" pitchFamily="18" charset="0"/>
                <a:cs typeface="Times New Roman" pitchFamily="18" charset="0"/>
              </a:rPr>
              <a:t> </a:t>
            </a:r>
            <a:r>
              <a:rPr lang="en-PH" sz="4000" dirty="0" err="1">
                <a:solidFill>
                  <a:srgbClr val="FFFF00"/>
                </a:solidFill>
                <a:latin typeface="Times New Roman" pitchFamily="18" charset="0"/>
                <a:cs typeface="Times New Roman" pitchFamily="18" charset="0"/>
              </a:rPr>
              <a:t>thông</a:t>
            </a:r>
            <a:r>
              <a:rPr lang="en-PH" sz="4000" dirty="0">
                <a:solidFill>
                  <a:srgbClr val="FFFF00"/>
                </a:solidFill>
                <a:latin typeface="Times New Roman" pitchFamily="18" charset="0"/>
                <a:cs typeface="Times New Roman" pitchFamily="18" charset="0"/>
              </a:rPr>
              <a:t> tin</a:t>
            </a:r>
          </a:p>
        </p:txBody>
      </p:sp>
      <p:sp>
        <p:nvSpPr>
          <p:cNvPr id="7" name="TextBox 6"/>
          <p:cNvSpPr txBox="1"/>
          <p:nvPr/>
        </p:nvSpPr>
        <p:spPr>
          <a:xfrm>
            <a:off x="2276901" y="1219201"/>
            <a:ext cx="8077200" cy="954107"/>
          </a:xfrm>
          <a:prstGeom prst="rect">
            <a:avLst/>
          </a:prstGeom>
          <a:noFill/>
        </p:spPr>
        <p:txBody>
          <a:bodyPr wrap="square" rtlCol="0">
            <a:spAutoFit/>
          </a:bodyPr>
          <a:lstStyle/>
          <a:p>
            <a:pPr algn="ctr"/>
            <a:r>
              <a:rPr lang="vi-VN" sz="2800" b="1" dirty="0">
                <a:solidFill>
                  <a:srgbClr val="0070C0"/>
                </a:solidFill>
              </a:rPr>
              <a:t>PHẦN 2: ỦY QUYỀN NHIỀU LỚP TRONG HỆ THỐNG HADOOP.</a:t>
            </a:r>
            <a:endParaRPr lang="en-US" sz="2800" dirty="0">
              <a:solidFill>
                <a:srgbClr val="0070C0"/>
              </a:solidFill>
            </a:endParaRPr>
          </a:p>
        </p:txBody>
      </p:sp>
      <p:sp>
        <p:nvSpPr>
          <p:cNvPr id="3" name="Rectangle 2"/>
          <p:cNvSpPr/>
          <p:nvPr/>
        </p:nvSpPr>
        <p:spPr>
          <a:xfrm>
            <a:off x="2370872" y="2173308"/>
            <a:ext cx="7620000" cy="1384995"/>
          </a:xfrm>
          <a:prstGeom prst="rect">
            <a:avLst/>
          </a:prstGeom>
        </p:spPr>
        <p:txBody>
          <a:bodyPr wrap="square">
            <a:spAutoFit/>
          </a:bodyPr>
          <a:lstStyle/>
          <a:p>
            <a:r>
              <a:rPr lang="vi-VN" sz="2200" b="1" dirty="0">
                <a:solidFill>
                  <a:srgbClr val="FF0000"/>
                </a:solidFill>
                <a:latin typeface="Calibri" pitchFamily="34" charset="0"/>
                <a:cs typeface="Calibri" pitchFamily="34" charset="0"/>
              </a:rPr>
              <a:t>- Truy cập dịch vụ: </a:t>
            </a:r>
            <a:r>
              <a:rPr lang="vi-VN" sz="2000" b="1" dirty="0">
                <a:latin typeface="Calibri" pitchFamily="34" charset="0"/>
                <a:cs typeface="Calibri" pitchFamily="34" charset="0"/>
              </a:rPr>
              <a:t>Lớp bảo vệ đầu tiên được cung cấp bởi dịch vụ ủy quyền cấp độ. Lớp này sẽ kiểm tra xem người dùng hoặc ứng dụng có được phép truy cập vào các dịch vụ của hệ thống Hadoop và lõi Hadoop hay không. </a:t>
            </a:r>
            <a:endParaRPr lang="en-US" sz="2000" b="1" dirty="0">
              <a:latin typeface="Calibri" pitchFamily="34" charset="0"/>
              <a:cs typeface="Calibri" pitchFamily="34" charset="0"/>
            </a:endParaRPr>
          </a:p>
        </p:txBody>
      </p:sp>
      <p:sp>
        <p:nvSpPr>
          <p:cNvPr id="5" name="Rectangle 4"/>
          <p:cNvSpPr/>
          <p:nvPr/>
        </p:nvSpPr>
        <p:spPr>
          <a:xfrm>
            <a:off x="2248468" y="3575110"/>
            <a:ext cx="7620000" cy="1384995"/>
          </a:xfrm>
          <a:prstGeom prst="rect">
            <a:avLst/>
          </a:prstGeom>
        </p:spPr>
        <p:txBody>
          <a:bodyPr wrap="square">
            <a:spAutoFit/>
          </a:bodyPr>
          <a:lstStyle/>
          <a:p>
            <a:r>
              <a:rPr lang="vi-VN" sz="2200" b="1" dirty="0">
                <a:solidFill>
                  <a:srgbClr val="FF0000"/>
                </a:solidFill>
                <a:latin typeface="Calibri" pitchFamily="34" charset="0"/>
                <a:cs typeface="Calibri" pitchFamily="34" charset="0"/>
              </a:rPr>
              <a:t> - Truy cập dữ liệu và các đối tượng dịch vụ: </a:t>
            </a:r>
            <a:r>
              <a:rPr lang="vi-VN" sz="2000" b="1" dirty="0">
                <a:latin typeface="Calibri" pitchFamily="34" charset="0"/>
                <a:cs typeface="Calibri" pitchFamily="34" charset="0"/>
              </a:rPr>
              <a:t>Hệ thống phân tán tệp tin Hadoop (HDFS) tiến hành mô hình kiểu POSIX và ACL để thiết lập quyền lên các tệp tin và thư mục chứa dữ liệu. Để được bảo mật, nhiều dịch vụ  yêu cầu các đối tượng khác nhau</a:t>
            </a:r>
            <a:r>
              <a:rPr lang="en-US" sz="2000" b="1" dirty="0">
                <a:latin typeface="Calibri" pitchFamily="34" charset="0"/>
                <a:cs typeface="Calibri" pitchFamily="34" charset="0"/>
              </a:rPr>
              <a:t>.</a:t>
            </a:r>
          </a:p>
        </p:txBody>
      </p:sp>
      <p:sp>
        <p:nvSpPr>
          <p:cNvPr id="6" name="Rectangle 5"/>
          <p:cNvSpPr/>
          <p:nvPr/>
        </p:nvSpPr>
        <p:spPr>
          <a:xfrm>
            <a:off x="2276901" y="5163404"/>
            <a:ext cx="7620000" cy="1384995"/>
          </a:xfrm>
          <a:prstGeom prst="rect">
            <a:avLst/>
          </a:prstGeom>
        </p:spPr>
        <p:txBody>
          <a:bodyPr wrap="square">
            <a:spAutoFit/>
          </a:bodyPr>
          <a:lstStyle/>
          <a:p>
            <a:r>
              <a:rPr lang="vi-VN" sz="2200" b="1" dirty="0">
                <a:solidFill>
                  <a:srgbClr val="FF0000"/>
                </a:solidFill>
                <a:latin typeface="Calibri" pitchFamily="34" charset="0"/>
                <a:cs typeface="Calibri" pitchFamily="34" charset="0"/>
              </a:rPr>
              <a:t>- Truy cập tài nguyên cụm và ứng dụng: </a:t>
            </a:r>
            <a:r>
              <a:rPr lang="vi-VN" sz="2000" b="1" dirty="0">
                <a:latin typeface="Calibri" pitchFamily="34" charset="0"/>
                <a:cs typeface="Calibri" pitchFamily="34" charset="0"/>
              </a:rPr>
              <a:t>Cụm </a:t>
            </a:r>
            <a:r>
              <a:rPr lang="vi-VN" sz="2000" b="1" i="1" dirty="0">
                <a:latin typeface="Calibri" pitchFamily="34" charset="0"/>
                <a:cs typeface="Calibri" pitchFamily="34" charset="0"/>
              </a:rPr>
              <a:t>Multi-Tenant</a:t>
            </a:r>
            <a:r>
              <a:rPr lang="vi-VN" sz="2000" b="1" dirty="0">
                <a:latin typeface="Calibri" pitchFamily="34" charset="0"/>
                <a:cs typeface="Calibri" pitchFamily="34" charset="0"/>
              </a:rPr>
              <a:t> Hadoop yêu cầu chia sẻ tài nguyên hữu hạn giữa một số người dùng, được kiểm soát bởi khả năng của YARN (hoặc công bằng)  hàng đợi lập lịch trình trong Hadoop 2.x. </a:t>
            </a:r>
            <a:endParaRPr lang="en-US" sz="2000" b="1" dirty="0">
              <a:latin typeface="Calibri" pitchFamily="34" charset="0"/>
              <a:cs typeface="Calibri" pitchFamily="34" charset="0"/>
            </a:endParaRPr>
          </a:p>
        </p:txBody>
      </p:sp>
    </p:spTree>
    <p:extLst>
      <p:ext uri="{BB962C8B-B14F-4D97-AF65-F5344CB8AC3E}">
        <p14:creationId xmlns:p14="http://schemas.microsoft.com/office/powerpoint/2010/main" val="1985056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ctrTitle"/>
          </p:nvPr>
        </p:nvSpPr>
        <p:spPr>
          <a:xfrm>
            <a:off x="1908412" y="152400"/>
            <a:ext cx="8420100" cy="838200"/>
          </a:xfrm>
        </p:spPr>
        <p:txBody>
          <a:bodyPr/>
          <a:lstStyle/>
          <a:p>
            <a:pPr>
              <a:defRPr/>
            </a:pPr>
            <a:r>
              <a:rPr lang="en-PH" sz="4000" dirty="0">
                <a:solidFill>
                  <a:srgbClr val="FFFF00"/>
                </a:solidFill>
                <a:latin typeface="Times New Roman" pitchFamily="18" charset="0"/>
                <a:cs typeface="Times New Roman" pitchFamily="18" charset="0"/>
              </a:rPr>
              <a:t>An </a:t>
            </a:r>
            <a:r>
              <a:rPr lang="en-PH" sz="4000" dirty="0" err="1">
                <a:solidFill>
                  <a:srgbClr val="FFFF00"/>
                </a:solidFill>
                <a:latin typeface="Times New Roman" pitchFamily="18" charset="0"/>
                <a:cs typeface="Times New Roman" pitchFamily="18" charset="0"/>
              </a:rPr>
              <a:t>toàn</a:t>
            </a:r>
            <a:r>
              <a:rPr lang="en-PH" sz="4000" dirty="0">
                <a:solidFill>
                  <a:srgbClr val="FFFF00"/>
                </a:solidFill>
                <a:latin typeface="Times New Roman" pitchFamily="18" charset="0"/>
                <a:cs typeface="Times New Roman" pitchFamily="18" charset="0"/>
              </a:rPr>
              <a:t> </a:t>
            </a:r>
            <a:r>
              <a:rPr lang="en-PH" sz="4000" dirty="0" err="1">
                <a:solidFill>
                  <a:srgbClr val="FFFF00"/>
                </a:solidFill>
                <a:latin typeface="Times New Roman" pitchFamily="18" charset="0"/>
                <a:cs typeface="Times New Roman" pitchFamily="18" charset="0"/>
              </a:rPr>
              <a:t>bảo</a:t>
            </a:r>
            <a:r>
              <a:rPr lang="en-PH" sz="4000" dirty="0">
                <a:solidFill>
                  <a:srgbClr val="FFFF00"/>
                </a:solidFill>
                <a:latin typeface="Times New Roman" pitchFamily="18" charset="0"/>
                <a:cs typeface="Times New Roman" pitchFamily="18" charset="0"/>
              </a:rPr>
              <a:t> </a:t>
            </a:r>
            <a:r>
              <a:rPr lang="en-PH" sz="4000" dirty="0" err="1">
                <a:solidFill>
                  <a:srgbClr val="FFFF00"/>
                </a:solidFill>
                <a:latin typeface="Times New Roman" pitchFamily="18" charset="0"/>
                <a:cs typeface="Times New Roman" pitchFamily="18" charset="0"/>
              </a:rPr>
              <a:t>mật</a:t>
            </a:r>
            <a:r>
              <a:rPr lang="en-PH" sz="4000" dirty="0">
                <a:solidFill>
                  <a:srgbClr val="FFFF00"/>
                </a:solidFill>
                <a:latin typeface="Times New Roman" pitchFamily="18" charset="0"/>
                <a:cs typeface="Times New Roman" pitchFamily="18" charset="0"/>
              </a:rPr>
              <a:t> </a:t>
            </a:r>
            <a:r>
              <a:rPr lang="en-PH" sz="4000" dirty="0" err="1">
                <a:solidFill>
                  <a:srgbClr val="FFFF00"/>
                </a:solidFill>
                <a:latin typeface="Times New Roman" pitchFamily="18" charset="0"/>
                <a:cs typeface="Times New Roman" pitchFamily="18" charset="0"/>
              </a:rPr>
              <a:t>hệ</a:t>
            </a:r>
            <a:r>
              <a:rPr lang="en-PH" sz="4000" dirty="0">
                <a:solidFill>
                  <a:srgbClr val="FFFF00"/>
                </a:solidFill>
                <a:latin typeface="Times New Roman" pitchFamily="18" charset="0"/>
                <a:cs typeface="Times New Roman" pitchFamily="18" charset="0"/>
              </a:rPr>
              <a:t> </a:t>
            </a:r>
            <a:r>
              <a:rPr lang="en-PH" sz="4000" dirty="0" err="1">
                <a:solidFill>
                  <a:srgbClr val="FFFF00"/>
                </a:solidFill>
                <a:latin typeface="Times New Roman" pitchFamily="18" charset="0"/>
                <a:cs typeface="Times New Roman" pitchFamily="18" charset="0"/>
              </a:rPr>
              <a:t>thống</a:t>
            </a:r>
            <a:r>
              <a:rPr lang="en-PH" sz="4000" dirty="0">
                <a:solidFill>
                  <a:srgbClr val="FFFF00"/>
                </a:solidFill>
                <a:latin typeface="Times New Roman" pitchFamily="18" charset="0"/>
                <a:cs typeface="Times New Roman" pitchFamily="18" charset="0"/>
              </a:rPr>
              <a:t> </a:t>
            </a:r>
            <a:r>
              <a:rPr lang="en-PH" sz="4000" dirty="0" err="1">
                <a:solidFill>
                  <a:srgbClr val="FFFF00"/>
                </a:solidFill>
                <a:latin typeface="Times New Roman" pitchFamily="18" charset="0"/>
                <a:cs typeface="Times New Roman" pitchFamily="18" charset="0"/>
              </a:rPr>
              <a:t>thông</a:t>
            </a:r>
            <a:r>
              <a:rPr lang="en-PH" sz="4000" dirty="0">
                <a:solidFill>
                  <a:srgbClr val="FFFF00"/>
                </a:solidFill>
                <a:latin typeface="Times New Roman" pitchFamily="18" charset="0"/>
                <a:cs typeface="Times New Roman" pitchFamily="18" charset="0"/>
              </a:rPr>
              <a:t> tin</a:t>
            </a:r>
          </a:p>
        </p:txBody>
      </p:sp>
      <p:sp>
        <p:nvSpPr>
          <p:cNvPr id="7" name="TextBox 6"/>
          <p:cNvSpPr txBox="1"/>
          <p:nvPr/>
        </p:nvSpPr>
        <p:spPr>
          <a:xfrm>
            <a:off x="2438400" y="1392072"/>
            <a:ext cx="8077200" cy="523220"/>
          </a:xfrm>
          <a:prstGeom prst="rect">
            <a:avLst/>
          </a:prstGeom>
          <a:noFill/>
        </p:spPr>
        <p:txBody>
          <a:bodyPr wrap="square" rtlCol="0">
            <a:spAutoFit/>
          </a:bodyPr>
          <a:lstStyle/>
          <a:p>
            <a:r>
              <a:rPr lang="vi-VN" sz="2800" b="1" dirty="0">
                <a:solidFill>
                  <a:srgbClr val="0070C0"/>
                </a:solidFill>
              </a:rPr>
              <a:t>PHẦN 7: CÁC CÔNG TRÌNH LIÊN QUAN</a:t>
            </a:r>
            <a:endParaRPr lang="en-US" sz="2800" dirty="0">
              <a:solidFill>
                <a:srgbClr val="0070C0"/>
              </a:solidFill>
            </a:endParaRPr>
          </a:p>
        </p:txBody>
      </p:sp>
      <p:sp>
        <p:nvSpPr>
          <p:cNvPr id="3" name="Rectangle 2"/>
          <p:cNvSpPr/>
          <p:nvPr/>
        </p:nvSpPr>
        <p:spPr>
          <a:xfrm>
            <a:off x="2341728" y="2667000"/>
            <a:ext cx="7620000" cy="1815882"/>
          </a:xfrm>
          <a:prstGeom prst="rect">
            <a:avLst/>
          </a:prstGeom>
        </p:spPr>
        <p:txBody>
          <a:bodyPr wrap="square">
            <a:spAutoFit/>
          </a:bodyPr>
          <a:lstStyle/>
          <a:p>
            <a:r>
              <a:rPr lang="en-US" sz="2800" b="1" i="1" dirty="0">
                <a:solidFill>
                  <a:srgbClr val="FF0000"/>
                </a:solidFill>
                <a:latin typeface="Calibri" pitchFamily="34" charset="0"/>
                <a:cs typeface="Calibri" pitchFamily="34" charset="0"/>
              </a:rPr>
              <a:t>Ý </a:t>
            </a:r>
            <a:r>
              <a:rPr lang="en-US" sz="2800" b="1" i="1" dirty="0" err="1">
                <a:solidFill>
                  <a:srgbClr val="FF0000"/>
                </a:solidFill>
                <a:latin typeface="Calibri" pitchFamily="34" charset="0"/>
                <a:cs typeface="Calibri" pitchFamily="34" charset="0"/>
              </a:rPr>
              <a:t>nghĩa</a:t>
            </a:r>
            <a:r>
              <a:rPr lang="en-US" sz="2800" b="1" i="1" dirty="0">
                <a:solidFill>
                  <a:srgbClr val="FF0000"/>
                </a:solidFill>
                <a:latin typeface="Calibri" pitchFamily="34" charset="0"/>
                <a:cs typeface="Calibri" pitchFamily="34" charset="0"/>
              </a:rPr>
              <a:t>: </a:t>
            </a:r>
            <a:r>
              <a:rPr lang="vi-VN" sz="2800" b="1" i="1" dirty="0">
                <a:solidFill>
                  <a:srgbClr val="FF0000"/>
                </a:solidFill>
                <a:latin typeface="Calibri" pitchFamily="34" charset="0"/>
                <a:cs typeface="Calibri" pitchFamily="34" charset="0"/>
              </a:rPr>
              <a:t>Các công trình cung cấp tài liệu sơ bộ có thể khái niệm hóa được cho các hệ thống cụ thể như Hadoop, nhưng lại không đề cập chi tiết tới hệ thống Hadoop.</a:t>
            </a:r>
            <a:endParaRPr lang="en-US" sz="2800" i="1" dirty="0">
              <a:solidFill>
                <a:srgbClr val="FF0000"/>
              </a:solidFill>
              <a:latin typeface="Calibri" pitchFamily="34" charset="0"/>
              <a:cs typeface="Calibri" pitchFamily="34" charset="0"/>
            </a:endParaRPr>
          </a:p>
        </p:txBody>
      </p:sp>
    </p:spTree>
    <p:extLst>
      <p:ext uri="{BB962C8B-B14F-4D97-AF65-F5344CB8AC3E}">
        <p14:creationId xmlns:p14="http://schemas.microsoft.com/office/powerpoint/2010/main" val="2305834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ctrTitle"/>
          </p:nvPr>
        </p:nvSpPr>
        <p:spPr>
          <a:xfrm>
            <a:off x="1908412" y="152400"/>
            <a:ext cx="8420100" cy="838200"/>
          </a:xfrm>
        </p:spPr>
        <p:txBody>
          <a:bodyPr/>
          <a:lstStyle/>
          <a:p>
            <a:pPr>
              <a:defRPr/>
            </a:pPr>
            <a:r>
              <a:rPr lang="en-PH" sz="4000" dirty="0">
                <a:solidFill>
                  <a:srgbClr val="FFFF00"/>
                </a:solidFill>
                <a:latin typeface="Times New Roman" pitchFamily="18" charset="0"/>
                <a:cs typeface="Times New Roman" pitchFamily="18" charset="0"/>
              </a:rPr>
              <a:t>An </a:t>
            </a:r>
            <a:r>
              <a:rPr lang="en-PH" sz="4000" dirty="0" err="1">
                <a:solidFill>
                  <a:srgbClr val="FFFF00"/>
                </a:solidFill>
                <a:latin typeface="Times New Roman" pitchFamily="18" charset="0"/>
                <a:cs typeface="Times New Roman" pitchFamily="18" charset="0"/>
              </a:rPr>
              <a:t>toàn</a:t>
            </a:r>
            <a:r>
              <a:rPr lang="en-PH" sz="4000" dirty="0">
                <a:solidFill>
                  <a:srgbClr val="FFFF00"/>
                </a:solidFill>
                <a:latin typeface="Times New Roman" pitchFamily="18" charset="0"/>
                <a:cs typeface="Times New Roman" pitchFamily="18" charset="0"/>
              </a:rPr>
              <a:t> </a:t>
            </a:r>
            <a:r>
              <a:rPr lang="en-PH" sz="4000" dirty="0" err="1">
                <a:solidFill>
                  <a:srgbClr val="FFFF00"/>
                </a:solidFill>
                <a:latin typeface="Times New Roman" pitchFamily="18" charset="0"/>
                <a:cs typeface="Times New Roman" pitchFamily="18" charset="0"/>
              </a:rPr>
              <a:t>bảo</a:t>
            </a:r>
            <a:r>
              <a:rPr lang="en-PH" sz="4000" dirty="0">
                <a:solidFill>
                  <a:srgbClr val="FFFF00"/>
                </a:solidFill>
                <a:latin typeface="Times New Roman" pitchFamily="18" charset="0"/>
                <a:cs typeface="Times New Roman" pitchFamily="18" charset="0"/>
              </a:rPr>
              <a:t> </a:t>
            </a:r>
            <a:r>
              <a:rPr lang="en-PH" sz="4000" dirty="0" err="1">
                <a:solidFill>
                  <a:srgbClr val="FFFF00"/>
                </a:solidFill>
                <a:latin typeface="Times New Roman" pitchFamily="18" charset="0"/>
                <a:cs typeface="Times New Roman" pitchFamily="18" charset="0"/>
              </a:rPr>
              <a:t>mật</a:t>
            </a:r>
            <a:r>
              <a:rPr lang="en-PH" sz="4000" dirty="0">
                <a:solidFill>
                  <a:srgbClr val="FFFF00"/>
                </a:solidFill>
                <a:latin typeface="Times New Roman" pitchFamily="18" charset="0"/>
                <a:cs typeface="Times New Roman" pitchFamily="18" charset="0"/>
              </a:rPr>
              <a:t> </a:t>
            </a:r>
            <a:r>
              <a:rPr lang="en-PH" sz="4000" dirty="0" err="1">
                <a:solidFill>
                  <a:srgbClr val="FFFF00"/>
                </a:solidFill>
                <a:latin typeface="Times New Roman" pitchFamily="18" charset="0"/>
                <a:cs typeface="Times New Roman" pitchFamily="18" charset="0"/>
              </a:rPr>
              <a:t>hệ</a:t>
            </a:r>
            <a:r>
              <a:rPr lang="en-PH" sz="4000" dirty="0">
                <a:solidFill>
                  <a:srgbClr val="FFFF00"/>
                </a:solidFill>
                <a:latin typeface="Times New Roman" pitchFamily="18" charset="0"/>
                <a:cs typeface="Times New Roman" pitchFamily="18" charset="0"/>
              </a:rPr>
              <a:t> </a:t>
            </a:r>
            <a:r>
              <a:rPr lang="en-PH" sz="4000" dirty="0" err="1">
                <a:solidFill>
                  <a:srgbClr val="FFFF00"/>
                </a:solidFill>
                <a:latin typeface="Times New Roman" pitchFamily="18" charset="0"/>
                <a:cs typeface="Times New Roman" pitchFamily="18" charset="0"/>
              </a:rPr>
              <a:t>thống</a:t>
            </a:r>
            <a:r>
              <a:rPr lang="en-PH" sz="4000" dirty="0">
                <a:solidFill>
                  <a:srgbClr val="FFFF00"/>
                </a:solidFill>
                <a:latin typeface="Times New Roman" pitchFamily="18" charset="0"/>
                <a:cs typeface="Times New Roman" pitchFamily="18" charset="0"/>
              </a:rPr>
              <a:t> </a:t>
            </a:r>
            <a:r>
              <a:rPr lang="en-PH" sz="4000" dirty="0" err="1">
                <a:solidFill>
                  <a:srgbClr val="FFFF00"/>
                </a:solidFill>
                <a:latin typeface="Times New Roman" pitchFamily="18" charset="0"/>
                <a:cs typeface="Times New Roman" pitchFamily="18" charset="0"/>
              </a:rPr>
              <a:t>thông</a:t>
            </a:r>
            <a:r>
              <a:rPr lang="en-PH" sz="4000" dirty="0">
                <a:solidFill>
                  <a:srgbClr val="FFFF00"/>
                </a:solidFill>
                <a:latin typeface="Times New Roman" pitchFamily="18" charset="0"/>
                <a:cs typeface="Times New Roman" pitchFamily="18" charset="0"/>
              </a:rPr>
              <a:t> tin</a:t>
            </a:r>
          </a:p>
        </p:txBody>
      </p:sp>
      <p:sp>
        <p:nvSpPr>
          <p:cNvPr id="7" name="TextBox 6"/>
          <p:cNvSpPr txBox="1"/>
          <p:nvPr/>
        </p:nvSpPr>
        <p:spPr>
          <a:xfrm>
            <a:off x="2305334" y="1371601"/>
            <a:ext cx="8077200" cy="954107"/>
          </a:xfrm>
          <a:prstGeom prst="rect">
            <a:avLst/>
          </a:prstGeom>
          <a:noFill/>
        </p:spPr>
        <p:txBody>
          <a:bodyPr wrap="square" rtlCol="0">
            <a:spAutoFit/>
          </a:bodyPr>
          <a:lstStyle/>
          <a:p>
            <a:pPr algn="ctr"/>
            <a:r>
              <a:rPr lang="vi-VN" sz="2800" b="1" dirty="0">
                <a:solidFill>
                  <a:srgbClr val="0070C0"/>
                </a:solidFill>
              </a:rPr>
              <a:t>PHẦN 8: KẾT LUẬN VÀ CÔNG VIỆC TƯƠNG LAI </a:t>
            </a:r>
            <a:endParaRPr lang="en-US" sz="2800" dirty="0">
              <a:solidFill>
                <a:srgbClr val="0070C0"/>
              </a:solidFill>
              <a:latin typeface="Arial (Body)"/>
            </a:endParaRPr>
          </a:p>
        </p:txBody>
      </p:sp>
      <p:sp>
        <p:nvSpPr>
          <p:cNvPr id="3" name="Rectangle 2"/>
          <p:cNvSpPr/>
          <p:nvPr/>
        </p:nvSpPr>
        <p:spPr>
          <a:xfrm>
            <a:off x="2332629" y="2514600"/>
            <a:ext cx="7620000" cy="1631216"/>
          </a:xfrm>
          <a:prstGeom prst="rect">
            <a:avLst/>
          </a:prstGeom>
        </p:spPr>
        <p:txBody>
          <a:bodyPr wrap="square">
            <a:spAutoFit/>
          </a:bodyPr>
          <a:lstStyle/>
          <a:p>
            <a:r>
              <a:rPr lang="vi-VN" sz="2000" b="1" dirty="0">
                <a:latin typeface="Calibri" pitchFamily="34" charset="0"/>
                <a:cs typeface="Calibri" pitchFamily="34" charset="0"/>
              </a:rPr>
              <a:t> - Trong bài này, nói về mô hình kiểm soát truy cập chính thức đầu tiên được gọi là HeAC cho hệ thống Hadoop. Bên cạnh các quyền thông thường bao gồm các đối tượng và thao tác hoạt động, mô hình này cũng bao gồm các giá trị thuộc tính đối tượng (được biểu diễn dưới dạng thẻ) trong quyền đối tượng. </a:t>
            </a:r>
            <a:endParaRPr lang="en-US" sz="2000" b="1" dirty="0">
              <a:latin typeface="Calibri" pitchFamily="34" charset="0"/>
              <a:cs typeface="Calibri" pitchFamily="34" charset="0"/>
            </a:endParaRPr>
          </a:p>
        </p:txBody>
      </p:sp>
      <p:sp>
        <p:nvSpPr>
          <p:cNvPr id="2" name="Rectangle 1"/>
          <p:cNvSpPr/>
          <p:nvPr/>
        </p:nvSpPr>
        <p:spPr>
          <a:xfrm>
            <a:off x="2385515" y="4419601"/>
            <a:ext cx="7514229" cy="1200329"/>
          </a:xfrm>
          <a:prstGeom prst="rect">
            <a:avLst/>
          </a:prstGeom>
        </p:spPr>
        <p:txBody>
          <a:bodyPr wrap="square">
            <a:spAutoFit/>
          </a:bodyPr>
          <a:lstStyle/>
          <a:p>
            <a:r>
              <a:rPr lang="vi-VN" b="1" dirty="0">
                <a:latin typeface="Calibri" pitchFamily="34" charset="0"/>
                <a:cs typeface="Calibri" pitchFamily="34" charset="0"/>
              </a:rPr>
              <a:t> - Chúng tôi tiếp tục mở rộng mô hình HeAC để đề xuất mô hình RBAC gắn thẻ đối tượng (OT-RBAC). Mô hình này giữ vai trò dựa trên sự phân công. Chúng tôi cũng trình bày một cách tiếp cận mới để thêm các thuộc tính đối tượng vào RBAC. </a:t>
            </a:r>
            <a:endParaRPr lang="en-US" b="1" dirty="0">
              <a:latin typeface="Calibri" pitchFamily="34" charset="0"/>
              <a:cs typeface="Calibri" pitchFamily="34" charset="0"/>
            </a:endParaRPr>
          </a:p>
        </p:txBody>
      </p:sp>
    </p:spTree>
    <p:extLst>
      <p:ext uri="{BB962C8B-B14F-4D97-AF65-F5344CB8AC3E}">
        <p14:creationId xmlns:p14="http://schemas.microsoft.com/office/powerpoint/2010/main" val="2305721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ctrTitle"/>
          </p:nvPr>
        </p:nvSpPr>
        <p:spPr>
          <a:xfrm>
            <a:off x="1908412" y="152400"/>
            <a:ext cx="8420100" cy="838200"/>
          </a:xfrm>
        </p:spPr>
        <p:txBody>
          <a:bodyPr/>
          <a:lstStyle/>
          <a:p>
            <a:pPr>
              <a:defRPr/>
            </a:pPr>
            <a:r>
              <a:rPr lang="en-PH" sz="4000" dirty="0">
                <a:solidFill>
                  <a:srgbClr val="FFFF00"/>
                </a:solidFill>
                <a:latin typeface="Times New Roman" pitchFamily="18" charset="0"/>
                <a:cs typeface="Times New Roman" pitchFamily="18" charset="0"/>
              </a:rPr>
              <a:t>An </a:t>
            </a:r>
            <a:r>
              <a:rPr lang="en-PH" sz="4000" dirty="0" err="1">
                <a:solidFill>
                  <a:srgbClr val="FFFF00"/>
                </a:solidFill>
                <a:latin typeface="Times New Roman" pitchFamily="18" charset="0"/>
                <a:cs typeface="Times New Roman" pitchFamily="18" charset="0"/>
              </a:rPr>
              <a:t>toàn</a:t>
            </a:r>
            <a:r>
              <a:rPr lang="en-PH" sz="4000" dirty="0">
                <a:solidFill>
                  <a:srgbClr val="FFFF00"/>
                </a:solidFill>
                <a:latin typeface="Times New Roman" pitchFamily="18" charset="0"/>
                <a:cs typeface="Times New Roman" pitchFamily="18" charset="0"/>
              </a:rPr>
              <a:t> </a:t>
            </a:r>
            <a:r>
              <a:rPr lang="en-PH" sz="4000" dirty="0" err="1">
                <a:solidFill>
                  <a:srgbClr val="FFFF00"/>
                </a:solidFill>
                <a:latin typeface="Times New Roman" pitchFamily="18" charset="0"/>
                <a:cs typeface="Times New Roman" pitchFamily="18" charset="0"/>
              </a:rPr>
              <a:t>bảo</a:t>
            </a:r>
            <a:r>
              <a:rPr lang="en-PH" sz="4000" dirty="0">
                <a:solidFill>
                  <a:srgbClr val="FFFF00"/>
                </a:solidFill>
                <a:latin typeface="Times New Roman" pitchFamily="18" charset="0"/>
                <a:cs typeface="Times New Roman" pitchFamily="18" charset="0"/>
              </a:rPr>
              <a:t> </a:t>
            </a:r>
            <a:r>
              <a:rPr lang="en-PH" sz="4000" dirty="0" err="1">
                <a:solidFill>
                  <a:srgbClr val="FFFF00"/>
                </a:solidFill>
                <a:latin typeface="Times New Roman" pitchFamily="18" charset="0"/>
                <a:cs typeface="Times New Roman" pitchFamily="18" charset="0"/>
              </a:rPr>
              <a:t>mật</a:t>
            </a:r>
            <a:r>
              <a:rPr lang="en-PH" sz="4000" dirty="0">
                <a:solidFill>
                  <a:srgbClr val="FFFF00"/>
                </a:solidFill>
                <a:latin typeface="Times New Roman" pitchFamily="18" charset="0"/>
                <a:cs typeface="Times New Roman" pitchFamily="18" charset="0"/>
              </a:rPr>
              <a:t> </a:t>
            </a:r>
            <a:r>
              <a:rPr lang="en-PH" sz="4000" dirty="0" err="1">
                <a:solidFill>
                  <a:srgbClr val="FFFF00"/>
                </a:solidFill>
                <a:latin typeface="Times New Roman" pitchFamily="18" charset="0"/>
                <a:cs typeface="Times New Roman" pitchFamily="18" charset="0"/>
              </a:rPr>
              <a:t>hệ</a:t>
            </a:r>
            <a:r>
              <a:rPr lang="en-PH" sz="4000" dirty="0">
                <a:solidFill>
                  <a:srgbClr val="FFFF00"/>
                </a:solidFill>
                <a:latin typeface="Times New Roman" pitchFamily="18" charset="0"/>
                <a:cs typeface="Times New Roman" pitchFamily="18" charset="0"/>
              </a:rPr>
              <a:t> </a:t>
            </a:r>
            <a:r>
              <a:rPr lang="en-PH" sz="4000" dirty="0" err="1">
                <a:solidFill>
                  <a:srgbClr val="FFFF00"/>
                </a:solidFill>
                <a:latin typeface="Times New Roman" pitchFamily="18" charset="0"/>
                <a:cs typeface="Times New Roman" pitchFamily="18" charset="0"/>
              </a:rPr>
              <a:t>thống</a:t>
            </a:r>
            <a:r>
              <a:rPr lang="en-PH" sz="4000" dirty="0">
                <a:solidFill>
                  <a:srgbClr val="FFFF00"/>
                </a:solidFill>
                <a:latin typeface="Times New Roman" pitchFamily="18" charset="0"/>
                <a:cs typeface="Times New Roman" pitchFamily="18" charset="0"/>
              </a:rPr>
              <a:t> </a:t>
            </a:r>
            <a:r>
              <a:rPr lang="en-PH" sz="4000" dirty="0" err="1">
                <a:solidFill>
                  <a:srgbClr val="FFFF00"/>
                </a:solidFill>
                <a:latin typeface="Times New Roman" pitchFamily="18" charset="0"/>
                <a:cs typeface="Times New Roman" pitchFamily="18" charset="0"/>
              </a:rPr>
              <a:t>thông</a:t>
            </a:r>
            <a:r>
              <a:rPr lang="en-PH" sz="4000" dirty="0">
                <a:solidFill>
                  <a:srgbClr val="FFFF00"/>
                </a:solidFill>
                <a:latin typeface="Times New Roman" pitchFamily="18" charset="0"/>
                <a:cs typeface="Times New Roman" pitchFamily="18" charset="0"/>
              </a:rPr>
              <a:t> tin</a:t>
            </a:r>
          </a:p>
        </p:txBody>
      </p:sp>
      <p:sp>
        <p:nvSpPr>
          <p:cNvPr id="7" name="TextBox 6"/>
          <p:cNvSpPr txBox="1"/>
          <p:nvPr/>
        </p:nvSpPr>
        <p:spPr>
          <a:xfrm>
            <a:off x="2305334" y="1371599"/>
            <a:ext cx="8077200" cy="923330"/>
          </a:xfrm>
          <a:prstGeom prst="rect">
            <a:avLst/>
          </a:prstGeom>
          <a:noFill/>
        </p:spPr>
        <p:txBody>
          <a:bodyPr wrap="square" rtlCol="0">
            <a:spAutoFit/>
          </a:bodyPr>
          <a:lstStyle/>
          <a:p>
            <a:pPr algn="ctr"/>
            <a:r>
              <a:rPr lang="vi-VN" sz="2700" b="1" dirty="0">
                <a:solidFill>
                  <a:srgbClr val="0070C0"/>
                </a:solidFill>
              </a:rPr>
              <a:t>PHẦN 8: KẾT LUẬN VÀ CÔNG VIỆC TƯƠNG LAI </a:t>
            </a:r>
            <a:endParaRPr lang="en-US" sz="2700" dirty="0">
              <a:solidFill>
                <a:srgbClr val="0070C0"/>
              </a:solidFill>
              <a:latin typeface="Arial (Body)"/>
            </a:endParaRPr>
          </a:p>
        </p:txBody>
      </p:sp>
      <p:sp>
        <p:nvSpPr>
          <p:cNvPr id="3" name="Rectangle 2"/>
          <p:cNvSpPr/>
          <p:nvPr/>
        </p:nvSpPr>
        <p:spPr>
          <a:xfrm>
            <a:off x="2355375" y="1752601"/>
            <a:ext cx="7620000" cy="2554545"/>
          </a:xfrm>
          <a:prstGeom prst="rect">
            <a:avLst/>
          </a:prstGeom>
        </p:spPr>
        <p:txBody>
          <a:bodyPr wrap="square">
            <a:spAutoFit/>
          </a:bodyPr>
          <a:lstStyle/>
          <a:p>
            <a:endParaRPr lang="en-US" sz="2000" b="1" dirty="0">
              <a:latin typeface="Calibri" pitchFamily="34" charset="0"/>
              <a:cs typeface="Calibri" pitchFamily="34" charset="0"/>
            </a:endParaRPr>
          </a:p>
          <a:p>
            <a:r>
              <a:rPr lang="vi-VN" sz="2000" b="1" dirty="0">
                <a:latin typeface="Calibri" pitchFamily="34" charset="0"/>
                <a:cs typeface="Calibri" pitchFamily="34" charset="0"/>
              </a:rPr>
              <a:t>Chúng tôi đã đề xuất một phương pháp thực hiện cho việc giới thiệu các vị trí trong nguồn mở. Apache Ranger sử dụng cách đánh giá bối  cảnh và điều kiện. Chúng tôi cũng dự thảo một số tiện ích mở rộng cho OT-RBAC bằng cách thêm các thuộc tính để cung cấp các chính sách chi tiết quyền truy cập. Chúng tôi phác thảo mô hình OT-RBAC để hỗ trợ các chiến lược NIST, bao gồm các thuộc tính bằng cách sử dụng </a:t>
            </a:r>
            <a:r>
              <a:rPr lang="vi-VN" sz="2000" b="1" i="1" dirty="0">
                <a:latin typeface="Calibri" pitchFamily="34" charset="0"/>
                <a:cs typeface="Calibri" pitchFamily="34" charset="0"/>
              </a:rPr>
              <a:t>Dynamic roles</a:t>
            </a:r>
            <a:r>
              <a:rPr lang="vi-VN" sz="2000" b="1" dirty="0">
                <a:latin typeface="Calibri" pitchFamily="34" charset="0"/>
                <a:cs typeface="Calibri" pitchFamily="34" charset="0"/>
              </a:rPr>
              <a:t>, thuộc tính Centric và cực Centric.</a:t>
            </a:r>
            <a:endParaRPr lang="en-US" sz="2000" b="1" dirty="0">
              <a:latin typeface="Calibri" pitchFamily="34" charset="0"/>
              <a:cs typeface="Calibri" pitchFamily="34" charset="0"/>
            </a:endParaRPr>
          </a:p>
        </p:txBody>
      </p:sp>
      <p:sp>
        <p:nvSpPr>
          <p:cNvPr id="5" name="Rectangle 4"/>
          <p:cNvSpPr/>
          <p:nvPr/>
        </p:nvSpPr>
        <p:spPr>
          <a:xfrm>
            <a:off x="2355375" y="4495800"/>
            <a:ext cx="7620000" cy="1631216"/>
          </a:xfrm>
          <a:prstGeom prst="rect">
            <a:avLst/>
          </a:prstGeom>
        </p:spPr>
        <p:txBody>
          <a:bodyPr wrap="square">
            <a:spAutoFit/>
          </a:bodyPr>
          <a:lstStyle/>
          <a:p>
            <a:r>
              <a:rPr lang="vi-VN" sz="2000" b="1" dirty="0">
                <a:latin typeface="Calibri" pitchFamily="34" charset="0"/>
                <a:cs typeface="Calibri" pitchFamily="34" charset="0"/>
              </a:rPr>
              <a:t>- Đối với công việc tương lai, chúng tôi dự tính phát triển thuộc tính thuần túy dựa trên mô hình kiểm soát quyền truy cập để truy cập chi tiết vào nguồn hệ thống Hadoop. Ngoài ra, từ khi Hadoop Data Lake được sử dụng phổ biến, sẽ rất thú vị khi giới thiệu bảo mật nhập dữ liệu cho hệ thống để bảo vệ dữ liệu ở cấp dữ liệu HDFS.</a:t>
            </a:r>
            <a:endParaRPr lang="en-US" sz="2000" b="1" dirty="0">
              <a:latin typeface="Calibri" pitchFamily="34" charset="0"/>
              <a:cs typeface="Calibri" pitchFamily="34" charset="0"/>
            </a:endParaRPr>
          </a:p>
        </p:txBody>
      </p:sp>
    </p:spTree>
    <p:extLst>
      <p:ext uri="{BB962C8B-B14F-4D97-AF65-F5344CB8AC3E}">
        <p14:creationId xmlns:p14="http://schemas.microsoft.com/office/powerpoint/2010/main" val="2623508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Custom 1">
      <a:majorFont>
        <a:latin typeface="Tahom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diamond grid presentation (widescreen)</Template>
  <TotalTime>68</TotalTime>
  <Words>1004</Words>
  <Application>Microsoft Office PowerPoint</Application>
  <PresentationFormat>Widescreen</PresentationFormat>
  <Paragraphs>63</Paragraphs>
  <Slides>15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Arial (Body)</vt:lpstr>
      <vt:lpstr>Calibri</vt:lpstr>
      <vt:lpstr>Constantia</vt:lpstr>
      <vt:lpstr>Tahoma</vt:lpstr>
      <vt:lpstr>Times New Roman</vt:lpstr>
      <vt:lpstr>Verdana</vt:lpstr>
      <vt:lpstr>Diamond Grid 16x9</vt:lpstr>
      <vt:lpstr>Object-Tagged RBAC Model for the Hadoop Ecosystem</vt:lpstr>
      <vt:lpstr>Danh sách thành viên</vt:lpstr>
      <vt:lpstr>Lời mở đầu</vt:lpstr>
      <vt:lpstr>An toàn bảo mật hệ thống thông tin</vt:lpstr>
      <vt:lpstr>PowerPoint Presentation</vt:lpstr>
      <vt:lpstr>An toàn bảo mật hệ thống thông tin</vt:lpstr>
      <vt:lpstr>An toàn bảo mật hệ thống thông tin</vt:lpstr>
      <vt:lpstr>An toàn bảo mật hệ thống thông tin</vt:lpstr>
      <vt:lpstr>An toàn bảo mật hệ thống thông tin</vt:lpstr>
      <vt:lpstr>Add a Slide Title - 1</vt:lpstr>
      <vt:lpstr>Add a Slide Title - 2</vt:lpstr>
      <vt:lpstr>Add a Slide Title - 3</vt:lpstr>
      <vt:lpstr>PowerPoint Presentation</vt:lpstr>
      <vt:lpstr>Add a Slide Title - 4</vt:lpstr>
      <vt:lpstr>Add a Slide Title - 5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Object-Tagged RBAC Model for the Hadoop Ecosystem</dc:title>
  <dc:creator>Doan Hien</dc:creator>
  <cp:lastModifiedBy>Doan Hien</cp:lastModifiedBy>
  <cp:revision>2</cp:revision>
  <dcterms:created xsi:type="dcterms:W3CDTF">2019-05-22T07:17:17Z</dcterms:created>
  <dcterms:modified xsi:type="dcterms:W3CDTF">2019-05-22T08:25:47Z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