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media/image137.png" ContentType="image/png"/>
  <Override PartName="/ppt/media/image129.png" ContentType="image/png"/>
  <Override PartName="/ppt/media/image119.png" ContentType="image/png"/>
  <Override PartName="/ppt/media/image118.png" ContentType="image/png"/>
  <Override PartName="/ppt/media/image109.png" ContentType="image/png"/>
  <Override PartName="/ppt/media/image117.png" ContentType="image/png"/>
  <Override PartName="/ppt/media/image99.png" ContentType="image/png"/>
  <Override PartName="/ppt/media/image116.png" ContentType="image/png"/>
  <Override PartName="/ppt/media/image98.png" ContentType="image/png"/>
  <Override PartName="/ppt/media/image115.png" ContentType="image/png"/>
  <Override PartName="/ppt/media/image97.png" ContentType="image/png"/>
  <Override PartName="/ppt/media/image114.png" ContentType="image/png"/>
  <Override PartName="/ppt/media/image96.png" ContentType="image/png"/>
  <Override PartName="/ppt/media/image113.png" ContentType="image/png"/>
  <Override PartName="/ppt/media/image95.png" ContentType="image/png"/>
  <Override PartName="/ppt/media/image112.png" ContentType="image/png"/>
  <Override PartName="/ppt/media/image94.png" ContentType="image/png"/>
  <Override PartName="/ppt/media/image111.png" ContentType="image/png"/>
  <Override PartName="/ppt/media/image93.png" ContentType="image/png"/>
  <Override PartName="/ppt/media/image110.png" ContentType="image/png"/>
  <Override PartName="/ppt/media/image92.png" ContentType="image/png"/>
  <Override PartName="/ppt/media/image91.png" ContentType="image/png"/>
  <Override PartName="/ppt/media/image90.png" ContentType="image/png"/>
  <Override PartName="/ppt/media/image107.png" ContentType="image/png"/>
  <Override PartName="/ppt/media/image89.png" ContentType="image/png"/>
  <Override PartName="/ppt/media/image81.png" ContentType="image/png"/>
  <Override PartName="/ppt/media/image80.png" ContentType="image/png"/>
  <Override PartName="/ppt/media/image79.png" ContentType="image/png"/>
  <Override PartName="/ppt/media/image125.png" ContentType="image/png"/>
  <Override PartName="/ppt/media/image16.png" ContentType="image/png"/>
  <Override PartName="/ppt/media/image61.png" ContentType="image/png"/>
  <Override PartName="/ppt/media/image104.png" ContentType="image/png"/>
  <Override PartName="/ppt/media/image86.png" ContentType="image/png"/>
  <Override PartName="/ppt/media/image5.png" ContentType="image/png"/>
  <Override PartName="/ppt/media/image60.png" ContentType="image/png"/>
  <Override PartName="/ppt/media/image103.png" ContentType="image/png"/>
  <Override PartName="/ppt/media/image85.png" ContentType="image/png"/>
  <Override PartName="/ppt/media/image4.png" ContentType="image/png"/>
  <Override PartName="/ppt/media/image102.png" ContentType="image/png"/>
  <Override PartName="/ppt/media/image84.png" ContentType="image/png"/>
  <Override PartName="/ppt/media/image3.png" ContentType="image/png"/>
  <Override PartName="/ppt/media/image100.png" ContentType="image/png"/>
  <Override PartName="/ppt/media/image82.png" ContentType="image/png"/>
  <Override PartName="/ppt/media/image1.png" ContentType="image/png"/>
  <Override PartName="/ppt/media/image101.png" ContentType="image/png"/>
  <Override PartName="/ppt/media/image83.png" ContentType="image/png"/>
  <Override PartName="/ppt/media/image2.png" ContentType="image/png"/>
  <Override PartName="/ppt/media/image106.png" ContentType="image/png"/>
  <Override PartName="/ppt/media/image88.png" ContentType="image/png"/>
  <Override PartName="/ppt/media/image7.png" ContentType="image/png"/>
  <Override PartName="/ppt/media/image62.png" ContentType="image/png"/>
  <Override PartName="/ppt/media/image108.png" ContentType="image/png"/>
  <Override PartName="/ppt/media/image9.png" ContentType="image/png"/>
  <Override PartName="/ppt/media/image64.png" ContentType="image/png"/>
  <Override PartName="/ppt/media/image36.png" ContentType="image/png"/>
  <Override PartName="/ppt/media/image105.png" ContentType="image/png"/>
  <Override PartName="/ppt/media/image87.png" ContentType="image/png"/>
  <Override PartName="/ppt/media/image6.png" ContentType="image/png"/>
  <Override PartName="/ppt/media/image8.jpeg" ContentType="image/jpeg"/>
  <Override PartName="/ppt/media/image120.png" ContentType="image/pn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57.png" ContentType="image/png"/>
  <Override PartName="/ppt/media/image31.png" ContentType="image/png"/>
  <Override PartName="/ppt/media/image56.png" ContentType="image/png"/>
  <Override PartName="/ppt/media/image30.png" ContentType="image/png"/>
  <Override PartName="/ppt/media/image55.png" ContentType="image/png"/>
  <Override PartName="/ppt/media/image138.png" ContentType="image/png"/>
  <Override PartName="/ppt/media/image29.png" ContentType="image/png"/>
  <Override PartName="/ppt/media/image136.png" ContentType="image/png"/>
  <Override PartName="/ppt/media/image27.png" ContentType="image/png"/>
  <Override PartName="/ppt/media/image135.png" ContentType="image/png"/>
  <Override PartName="/ppt/media/image26.png" ContentType="image/png"/>
  <Override PartName="/ppt/media/image134.png" ContentType="image/png"/>
  <Override PartName="/ppt/media/image25.png" ContentType="image/png"/>
  <Override PartName="/ppt/media/image133.png" ContentType="image/png"/>
  <Override PartName="/ppt/media/image24.png" ContentType="image/png"/>
  <Override PartName="/ppt/media/image49.png" ContentType="image/png"/>
  <Override PartName="/ppt/media/image132.png" ContentType="image/png"/>
  <Override PartName="/ppt/media/image23.png" ContentType="image/png"/>
  <Override PartName="/ppt/media/image48.png" ContentType="image/png"/>
  <Override PartName="/ppt/media/image131.png" ContentType="image/png"/>
  <Override PartName="/ppt/media/image22.png" ContentType="image/png"/>
  <Override PartName="/ppt/media/image47.png" ContentType="image/png"/>
  <Override PartName="/ppt/media/image130.png" ContentType="image/png"/>
  <Override PartName="/ppt/media/image21.png" ContentType="image/png"/>
  <Override PartName="/ppt/media/image46.png" ContentType="image/png"/>
  <Override PartName="/ppt/media/image20.png" ContentType="image/png"/>
  <Override PartName="/ppt/media/image45.png" ContentType="image/png"/>
  <Override PartName="/ppt/media/image128.png" ContentType="image/png"/>
  <Override PartName="/ppt/media/image19.png" ContentType="image/png"/>
  <Override PartName="/ppt/media/image127.png" ContentType="image/png"/>
  <Override PartName="/ppt/media/image18.png" ContentType="image/png"/>
  <Override PartName="/ppt/media/image126.png" ContentType="image/png"/>
  <Override PartName="/ppt/media/image17.png" ContentType="image/png"/>
  <Override PartName="/ppt/media/image124.png" ContentType="image/png"/>
  <Override PartName="/ppt/media/image15.png" ContentType="image/png"/>
  <Override PartName="/ppt/media/image121.png" ContentType="image/png"/>
  <Override PartName="/ppt/media/image12.png" ContentType="image/png"/>
  <Override PartName="/ppt/media/image37.png" ContentType="image/png"/>
  <Override PartName="/ppt/media/image122.png" ContentType="image/png"/>
  <Override PartName="/ppt/media/image13.png" ContentType="image/png"/>
  <Override PartName="/ppt/media/image28.jpeg" ContentType="image/jpeg"/>
  <Override PartName="/ppt/media/image38.png" ContentType="image/png"/>
  <Override PartName="/ppt/media/image123.png" ContentType="image/png"/>
  <Override PartName="/ppt/media/image14.png" ContentType="image/png"/>
  <Override PartName="/ppt/media/image39.png" ContentType="image/png"/>
  <Override PartName="/ppt/media/image40.png" ContentType="image/png"/>
  <Override PartName="/ppt/media/image65.png" ContentType="image/png"/>
  <Override PartName="/ppt/media/image41.png" ContentType="image/png"/>
  <Override PartName="/ppt/media/image66.png" ContentType="image/png"/>
  <Override PartName="/ppt/media/image42.png" ContentType="image/png"/>
  <Override PartName="/ppt/media/image67.png" ContentType="image/png"/>
  <Override PartName="/ppt/media/image43.png" ContentType="image/png"/>
  <Override PartName="/ppt/media/image68.png" ContentType="image/png"/>
  <Override PartName="/ppt/media/image44.png" ContentType="image/png"/>
  <Override PartName="/ppt/media/image69.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63.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Rockwell"/>
              </a:rPr>
              <a:t>Click </a:t>
            </a:r>
            <a:r>
              <a:rPr b="0" lang="en-US" sz="1800" spc="-1" strike="noStrike">
                <a:solidFill>
                  <a:srgbClr val="000000"/>
                </a:solidFill>
                <a:latin typeface="Rockwell"/>
              </a:rPr>
              <a:t>to </a:t>
            </a:r>
            <a:r>
              <a:rPr b="0" lang="en-US" sz="1800" spc="-1" strike="noStrike">
                <a:solidFill>
                  <a:srgbClr val="000000"/>
                </a:solidFill>
                <a:latin typeface="Rockwell"/>
              </a:rPr>
              <a:t>move </a:t>
            </a:r>
            <a:r>
              <a:rPr b="0" lang="en-US" sz="1800" spc="-1" strike="noStrike">
                <a:solidFill>
                  <a:srgbClr val="000000"/>
                </a:solidFill>
                <a:latin typeface="Rockwell"/>
              </a:rPr>
              <a:t>the </a:t>
            </a:r>
            <a:r>
              <a:rPr b="0" lang="en-US" sz="1800" spc="-1" strike="noStrike">
                <a:solidFill>
                  <a:srgbClr val="000000"/>
                </a:solidFill>
                <a:latin typeface="Rockwell"/>
              </a:rPr>
              <a:t>slide</a:t>
            </a:r>
            <a:endParaRPr b="0" lang="en-US" sz="1800" spc="-1" strike="noStrike">
              <a:solidFill>
                <a:srgbClr val="000000"/>
              </a:solidFill>
              <a:latin typeface="Rockwell"/>
            </a:endParaRPr>
          </a:p>
        </p:txBody>
      </p:sp>
      <p:sp>
        <p:nvSpPr>
          <p:cNvPr id="1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a:t>
            </a:r>
            <a:r>
              <a:rPr b="0" lang="en-US" sz="2000" spc="-1" strike="noStrike">
                <a:latin typeface="Arial"/>
              </a:rPr>
              <a:t>the notes </a:t>
            </a:r>
            <a:r>
              <a:rPr b="0" lang="en-US" sz="2000" spc="-1" strike="noStrike">
                <a:latin typeface="Arial"/>
              </a:rPr>
              <a:t>format</a:t>
            </a:r>
            <a:endParaRPr b="0" lang="en-US" sz="2000" spc="-1" strike="noStrike">
              <a:latin typeface="Arial"/>
            </a:endParaRPr>
          </a:p>
        </p:txBody>
      </p:sp>
      <p:sp>
        <p:nvSpPr>
          <p:cNvPr id="14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43" name="PlaceHolder 6"/>
          <p:cNvSpPr>
            <a:spLocks noGrp="1"/>
          </p:cNvSpPr>
          <p:nvPr>
            <p:ph type="sldNum"/>
          </p:nvPr>
        </p:nvSpPr>
        <p:spPr>
          <a:xfrm>
            <a:off x="4278960" y="10157400"/>
            <a:ext cx="3280680" cy="534240"/>
          </a:xfrm>
          <a:prstGeom prst="rect">
            <a:avLst/>
          </a:prstGeom>
        </p:spPr>
        <p:txBody>
          <a:bodyPr lIns="0" rIns="0" tIns="0" bIns="0" anchor="b"/>
          <a:p>
            <a:pPr algn="r"/>
            <a:fld id="{3E523B01-40F7-4532-B918-431E34AA027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trituenhantao.io/tu-dien-thuat-ngu/entropy/" TargetMode="External"/><Relationship Id="rId2" Type="http://schemas.openxmlformats.org/officeDocument/2006/relationships/hyperlink" Target="https://trituenhantao.io/tu-dien-thuat-ngu/entropy/" TargetMode="External"/><Relationship Id="rId3" Type="http://schemas.openxmlformats.org/officeDocument/2006/relationships/slide" Target="../slides/slide7.xml"/><Relationship Id="rId4"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685800" y="1143000"/>
            <a:ext cx="5486040" cy="3085920"/>
          </a:xfrm>
          <a:prstGeom prst="rect">
            <a:avLst/>
          </a:prstGeom>
        </p:spPr>
      </p:sp>
      <p:sp>
        <p:nvSpPr>
          <p:cNvPr id="507"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508" name="TextShape 3"/>
          <p:cNvSpPr txBox="1"/>
          <p:nvPr/>
        </p:nvSpPr>
        <p:spPr>
          <a:xfrm>
            <a:off x="3884760" y="8685360"/>
            <a:ext cx="2971440" cy="458280"/>
          </a:xfrm>
          <a:prstGeom prst="rect">
            <a:avLst/>
          </a:prstGeom>
          <a:noFill/>
          <a:ln>
            <a:noFill/>
          </a:ln>
        </p:spPr>
        <p:txBody>
          <a:bodyPr anchor="b"/>
          <a:p>
            <a:pPr algn="r">
              <a:lnSpc>
                <a:spcPct val="100000"/>
              </a:lnSpc>
            </a:pPr>
            <a:fld id="{8AFB42D1-445B-4972-B1D9-75AD7A096E44}"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sldImg"/>
          </p:nvPr>
        </p:nvSpPr>
        <p:spPr>
          <a:xfrm>
            <a:off x="685800" y="1143000"/>
            <a:ext cx="5486040" cy="3085920"/>
          </a:xfrm>
          <a:prstGeom prst="rect">
            <a:avLst/>
          </a:prstGeom>
        </p:spPr>
      </p:sp>
      <p:sp>
        <p:nvSpPr>
          <p:cNvPr id="52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1200" spc="-1" strike="noStrike">
                <a:solidFill>
                  <a:srgbClr val="000000"/>
                </a:solidFill>
                <a:latin typeface="+mn-lt"/>
                <a:ea typeface="+mn-ea"/>
              </a:rPr>
              <a:t>Tuy nhiên nhiều chuyên gia cho rằng Information Gain vẫn còn nhiều hạn chế nhất định ví dụ trong trường hợp biến cần xét có quá nhiều giá trị khác biệt giả sử như thông tin về sô tài khoản ngân hàng chỉ phân loại được khi khớp hoàn toàn, nếu khác thì sẽ không phân loại được</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Gain ratio do đó được ra đời như một bảng nâng cấp của Information Gain và hạn chế được các khuyết điểm của nó khi xét cả số lượng và quy mô của các nhánh trong khi tính toán</a:t>
            </a:r>
            <a:endParaRPr b="0" lang="en-US" sz="1200" spc="-1" strike="noStrike">
              <a:latin typeface="Arial"/>
            </a:endParaRPr>
          </a:p>
        </p:txBody>
      </p:sp>
      <p:sp>
        <p:nvSpPr>
          <p:cNvPr id="529" name="TextShape 3"/>
          <p:cNvSpPr txBox="1"/>
          <p:nvPr/>
        </p:nvSpPr>
        <p:spPr>
          <a:xfrm>
            <a:off x="3884760" y="8685360"/>
            <a:ext cx="2971440" cy="458280"/>
          </a:xfrm>
          <a:prstGeom prst="rect">
            <a:avLst/>
          </a:prstGeom>
          <a:noFill/>
          <a:ln>
            <a:noFill/>
          </a:ln>
        </p:spPr>
        <p:txBody>
          <a:bodyPr anchor="b"/>
          <a:p>
            <a:pPr algn="r">
              <a:lnSpc>
                <a:spcPct val="100000"/>
              </a:lnSpc>
            </a:pPr>
            <a:fld id="{A58208CB-950F-4D23-9478-28E9A206896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sldImg"/>
          </p:nvPr>
        </p:nvSpPr>
        <p:spPr>
          <a:xfrm>
            <a:off x="685800" y="1143000"/>
            <a:ext cx="5486040" cy="3085920"/>
          </a:xfrm>
          <a:prstGeom prst="rect">
            <a:avLst/>
          </a:prstGeom>
        </p:spPr>
      </p:sp>
      <p:sp>
        <p:nvSpPr>
          <p:cNvPr id="531"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532" name="TextShape 3"/>
          <p:cNvSpPr txBox="1"/>
          <p:nvPr/>
        </p:nvSpPr>
        <p:spPr>
          <a:xfrm>
            <a:off x="3884760" y="8685360"/>
            <a:ext cx="2971440" cy="458280"/>
          </a:xfrm>
          <a:prstGeom prst="rect">
            <a:avLst/>
          </a:prstGeom>
          <a:noFill/>
          <a:ln>
            <a:noFill/>
          </a:ln>
        </p:spPr>
        <p:txBody>
          <a:bodyPr anchor="b"/>
          <a:p>
            <a:pPr algn="r">
              <a:lnSpc>
                <a:spcPct val="100000"/>
              </a:lnSpc>
            </a:pPr>
            <a:fld id="{57ED5383-ADC8-4B68-8A55-805D8F74C2A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sldImg"/>
          </p:nvPr>
        </p:nvSpPr>
        <p:spPr>
          <a:xfrm>
            <a:off x="685800" y="1143000"/>
            <a:ext cx="5486040" cy="3085920"/>
          </a:xfrm>
          <a:prstGeom prst="rect">
            <a:avLst/>
          </a:prstGeom>
        </p:spPr>
      </p:sp>
      <p:sp>
        <p:nvSpPr>
          <p:cNvPr id="51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1" lang="en-US" sz="1200" spc="-1" strike="noStrike">
                <a:solidFill>
                  <a:srgbClr val="000000"/>
                </a:solidFill>
                <a:latin typeface="+mn-lt"/>
                <a:ea typeface="+mn-ea"/>
              </a:rPr>
              <a:t>1.1 Khái niệm:</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Là một kiểu mô hình dự báo (predictive model), nghĩa là một ánh xạ từ các quan sát về một sự vật/hiện tượng tới các kết luận về giá trị mục tiêu của sự vật/hiện tượng. Các cây quyết dịnh được dùng để hỗ trợ quá trình ra quyết định.</a:t>
            </a: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1.2 Các loại cây quyết định:</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Cây hồi quy (Regression tree): Ước lượng các hàm giá có giá trị là số thực thay vì được sử dụng cho các nhiệm vụ phân loại. (ví dụ: ước tính giá một ngôi nhà hoặc khoảng thời gian một bệnh nhân nằm viện)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Cây phân loại (Classification tree): Phân loại như: giới tính (nam hay nữ), kết quả của một trận đấu (thắng hay thua).</a:t>
            </a:r>
            <a:endParaRPr b="0" lang="en-US" sz="1200" spc="-1" strike="noStrike">
              <a:latin typeface="Arial"/>
            </a:endParaRPr>
          </a:p>
        </p:txBody>
      </p:sp>
      <p:sp>
        <p:nvSpPr>
          <p:cNvPr id="511" name="TextShape 3"/>
          <p:cNvSpPr txBox="1"/>
          <p:nvPr/>
        </p:nvSpPr>
        <p:spPr>
          <a:xfrm>
            <a:off x="3884760" y="8685360"/>
            <a:ext cx="2971440" cy="458280"/>
          </a:xfrm>
          <a:prstGeom prst="rect">
            <a:avLst/>
          </a:prstGeom>
          <a:noFill/>
          <a:ln>
            <a:noFill/>
          </a:ln>
        </p:spPr>
        <p:txBody>
          <a:bodyPr anchor="b"/>
          <a:p>
            <a:pPr algn="r">
              <a:lnSpc>
                <a:spcPct val="100000"/>
              </a:lnSpc>
            </a:pPr>
            <a:fld id="{EBB55A02-6048-49B7-8BD6-5DCEFB49D68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sldImg"/>
          </p:nvPr>
        </p:nvSpPr>
        <p:spPr>
          <a:xfrm>
            <a:off x="685800" y="1143000"/>
            <a:ext cx="5486040" cy="3085920"/>
          </a:xfrm>
          <a:prstGeom prst="rect">
            <a:avLst/>
          </a:prstGeom>
        </p:spPr>
      </p:sp>
      <p:sp>
        <p:nvSpPr>
          <p:cNvPr id="51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1" lang="en-US" sz="1200" spc="-1" strike="noStrike">
                <a:solidFill>
                  <a:srgbClr val="000000"/>
                </a:solidFill>
                <a:latin typeface="+mn-lt"/>
                <a:ea typeface="+mn-ea"/>
              </a:rPr>
              <a:t>Cây quyết định dễ hiểu</a:t>
            </a:r>
            <a:r>
              <a:rPr b="0" lang="en-US" sz="1200" spc="-1" strike="noStrike">
                <a:solidFill>
                  <a:srgbClr val="000000"/>
                </a:solidFill>
                <a:latin typeface="+mn-lt"/>
                <a:ea typeface="+mn-ea"/>
              </a:rPr>
              <a:t>. Người ta có thể hiểu mô hình cây quyết định sau khi được giải thích ngắn.</a:t>
            </a:r>
            <a:endParaRPr b="0" lang="en-US" sz="1200" spc="-1" strike="noStrike">
              <a:latin typeface="Arial"/>
            </a:endParaRPr>
          </a:p>
          <a:p>
            <a:pPr>
              <a:lnSpc>
                <a:spcPct val="100000"/>
              </a:lnSpc>
            </a:pPr>
            <a:r>
              <a:rPr b="1" lang="en-US" sz="2000" spc="-1" strike="noStrike">
                <a:solidFill>
                  <a:srgbClr val="000000"/>
                </a:solidFill>
                <a:latin typeface="Times New Roman"/>
                <a:ea typeface="+mn-ea"/>
              </a:rPr>
              <a:t>Nhược điểm: </a:t>
            </a:r>
            <a:r>
              <a:rPr b="0" lang="en-US" sz="2000" spc="-1" strike="noStrike">
                <a:solidFill>
                  <a:srgbClr val="000000"/>
                </a:solidFill>
                <a:latin typeface="Times New Roman"/>
                <a:ea typeface="+mn-ea"/>
              </a:rPr>
              <a:t>Khó giải quyết được những vấn đề có dữ liệu phụ thuộc thời gian liên tục. VD: độ ẩm, nhiệt độ, lương, thời gian,..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1200" spc="-1" strike="noStrike">
                <a:solidFill>
                  <a:srgbClr val="000000"/>
                </a:solidFill>
                <a:latin typeface="+mn-lt"/>
                <a:ea typeface="+mn-ea"/>
              </a:rPr>
              <a:t>Gini impurity</a:t>
            </a:r>
            <a:endParaRPr b="0" lang="en-US" sz="1200" spc="-1" strike="noStrike">
              <a:latin typeface="Arial"/>
            </a:endParaRPr>
          </a:p>
          <a:p>
            <a:pPr>
              <a:lnSpc>
                <a:spcPct val="100000"/>
              </a:lnSpc>
            </a:pPr>
            <a:r>
              <a:rPr b="0" lang="en-US" sz="1200" spc="-1" strike="noStrike">
                <a:solidFill>
                  <a:srgbClr val="000000"/>
                </a:solidFill>
                <a:latin typeface="+mn-lt"/>
                <a:ea typeface="+mn-ea"/>
              </a:rPr>
              <a:t>Dùng trong thuật toán CART (Classification and Regression Trees). Nó dựa vào việc bình phương các xác suất thành viên cho mỗi thể loại đích trong nút. Giá trị của nó tiến đến cực tiểu (bằng 0) khi mọi trường hợp trong nút rơi vào một thể loại đích duy nhất.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mn-lt"/>
                <a:ea typeface="+mn-ea"/>
              </a:rPr>
              <a:t>Entropy</a:t>
            </a:r>
            <a:endParaRPr b="0" lang="en-US" sz="1200" spc="-1" strike="noStrike">
              <a:latin typeface="Arial"/>
            </a:endParaRPr>
          </a:p>
          <a:p>
            <a:pPr>
              <a:lnSpc>
                <a:spcPct val="100000"/>
              </a:lnSpc>
            </a:pPr>
            <a:r>
              <a:rPr b="0" lang="en-US" sz="1200" spc="-1" strike="noStrike">
                <a:solidFill>
                  <a:srgbClr val="000000"/>
                </a:solidFill>
                <a:latin typeface="+mn-lt"/>
                <a:ea typeface="+mn-ea"/>
              </a:rPr>
              <a:t>Dùng trong các thuật toán sinh cây ID3(</a:t>
            </a:r>
            <a:r>
              <a:rPr b="1" lang="en-US" sz="1200" spc="-1" strike="noStrike">
                <a:solidFill>
                  <a:srgbClr val="000000"/>
                </a:solidFill>
                <a:latin typeface="+mn-lt"/>
                <a:ea typeface="+mn-ea"/>
              </a:rPr>
              <a:t>Iterative Dichotomiser 3)</a:t>
            </a:r>
            <a:r>
              <a:rPr b="0" lang="en-US" sz="1200" spc="-1" strike="noStrike">
                <a:solidFill>
                  <a:srgbClr val="000000"/>
                </a:solidFill>
                <a:latin typeface="+mn-lt"/>
                <a:ea typeface="+mn-ea"/>
              </a:rPr>
              <a:t>, C4.5 và C5.0. Số đo này dựa trên khái niệm entropy trong lý thuyết thông tin (</a:t>
            </a:r>
            <a:r>
              <a:rPr b="0" i="1" lang="en-US" sz="1200" spc="-1" strike="noStrike">
                <a:solidFill>
                  <a:srgbClr val="000000"/>
                </a:solidFill>
                <a:latin typeface="+mn-lt"/>
                <a:ea typeface="+mn-ea"/>
              </a:rPr>
              <a:t>information theory</a:t>
            </a:r>
            <a:r>
              <a:rPr b="0" lang="en-US" sz="1200" spc="-1" strike="noStrike">
                <a:solidFill>
                  <a:srgbClr val="000000"/>
                </a:solidFill>
                <a:latin typeface="+mn-lt"/>
                <a:ea typeface="+mn-ea"/>
              </a:rPr>
              <a:t>).</a:t>
            </a:r>
            <a:endParaRPr b="0" lang="en-US" sz="1200" spc="-1" strike="noStrike">
              <a:latin typeface="Arial"/>
            </a:endParaRPr>
          </a:p>
        </p:txBody>
      </p:sp>
      <p:sp>
        <p:nvSpPr>
          <p:cNvPr id="514" name="TextShape 3"/>
          <p:cNvSpPr txBox="1"/>
          <p:nvPr/>
        </p:nvSpPr>
        <p:spPr>
          <a:xfrm>
            <a:off x="3884760" y="8685360"/>
            <a:ext cx="2971440" cy="458280"/>
          </a:xfrm>
          <a:prstGeom prst="rect">
            <a:avLst/>
          </a:prstGeom>
          <a:noFill/>
          <a:ln>
            <a:noFill/>
          </a:ln>
        </p:spPr>
        <p:txBody>
          <a:bodyPr anchor="b"/>
          <a:p>
            <a:pPr algn="r">
              <a:lnSpc>
                <a:spcPct val="100000"/>
              </a:lnSpc>
            </a:pPr>
            <a:fld id="{71EF74C0-A177-41A5-A8EF-B203273A62C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sldImg"/>
          </p:nvPr>
        </p:nvSpPr>
        <p:spPr>
          <a:xfrm>
            <a:off x="685800" y="1143000"/>
            <a:ext cx="5486040" cy="3085920"/>
          </a:xfrm>
          <a:prstGeom prst="rect">
            <a:avLst/>
          </a:prstGeom>
        </p:spPr>
      </p:sp>
      <p:sp>
        <p:nvSpPr>
          <p:cNvPr id="516"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517" name="TextShape 3"/>
          <p:cNvSpPr txBox="1"/>
          <p:nvPr/>
        </p:nvSpPr>
        <p:spPr>
          <a:xfrm>
            <a:off x="3884760" y="8685360"/>
            <a:ext cx="2971440" cy="458280"/>
          </a:xfrm>
          <a:prstGeom prst="rect">
            <a:avLst/>
          </a:prstGeom>
          <a:noFill/>
          <a:ln>
            <a:noFill/>
          </a:ln>
        </p:spPr>
        <p:txBody>
          <a:bodyPr anchor="b"/>
          <a:p>
            <a:pPr algn="r">
              <a:lnSpc>
                <a:spcPct val="100000"/>
              </a:lnSpc>
            </a:pPr>
            <a:fld id="{92C0DC15-5A51-4AFF-AEB5-98C819232EB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ldImg"/>
          </p:nvPr>
        </p:nvSpPr>
        <p:spPr>
          <a:xfrm>
            <a:off x="685800" y="1143000"/>
            <a:ext cx="5486040" cy="3085920"/>
          </a:xfrm>
          <a:prstGeom prst="rect">
            <a:avLst/>
          </a:prstGeom>
        </p:spPr>
      </p:sp>
      <p:sp>
        <p:nvSpPr>
          <p:cNvPr id="519"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1200" spc="-1" strike="noStrike">
                <a:solidFill>
                  <a:srgbClr val="000000"/>
                </a:solidFill>
                <a:latin typeface="+mn-lt"/>
                <a:ea typeface="+mn-ea"/>
              </a:rPr>
              <a:t>Ross Quinlan ban đầu phát triển ID3 tại Đại học Sydney. Anh đầu tiên đã trình bày ID3 vào năm 1975 trong một cuốn sách, Machine Learning.</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ID3 dựa trên  thuật toán Hệ thống Học tập Khái niệm </a:t>
            </a:r>
            <a:r>
              <a:rPr b="0" lang="en-US" sz="2000" spc="-1" strike="noStrike">
                <a:solidFill>
                  <a:srgbClr val="000000"/>
                </a:solidFill>
                <a:latin typeface="+mn-lt"/>
                <a:ea typeface="+mn-ea"/>
              </a:rPr>
              <a:t>Concept Learning System</a:t>
            </a:r>
            <a:r>
              <a:rPr b="0" lang="en-US" sz="1200" spc="-1" strike="noStrike">
                <a:solidFill>
                  <a:srgbClr val="000000"/>
                </a:solidFill>
                <a:latin typeface="+mn-lt"/>
                <a:ea typeface="+mn-ea"/>
              </a:rPr>
              <a:t> (CLS). </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Thuật toán CLS cơ bản trong một tập huấn luyện phiên bản C. ID3 là thuật toán học có giám sát, bản dựng một cây quyết định từ một tập hợp các ví dụ cố định. Cây kết quả</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được sử dụng để phân loại các mẫu trong tương lai. </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Thuật toán ID3 xây dựng cây dựa trên thông tin thu được từ trường hợp đào tạo và sau đó sử dụng tương tự để phân loại bài kiểm tra</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dữ liệu. Thuật toán ID3 thường sử dụng các thuộc tính danh nghĩa cho phân loại không có giá trị thiếu. </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520" name="TextShape 3"/>
          <p:cNvSpPr txBox="1"/>
          <p:nvPr/>
        </p:nvSpPr>
        <p:spPr>
          <a:xfrm>
            <a:off x="3884760" y="8685360"/>
            <a:ext cx="2971440" cy="458280"/>
          </a:xfrm>
          <a:prstGeom prst="rect">
            <a:avLst/>
          </a:prstGeom>
          <a:noFill/>
          <a:ln>
            <a:noFill/>
          </a:ln>
        </p:spPr>
        <p:txBody>
          <a:bodyPr anchor="b"/>
          <a:p>
            <a:pPr algn="r">
              <a:lnSpc>
                <a:spcPct val="100000"/>
              </a:lnSpc>
            </a:pPr>
            <a:fld id="{6DE14AC6-41B4-4EBF-9529-578F47B38BD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sldImg"/>
          </p:nvPr>
        </p:nvSpPr>
        <p:spPr>
          <a:xfrm>
            <a:off x="685800" y="1143000"/>
            <a:ext cx="5486040" cy="3085920"/>
          </a:xfrm>
          <a:prstGeom prst="rect">
            <a:avLst/>
          </a:prstGeom>
        </p:spPr>
      </p:sp>
      <p:sp>
        <p:nvSpPr>
          <p:cNvPr id="52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mn-lt"/>
                <a:ea typeface="+mn-ea"/>
                <a:hlinkClick r:id="rId1"/>
              </a:rPr>
              <a:t>Entropy</a:t>
            </a:r>
            <a:r>
              <a:rPr b="0" lang="en-US" sz="1200" spc="-1" strike="noStrike">
                <a:solidFill>
                  <a:srgbClr val="000000"/>
                </a:solidFill>
                <a:latin typeface="+mn-lt"/>
                <a:ea typeface="+mn-ea"/>
              </a:rPr>
              <a:t> là thuật ngữ thuộc Nhiệt động lực học, là thước đo của sự biến đổi, hỗn loạn hoặc ngẫu nhiên. Năm 1948, Shannon đã mở rộng khái niệm </a:t>
            </a:r>
            <a:r>
              <a:rPr b="0" lang="en-US" sz="1200" spc="-1" strike="noStrike">
                <a:solidFill>
                  <a:srgbClr val="000000"/>
                </a:solidFill>
                <a:latin typeface="+mn-lt"/>
                <a:ea typeface="+mn-ea"/>
                <a:hlinkClick r:id="rId2"/>
              </a:rPr>
              <a:t>Entropy</a:t>
            </a:r>
            <a:r>
              <a:rPr b="0" lang="en-US" sz="1200" spc="-1" strike="noStrike">
                <a:solidFill>
                  <a:srgbClr val="000000"/>
                </a:solidFill>
                <a:latin typeface="+mn-lt"/>
                <a:ea typeface="+mn-ea"/>
              </a:rPr>
              <a:t> sang lĩnh vực nghiên cứu, thống kê với công thức như sau:</a:t>
            </a:r>
            <a:endParaRPr b="0" lang="en-US" sz="1200" spc="-1" strike="noStrike">
              <a:latin typeface="Arial"/>
            </a:endParaRPr>
          </a:p>
          <a:p>
            <a:pPr>
              <a:lnSpc>
                <a:spcPct val="100000"/>
              </a:lnSpc>
            </a:pPr>
            <a:r>
              <a:rPr b="0" lang="en-US" sz="1200" spc="-1" strike="noStrike">
                <a:solidFill>
                  <a:srgbClr val="000000"/>
                </a:solidFill>
                <a:latin typeface="+mn-lt"/>
                <a:ea typeface="+mn-ea"/>
              </a:rPr>
              <a:t>Information Gain dịch ra nghĩa tiếng việt là ”lượng thông tin có được”, có thể hiểu đơn giản đây là công thức để xác định xem trong số các cách thức phân nhánh thì cách nào đem lại nhiều thông tin nhất, rõ ràng nhất, đầy đủ cơ sở nhất để chúng ta phân loại đối tượng dữ liệu theo các giá trị, các nhóm, các phân lớp có sẵn của biến mục tiêu.</a:t>
            </a:r>
            <a:endParaRPr b="0" lang="en-US" sz="1200" spc="-1" strike="noStrike">
              <a:latin typeface="Arial"/>
            </a:endParaRPr>
          </a:p>
          <a:p>
            <a:pPr>
              <a:lnSpc>
                <a:spcPct val="100000"/>
              </a:lnSpc>
            </a:pPr>
            <a:endParaRPr b="0" lang="en-US" sz="1200" spc="-1" strike="noStrike">
              <a:latin typeface="Arial"/>
            </a:endParaRPr>
          </a:p>
        </p:txBody>
      </p:sp>
      <p:sp>
        <p:nvSpPr>
          <p:cNvPr id="523" name="TextShape 3"/>
          <p:cNvSpPr txBox="1"/>
          <p:nvPr/>
        </p:nvSpPr>
        <p:spPr>
          <a:xfrm>
            <a:off x="3884760" y="8685360"/>
            <a:ext cx="2971440" cy="458280"/>
          </a:xfrm>
          <a:prstGeom prst="rect">
            <a:avLst/>
          </a:prstGeom>
          <a:noFill/>
          <a:ln>
            <a:noFill/>
          </a:ln>
        </p:spPr>
        <p:txBody>
          <a:bodyPr anchor="b"/>
          <a:p>
            <a:pPr algn="r">
              <a:lnSpc>
                <a:spcPct val="100000"/>
              </a:lnSpc>
            </a:pPr>
            <a:fld id="{2664E692-BD96-4F6F-86EA-DE960F5637C4}"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ldImg"/>
          </p:nvPr>
        </p:nvSpPr>
        <p:spPr>
          <a:xfrm>
            <a:off x="685800" y="1143000"/>
            <a:ext cx="5486040" cy="3085920"/>
          </a:xfrm>
          <a:prstGeom prst="rect">
            <a:avLst/>
          </a:prstGeom>
        </p:spPr>
      </p:sp>
      <p:sp>
        <p:nvSpPr>
          <p:cNvPr id="525"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526" name="TextShape 3"/>
          <p:cNvSpPr txBox="1"/>
          <p:nvPr/>
        </p:nvSpPr>
        <p:spPr>
          <a:xfrm>
            <a:off x="3884760" y="8685360"/>
            <a:ext cx="2971440" cy="458280"/>
          </a:xfrm>
          <a:prstGeom prst="rect">
            <a:avLst/>
          </a:prstGeom>
          <a:noFill/>
          <a:ln>
            <a:noFill/>
          </a:ln>
        </p:spPr>
        <p:txBody>
          <a:bodyPr anchor="b"/>
          <a:p>
            <a:pPr algn="r">
              <a:lnSpc>
                <a:spcPct val="100000"/>
              </a:lnSpc>
            </a:pPr>
            <a:fld id="{113E0BE4-2D88-4010-A0EB-765486E06F6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36" name="PlaceHolder 2"/>
          <p:cNvSpPr>
            <a:spLocks noGrp="1"/>
          </p:cNvSpPr>
          <p:nvPr>
            <p:ph type="body"/>
          </p:nvPr>
        </p:nvSpPr>
        <p:spPr>
          <a:xfrm>
            <a:off x="1069920" y="212148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37" name="PlaceHolder 3"/>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39"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0"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1"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2" name="PlaceHolder 5"/>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44" name="PlaceHolder 2"/>
          <p:cNvSpPr>
            <a:spLocks noGrp="1"/>
          </p:cNvSpPr>
          <p:nvPr>
            <p:ph type="body"/>
          </p:nvPr>
        </p:nvSpPr>
        <p:spPr>
          <a:xfrm>
            <a:off x="106992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5" name="PlaceHolder 3"/>
          <p:cNvSpPr>
            <a:spLocks noGrp="1"/>
          </p:cNvSpPr>
          <p:nvPr>
            <p:ph type="body"/>
          </p:nvPr>
        </p:nvSpPr>
        <p:spPr>
          <a:xfrm>
            <a:off x="447084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6" name="PlaceHolder 4"/>
          <p:cNvSpPr>
            <a:spLocks noGrp="1"/>
          </p:cNvSpPr>
          <p:nvPr>
            <p:ph type="body"/>
          </p:nvPr>
        </p:nvSpPr>
        <p:spPr>
          <a:xfrm>
            <a:off x="787176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7" name="PlaceHolder 5"/>
          <p:cNvSpPr>
            <a:spLocks noGrp="1"/>
          </p:cNvSpPr>
          <p:nvPr>
            <p:ph type="body"/>
          </p:nvPr>
        </p:nvSpPr>
        <p:spPr>
          <a:xfrm>
            <a:off x="106992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8" name="PlaceHolder 6"/>
          <p:cNvSpPr>
            <a:spLocks noGrp="1"/>
          </p:cNvSpPr>
          <p:nvPr>
            <p:ph type="body"/>
          </p:nvPr>
        </p:nvSpPr>
        <p:spPr>
          <a:xfrm>
            <a:off x="447084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9" name="PlaceHolder 7"/>
          <p:cNvSpPr>
            <a:spLocks noGrp="1"/>
          </p:cNvSpPr>
          <p:nvPr>
            <p:ph type="body"/>
          </p:nvPr>
        </p:nvSpPr>
        <p:spPr>
          <a:xfrm>
            <a:off x="787176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59" name="PlaceHolder 2"/>
          <p:cNvSpPr>
            <a:spLocks noGrp="1"/>
          </p:cNvSpPr>
          <p:nvPr>
            <p:ph type="subTitle"/>
          </p:nvPr>
        </p:nvSpPr>
        <p:spPr>
          <a:xfrm>
            <a:off x="1069920" y="2121480"/>
            <a:ext cx="10058040" cy="40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61" name="PlaceHolder 2"/>
          <p:cNvSpPr>
            <a:spLocks noGrp="1"/>
          </p:cNvSpPr>
          <p:nvPr>
            <p:ph type="body"/>
          </p:nvPr>
        </p:nvSpPr>
        <p:spPr>
          <a:xfrm>
            <a:off x="1069920" y="2121480"/>
            <a:ext cx="100580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63"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64"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069920" y="484560"/>
            <a:ext cx="10058040" cy="7458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68"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69"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70"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5" name="PlaceHolder 2"/>
          <p:cNvSpPr>
            <a:spLocks noGrp="1"/>
          </p:cNvSpPr>
          <p:nvPr>
            <p:ph type="subTitle"/>
          </p:nvPr>
        </p:nvSpPr>
        <p:spPr>
          <a:xfrm>
            <a:off x="1069920" y="2121480"/>
            <a:ext cx="10058040" cy="40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72"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73"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74" name="PlaceHolder 4"/>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76"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77"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78" name="PlaceHolder 4"/>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80" name="PlaceHolder 2"/>
          <p:cNvSpPr>
            <a:spLocks noGrp="1"/>
          </p:cNvSpPr>
          <p:nvPr>
            <p:ph type="body"/>
          </p:nvPr>
        </p:nvSpPr>
        <p:spPr>
          <a:xfrm>
            <a:off x="1069920" y="212148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1" name="PlaceHolder 3"/>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83"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4"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5"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6" name="PlaceHolder 5"/>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88" name="PlaceHolder 2"/>
          <p:cNvSpPr>
            <a:spLocks noGrp="1"/>
          </p:cNvSpPr>
          <p:nvPr>
            <p:ph type="body"/>
          </p:nvPr>
        </p:nvSpPr>
        <p:spPr>
          <a:xfrm>
            <a:off x="106992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9" name="PlaceHolder 3"/>
          <p:cNvSpPr>
            <a:spLocks noGrp="1"/>
          </p:cNvSpPr>
          <p:nvPr>
            <p:ph type="body"/>
          </p:nvPr>
        </p:nvSpPr>
        <p:spPr>
          <a:xfrm>
            <a:off x="447084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0" name="PlaceHolder 4"/>
          <p:cNvSpPr>
            <a:spLocks noGrp="1"/>
          </p:cNvSpPr>
          <p:nvPr>
            <p:ph type="body"/>
          </p:nvPr>
        </p:nvSpPr>
        <p:spPr>
          <a:xfrm>
            <a:off x="787176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1" name="PlaceHolder 5"/>
          <p:cNvSpPr>
            <a:spLocks noGrp="1"/>
          </p:cNvSpPr>
          <p:nvPr>
            <p:ph type="body"/>
          </p:nvPr>
        </p:nvSpPr>
        <p:spPr>
          <a:xfrm>
            <a:off x="106992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2" name="PlaceHolder 6"/>
          <p:cNvSpPr>
            <a:spLocks noGrp="1"/>
          </p:cNvSpPr>
          <p:nvPr>
            <p:ph type="body"/>
          </p:nvPr>
        </p:nvSpPr>
        <p:spPr>
          <a:xfrm>
            <a:off x="447084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3" name="PlaceHolder 7"/>
          <p:cNvSpPr>
            <a:spLocks noGrp="1"/>
          </p:cNvSpPr>
          <p:nvPr>
            <p:ph type="body"/>
          </p:nvPr>
        </p:nvSpPr>
        <p:spPr>
          <a:xfrm>
            <a:off x="787176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03" name="PlaceHolder 2"/>
          <p:cNvSpPr>
            <a:spLocks noGrp="1"/>
          </p:cNvSpPr>
          <p:nvPr>
            <p:ph type="subTitle"/>
          </p:nvPr>
        </p:nvSpPr>
        <p:spPr>
          <a:xfrm>
            <a:off x="1069920" y="2121480"/>
            <a:ext cx="10058040" cy="40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05" name="PlaceHolder 2"/>
          <p:cNvSpPr>
            <a:spLocks noGrp="1"/>
          </p:cNvSpPr>
          <p:nvPr>
            <p:ph type="body"/>
          </p:nvPr>
        </p:nvSpPr>
        <p:spPr>
          <a:xfrm>
            <a:off x="1069920" y="2121480"/>
            <a:ext cx="100580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07"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08"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7" name="PlaceHolder 2"/>
          <p:cNvSpPr>
            <a:spLocks noGrp="1"/>
          </p:cNvSpPr>
          <p:nvPr>
            <p:ph type="body"/>
          </p:nvPr>
        </p:nvSpPr>
        <p:spPr>
          <a:xfrm>
            <a:off x="1069920" y="2121480"/>
            <a:ext cx="100580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069920" y="484560"/>
            <a:ext cx="10058040" cy="7458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12"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3"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4"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16"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7"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8" name="PlaceHolder 4"/>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20"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1"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2" name="PlaceHolder 4"/>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24" name="PlaceHolder 2"/>
          <p:cNvSpPr>
            <a:spLocks noGrp="1"/>
          </p:cNvSpPr>
          <p:nvPr>
            <p:ph type="body"/>
          </p:nvPr>
        </p:nvSpPr>
        <p:spPr>
          <a:xfrm>
            <a:off x="1069920" y="212148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5" name="PlaceHolder 3"/>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27"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8"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9"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0" name="PlaceHolder 5"/>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32" name="PlaceHolder 2"/>
          <p:cNvSpPr>
            <a:spLocks noGrp="1"/>
          </p:cNvSpPr>
          <p:nvPr>
            <p:ph type="body"/>
          </p:nvPr>
        </p:nvSpPr>
        <p:spPr>
          <a:xfrm>
            <a:off x="106992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3" name="PlaceHolder 3"/>
          <p:cNvSpPr>
            <a:spLocks noGrp="1"/>
          </p:cNvSpPr>
          <p:nvPr>
            <p:ph type="body"/>
          </p:nvPr>
        </p:nvSpPr>
        <p:spPr>
          <a:xfrm>
            <a:off x="447084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4" name="PlaceHolder 4"/>
          <p:cNvSpPr>
            <a:spLocks noGrp="1"/>
          </p:cNvSpPr>
          <p:nvPr>
            <p:ph type="body"/>
          </p:nvPr>
        </p:nvSpPr>
        <p:spPr>
          <a:xfrm>
            <a:off x="787176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5" name="PlaceHolder 5"/>
          <p:cNvSpPr>
            <a:spLocks noGrp="1"/>
          </p:cNvSpPr>
          <p:nvPr>
            <p:ph type="body"/>
          </p:nvPr>
        </p:nvSpPr>
        <p:spPr>
          <a:xfrm>
            <a:off x="106992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6" name="PlaceHolder 6"/>
          <p:cNvSpPr>
            <a:spLocks noGrp="1"/>
          </p:cNvSpPr>
          <p:nvPr>
            <p:ph type="body"/>
          </p:nvPr>
        </p:nvSpPr>
        <p:spPr>
          <a:xfrm>
            <a:off x="447084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7" name="PlaceHolder 7"/>
          <p:cNvSpPr>
            <a:spLocks noGrp="1"/>
          </p:cNvSpPr>
          <p:nvPr>
            <p:ph type="body"/>
          </p:nvPr>
        </p:nvSpPr>
        <p:spPr>
          <a:xfrm>
            <a:off x="787176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19"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20"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9920" y="484560"/>
            <a:ext cx="10058040" cy="7458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24"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25"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26"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28"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29"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30" name="PlaceHolder 4"/>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920" y="484560"/>
            <a:ext cx="10058040" cy="1608840"/>
          </a:xfrm>
          <a:prstGeom prst="rect">
            <a:avLst/>
          </a:prstGeom>
        </p:spPr>
        <p:txBody>
          <a:bodyPr lIns="0" rIns="0" tIns="0" bIns="0" anchor="ctr"/>
          <a:p>
            <a:endParaRPr b="0" lang="en-US" sz="1800" spc="-1" strike="noStrike">
              <a:solidFill>
                <a:srgbClr val="000000"/>
              </a:solidFill>
              <a:latin typeface="Rockwell"/>
            </a:endParaRPr>
          </a:p>
        </p:txBody>
      </p:sp>
      <p:sp>
        <p:nvSpPr>
          <p:cNvPr id="32"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33"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34" name="PlaceHolder 4"/>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11401560" y="6229800"/>
            <a:ext cx="456840" cy="456840"/>
            <a:chOff x="11401560" y="6229800"/>
            <a:chExt cx="456840" cy="456840"/>
          </a:xfrm>
        </p:grpSpPr>
        <p:sp>
          <p:nvSpPr>
            <p:cNvPr id="1" name="CustomShape 2"/>
            <p:cNvSpPr/>
            <p:nvPr/>
          </p:nvSpPr>
          <p:spPr>
            <a:xfrm>
              <a:off x="11401560" y="6229800"/>
              <a:ext cx="456840" cy="456840"/>
            </a:xfrm>
            <a:prstGeom prst="ellipse">
              <a:avLst/>
            </a:prstGeom>
            <a:blipFill rotWithShape="0">
              <a:blip r:embed="rId2"/>
              <a:tile/>
            </a:blipFill>
            <a:ln w="25560">
              <a:noFill/>
            </a:ln>
          </p:spPr>
          <p:style>
            <a:lnRef idx="0"/>
            <a:fillRef idx="0"/>
            <a:effectRef idx="0"/>
            <a:fontRef idx="minor"/>
          </p:style>
        </p:sp>
        <p:sp>
          <p:nvSpPr>
            <p:cNvPr id="2"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3" name="CustomShape 4"/>
          <p:cNvSpPr/>
          <p:nvPr/>
        </p:nvSpPr>
        <p:spPr>
          <a:xfrm>
            <a:off x="920880" y="1347120"/>
            <a:ext cx="10222560" cy="80280"/>
          </a:xfrm>
          <a:prstGeom prst="rect">
            <a:avLst/>
          </a:prstGeom>
          <a:blipFill rotWithShape="0">
            <a:blip r:embed="rId3">
              <a:alphaModFix amt="85000"/>
            </a:blip>
            <a:tile/>
          </a:blip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920880" y="4299840"/>
            <a:ext cx="10222560" cy="80280"/>
          </a:xfrm>
          <a:prstGeom prst="rect">
            <a:avLst/>
          </a:prstGeom>
          <a:blipFill rotWithShape="0">
            <a:blip r:embed="rId4">
              <a:alphaModFix amt="85000"/>
            </a:blip>
            <a:tile/>
          </a:blip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920880" y="1484640"/>
            <a:ext cx="10222560" cy="2742840"/>
          </a:xfrm>
          <a:prstGeom prst="rect">
            <a:avLst/>
          </a:prstGeom>
          <a:blipFill rotWithShape="0">
            <a:blip r:embed="rId5">
              <a:alphaModFix amt="85000"/>
            </a:blip>
            <a:tile/>
          </a:blipFill>
          <a:ln>
            <a:noFill/>
          </a:ln>
        </p:spPr>
        <p:style>
          <a:lnRef idx="2">
            <a:schemeClr val="accent1">
              <a:shade val="50000"/>
            </a:schemeClr>
          </a:lnRef>
          <a:fillRef idx="1">
            <a:schemeClr val="accent1"/>
          </a:fillRef>
          <a:effectRef idx="0">
            <a:schemeClr val="accent1"/>
          </a:effectRef>
          <a:fontRef idx="minor"/>
        </p:style>
      </p:sp>
      <p:grpSp>
        <p:nvGrpSpPr>
          <p:cNvPr id="6" name="Group 7"/>
          <p:cNvGrpSpPr/>
          <p:nvPr/>
        </p:nvGrpSpPr>
        <p:grpSpPr>
          <a:xfrm>
            <a:off x="9649080" y="4069080"/>
            <a:ext cx="1080720" cy="1080720"/>
            <a:chOff x="9649080" y="4069080"/>
            <a:chExt cx="1080720" cy="1080720"/>
          </a:xfrm>
        </p:grpSpPr>
        <p:sp>
          <p:nvSpPr>
            <p:cNvPr id="7" name="CustomShape 8"/>
            <p:cNvSpPr/>
            <p:nvPr/>
          </p:nvSpPr>
          <p:spPr>
            <a:xfrm>
              <a:off x="9649080" y="4069080"/>
              <a:ext cx="1080720" cy="1080720"/>
            </a:xfrm>
            <a:prstGeom prst="ellipse">
              <a:avLst/>
            </a:prstGeom>
            <a:blipFill rotWithShape="0">
              <a:blip r:embed="rId6"/>
              <a:tile/>
            </a:blipFill>
            <a:ln w="25560">
              <a:noFill/>
            </a:ln>
          </p:spPr>
          <p:style>
            <a:lnRef idx="0"/>
            <a:fillRef idx="0"/>
            <a:effectRef idx="0"/>
            <a:fontRef idx="minor"/>
          </p:style>
        </p:sp>
        <p:sp>
          <p:nvSpPr>
            <p:cNvPr id="8" name="CustomShape 9"/>
            <p:cNvSpPr/>
            <p:nvPr/>
          </p:nvSpPr>
          <p:spPr>
            <a:xfrm>
              <a:off x="9757440" y="4177080"/>
              <a:ext cx="864360" cy="864360"/>
            </a:xfrm>
            <a:prstGeom prst="ellipse">
              <a:avLst/>
            </a:prstGeom>
            <a:noFill/>
            <a:ln w="25560">
              <a:solidFill>
                <a:srgbClr val="ffffff"/>
              </a:solidFill>
              <a:round/>
            </a:ln>
          </p:spPr>
          <p:style>
            <a:lnRef idx="0"/>
            <a:fillRef idx="0"/>
            <a:effectRef idx="0"/>
            <a:fontRef idx="minor"/>
          </p:style>
        </p:sp>
      </p:grpSp>
      <p:sp>
        <p:nvSpPr>
          <p:cNvPr id="9" name="PlaceHolder 10"/>
          <p:cNvSpPr>
            <a:spLocks noGrp="1"/>
          </p:cNvSpPr>
          <p:nvPr>
            <p:ph type="title"/>
          </p:nvPr>
        </p:nvSpPr>
        <p:spPr>
          <a:xfrm>
            <a:off x="1051560" y="1432080"/>
            <a:ext cx="9966600" cy="3035520"/>
          </a:xfrm>
          <a:prstGeom prst="rect">
            <a:avLst/>
          </a:prstGeom>
        </p:spPr>
        <p:txBody>
          <a:bodyPr anchor="ctr"/>
          <a:p>
            <a:pPr>
              <a:lnSpc>
                <a:spcPct val="80000"/>
              </a:lnSpc>
            </a:pPr>
            <a:r>
              <a:rPr b="0" lang="en-US" sz="9600" spc="-1" strike="noStrike" cap="all">
                <a:solidFill>
                  <a:srgbClr val="000000"/>
                </a:solidFill>
                <a:latin typeface="Rockwell Condensed"/>
              </a:rPr>
              <a:t>Click to edit Master title style</a:t>
            </a:r>
            <a:endParaRPr b="0" lang="en-US" sz="9600" spc="-1" strike="noStrike">
              <a:solidFill>
                <a:srgbClr val="000000"/>
              </a:solidFill>
              <a:latin typeface="Rockwell"/>
            </a:endParaRPr>
          </a:p>
        </p:txBody>
      </p:sp>
      <p:sp>
        <p:nvSpPr>
          <p:cNvPr id="10" name="PlaceHolder 11"/>
          <p:cNvSpPr>
            <a:spLocks noGrp="1"/>
          </p:cNvSpPr>
          <p:nvPr>
            <p:ph type="dt"/>
          </p:nvPr>
        </p:nvSpPr>
        <p:spPr>
          <a:xfrm>
            <a:off x="7964280" y="6272640"/>
            <a:ext cx="3273120" cy="364680"/>
          </a:xfrm>
          <a:prstGeom prst="rect">
            <a:avLst/>
          </a:prstGeom>
        </p:spPr>
        <p:txBody>
          <a:bodyPr anchor="ctr"/>
          <a:p>
            <a:pPr algn="r">
              <a:lnSpc>
                <a:spcPct val="100000"/>
              </a:lnSpc>
            </a:pPr>
            <a:fld id="{BEC30408-2FCA-448B-9A75-1003A9D58939}" type="datetime">
              <a:rPr b="0" lang="en-US" sz="1100" spc="-1" strike="noStrike">
                <a:solidFill>
                  <a:srgbClr val="696464"/>
                </a:solidFill>
                <a:latin typeface="Rockwell"/>
              </a:rPr>
              <a:t>4/20/20</a:t>
            </a:fld>
            <a:endParaRPr b="0" lang="en-US" sz="1100" spc="-1" strike="noStrike">
              <a:latin typeface="Times New Roman"/>
            </a:endParaRPr>
          </a:p>
        </p:txBody>
      </p:sp>
      <p:sp>
        <p:nvSpPr>
          <p:cNvPr id="11" name="PlaceHolder 12"/>
          <p:cNvSpPr>
            <a:spLocks noGrp="1"/>
          </p:cNvSpPr>
          <p:nvPr>
            <p:ph type="ftr"/>
          </p:nvPr>
        </p:nvSpPr>
        <p:spPr>
          <a:xfrm>
            <a:off x="1088280" y="6272640"/>
            <a:ext cx="6327360" cy="364680"/>
          </a:xfrm>
          <a:prstGeom prst="rect">
            <a:avLst/>
          </a:prstGeom>
        </p:spPr>
        <p:txBody>
          <a:bodyPr anchor="ctr"/>
          <a:p>
            <a:endParaRPr b="0" lang="en-US" sz="2400" spc="-1" strike="noStrike">
              <a:latin typeface="Times New Roman"/>
            </a:endParaRPr>
          </a:p>
        </p:txBody>
      </p:sp>
      <p:sp>
        <p:nvSpPr>
          <p:cNvPr id="12" name="PlaceHolder 13"/>
          <p:cNvSpPr>
            <a:spLocks noGrp="1"/>
          </p:cNvSpPr>
          <p:nvPr>
            <p:ph type="sldNum"/>
          </p:nvPr>
        </p:nvSpPr>
        <p:spPr>
          <a:xfrm>
            <a:off x="9592560" y="4289400"/>
            <a:ext cx="1193400" cy="639720"/>
          </a:xfrm>
          <a:prstGeom prst="rect">
            <a:avLst/>
          </a:prstGeom>
        </p:spPr>
        <p:txBody>
          <a:bodyPr anchor="ctr"/>
          <a:p>
            <a:pPr algn="ctr">
              <a:lnSpc>
                <a:spcPct val="100000"/>
              </a:lnSpc>
            </a:pPr>
            <a:fld id="{7754FA9A-6247-42EB-8DA6-A56DDB1E8FA7}" type="slidenum">
              <a:rPr b="1" lang="en-US" sz="2800" spc="-1" strike="noStrike">
                <a:solidFill>
                  <a:srgbClr val="ffffff"/>
                </a:solidFill>
                <a:latin typeface="Rockwell Condensed"/>
              </a:rPr>
              <a:t>1</a:t>
            </a:fld>
            <a:endParaRPr b="0" lang="en-US" sz="2800" spc="-1" strike="noStrike">
              <a:latin typeface="Times New Roman"/>
            </a:endParaRPr>
          </a:p>
        </p:txBody>
      </p:sp>
      <p:sp>
        <p:nvSpPr>
          <p:cNvPr id="13"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1"/>
          <p:cNvGrpSpPr/>
          <p:nvPr/>
        </p:nvGrpSpPr>
        <p:grpSpPr>
          <a:xfrm>
            <a:off x="11401560" y="6229800"/>
            <a:ext cx="456840" cy="456840"/>
            <a:chOff x="11401560" y="6229800"/>
            <a:chExt cx="456840" cy="456840"/>
          </a:xfrm>
        </p:grpSpPr>
        <p:sp>
          <p:nvSpPr>
            <p:cNvPr id="51" name="CustomShape 2"/>
            <p:cNvSpPr/>
            <p:nvPr/>
          </p:nvSpPr>
          <p:spPr>
            <a:xfrm>
              <a:off x="11401560" y="6229800"/>
              <a:ext cx="456840" cy="456840"/>
            </a:xfrm>
            <a:prstGeom prst="ellipse">
              <a:avLst/>
            </a:prstGeom>
            <a:blipFill rotWithShape="0">
              <a:blip r:embed="rId2"/>
              <a:tile/>
            </a:blipFill>
            <a:ln w="25560">
              <a:noFill/>
            </a:ln>
          </p:spPr>
          <p:style>
            <a:lnRef idx="0"/>
            <a:fillRef idx="0"/>
            <a:effectRef idx="0"/>
            <a:fontRef idx="minor"/>
          </p:style>
        </p:sp>
        <p:sp>
          <p:nvSpPr>
            <p:cNvPr id="52"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53" name="PlaceHolder 4"/>
          <p:cNvSpPr>
            <a:spLocks noGrp="1"/>
          </p:cNvSpPr>
          <p:nvPr>
            <p:ph type="title"/>
          </p:nvPr>
        </p:nvSpPr>
        <p:spPr>
          <a:xfrm>
            <a:off x="1069920" y="484560"/>
            <a:ext cx="10058040" cy="1608840"/>
          </a:xfrm>
          <a:prstGeom prst="rect">
            <a:avLst/>
          </a:prstGeom>
        </p:spPr>
        <p:txBody>
          <a:bodyPr anchor="ctr"/>
          <a:p>
            <a:pPr>
              <a:lnSpc>
                <a:spcPct val="90000"/>
              </a:lnSpc>
            </a:pPr>
            <a:r>
              <a:rPr b="0" lang="en-US" sz="5400" spc="-1" strike="noStrike" cap="all">
                <a:solidFill>
                  <a:srgbClr val="000000"/>
                </a:solidFill>
                <a:latin typeface="Rockwell Condensed"/>
              </a:rPr>
              <a:t>Click to edit Master title style</a:t>
            </a:r>
            <a:endParaRPr b="0" lang="en-US" sz="5400" spc="-1" strike="noStrike">
              <a:solidFill>
                <a:srgbClr val="000000"/>
              </a:solidFill>
              <a:latin typeface="Rockwell"/>
            </a:endParaRPr>
          </a:p>
        </p:txBody>
      </p:sp>
      <p:sp>
        <p:nvSpPr>
          <p:cNvPr id="54" name="PlaceHolder 5"/>
          <p:cNvSpPr>
            <a:spLocks noGrp="1"/>
          </p:cNvSpPr>
          <p:nvPr>
            <p:ph type="body"/>
          </p:nvPr>
        </p:nvSpPr>
        <p:spPr>
          <a:xfrm>
            <a:off x="1069920" y="2121480"/>
            <a:ext cx="10058040" cy="4050360"/>
          </a:xfrm>
          <a:prstGeom prst="rect">
            <a:avLst/>
          </a:prstGeom>
        </p:spPr>
        <p:txBody>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Edit Master text styles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55" name="PlaceHolder 6"/>
          <p:cNvSpPr>
            <a:spLocks noGrp="1"/>
          </p:cNvSpPr>
          <p:nvPr>
            <p:ph type="dt"/>
          </p:nvPr>
        </p:nvSpPr>
        <p:spPr>
          <a:xfrm>
            <a:off x="7964280" y="6272640"/>
            <a:ext cx="3273120" cy="364680"/>
          </a:xfrm>
          <a:prstGeom prst="rect">
            <a:avLst/>
          </a:prstGeom>
        </p:spPr>
        <p:txBody>
          <a:bodyPr anchor="ctr"/>
          <a:p>
            <a:pPr algn="r">
              <a:lnSpc>
                <a:spcPct val="100000"/>
              </a:lnSpc>
            </a:pPr>
            <a:fld id="{A3939A0B-3E1D-4AF0-B085-0AA3ECA7267A}" type="datetime">
              <a:rPr b="0" lang="en-US" sz="1100" spc="-1" strike="noStrike">
                <a:solidFill>
                  <a:srgbClr val="696464"/>
                </a:solidFill>
                <a:latin typeface="Rockwell"/>
              </a:rPr>
              <a:t>4/20/20</a:t>
            </a:fld>
            <a:endParaRPr b="0" lang="en-US" sz="1100" spc="-1" strike="noStrike">
              <a:latin typeface="Times New Roman"/>
            </a:endParaRPr>
          </a:p>
        </p:txBody>
      </p:sp>
      <p:sp>
        <p:nvSpPr>
          <p:cNvPr id="56" name="PlaceHolder 7"/>
          <p:cNvSpPr>
            <a:spLocks noGrp="1"/>
          </p:cNvSpPr>
          <p:nvPr>
            <p:ph type="ftr"/>
          </p:nvPr>
        </p:nvSpPr>
        <p:spPr>
          <a:xfrm>
            <a:off x="1088280" y="6272640"/>
            <a:ext cx="6327360" cy="364680"/>
          </a:xfrm>
          <a:prstGeom prst="rect">
            <a:avLst/>
          </a:prstGeom>
        </p:spPr>
        <p:txBody>
          <a:bodyPr anchor="ctr"/>
          <a:p>
            <a:endParaRPr b="0" lang="en-US" sz="2400" spc="-1" strike="noStrike">
              <a:latin typeface="Times New Roman"/>
            </a:endParaRPr>
          </a:p>
        </p:txBody>
      </p:sp>
      <p:sp>
        <p:nvSpPr>
          <p:cNvPr id="57" name="PlaceHolder 8"/>
          <p:cNvSpPr>
            <a:spLocks noGrp="1"/>
          </p:cNvSpPr>
          <p:nvPr>
            <p:ph type="sldNum"/>
          </p:nvPr>
        </p:nvSpPr>
        <p:spPr>
          <a:xfrm>
            <a:off x="11311200" y="6272640"/>
            <a:ext cx="639720" cy="364680"/>
          </a:xfrm>
          <a:prstGeom prst="rect">
            <a:avLst/>
          </a:prstGeom>
        </p:spPr>
        <p:txBody>
          <a:bodyPr anchor="ctr"/>
          <a:p>
            <a:pPr algn="ctr">
              <a:lnSpc>
                <a:spcPct val="100000"/>
              </a:lnSpc>
            </a:pPr>
            <a:fld id="{7C6F3785-2529-4595-B754-C1FF6AE79775}" type="slidenum">
              <a:rPr b="1" lang="en-US" sz="1400" spc="-1" strike="noStrike">
                <a:solidFill>
                  <a:srgbClr val="ffffff"/>
                </a:solidFill>
                <a:latin typeface="Rockwell Condensed"/>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4" name="Group 1"/>
          <p:cNvGrpSpPr/>
          <p:nvPr/>
        </p:nvGrpSpPr>
        <p:grpSpPr>
          <a:xfrm>
            <a:off x="11401560" y="6229800"/>
            <a:ext cx="456840" cy="456840"/>
            <a:chOff x="11401560" y="6229800"/>
            <a:chExt cx="456840" cy="456840"/>
          </a:xfrm>
        </p:grpSpPr>
        <p:sp>
          <p:nvSpPr>
            <p:cNvPr id="95" name="CustomShape 2"/>
            <p:cNvSpPr/>
            <p:nvPr/>
          </p:nvSpPr>
          <p:spPr>
            <a:xfrm>
              <a:off x="11401560" y="6229800"/>
              <a:ext cx="456840" cy="456840"/>
            </a:xfrm>
            <a:prstGeom prst="ellipse">
              <a:avLst/>
            </a:prstGeom>
            <a:blipFill rotWithShape="0">
              <a:blip r:embed="rId2"/>
              <a:tile/>
            </a:blipFill>
            <a:ln w="25560">
              <a:noFill/>
            </a:ln>
          </p:spPr>
          <p:style>
            <a:lnRef idx="0"/>
            <a:fillRef idx="0"/>
            <a:effectRef idx="0"/>
            <a:fontRef idx="minor"/>
          </p:style>
        </p:sp>
        <p:sp>
          <p:nvSpPr>
            <p:cNvPr id="96"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97" name="PlaceHolder 4"/>
          <p:cNvSpPr>
            <a:spLocks noGrp="1"/>
          </p:cNvSpPr>
          <p:nvPr>
            <p:ph type="dt"/>
          </p:nvPr>
        </p:nvSpPr>
        <p:spPr>
          <a:xfrm>
            <a:off x="7964280" y="6272640"/>
            <a:ext cx="3273120" cy="364680"/>
          </a:xfrm>
          <a:prstGeom prst="rect">
            <a:avLst/>
          </a:prstGeom>
        </p:spPr>
        <p:txBody>
          <a:bodyPr anchor="ctr"/>
          <a:p>
            <a:pPr algn="r">
              <a:lnSpc>
                <a:spcPct val="100000"/>
              </a:lnSpc>
            </a:pPr>
            <a:fld id="{3FD1B7F8-FAD2-4FAA-BF63-FB3713C3B3AF}" type="datetime">
              <a:rPr b="0" lang="en-US" sz="1100" spc="-1" strike="noStrike">
                <a:solidFill>
                  <a:srgbClr val="696464"/>
                </a:solidFill>
                <a:latin typeface="Rockwell"/>
              </a:rPr>
              <a:t>4/20/20</a:t>
            </a:fld>
            <a:endParaRPr b="0" lang="en-US" sz="1100" spc="-1" strike="noStrike">
              <a:latin typeface="Times New Roman"/>
            </a:endParaRPr>
          </a:p>
        </p:txBody>
      </p:sp>
      <p:sp>
        <p:nvSpPr>
          <p:cNvPr id="98" name="PlaceHolder 5"/>
          <p:cNvSpPr>
            <a:spLocks noGrp="1"/>
          </p:cNvSpPr>
          <p:nvPr>
            <p:ph type="ftr"/>
          </p:nvPr>
        </p:nvSpPr>
        <p:spPr>
          <a:xfrm>
            <a:off x="1088280" y="6272640"/>
            <a:ext cx="6327360" cy="364680"/>
          </a:xfrm>
          <a:prstGeom prst="rect">
            <a:avLst/>
          </a:prstGeom>
        </p:spPr>
        <p:txBody>
          <a:bodyPr anchor="ctr"/>
          <a:p>
            <a:endParaRPr b="0" lang="en-US" sz="2400" spc="-1" strike="noStrike">
              <a:latin typeface="Times New Roman"/>
            </a:endParaRPr>
          </a:p>
        </p:txBody>
      </p:sp>
      <p:sp>
        <p:nvSpPr>
          <p:cNvPr id="99" name="PlaceHolder 6"/>
          <p:cNvSpPr>
            <a:spLocks noGrp="1"/>
          </p:cNvSpPr>
          <p:nvPr>
            <p:ph type="sldNum"/>
          </p:nvPr>
        </p:nvSpPr>
        <p:spPr>
          <a:xfrm>
            <a:off x="11311200" y="6272640"/>
            <a:ext cx="639720" cy="364680"/>
          </a:xfrm>
          <a:prstGeom prst="rect">
            <a:avLst/>
          </a:prstGeom>
        </p:spPr>
        <p:txBody>
          <a:bodyPr anchor="ctr"/>
          <a:p>
            <a:pPr algn="ctr">
              <a:lnSpc>
                <a:spcPct val="100000"/>
              </a:lnSpc>
            </a:pPr>
            <a:fld id="{2C56E820-59CD-47C0-870A-CC1945C62801}" type="slidenum">
              <a:rPr b="1" lang="en-US" sz="1400" spc="-1" strike="noStrike">
                <a:solidFill>
                  <a:srgbClr val="ffffff"/>
                </a:solidFill>
                <a:latin typeface="Rockwell Condensed"/>
              </a:rPr>
              <a:t>1</a:t>
            </a:fld>
            <a:endParaRPr b="0" lang="en-US" sz="1400" spc="-1" strike="noStrike">
              <a:latin typeface="Times New Roman"/>
            </a:endParaRPr>
          </a:p>
        </p:txBody>
      </p:sp>
      <p:sp>
        <p:nvSpPr>
          <p:cNvPr id="100" name="PlaceHolder 7"/>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Rockwell"/>
              </a:rPr>
              <a:t>Clic</a:t>
            </a:r>
            <a:r>
              <a:rPr b="0" lang="en-US" sz="1800" spc="-1" strike="noStrike">
                <a:solidFill>
                  <a:srgbClr val="000000"/>
                </a:solidFill>
                <a:latin typeface="Rockwell"/>
              </a:rPr>
              <a:t>k to </a:t>
            </a:r>
            <a:r>
              <a:rPr b="0" lang="en-US" sz="1800" spc="-1" strike="noStrike">
                <a:solidFill>
                  <a:srgbClr val="000000"/>
                </a:solidFill>
                <a:latin typeface="Rockwell"/>
              </a:rPr>
              <a:t>edit </a:t>
            </a:r>
            <a:r>
              <a:rPr b="0" lang="en-US" sz="1800" spc="-1" strike="noStrike">
                <a:solidFill>
                  <a:srgbClr val="000000"/>
                </a:solidFill>
                <a:latin typeface="Rockwell"/>
              </a:rPr>
              <a:t>the </a:t>
            </a:r>
            <a:r>
              <a:rPr b="0" lang="en-US" sz="1800" spc="-1" strike="noStrike">
                <a:solidFill>
                  <a:srgbClr val="000000"/>
                </a:solidFill>
                <a:latin typeface="Rockwell"/>
              </a:rPr>
              <a:t>title </a:t>
            </a:r>
            <a:r>
              <a:rPr b="0" lang="en-US" sz="1800" spc="-1" strike="noStrike">
                <a:solidFill>
                  <a:srgbClr val="000000"/>
                </a:solidFill>
                <a:latin typeface="Rockwell"/>
              </a:rPr>
              <a:t>text </a:t>
            </a:r>
            <a:r>
              <a:rPr b="0" lang="en-US" sz="1800" spc="-1" strike="noStrike">
                <a:solidFill>
                  <a:srgbClr val="000000"/>
                </a:solidFill>
                <a:latin typeface="Rockwell"/>
              </a:rPr>
              <a:t>for</a:t>
            </a:r>
            <a:r>
              <a:rPr b="0" lang="en-US" sz="1800" spc="-1" strike="noStrike">
                <a:solidFill>
                  <a:srgbClr val="000000"/>
                </a:solidFill>
                <a:latin typeface="Rockwell"/>
              </a:rPr>
              <a:t>mat</a:t>
            </a:r>
            <a:endParaRPr b="0" lang="en-US" sz="1800" spc="-1" strike="noStrike">
              <a:solidFill>
                <a:srgbClr val="000000"/>
              </a:solidFill>
              <a:latin typeface="Rockwell"/>
            </a:endParaRPr>
          </a:p>
        </p:txBody>
      </p:sp>
      <p:sp>
        <p:nvSpPr>
          <p:cNvPr id="101"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3.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61.png"/><Relationship Id="rId7" Type="http://schemas.openxmlformats.org/officeDocument/2006/relationships/image" Target="../media/image62.png"/><Relationship Id="rId8" Type="http://schemas.openxmlformats.org/officeDocument/2006/relationships/image" Target="../media/image63.png"/><Relationship Id="rId9" Type="http://schemas.openxmlformats.org/officeDocument/2006/relationships/image" Target="../media/image64.png"/><Relationship Id="rId10" Type="http://schemas.openxmlformats.org/officeDocument/2006/relationships/image" Target="../media/image65.png"/><Relationship Id="rId11" Type="http://schemas.openxmlformats.org/officeDocument/2006/relationships/image" Target="../media/image66.png"/><Relationship Id="rId12" Type="http://schemas.openxmlformats.org/officeDocument/2006/relationships/image" Target="../media/image67.png"/><Relationship Id="rId13" Type="http://schemas.openxmlformats.org/officeDocument/2006/relationships/image" Target="../media/image68.png"/><Relationship Id="rId14" Type="http://schemas.openxmlformats.org/officeDocument/2006/relationships/image" Target="../media/image69.png"/><Relationship Id="rId15"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77.png"/><Relationship Id="rId9" Type="http://schemas.openxmlformats.org/officeDocument/2006/relationships/image" Target="../media/image78.png"/><Relationship Id="rId10" Type="http://schemas.openxmlformats.org/officeDocument/2006/relationships/image" Target="../media/image79.png"/><Relationship Id="rId11" Type="http://schemas.openxmlformats.org/officeDocument/2006/relationships/image" Target="../media/image80.png"/><Relationship Id="rId12" Type="http://schemas.openxmlformats.org/officeDocument/2006/relationships/image" Target="../media/image81.png"/><Relationship Id="rId13" Type="http://schemas.openxmlformats.org/officeDocument/2006/relationships/image" Target="../media/image82.png"/><Relationship Id="rId14" Type="http://schemas.openxmlformats.org/officeDocument/2006/relationships/image" Target="../media/image83.png"/><Relationship Id="rId15" Type="http://schemas.openxmlformats.org/officeDocument/2006/relationships/image" Target="../media/image84.png"/><Relationship Id="rId16"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image" Target="../media/image89.png"/><Relationship Id="rId6" Type="http://schemas.openxmlformats.org/officeDocument/2006/relationships/image" Target="../media/image90.png"/><Relationship Id="rId7" Type="http://schemas.openxmlformats.org/officeDocument/2006/relationships/image" Target="../media/image91.png"/><Relationship Id="rId8" Type="http://schemas.openxmlformats.org/officeDocument/2006/relationships/image" Target="../media/image92.png"/><Relationship Id="rId9" Type="http://schemas.openxmlformats.org/officeDocument/2006/relationships/image" Target="../media/image93.png"/><Relationship Id="rId10" Type="http://schemas.openxmlformats.org/officeDocument/2006/relationships/image" Target="../media/image94.png"/><Relationship Id="rId11" Type="http://schemas.openxmlformats.org/officeDocument/2006/relationships/image" Target="../media/image95.png"/><Relationship Id="rId12" Type="http://schemas.openxmlformats.org/officeDocument/2006/relationships/image" Target="../media/image96.png"/><Relationship Id="rId13" Type="http://schemas.openxmlformats.org/officeDocument/2006/relationships/image" Target="../media/image97.png"/><Relationship Id="rId14" Type="http://schemas.openxmlformats.org/officeDocument/2006/relationships/image" Target="../media/image98.png"/><Relationship Id="rId15"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103.png"/><Relationship Id="rId6" Type="http://schemas.openxmlformats.org/officeDocument/2006/relationships/image" Target="../media/image104.png"/><Relationship Id="rId7" Type="http://schemas.openxmlformats.org/officeDocument/2006/relationships/image" Target="../media/image105.png"/><Relationship Id="rId8" Type="http://schemas.openxmlformats.org/officeDocument/2006/relationships/image" Target="../media/image106.png"/><Relationship Id="rId9" Type="http://schemas.openxmlformats.org/officeDocument/2006/relationships/image" Target="../media/image107.png"/><Relationship Id="rId10" Type="http://schemas.openxmlformats.org/officeDocument/2006/relationships/image" Target="../media/image108.png"/><Relationship Id="rId1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109.png"/><Relationship Id="rId2" Type="http://schemas.openxmlformats.org/officeDocument/2006/relationships/image" Target="../media/image110.png"/><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image" Target="../media/image114.png"/><Relationship Id="rId7" Type="http://schemas.openxmlformats.org/officeDocument/2006/relationships/image" Target="../media/image115.png"/><Relationship Id="rId8" Type="http://schemas.openxmlformats.org/officeDocument/2006/relationships/image" Target="../media/image116.png"/><Relationship Id="rId9"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17.png"/><Relationship Id="rId2" Type="http://schemas.openxmlformats.org/officeDocument/2006/relationships/image" Target="../media/image118.png"/><Relationship Id="rId3" Type="http://schemas.openxmlformats.org/officeDocument/2006/relationships/image" Target="../media/image119.png"/><Relationship Id="rId4" Type="http://schemas.openxmlformats.org/officeDocument/2006/relationships/image" Target="../media/image120.png"/><Relationship Id="rId5" Type="http://schemas.openxmlformats.org/officeDocument/2006/relationships/image" Target="../media/image121.png"/><Relationship Id="rId6"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122.png"/><Relationship Id="rId2" Type="http://schemas.openxmlformats.org/officeDocument/2006/relationships/image" Target="../media/image123.png"/><Relationship Id="rId3" Type="http://schemas.openxmlformats.org/officeDocument/2006/relationships/image" Target="../media/image124.png"/><Relationship Id="rId4" Type="http://schemas.openxmlformats.org/officeDocument/2006/relationships/image" Target="../media/image125.png"/><Relationship Id="rId5" Type="http://schemas.openxmlformats.org/officeDocument/2006/relationships/image" Target="../media/image126.png"/><Relationship Id="rId6" Type="http://schemas.openxmlformats.org/officeDocument/2006/relationships/image" Target="../media/image127.png"/><Relationship Id="rId7" Type="http://schemas.openxmlformats.org/officeDocument/2006/relationships/image" Target="../media/image128.png"/><Relationship Id="rId8" Type="http://schemas.openxmlformats.org/officeDocument/2006/relationships/image" Target="../media/image129.png"/><Relationship Id="rId9" Type="http://schemas.openxmlformats.org/officeDocument/2006/relationships/image" Target="../media/image130.png"/><Relationship Id="rId10" Type="http://schemas.openxmlformats.org/officeDocument/2006/relationships/image" Target="../media/image131.png"/><Relationship Id="rId11" Type="http://schemas.openxmlformats.org/officeDocument/2006/relationships/image" Target="../media/image132.png"/><Relationship Id="rId1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133.png"/><Relationship Id="rId2" Type="http://schemas.openxmlformats.org/officeDocument/2006/relationships/image" Target="../media/image134.png"/><Relationship Id="rId3" Type="http://schemas.openxmlformats.org/officeDocument/2006/relationships/image" Target="../media/image135.png"/><Relationship Id="rId4" Type="http://schemas.openxmlformats.org/officeDocument/2006/relationships/image" Target="../media/image136.png"/><Relationship Id="rId5" Type="http://schemas.openxmlformats.org/officeDocument/2006/relationships/image" Target="../media/image137.png"/><Relationship Id="rId6"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13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3.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25.xml"/><Relationship Id="rId7"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051560" y="1432080"/>
            <a:ext cx="9966600" cy="3035520"/>
          </a:xfrm>
          <a:prstGeom prst="rect">
            <a:avLst/>
          </a:prstGeom>
          <a:noFill/>
          <a:ln>
            <a:noFill/>
          </a:ln>
        </p:spPr>
        <p:txBody>
          <a:bodyPr anchor="ctr"/>
          <a:p>
            <a:pPr>
              <a:lnSpc>
                <a:spcPct val="80000"/>
              </a:lnSpc>
            </a:pPr>
            <a:r>
              <a:rPr b="0" lang="en-US" sz="9600" spc="-1" strike="noStrike" cap="all">
                <a:solidFill>
                  <a:srgbClr val="000000"/>
                </a:solidFill>
                <a:latin typeface="Times New Roman"/>
              </a:rPr>
              <a:t>Thuật toán C4.5</a:t>
            </a:r>
            <a:endParaRPr b="0" lang="en-US" sz="9600" spc="-1" strike="noStrike">
              <a:solidFill>
                <a:srgbClr val="000000"/>
              </a:solidFill>
              <a:latin typeface="Rockwell"/>
            </a:endParaRPr>
          </a:p>
        </p:txBody>
      </p:sp>
      <p:sp>
        <p:nvSpPr>
          <p:cNvPr id="145" name="TextShape 2"/>
          <p:cNvSpPr txBox="1"/>
          <p:nvPr/>
        </p:nvSpPr>
        <p:spPr>
          <a:xfrm>
            <a:off x="1051560" y="4554720"/>
            <a:ext cx="8056440" cy="1541160"/>
          </a:xfrm>
          <a:prstGeom prst="rect">
            <a:avLst/>
          </a:prstGeom>
          <a:noFill/>
          <a:ln>
            <a:noFill/>
          </a:ln>
        </p:spPr>
        <p:txBody>
          <a:bodyPr>
            <a:normAutofit/>
          </a:bodyPr>
          <a:p>
            <a:pPr>
              <a:lnSpc>
                <a:spcPct val="90000"/>
              </a:lnSpc>
              <a:spcBef>
                <a:spcPts val="1199"/>
              </a:spcBef>
            </a:pPr>
            <a:r>
              <a:rPr b="0" lang="en-US" sz="2200" spc="-1" strike="noStrike">
                <a:solidFill>
                  <a:srgbClr val="000000"/>
                </a:solidFill>
                <a:latin typeface="Times New Roman"/>
              </a:rPr>
              <a:t>Tác giả: Phan Anh Trúc</a:t>
            </a:r>
            <a:endParaRPr b="0" lang="en-US" sz="2200" spc="-1" strike="noStrike">
              <a:latin typeface="Arial"/>
            </a:endParaRPr>
          </a:p>
          <a:p>
            <a:pPr>
              <a:lnSpc>
                <a:spcPct val="90000"/>
              </a:lnSpc>
              <a:spcBef>
                <a:spcPts val="1199"/>
              </a:spcBef>
            </a:pPr>
            <a:r>
              <a:rPr b="0" lang="en-US" sz="2200" spc="-1" strike="noStrike">
                <a:solidFill>
                  <a:srgbClr val="000000"/>
                </a:solidFill>
                <a:latin typeface="Times New Roman"/>
              </a:rPr>
              <a:t>Email: anhtrucphanit@gmail.</a:t>
            </a:r>
            <a:endParaRPr b="0" lang="en-US"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7600" y="605880"/>
            <a:ext cx="6946200" cy="699840"/>
          </a:xfrm>
          <a:prstGeom prst="rect">
            <a:avLst/>
          </a:prstGeom>
          <a:noFill/>
          <a:ln>
            <a:noFill/>
          </a:ln>
        </p:spPr>
        <p:style>
          <a:lnRef idx="0"/>
          <a:fillRef idx="0"/>
          <a:effectRef idx="0"/>
          <a:fontRef idx="minor"/>
        </p:style>
        <p:txBody>
          <a:bodyPr wrap="none" lIns="90000" rIns="90000" tIns="45000" bIns="45000"/>
          <a:p>
            <a:pPr marL="571680" indent="-571320">
              <a:lnSpc>
                <a:spcPct val="100000"/>
              </a:lnSpc>
              <a:buClr>
                <a:srgbClr val="000000"/>
              </a:buClr>
              <a:buFont typeface="Arial"/>
              <a:buChar char="•"/>
            </a:pPr>
            <a:r>
              <a:rPr b="0" lang="en-US" sz="4000" spc="-1" strike="noStrike">
                <a:solidFill>
                  <a:srgbClr val="000000"/>
                </a:solidFill>
                <a:latin typeface="Times New Roman"/>
              </a:rPr>
              <a:t>GAIN RATIO (Tỉ lệ đạt được)</a:t>
            </a:r>
            <a:endParaRPr b="0" lang="en-US" sz="4000" spc="-1" strike="noStrike">
              <a:latin typeface="Arial"/>
            </a:endParaRPr>
          </a:p>
        </p:txBody>
      </p:sp>
      <mc:AlternateContent>
        <mc:Choice xmlns:a14="http://schemas.microsoft.com/office/drawing/2010/main" Requires="a14">
          <p:sp>
            <p:nvSpPr>
              <p:cNvPr id="212" name="Formula 2"/>
              <p:cNvSpPr txBox="1"/>
              <p:nvPr/>
            </p:nvSpPr>
            <p:spPr>
              <a:xfrm>
                <a:off x="2666880" y="1714680"/>
                <a:ext cx="6305040" cy="1024920"/>
              </a:xfrm>
              <a:prstGeom prst="rect">
                <a:avLst/>
              </a:prstGeom>
            </p:spPr>
            <p:txBody>
              <a:bodyPr/>
              <a:p>
                <a14:m>
                  <m:oMath xmlns:m="http://schemas.openxmlformats.org/officeDocument/2006/math">
                    <m:r>
                      <m:t xml:space="preserve">𝐺𝑎𝑖𝑛𝑅𝑎𝑡𝑖𝑜</m:t>
                    </m:r>
                    <m:d>
                      <m:dPr>
                        <m:begChr m:val="("/>
                        <m:endChr m:val=")"/>
                      </m:dPr>
                      <m:e>
                        <m:r>
                          <m:t xml:space="preserve">𝑝</m:t>
                        </m:r>
                        <m:r>
                          <m:t xml:space="preserve">,</m:t>
                        </m:r>
                        <m:r>
                          <m:t xml:space="preserve">𝑇</m:t>
                        </m:r>
                      </m:e>
                    </m:d>
                    <m:r>
                      <m:t xml:space="preserve">=</m:t>
                    </m:r>
                    <m:f>
                      <m:num>
                        <m:r>
                          <m:t xml:space="preserve">𝐺𝑎𝑖𝑛</m:t>
                        </m:r>
                        <m:d>
                          <m:dPr>
                            <m:begChr m:val="("/>
                            <m:endChr m:val=")"/>
                          </m:dPr>
                          <m:e>
                            <m:r>
                              <m:t xml:space="preserve">𝑝</m:t>
                            </m:r>
                            <m:r>
                              <m:t xml:space="preserve">,</m:t>
                            </m:r>
                            <m:r>
                              <m:t xml:space="preserve">𝑇</m:t>
                            </m:r>
                          </m:e>
                        </m:d>
                      </m:num>
                      <m:den>
                        <m:r>
                          <m:t xml:space="preserve">𝑆𝑝𝑙𝑖𝑡𝐼𝑛𝑓𝑜</m:t>
                        </m:r>
                        <m:d>
                          <m:dPr>
                            <m:begChr m:val="("/>
                            <m:endChr m:val=")"/>
                          </m:dPr>
                          <m:e>
                            <m:r>
                              <m:t xml:space="preserve">𝑝</m:t>
                            </m:r>
                            <m:r>
                              <m:t xml:space="preserve">,</m:t>
                            </m:r>
                            <m:r>
                              <m:t xml:space="preserve">𝑇</m:t>
                            </m:r>
                          </m:e>
                        </m:d>
                      </m:den>
                    </m:f>
                  </m:oMath>
                </a14:m>
              </a:p>
            </p:txBody>
          </p:sp>
        </mc:Choice>
        <mc:Fallback/>
      </mc:AlternateContent>
      <p:sp>
        <p:nvSpPr>
          <p:cNvPr id="213" name="CustomShape 3"/>
          <p:cNvSpPr/>
          <p:nvPr/>
        </p:nvSpPr>
        <p:spPr>
          <a:xfrm>
            <a:off x="2666880" y="1714680"/>
            <a:ext cx="6305040" cy="102492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14" name="CustomShape 4"/>
          <p:cNvSpPr/>
          <p:nvPr/>
        </p:nvSpPr>
        <p:spPr>
          <a:xfrm>
            <a:off x="923760" y="3337920"/>
            <a:ext cx="3733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Rockwell"/>
              </a:rPr>
              <a:t>Với SplitInfo(p,T):</a:t>
            </a:r>
            <a:endParaRPr b="0" lang="en-US" sz="1800" spc="-1" strike="noStrike">
              <a:latin typeface="Arial"/>
            </a:endParaRPr>
          </a:p>
        </p:txBody>
      </p:sp>
      <mc:AlternateContent>
        <mc:Choice xmlns:a14="http://schemas.microsoft.com/office/drawing/2010/main" Requires="a14">
          <p:sp>
            <p:nvSpPr>
              <p:cNvPr id="215" name="Formula 5"/>
              <p:cNvSpPr txBox="1"/>
              <p:nvPr/>
            </p:nvSpPr>
            <p:spPr>
              <a:xfrm>
                <a:off x="1981080" y="3942720"/>
                <a:ext cx="8642160" cy="1306440"/>
              </a:xfrm>
              <a:prstGeom prst="rect">
                <a:avLst/>
              </a:prstGeom>
            </p:spPr>
            <p:txBody>
              <a:bodyPr/>
              <a:p>
                <a14:m>
                  <m:oMath xmlns:m="http://schemas.openxmlformats.org/officeDocument/2006/math">
                    <m:r>
                      <m:t xml:space="preserve">𝑆𝑝𝑙𝑖𝑡𝐼𝑛𝑓𝑜</m:t>
                    </m:r>
                    <m:d>
                      <m:dPr>
                        <m:begChr m:val="("/>
                        <m:endChr m:val=")"/>
                      </m:dPr>
                      <m:e>
                        <m:r>
                          <m:t xml:space="preserve">𝑝</m:t>
                        </m:r>
                        <m:r>
                          <m:t xml:space="preserve">,</m:t>
                        </m:r>
                        <m:r>
                          <m:t xml:space="preserve">𝑇</m:t>
                        </m:r>
                      </m:e>
                    </m:d>
                    <m:r>
                      <m:t xml:space="preserve">=</m:t>
                    </m:r>
                    <m:r>
                      <m:t xml:space="preserve">−</m:t>
                    </m:r>
                    <m:nary>
                      <m:naryPr>
                        <m:chr m:val="∑"/>
                        <m:subHide m:val="1"/>
                        <m:supHide m:val="1"/>
                      </m:naryPr>
                      <m:sub/>
                      <m:sup/>
                      <m:e>
                        <m:sSup>
                          <m:e>
                            <m:r>
                              <m:t xml:space="preserve">𝑃</m:t>
                            </m:r>
                          </m:e>
                          <m:sup>
                            <m:r>
                              <m:t xml:space="preserve">′</m:t>
                            </m:r>
                          </m:sup>
                        </m:sSup>
                        <m:d>
                          <m:dPr>
                            <m:begChr m:val="("/>
                            <m:endChr m:val=")"/>
                          </m:dPr>
                          <m:e>
                            <m:f>
                              <m:num>
                                <m:r>
                                  <m:t xml:space="preserve">𝑗</m:t>
                                </m:r>
                              </m:num>
                              <m:den>
                                <m:r>
                                  <m:t xml:space="preserve">𝑝</m:t>
                                </m:r>
                              </m:den>
                            </m:f>
                          </m:e>
                        </m:d>
                      </m:e>
                    </m:nary>
                    <m:r>
                      <m:t xml:space="preserve">×</m:t>
                    </m:r>
                    <m:sSub>
                      <m:e>
                        <m:r>
                          <m:t xml:space="preserve">log</m:t>
                        </m:r>
                      </m:e>
                      <m:sub>
                        <m:r>
                          <m:t xml:space="preserve">2</m:t>
                        </m:r>
                      </m:sub>
                    </m:sSub>
                    <m:d>
                      <m:dPr>
                        <m:begChr m:val="("/>
                        <m:endChr m:val=")"/>
                      </m:dPr>
                      <m:e>
                        <m:sSup>
                          <m:e>
                            <m:r>
                              <m:t xml:space="preserve">𝑃</m:t>
                            </m:r>
                          </m:e>
                          <m:sup>
                            <m:r>
                              <m:t xml:space="preserve">′</m:t>
                            </m:r>
                          </m:sup>
                        </m:sSup>
                        <m:d>
                          <m:dPr>
                            <m:begChr m:val="("/>
                            <m:endChr m:val=")"/>
                          </m:dPr>
                          <m:e>
                            <m:f>
                              <m:num>
                                <m:r>
                                  <m:t xml:space="preserve">𝑗</m:t>
                                </m:r>
                              </m:num>
                              <m:den>
                                <m:r>
                                  <m:t xml:space="preserve">𝑝</m:t>
                                </m:r>
                              </m:den>
                            </m:f>
                          </m:e>
                        </m:d>
                      </m:e>
                    </m:d>
                  </m:oMath>
                </a14:m>
              </a:p>
            </p:txBody>
          </p:sp>
        </mc:Choice>
        <mc:Fallback/>
      </mc:AlternateContent>
      <p:sp>
        <p:nvSpPr>
          <p:cNvPr id="216" name="CustomShape 6"/>
          <p:cNvSpPr/>
          <p:nvPr/>
        </p:nvSpPr>
        <p:spPr>
          <a:xfrm>
            <a:off x="1981080" y="3942720"/>
            <a:ext cx="8642160" cy="1306440"/>
          </a:xfrm>
          <a:prstGeom prst="rect">
            <a:avLst/>
          </a:prstGeom>
          <a:blipFill rotWithShape="0">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17" name="CustomShape 7"/>
          <p:cNvSpPr/>
          <p:nvPr/>
        </p:nvSpPr>
        <p:spPr>
          <a:xfrm>
            <a:off x="958320" y="5562720"/>
            <a:ext cx="5350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Với  là tỷ lệ các thành phần ở vị trí p hiện tại </a:t>
            </a:r>
            <a:endParaRPr b="0" lang="en-US" sz="1800" spc="-1" strike="noStrike">
              <a:latin typeface="Arial"/>
            </a:endParaRPr>
          </a:p>
        </p:txBody>
      </p:sp>
      <p:sp>
        <p:nvSpPr>
          <p:cNvPr id="218" name="CustomShape 8"/>
          <p:cNvSpPr/>
          <p:nvPr/>
        </p:nvSpPr>
        <p:spPr>
          <a:xfrm>
            <a:off x="923760" y="5562720"/>
            <a:ext cx="5419800" cy="573480"/>
          </a:xfrm>
          <a:prstGeom prst="rect">
            <a:avLst/>
          </a:prstGeom>
          <a:blipFill rotWithShape="0">
            <a:blip r:embed="rId3"/>
            <a:stretch>
              <a:fillRect l="-1006" t="0"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6977520" y="219240"/>
            <a:ext cx="4747320" cy="2133360"/>
          </a:xfrm>
          <a:prstGeom prst="rect">
            <a:avLst/>
          </a:prstGeom>
          <a:noFill/>
          <a:ln>
            <a:noFill/>
          </a:ln>
        </p:spPr>
        <p:style>
          <a:lnRef idx="0"/>
          <a:fillRef idx="0"/>
          <a:effectRef idx="0"/>
          <a:fontRef idx="minor"/>
        </p:style>
        <p:txBody>
          <a:bodyPr/>
          <a:p>
            <a:pPr marL="182880" indent="-182520">
              <a:lnSpc>
                <a:spcPct val="150000"/>
              </a:lnSpc>
              <a:spcBef>
                <a:spcPts val="1199"/>
              </a:spcBef>
              <a:buClr>
                <a:srgbClr val="9e3611"/>
              </a:buClr>
              <a:buSzPct val="85000"/>
              <a:buFont typeface="Wingdings" charset="2"/>
              <a:buChar char=""/>
            </a:pPr>
            <a:r>
              <a:rPr b="1" lang="en-US" sz="2000" spc="-1" strike="noStrike">
                <a:solidFill>
                  <a:srgbClr val="000000"/>
                </a:solidFill>
                <a:latin typeface="Times New Roman"/>
              </a:rPr>
              <a:t>Ví dụ:  </a:t>
            </a:r>
            <a:r>
              <a:rPr b="0" lang="en-US" sz="2000" spc="-1" strike="noStrike">
                <a:solidFill>
                  <a:srgbClr val="000000"/>
                </a:solidFill>
                <a:latin typeface="Times New Roman"/>
              </a:rPr>
              <a:t>Câu hỏi có chơi tennis hay không? Quyết định đưa ra dựa trên các yếu tố về thời tiết: Quang cảnh, nhiệt độ, độ ẩm, độ gió.</a:t>
            </a:r>
            <a:endParaRPr b="0" lang="en-US" sz="2000" spc="-1" strike="noStrike">
              <a:latin typeface="Arial"/>
            </a:endParaRPr>
          </a:p>
          <a:p>
            <a:pPr>
              <a:lnSpc>
                <a:spcPct val="150000"/>
              </a:lnSpc>
              <a:spcBef>
                <a:spcPts val="1199"/>
              </a:spcBef>
            </a:pPr>
            <a:endParaRPr b="0" lang="en-US" sz="2000" spc="-1" strike="noStrike">
              <a:latin typeface="Arial"/>
            </a:endParaRPr>
          </a:p>
        </p:txBody>
      </p:sp>
      <p:graphicFrame>
        <p:nvGraphicFramePr>
          <p:cNvPr id="220" name="Table 2"/>
          <p:cNvGraphicFramePr/>
          <p:nvPr/>
        </p:nvGraphicFramePr>
        <p:xfrm>
          <a:off x="485640" y="219240"/>
          <a:ext cx="6143400" cy="6038640"/>
        </p:xfrm>
        <a:graphic>
          <a:graphicData uri="http://schemas.openxmlformats.org/drawingml/2006/table">
            <a:tbl>
              <a:tblPr/>
              <a:tblGrid>
                <a:gridCol w="709560"/>
                <a:gridCol w="1125720"/>
                <a:gridCol w="929880"/>
                <a:gridCol w="977760"/>
                <a:gridCol w="1089720"/>
                <a:gridCol w="131076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221" name="Picture 8" descr=""/>
          <p:cNvPicPr/>
          <p:nvPr/>
        </p:nvPicPr>
        <p:blipFill>
          <a:blip r:embed="rId1"/>
          <a:srcRect l="0" t="0" r="0" b="8501"/>
          <a:stretch/>
        </p:blipFill>
        <p:spPr>
          <a:xfrm>
            <a:off x="9667440" y="4229280"/>
            <a:ext cx="2409840" cy="2481840"/>
          </a:xfrm>
          <a:prstGeom prst="rect">
            <a:avLst/>
          </a:prstGeom>
          <a:ln>
            <a:noFill/>
          </a:ln>
        </p:spPr>
      </p:pic>
      <p:sp>
        <p:nvSpPr>
          <p:cNvPr id="222" name="CustomShape 3"/>
          <p:cNvSpPr/>
          <p:nvPr/>
        </p:nvSpPr>
        <p:spPr>
          <a:xfrm>
            <a:off x="2514240" y="6265800"/>
            <a:ext cx="1543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Bộ dữ liệu S</a:t>
            </a:r>
            <a:endParaRPr b="0" lang="en-US" sz="1800" spc="-1" strike="noStrike">
              <a:latin typeface="Arial"/>
            </a:endParaRPr>
          </a:p>
        </p:txBody>
      </p:sp>
      <p:sp>
        <p:nvSpPr>
          <p:cNvPr id="223" name="CustomShape 4"/>
          <p:cNvSpPr/>
          <p:nvPr/>
        </p:nvSpPr>
        <p:spPr>
          <a:xfrm>
            <a:off x="6977520" y="2127600"/>
            <a:ext cx="4528440" cy="2375640"/>
          </a:xfrm>
          <a:prstGeom prst="rect">
            <a:avLst/>
          </a:prstGeom>
          <a:noFill/>
          <a:ln>
            <a:noFill/>
          </a:ln>
        </p:spPr>
        <p:style>
          <a:lnRef idx="0"/>
          <a:fillRef idx="0"/>
          <a:effectRef idx="0"/>
          <a:fontRef idx="minor"/>
        </p:style>
        <p:txBody>
          <a:bodyPr lIns="90000" rIns="90000" tIns="45000" bIns="45000"/>
          <a:p>
            <a:pPr>
              <a:lnSpc>
                <a:spcPct val="150000"/>
              </a:lnSpc>
            </a:pPr>
            <a:r>
              <a:rPr b="1" lang="en-US" sz="2000" spc="-1" strike="noStrike">
                <a:solidFill>
                  <a:srgbClr val="000000"/>
                </a:solidFill>
                <a:latin typeface="Times New Roman"/>
              </a:rPr>
              <a:t>Ta có tập các giá trị của thuộc tính sau: </a:t>
            </a:r>
            <a:endParaRPr b="0" lang="en-US" sz="2000" spc="-1" strike="noStrike">
              <a:latin typeface="Arial"/>
            </a:endParaRPr>
          </a:p>
          <a:p>
            <a:pPr>
              <a:lnSpc>
                <a:spcPct val="150000"/>
              </a:lnSpc>
            </a:pPr>
            <a:r>
              <a:rPr b="0" lang="en-US" sz="2000" spc="-1" strike="noStrike">
                <a:solidFill>
                  <a:srgbClr val="000000"/>
                </a:solidFill>
                <a:latin typeface="Times New Roman"/>
              </a:rPr>
              <a:t>Quang cảnh ={Nắng, Âm u, Mưa}</a:t>
            </a:r>
            <a:endParaRPr b="0" lang="en-US" sz="2000" spc="-1" strike="noStrike">
              <a:latin typeface="Arial"/>
            </a:endParaRPr>
          </a:p>
          <a:p>
            <a:pPr>
              <a:lnSpc>
                <a:spcPct val="150000"/>
              </a:lnSpc>
            </a:pPr>
            <a:r>
              <a:rPr b="0" lang="en-US" sz="2000" spc="-1" strike="noStrike">
                <a:solidFill>
                  <a:srgbClr val="000000"/>
                </a:solidFill>
                <a:latin typeface="Times New Roman"/>
              </a:rPr>
              <a:t>Nhiệt độ = {Nóng, Ấm, Lạnh}</a:t>
            </a:r>
            <a:endParaRPr b="0" lang="en-US" sz="2000" spc="-1" strike="noStrike">
              <a:latin typeface="Arial"/>
            </a:endParaRPr>
          </a:p>
          <a:p>
            <a:pPr>
              <a:lnSpc>
                <a:spcPct val="150000"/>
              </a:lnSpc>
            </a:pPr>
            <a:r>
              <a:rPr b="0" lang="en-US" sz="2000" spc="-1" strike="noStrike">
                <a:solidFill>
                  <a:srgbClr val="000000"/>
                </a:solidFill>
                <a:latin typeface="Times New Roman"/>
              </a:rPr>
              <a:t>Độ ẩm= {65,70,75,78,80,85,90,95,96}</a:t>
            </a:r>
            <a:endParaRPr b="0" lang="en-US" sz="2000" spc="-1" strike="noStrike">
              <a:latin typeface="Arial"/>
            </a:endParaRPr>
          </a:p>
          <a:p>
            <a:pPr>
              <a:lnSpc>
                <a:spcPct val="150000"/>
              </a:lnSpc>
            </a:pPr>
            <a:r>
              <a:rPr b="0" lang="en-US" sz="2000" spc="-1" strike="noStrike">
                <a:solidFill>
                  <a:srgbClr val="000000"/>
                </a:solidFill>
                <a:latin typeface="Times New Roman"/>
              </a:rPr>
              <a:t>Độ gió = {Yếu, Mạnh}</a:t>
            </a:r>
            <a:endParaRPr b="0" lang="en-US"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998280" y="990720"/>
            <a:ext cx="39560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Times New Roman"/>
              </a:rPr>
              <a:t>Bước 1: Tính Entropy của bộ dữ liệu S</a:t>
            </a:r>
            <a:endParaRPr b="0" lang="en-US" sz="1800" spc="-1" strike="noStrike">
              <a:latin typeface="Arial"/>
            </a:endParaRPr>
          </a:p>
        </p:txBody>
      </p:sp>
      <p:sp>
        <p:nvSpPr>
          <p:cNvPr id="225" name="CustomShape 2"/>
          <p:cNvSpPr/>
          <p:nvPr/>
        </p:nvSpPr>
        <p:spPr>
          <a:xfrm>
            <a:off x="5918400" y="2085840"/>
            <a:ext cx="1080" cy="731880"/>
          </a:xfrm>
          <a:prstGeom prst="rect">
            <a:avLst/>
          </a:prstGeom>
          <a:noFill/>
          <a:ln>
            <a:noFill/>
          </a:ln>
        </p:spPr>
        <p:style>
          <a:lnRef idx="0"/>
          <a:fillRef idx="0"/>
          <a:effectRef idx="0"/>
          <a:fontRef idx="minor"/>
        </p:style>
        <p:txBody>
          <a:bodyPr wrap="none"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26" name="CustomShape 3"/>
          <p:cNvSpPr/>
          <p:nvPr/>
        </p:nvSpPr>
        <p:spPr>
          <a:xfrm>
            <a:off x="1733400" y="2085840"/>
            <a:ext cx="8371080" cy="228960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44520" y="145800"/>
            <a:ext cx="46465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Times New Roman"/>
              </a:rPr>
              <a:t>Bước 2: Tính Gain Ratio của từng thuộc tính:</a:t>
            </a:r>
            <a:endParaRPr b="0" lang="en-US" sz="1800" spc="-1" strike="noStrike">
              <a:latin typeface="Arial"/>
            </a:endParaRPr>
          </a:p>
        </p:txBody>
      </p:sp>
      <p:sp>
        <p:nvSpPr>
          <p:cNvPr id="228" name="CustomShape 2"/>
          <p:cNvSpPr/>
          <p:nvPr/>
        </p:nvSpPr>
        <p:spPr>
          <a:xfrm>
            <a:off x="685800" y="64476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Quang cảnh = {Nắng, Âm u, Mưa}: </a:t>
            </a:r>
            <a:endParaRPr b="0" lang="en-US" sz="1800" spc="-1" strike="noStrike">
              <a:latin typeface="Arial"/>
            </a:endParaRPr>
          </a:p>
        </p:txBody>
      </p:sp>
      <p:sp>
        <p:nvSpPr>
          <p:cNvPr id="229" name="CustomShape 3"/>
          <p:cNvSpPr/>
          <p:nvPr/>
        </p:nvSpPr>
        <p:spPr>
          <a:xfrm>
            <a:off x="3291120" y="1080720"/>
            <a:ext cx="1316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 </a:t>
            </a:r>
            <a:r>
              <a:rPr b="0" lang="en-US" sz="1800" spc="-1" strike="noStrike">
                <a:solidFill>
                  <a:srgbClr val="000000"/>
                </a:solidFill>
                <a:latin typeface="Rockwell"/>
              </a:rPr>
              <a:t>= 0.9710</a:t>
            </a:r>
            <a:endParaRPr b="0" lang="en-US" sz="1800" spc="-1" strike="noStrike">
              <a:latin typeface="Arial"/>
            </a:endParaRPr>
          </a:p>
        </p:txBody>
      </p:sp>
      <p:sp>
        <p:nvSpPr>
          <p:cNvPr id="230" name="CustomShape 4"/>
          <p:cNvSpPr/>
          <p:nvPr/>
        </p:nvSpPr>
        <p:spPr>
          <a:xfrm>
            <a:off x="685800" y="1080720"/>
            <a:ext cx="6527160" cy="58176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31" name="CustomShape 5"/>
          <p:cNvSpPr/>
          <p:nvPr/>
        </p:nvSpPr>
        <p:spPr>
          <a:xfrm>
            <a:off x="3256920" y="1677600"/>
            <a:ext cx="1316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 </a:t>
            </a:r>
            <a:r>
              <a:rPr b="0" lang="en-US" sz="1800" spc="-1" strike="noStrike">
                <a:solidFill>
                  <a:srgbClr val="000000"/>
                </a:solidFill>
                <a:latin typeface="Rockwell"/>
              </a:rPr>
              <a:t>= 0.9710</a:t>
            </a:r>
            <a:endParaRPr b="0" lang="en-US" sz="1800" spc="-1" strike="noStrike">
              <a:latin typeface="Arial"/>
            </a:endParaRPr>
          </a:p>
        </p:txBody>
      </p:sp>
      <p:sp>
        <p:nvSpPr>
          <p:cNvPr id="232" name="CustomShape 6"/>
          <p:cNvSpPr/>
          <p:nvPr/>
        </p:nvSpPr>
        <p:spPr>
          <a:xfrm>
            <a:off x="685800" y="1677600"/>
            <a:ext cx="6459120" cy="581760"/>
          </a:xfrm>
          <a:prstGeom prst="rect">
            <a:avLst/>
          </a:prstGeom>
          <a:blipFill rotWithShape="0">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33" name="CustomShape 7"/>
          <p:cNvSpPr/>
          <p:nvPr/>
        </p:nvSpPr>
        <p:spPr>
          <a:xfrm>
            <a:off x="3280680" y="2274840"/>
            <a:ext cx="664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 </a:t>
            </a:r>
            <a:r>
              <a:rPr b="0" lang="en-US" sz="1800" spc="-1" strike="noStrike">
                <a:solidFill>
                  <a:srgbClr val="000000"/>
                </a:solidFill>
                <a:latin typeface="Rockwell"/>
              </a:rPr>
              <a:t>= 0</a:t>
            </a:r>
            <a:endParaRPr b="0" lang="en-US" sz="1800" spc="-1" strike="noStrike">
              <a:latin typeface="Arial"/>
            </a:endParaRPr>
          </a:p>
        </p:txBody>
      </p:sp>
      <p:sp>
        <p:nvSpPr>
          <p:cNvPr id="234" name="CustomShape 8"/>
          <p:cNvSpPr/>
          <p:nvPr/>
        </p:nvSpPr>
        <p:spPr>
          <a:xfrm>
            <a:off x="685800" y="2274840"/>
            <a:ext cx="5854320" cy="581760"/>
          </a:xfrm>
          <a:prstGeom prst="rect">
            <a:avLst/>
          </a:prstGeom>
          <a:blipFill rotWithShape="0">
            <a:blip r:embed="rId3"/>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235" name="Formula 9"/>
              <p:cNvSpPr txBox="1"/>
              <p:nvPr/>
            </p:nvSpPr>
            <p:spPr>
              <a:xfrm>
                <a:off x="685800" y="2888640"/>
                <a:ext cx="9981720" cy="1704600"/>
              </a:xfrm>
              <a:prstGeom prst="rect">
                <a:avLst/>
              </a:prstGeom>
            </p:spPr>
            <p:txBody>
              <a:bodyPr/>
              <a:p>
                <a14:m>
                  <m:oMath xmlns:m="http://schemas.openxmlformats.org/officeDocument/2006/math">
                    <m:r>
                      <m:t xml:space="preserve">𝑮𝒂𝒊𝒏</m:t>
                    </m:r>
                    <m:d>
                      <m:dPr>
                        <m:begChr m:val="("/>
                        <m:endChr m:val=")"/>
                      </m:dPr>
                      <m:e>
                        <m:r>
                          <m:t xml:space="preserve">𝑺</m:t>
                        </m:r>
                        <m:r>
                          <m:t xml:space="preserve">,</m:t>
                        </m:r>
                        <m:r>
                          <m:rPr>
                            <m:lit/>
                            <m:nor/>
                          </m:rPr>
                          <m:t xml:space="preserve">Quang</m:t>
                        </m:r>
                        <m:r>
                          <m:rPr>
                            <m:lit/>
                            <m:nor/>
                          </m:rPr>
                          <m:t xml:space="preserve"> </m:t>
                        </m:r>
                        <m:r>
                          <m:rPr>
                            <m:lit/>
                            <m:nor/>
                          </m:rPr>
                          <m:t xml:space="preserve">c</m:t>
                        </m:r>
                        <m:r>
                          <m:rPr>
                            <m:lit/>
                            <m:nor/>
                          </m:rPr>
                          <m:t xml:space="preserve">ả</m:t>
                        </m:r>
                        <m:r>
                          <m:rPr>
                            <m:lit/>
                            <m:nor/>
                          </m:rPr>
                          <m:t xml:space="preserve">nh</m:t>
                        </m:r>
                      </m:e>
                    </m:d>
                    <m:r>
                      <m:t xml:space="preserve">=</m:t>
                    </m:r>
                    <m:r>
                      <m:t xml:space="preserve">𝐸𝑛𝑡𝑟𝑜𝑝𝑦</m:t>
                    </m:r>
                    <m:d>
                      <m:dPr>
                        <m:begChr m:val="("/>
                        <m:endChr m:val=")"/>
                      </m:dPr>
                      <m:e>
                        <m:r>
                          <m:t xml:space="preserve">𝑆</m:t>
                        </m:r>
                      </m:e>
                    </m:d>
                    <m:r>
                      <m:t xml:space="preserve">−</m:t>
                    </m:r>
                    <m:d>
                      <m:dPr>
                        <m:begChr m:val="("/>
                        <m:endChr m:val=")"/>
                      </m:dPr>
                      <m:e>
                        <m:f>
                          <m:num>
                            <m:r>
                              <m:t xml:space="preserve">5</m:t>
                            </m:r>
                          </m:num>
                          <m:den>
                            <m:r>
                              <m:t xml:space="preserve">14</m:t>
                            </m:r>
                          </m:den>
                        </m:f>
                        <m:r>
                          <m:t xml:space="preserve">×</m:t>
                        </m:r>
                        <m:r>
                          <m:t xml:space="preserve">𝐸𝑛𝑡𝑟𝑜𝑝𝑦</m:t>
                        </m:r>
                        <m:d>
                          <m:dPr>
                            <m:begChr m:val="("/>
                            <m:endChr m:val=")"/>
                          </m:dPr>
                          <m:e>
                            <m:sSub>
                              <m:e>
                                <m:r>
                                  <m:t xml:space="preserve">𝑆</m:t>
                                </m:r>
                              </m:e>
                              <m:sub>
                                <m:r>
                                  <m:t xml:space="preserve">𝑛</m:t>
                                </m:r>
                                <m:r>
                                  <m:t xml:space="preserve">ắ</m:t>
                                </m:r>
                                <m:r>
                                  <m:t xml:space="preserve">𝑛𝑔</m:t>
                                </m:r>
                              </m:sub>
                            </m:sSub>
                          </m:e>
                        </m:d>
                        <m:r>
                          <m:t xml:space="preserve">+</m:t>
                        </m:r>
                        <m:f>
                          <m:num>
                            <m:r>
                              <m:t xml:space="preserve">5</m:t>
                            </m:r>
                          </m:num>
                          <m:den>
                            <m:r>
                              <m:t xml:space="preserve">14</m:t>
                            </m:r>
                          </m:den>
                        </m:f>
                        <m:r>
                          <m:t xml:space="preserve">×</m:t>
                        </m:r>
                        <m:r>
                          <m:t xml:space="preserve">𝐸𝑛𝑡𝑟𝑜𝑝𝑦</m:t>
                        </m:r>
                        <m:d>
                          <m:dPr>
                            <m:begChr m:val="("/>
                            <m:endChr m:val=")"/>
                          </m:dPr>
                          <m:e>
                            <m:sSub>
                              <m:e>
                                <m:r>
                                  <m:t xml:space="preserve">𝑆</m:t>
                                </m:r>
                              </m:e>
                              <m:sub>
                                <m:r>
                                  <m:t xml:space="preserve">𝑚</m:t>
                                </m:r>
                                <m:r>
                                  <m:t xml:space="preserve">ư</m:t>
                                </m:r>
                                <m:r>
                                  <m:t xml:space="preserve">𝑎</m:t>
                                </m:r>
                              </m:sub>
                            </m:sSub>
                          </m:e>
                        </m:d>
                        <m:r>
                          <m:t xml:space="preserve">+</m:t>
                        </m:r>
                        <m:f>
                          <m:num>
                            <m:r>
                              <m:t xml:space="preserve">4</m:t>
                            </m:r>
                          </m:num>
                          <m:den>
                            <m:r>
                              <m:t xml:space="preserve">14</m:t>
                            </m:r>
                          </m:den>
                        </m:f>
                        <m:r>
                          <m:t xml:space="preserve">×</m:t>
                        </m:r>
                        <m:r>
                          <m:t xml:space="preserve">𝐸𝑛𝑡𝑟𝑜𝑝𝑦</m:t>
                        </m:r>
                        <m:d>
                          <m:dPr>
                            <m:begChr m:val="("/>
                            <m:endChr m:val=")"/>
                          </m:dPr>
                          <m:e>
                            <m:sSub>
                              <m:e>
                                <m:r>
                                  <m:t xml:space="preserve">𝑆</m:t>
                                </m:r>
                              </m:e>
                              <m:sub>
                                <m:r>
                                  <m:t xml:space="preserve">â</m:t>
                                </m:r>
                                <m:r>
                                  <m:t xml:space="preserve">𝑚</m:t>
                                </m:r>
                                <m:r>
                                  <m:t xml:space="preserve">𝑢</m:t>
                                </m:r>
                              </m:sub>
                            </m:sSub>
                          </m:e>
                        </m:d>
                      </m:e>
                    </m:d>
                    <m:r>
                      <m:t xml:space="preserve">=</m:t>
                    </m:r>
                    <m:r>
                      <m:t xml:space="preserve">0.94</m:t>
                    </m:r>
                    <m:r>
                      <m:t xml:space="preserve">−</m:t>
                    </m:r>
                    <m:d>
                      <m:dPr>
                        <m:begChr m:val="("/>
                        <m:endChr m:val=")"/>
                      </m:dPr>
                      <m:e>
                        <m:f>
                          <m:num>
                            <m:r>
                              <m:t xml:space="preserve">5</m:t>
                            </m:r>
                          </m:num>
                          <m:den>
                            <m:r>
                              <m:t xml:space="preserve">14</m:t>
                            </m:r>
                          </m:den>
                        </m:f>
                        <m:r>
                          <m:t xml:space="preserve">×</m:t>
                        </m:r>
                        <m:r>
                          <m:t xml:space="preserve">0.9710</m:t>
                        </m:r>
                        <m:r>
                          <m:t xml:space="preserve">+</m:t>
                        </m:r>
                        <m:f>
                          <m:num>
                            <m:r>
                              <m:t xml:space="preserve">5</m:t>
                            </m:r>
                          </m:num>
                          <m:den>
                            <m:r>
                              <m:t xml:space="preserve">14</m:t>
                            </m:r>
                          </m:den>
                        </m:f>
                        <m:r>
                          <m:t xml:space="preserve">×</m:t>
                        </m:r>
                        <m:r>
                          <m:t xml:space="preserve">0.9710</m:t>
                        </m:r>
                        <m:r>
                          <m:t xml:space="preserve">+</m:t>
                        </m:r>
                        <m:f>
                          <m:num>
                            <m:r>
                              <m:t xml:space="preserve">4</m:t>
                            </m:r>
                          </m:num>
                          <m:den>
                            <m:r>
                              <m:t xml:space="preserve">14</m:t>
                            </m:r>
                          </m:den>
                        </m:f>
                        <m:r>
                          <m:t xml:space="preserve">×</m:t>
                        </m:r>
                        <m:r>
                          <m:t xml:space="preserve">0</m:t>
                        </m:r>
                      </m:e>
                    </m:d>
                    <m:r>
                      <m:t xml:space="preserve">=</m:t>
                    </m:r>
                    <m:r>
                      <m:t xml:space="preserve">0.246</m:t>
                    </m:r>
                  </m:oMath>
                </a14:m>
              </a:p>
            </p:txBody>
          </p:sp>
        </mc:Choice>
        <mc:Fallback/>
      </mc:AlternateContent>
      <p:sp>
        <p:nvSpPr>
          <p:cNvPr id="236" name="CustomShape 10"/>
          <p:cNvSpPr/>
          <p:nvPr/>
        </p:nvSpPr>
        <p:spPr>
          <a:xfrm>
            <a:off x="685800" y="2888640"/>
            <a:ext cx="9981720" cy="1704600"/>
          </a:xfrm>
          <a:prstGeom prst="rect">
            <a:avLst/>
          </a:prstGeom>
          <a:blipFill rotWithShape="0">
            <a:blip r:embed="rId4"/>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37" name="CustomShape 11"/>
          <p:cNvSpPr/>
          <p:nvPr/>
        </p:nvSpPr>
        <p:spPr>
          <a:xfrm>
            <a:off x="685800" y="4838760"/>
            <a:ext cx="9981720" cy="30528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Rockwell"/>
              </a:rPr>
              <a:t> </a:t>
            </a:r>
            <a:endParaRPr b="0" lang="en-US" sz="2000" spc="-1" strike="noStrike">
              <a:latin typeface="Arial"/>
            </a:endParaRPr>
          </a:p>
        </p:txBody>
      </p:sp>
      <p:sp>
        <p:nvSpPr>
          <p:cNvPr id="238" name="CustomShape 12"/>
          <p:cNvSpPr/>
          <p:nvPr/>
        </p:nvSpPr>
        <p:spPr>
          <a:xfrm>
            <a:off x="685800" y="4838760"/>
            <a:ext cx="9981720" cy="460440"/>
          </a:xfrm>
          <a:prstGeom prst="rect">
            <a:avLst/>
          </a:prstGeom>
          <a:blipFill rotWithShape="0">
            <a:blip r:embed="rId5"/>
            <a:stretch>
              <a:fillRect l="-57" t="0"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239" name="Formula 13"/>
              <p:cNvSpPr txBox="1"/>
              <p:nvPr/>
            </p:nvSpPr>
            <p:spPr>
              <a:xfrm>
                <a:off x="721080" y="5544360"/>
                <a:ext cx="8581680" cy="976680"/>
              </a:xfrm>
              <a:prstGeom prst="rect">
                <a:avLst/>
              </a:prstGeom>
            </p:spPr>
            <p:txBody>
              <a:bodyPr/>
              <a:p>
                <a14:m>
                  <m:oMath xmlns:m="http://schemas.openxmlformats.org/officeDocument/2006/math">
                    <m:r>
                      <m:t xml:space="preserve">𝑮𝒂𝒊𝒏𝑹𝒂𝒕𝒊𝒐</m:t>
                    </m:r>
                    <m:d>
                      <m:dPr>
                        <m:begChr m:val="("/>
                        <m:endChr m:val=")"/>
                      </m:dPr>
                      <m:e>
                        <m:r>
                          <m:t xml:space="preserve">𝑺</m:t>
                        </m:r>
                        <m:r>
                          <m:t xml:space="preserve">,</m:t>
                        </m:r>
                        <m:r>
                          <m:rPr>
                            <m:lit/>
                            <m:nor/>
                          </m:rPr>
                          <m:t xml:space="preserve">quang</m:t>
                        </m:r>
                        <m:r>
                          <m:rPr>
                            <m:lit/>
                            <m:nor/>
                          </m:rPr>
                          <m:t xml:space="preserve"> </m:t>
                        </m:r>
                        <m:r>
                          <m:rPr>
                            <m:lit/>
                            <m:nor/>
                          </m:rPr>
                          <m:t xml:space="preserve">c</m:t>
                        </m:r>
                        <m:r>
                          <m:rPr>
                            <m:lit/>
                            <m:nor/>
                          </m:rPr>
                          <m:t xml:space="preserve">ả</m:t>
                        </m:r>
                        <m:r>
                          <m:rPr>
                            <m:lit/>
                            <m:nor/>
                          </m:rPr>
                          <m:t xml:space="preserve">nh</m:t>
                        </m:r>
                      </m:e>
                    </m:d>
                    <m:r>
                      <m:t xml:space="preserve">=</m:t>
                    </m:r>
                    <m:f>
                      <m:num>
                        <m:r>
                          <m:t xml:space="preserve">𝐺𝑎𝑖𝑛</m:t>
                        </m:r>
                        <m:d>
                          <m:dPr>
                            <m:begChr m:val="("/>
                            <m:endChr m:val=")"/>
                          </m:dPr>
                          <m:e>
                            <m:r>
                              <m:t xml:space="preserve">𝑆</m:t>
                            </m:r>
                            <m:r>
                              <m:t xml:space="preserve">,</m:t>
                            </m:r>
                            <m:r>
                              <m:t xml:space="preserve">𝑞𝑢𝑎𝑛𝑔</m:t>
                            </m:r>
                            <m:r>
                              <m:t xml:space="preserve">𝑐</m:t>
                            </m:r>
                            <m:r>
                              <m:t xml:space="preserve">ả</m:t>
                            </m:r>
                            <m:r>
                              <m:t xml:space="preserve">𝑛h</m:t>
                            </m:r>
                          </m:e>
                        </m:d>
                      </m:num>
                      <m:den>
                        <m:r>
                          <m:t xml:space="preserve">𝑆𝑝𝑙𝑖𝑡𝐼𝑛𝑓𝑜</m:t>
                        </m:r>
                        <m:d>
                          <m:dPr>
                            <m:begChr m:val="("/>
                            <m:endChr m:val=")"/>
                          </m:dPr>
                          <m:e>
                            <m:r>
                              <m:t xml:space="preserve">𝑆</m:t>
                            </m:r>
                            <m:r>
                              <m:t xml:space="preserve">,</m:t>
                            </m:r>
                            <m:r>
                              <m:t xml:space="preserve">𝑞𝑢𝑎𝑛𝑔</m:t>
                            </m:r>
                            <m:r>
                              <m:t xml:space="preserve">𝑐</m:t>
                            </m:r>
                            <m:r>
                              <m:t xml:space="preserve">ả</m:t>
                            </m:r>
                            <m:r>
                              <m:t xml:space="preserve">𝑛h</m:t>
                            </m:r>
                          </m:e>
                        </m:d>
                      </m:den>
                    </m:f>
                    <m:r>
                      <m:t xml:space="preserve">=</m:t>
                    </m:r>
                    <m:f>
                      <m:num>
                        <m:r>
                          <m:t xml:space="preserve">0.246</m:t>
                        </m:r>
                      </m:num>
                      <m:den>
                        <m:r>
                          <m:t xml:space="preserve">1.577</m:t>
                        </m:r>
                      </m:den>
                    </m:f>
                    <m:r>
                      <m:t xml:space="preserve">=</m:t>
                    </m:r>
                    <m:r>
                      <m:t xml:space="preserve">0.156</m:t>
                    </m:r>
                  </m:oMath>
                </a14:m>
              </a:p>
            </p:txBody>
          </p:sp>
        </mc:Choice>
        <mc:Fallback/>
      </mc:AlternateContent>
      <p:sp>
        <p:nvSpPr>
          <p:cNvPr id="240" name="CustomShape 14"/>
          <p:cNvSpPr/>
          <p:nvPr/>
        </p:nvSpPr>
        <p:spPr>
          <a:xfrm>
            <a:off x="721080" y="5544360"/>
            <a:ext cx="8581680" cy="976680"/>
          </a:xfrm>
          <a:prstGeom prst="rect">
            <a:avLst/>
          </a:prstGeom>
          <a:blipFill rotWithShape="0">
            <a:blip r:embed="rId6"/>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685800" y="67968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Nhiệt độ = {Nóng, Ấm, Lạnh}</a:t>
            </a:r>
            <a:endParaRPr b="0" lang="en-US" sz="1800" spc="-1" strike="noStrike">
              <a:latin typeface="Arial"/>
            </a:endParaRPr>
          </a:p>
        </p:txBody>
      </p:sp>
      <p:sp>
        <p:nvSpPr>
          <p:cNvPr id="242" name="CustomShape 2"/>
          <p:cNvSpPr/>
          <p:nvPr/>
        </p:nvSpPr>
        <p:spPr>
          <a:xfrm>
            <a:off x="3301920" y="1080720"/>
            <a:ext cx="664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 </a:t>
            </a:r>
            <a:r>
              <a:rPr b="0" lang="en-US" sz="1800" spc="-1" strike="noStrike">
                <a:solidFill>
                  <a:srgbClr val="000000"/>
                </a:solidFill>
                <a:latin typeface="Rockwell"/>
              </a:rPr>
              <a:t>= 1</a:t>
            </a:r>
            <a:endParaRPr b="0" lang="en-US" sz="1800" spc="-1" strike="noStrike">
              <a:latin typeface="Arial"/>
            </a:endParaRPr>
          </a:p>
        </p:txBody>
      </p:sp>
      <p:sp>
        <p:nvSpPr>
          <p:cNvPr id="243" name="CustomShape 3"/>
          <p:cNvSpPr/>
          <p:nvPr/>
        </p:nvSpPr>
        <p:spPr>
          <a:xfrm>
            <a:off x="685800" y="1080720"/>
            <a:ext cx="5896800" cy="581760"/>
          </a:xfrm>
          <a:prstGeom prst="rect">
            <a:avLst/>
          </a:prstGeom>
          <a:blipFill rotWithShape="0">
            <a:blip r:embed="rId1"/>
            <a:stretch>
              <a:fillRect l="0" t="0" r="-721"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44" name="CustomShape 4"/>
          <p:cNvSpPr/>
          <p:nvPr/>
        </p:nvSpPr>
        <p:spPr>
          <a:xfrm>
            <a:off x="3205800" y="1677600"/>
            <a:ext cx="1171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 </a:t>
            </a:r>
            <a:r>
              <a:rPr b="0" lang="en-US" sz="1800" spc="-1" strike="noStrike">
                <a:solidFill>
                  <a:srgbClr val="000000"/>
                </a:solidFill>
                <a:latin typeface="Rockwell"/>
              </a:rPr>
              <a:t>= 0.918</a:t>
            </a:r>
            <a:endParaRPr b="0" lang="en-US" sz="1800" spc="-1" strike="noStrike">
              <a:latin typeface="Arial"/>
            </a:endParaRPr>
          </a:p>
        </p:txBody>
      </p:sp>
      <p:sp>
        <p:nvSpPr>
          <p:cNvPr id="245" name="CustomShape 5"/>
          <p:cNvSpPr/>
          <p:nvPr/>
        </p:nvSpPr>
        <p:spPr>
          <a:xfrm>
            <a:off x="685800" y="1677600"/>
            <a:ext cx="6211800" cy="581760"/>
          </a:xfrm>
          <a:prstGeom prst="rect">
            <a:avLst/>
          </a:prstGeom>
          <a:blipFill rotWithShape="0">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46" name="CustomShape 6"/>
          <p:cNvSpPr/>
          <p:nvPr/>
        </p:nvSpPr>
        <p:spPr>
          <a:xfrm>
            <a:off x="3260880" y="2274840"/>
            <a:ext cx="1171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 </a:t>
            </a:r>
            <a:r>
              <a:rPr b="0" lang="en-US" sz="1800" spc="-1" strike="noStrike">
                <a:solidFill>
                  <a:srgbClr val="000000"/>
                </a:solidFill>
                <a:latin typeface="Rockwell"/>
              </a:rPr>
              <a:t>= 0.811</a:t>
            </a:r>
            <a:endParaRPr b="0" lang="en-US" sz="1800" spc="-1" strike="noStrike">
              <a:latin typeface="Arial"/>
            </a:endParaRPr>
          </a:p>
        </p:txBody>
      </p:sp>
      <p:sp>
        <p:nvSpPr>
          <p:cNvPr id="247" name="CustomShape 7"/>
          <p:cNvSpPr/>
          <p:nvPr/>
        </p:nvSpPr>
        <p:spPr>
          <a:xfrm>
            <a:off x="685800" y="2274840"/>
            <a:ext cx="6321600" cy="581760"/>
          </a:xfrm>
          <a:prstGeom prst="rect">
            <a:avLst/>
          </a:prstGeom>
          <a:blipFill rotWithShape="0">
            <a:blip r:embed="rId3"/>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248" name="Formula 8"/>
              <p:cNvSpPr txBox="1"/>
              <p:nvPr/>
            </p:nvSpPr>
            <p:spPr>
              <a:xfrm>
                <a:off x="685800" y="2888640"/>
                <a:ext cx="9981720" cy="1704600"/>
              </a:xfrm>
              <a:prstGeom prst="rect">
                <a:avLst/>
              </a:prstGeom>
            </p:spPr>
            <p:txBody>
              <a:bodyPr/>
              <a:p>
                <a14:m>
                  <m:oMath xmlns:m="http://schemas.openxmlformats.org/officeDocument/2006/math">
                    <m:r>
                      <m:t xml:space="preserve">𝑮𝒂𝒊𝒏</m:t>
                    </m:r>
                    <m:d>
                      <m:dPr>
                        <m:begChr m:val="("/>
                        <m:endChr m:val=")"/>
                      </m:dPr>
                      <m:e>
                        <m:r>
                          <m:t xml:space="preserve">𝑺</m:t>
                        </m:r>
                        <m:r>
                          <m:t xml:space="preserve">,</m:t>
                        </m:r>
                        <m:r>
                          <m:rPr>
                            <m:lit/>
                            <m:nor/>
                          </m:rPr>
                          <m:t xml:space="preserve">Nhi</m:t>
                        </m:r>
                        <m:r>
                          <m:rPr>
                            <m:lit/>
                            <m:nor/>
                          </m:rPr>
                          <m:t xml:space="preserve">ệ</m:t>
                        </m:r>
                        <m:r>
                          <m:rPr>
                            <m:lit/>
                            <m:nor/>
                          </m:rPr>
                          <m:t xml:space="preserve">t</m:t>
                        </m:r>
                        <m:r>
                          <m:rPr>
                            <m:lit/>
                            <m:nor/>
                          </m:rPr>
                          <m:t xml:space="preserve"> độ</m:t>
                        </m:r>
                      </m:e>
                    </m:d>
                    <m:r>
                      <m:t xml:space="preserve">=</m:t>
                    </m:r>
                    <m:r>
                      <m:t xml:space="preserve">𝐸𝑛𝑡𝑟𝑜𝑝𝑦</m:t>
                    </m:r>
                    <m:d>
                      <m:dPr>
                        <m:begChr m:val="("/>
                        <m:endChr m:val=")"/>
                      </m:dPr>
                      <m:e>
                        <m:r>
                          <m:t xml:space="preserve">𝑆</m:t>
                        </m:r>
                      </m:e>
                    </m:d>
                    <m:r>
                      <m:t xml:space="preserve">−</m:t>
                    </m:r>
                    <m:d>
                      <m:dPr>
                        <m:begChr m:val="("/>
                        <m:endChr m:val=")"/>
                      </m:dPr>
                      <m:e>
                        <m:f>
                          <m:num>
                            <m:r>
                              <m:t xml:space="preserve">4</m:t>
                            </m:r>
                          </m:num>
                          <m:den>
                            <m:r>
                              <m:t xml:space="preserve">14</m:t>
                            </m:r>
                          </m:den>
                        </m:f>
                        <m:r>
                          <m:t xml:space="preserve">×</m:t>
                        </m:r>
                        <m:r>
                          <m:t xml:space="preserve">𝐸𝑛𝑡𝑟𝑜𝑝𝑦</m:t>
                        </m:r>
                        <m:d>
                          <m:dPr>
                            <m:begChr m:val="("/>
                            <m:endChr m:val=")"/>
                          </m:dPr>
                          <m:e>
                            <m:sSub>
                              <m:e>
                                <m:r>
                                  <m:t xml:space="preserve">𝑆</m:t>
                                </m:r>
                              </m:e>
                              <m:sub>
                                <m:r>
                                  <m:t xml:space="preserve">𝑛</m:t>
                                </m:r>
                                <m:r>
                                  <m:t xml:space="preserve">ó</m:t>
                                </m:r>
                                <m:r>
                                  <m:t xml:space="preserve">𝑛𝑔</m:t>
                                </m:r>
                              </m:sub>
                            </m:sSub>
                          </m:e>
                        </m:d>
                        <m:r>
                          <m:t xml:space="preserve">+</m:t>
                        </m:r>
                        <m:f>
                          <m:num>
                            <m:r>
                              <m:t xml:space="preserve">6</m:t>
                            </m:r>
                          </m:num>
                          <m:den>
                            <m:r>
                              <m:t xml:space="preserve">14</m:t>
                            </m:r>
                          </m:den>
                        </m:f>
                        <m:r>
                          <m:t xml:space="preserve">×</m:t>
                        </m:r>
                        <m:r>
                          <m:t xml:space="preserve">𝐸𝑛𝑡𝑟𝑜𝑝𝑦</m:t>
                        </m:r>
                        <m:d>
                          <m:dPr>
                            <m:begChr m:val="("/>
                            <m:endChr m:val=")"/>
                          </m:dPr>
                          <m:e>
                            <m:sSub>
                              <m:e>
                                <m:r>
                                  <m:t xml:space="preserve">𝑆</m:t>
                                </m:r>
                              </m:e>
                              <m:sub>
                                <m:r>
                                  <m:t xml:space="preserve">ấ</m:t>
                                </m:r>
                                <m:r>
                                  <m:t xml:space="preserve">𝑚</m:t>
                                </m:r>
                              </m:sub>
                            </m:sSub>
                          </m:e>
                        </m:d>
                        <m:r>
                          <m:t xml:space="preserve">+</m:t>
                        </m:r>
                        <m:f>
                          <m:num>
                            <m:r>
                              <m:t xml:space="preserve">4</m:t>
                            </m:r>
                          </m:num>
                          <m:den>
                            <m:r>
                              <m:t xml:space="preserve">14</m:t>
                            </m:r>
                          </m:den>
                        </m:f>
                        <m:r>
                          <m:t xml:space="preserve">×</m:t>
                        </m:r>
                        <m:r>
                          <m:t xml:space="preserve">𝐸𝑛𝑡𝑟𝑜𝑝𝑦</m:t>
                        </m:r>
                        <m:d>
                          <m:dPr>
                            <m:begChr m:val="("/>
                            <m:endChr m:val=")"/>
                          </m:dPr>
                          <m:e>
                            <m:sSub>
                              <m:e>
                                <m:r>
                                  <m:t xml:space="preserve">𝑆</m:t>
                                </m:r>
                              </m:e>
                              <m:sub>
                                <m:r>
                                  <m:t xml:space="preserve">𝑙</m:t>
                                </m:r>
                                <m:r>
                                  <m:t xml:space="preserve">ạ</m:t>
                                </m:r>
                                <m:r>
                                  <m:t xml:space="preserve">𝑛h</m:t>
                                </m:r>
                              </m:sub>
                            </m:sSub>
                          </m:e>
                        </m:d>
                      </m:e>
                    </m:d>
                    <m:r>
                      <m:t xml:space="preserve">=</m:t>
                    </m:r>
                    <m:r>
                      <m:t xml:space="preserve">0.94</m:t>
                    </m:r>
                    <m:r>
                      <m:t xml:space="preserve">−</m:t>
                    </m:r>
                    <m:d>
                      <m:dPr>
                        <m:begChr m:val="("/>
                        <m:endChr m:val=")"/>
                      </m:dPr>
                      <m:e>
                        <m:f>
                          <m:num>
                            <m:r>
                              <m:t xml:space="preserve">4</m:t>
                            </m:r>
                          </m:num>
                          <m:den>
                            <m:r>
                              <m:t xml:space="preserve">14</m:t>
                            </m:r>
                          </m:den>
                        </m:f>
                        <m:r>
                          <m:t xml:space="preserve">×</m:t>
                        </m:r>
                        <m:r>
                          <m:t xml:space="preserve">1</m:t>
                        </m:r>
                        <m:r>
                          <m:t xml:space="preserve">+</m:t>
                        </m:r>
                        <m:f>
                          <m:num>
                            <m:r>
                              <m:t xml:space="preserve">6</m:t>
                            </m:r>
                          </m:num>
                          <m:den>
                            <m:r>
                              <m:t xml:space="preserve">14</m:t>
                            </m:r>
                          </m:den>
                        </m:f>
                        <m:r>
                          <m:t xml:space="preserve">×</m:t>
                        </m:r>
                        <m:r>
                          <m:t xml:space="preserve">0.918</m:t>
                        </m:r>
                        <m:r>
                          <m:t xml:space="preserve">+</m:t>
                        </m:r>
                        <m:f>
                          <m:num>
                            <m:r>
                              <m:t xml:space="preserve">4</m:t>
                            </m:r>
                          </m:num>
                          <m:den>
                            <m:r>
                              <m:t xml:space="preserve">14</m:t>
                            </m:r>
                          </m:den>
                        </m:f>
                        <m:r>
                          <m:t xml:space="preserve">×</m:t>
                        </m:r>
                        <m:r>
                          <m:t xml:space="preserve">0.811</m:t>
                        </m:r>
                      </m:e>
                    </m:d>
                    <m:r>
                      <m:t xml:space="preserve">=</m:t>
                    </m:r>
                    <m:r>
                      <m:t xml:space="preserve">0.029</m:t>
                    </m:r>
                  </m:oMath>
                </a14:m>
              </a:p>
            </p:txBody>
          </p:sp>
        </mc:Choice>
        <mc:Fallback/>
      </mc:AlternateContent>
      <p:sp>
        <p:nvSpPr>
          <p:cNvPr id="249" name="CustomShape 9"/>
          <p:cNvSpPr/>
          <p:nvPr/>
        </p:nvSpPr>
        <p:spPr>
          <a:xfrm>
            <a:off x="685800" y="2888640"/>
            <a:ext cx="9981720" cy="1704600"/>
          </a:xfrm>
          <a:prstGeom prst="rect">
            <a:avLst/>
          </a:prstGeom>
          <a:blipFill rotWithShape="0">
            <a:blip r:embed="rId4"/>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50" name="CustomShape 10"/>
          <p:cNvSpPr/>
          <p:nvPr/>
        </p:nvSpPr>
        <p:spPr>
          <a:xfrm>
            <a:off x="685800" y="4838760"/>
            <a:ext cx="9981720" cy="30528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Rockwell"/>
              </a:rPr>
              <a:t> </a:t>
            </a:r>
            <a:endParaRPr b="0" lang="en-US" sz="2000" spc="-1" strike="noStrike">
              <a:latin typeface="Arial"/>
            </a:endParaRPr>
          </a:p>
        </p:txBody>
      </p:sp>
      <p:sp>
        <p:nvSpPr>
          <p:cNvPr id="251" name="CustomShape 11"/>
          <p:cNvSpPr/>
          <p:nvPr/>
        </p:nvSpPr>
        <p:spPr>
          <a:xfrm>
            <a:off x="685800" y="4838760"/>
            <a:ext cx="9981720" cy="471240"/>
          </a:xfrm>
          <a:prstGeom prst="rect">
            <a:avLst/>
          </a:prstGeom>
          <a:blipFill rotWithShape="0">
            <a:blip r:embed="rId5"/>
            <a:stretch>
              <a:fillRect l="-57" t="0"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252" name="Formula 12"/>
              <p:cNvSpPr txBox="1"/>
              <p:nvPr/>
            </p:nvSpPr>
            <p:spPr>
              <a:xfrm>
                <a:off x="685800" y="5456160"/>
                <a:ext cx="8581680" cy="976680"/>
              </a:xfrm>
              <a:prstGeom prst="rect">
                <a:avLst/>
              </a:prstGeom>
            </p:spPr>
            <p:txBody>
              <a:bodyPr/>
              <a:p>
                <a14:m>
                  <m:oMath xmlns:m="http://schemas.openxmlformats.org/officeDocument/2006/math">
                    <m:r>
                      <m:t xml:space="preserve">𝑮𝒂𝒊𝒏𝑹𝒂𝒕𝒊𝒐</m:t>
                    </m:r>
                    <m:d>
                      <m:dPr>
                        <m:begChr m:val="("/>
                        <m:endChr m:val=")"/>
                      </m:dPr>
                      <m:e>
                        <m:r>
                          <m:t xml:space="preserve">𝑺</m:t>
                        </m:r>
                        <m:r>
                          <m:t xml:space="preserve">,</m:t>
                        </m:r>
                        <m:r>
                          <m:rPr>
                            <m:lit/>
                            <m:nor/>
                          </m:rPr>
                          <m:t xml:space="preserve">nhi</m:t>
                        </m:r>
                        <m:r>
                          <m:rPr>
                            <m:lit/>
                            <m:nor/>
                          </m:rPr>
                          <m:t xml:space="preserve">ệ</m:t>
                        </m:r>
                        <m:r>
                          <m:rPr>
                            <m:lit/>
                            <m:nor/>
                          </m:rPr>
                          <m:t xml:space="preserve">t</m:t>
                        </m:r>
                        <m:r>
                          <m:rPr>
                            <m:lit/>
                            <m:nor/>
                          </m:rPr>
                          <m:t xml:space="preserve"> độ</m:t>
                        </m:r>
                      </m:e>
                    </m:d>
                    <m:r>
                      <m:t xml:space="preserve">=</m:t>
                    </m:r>
                    <m:f>
                      <m:num>
                        <m:r>
                          <m:t xml:space="preserve">𝐺𝑎𝑖𝑛</m:t>
                        </m:r>
                        <m:d>
                          <m:dPr>
                            <m:begChr m:val="("/>
                            <m:endChr m:val=")"/>
                          </m:dPr>
                          <m:e>
                            <m:r>
                              <m:t xml:space="preserve">𝑆</m:t>
                            </m:r>
                            <m:r>
                              <m:t xml:space="preserve">,</m:t>
                            </m:r>
                            <m:r>
                              <m:rPr>
                                <m:lit/>
                                <m:nor/>
                              </m:rPr>
                              <m:t xml:space="preserve">nhi</m:t>
                            </m:r>
                            <m:r>
                              <m:rPr>
                                <m:lit/>
                                <m:nor/>
                              </m:rPr>
                              <m:t xml:space="preserve">ệ</m:t>
                            </m:r>
                            <m:r>
                              <m:rPr>
                                <m:lit/>
                                <m:nor/>
                              </m:rPr>
                              <m:t xml:space="preserve">t</m:t>
                            </m:r>
                            <m:r>
                              <m:rPr>
                                <m:lit/>
                                <m:nor/>
                              </m:rPr>
                              <m:t xml:space="preserve"> độ</m:t>
                            </m:r>
                          </m:e>
                        </m:d>
                      </m:num>
                      <m:den>
                        <m:r>
                          <m:t xml:space="preserve">𝑆𝑝𝑙𝑖𝑡𝐼𝑛𝑓𝑜</m:t>
                        </m:r>
                        <m:d>
                          <m:dPr>
                            <m:begChr m:val="("/>
                            <m:endChr m:val=")"/>
                          </m:dPr>
                          <m:e>
                            <m:r>
                              <m:t xml:space="preserve">𝑆</m:t>
                            </m:r>
                            <m:r>
                              <m:t xml:space="preserve">,</m:t>
                            </m:r>
                            <m:r>
                              <m:rPr>
                                <m:lit/>
                                <m:nor/>
                              </m:rPr>
                              <m:t xml:space="preserve">nhi</m:t>
                            </m:r>
                            <m:r>
                              <m:rPr>
                                <m:lit/>
                                <m:nor/>
                              </m:rPr>
                              <m:t xml:space="preserve">ệ</m:t>
                            </m:r>
                            <m:r>
                              <m:rPr>
                                <m:lit/>
                                <m:nor/>
                              </m:rPr>
                              <m:t xml:space="preserve">t</m:t>
                            </m:r>
                            <m:r>
                              <m:rPr>
                                <m:lit/>
                                <m:nor/>
                              </m:rPr>
                              <m:t xml:space="preserve"> độ</m:t>
                            </m:r>
                          </m:e>
                        </m:d>
                      </m:den>
                    </m:f>
                    <m:r>
                      <m:t xml:space="preserve">=</m:t>
                    </m:r>
                    <m:f>
                      <m:num>
                        <m:r>
                          <m:t xml:space="preserve">0.029</m:t>
                        </m:r>
                      </m:num>
                      <m:den>
                        <m:r>
                          <m:t xml:space="preserve">1.5566</m:t>
                        </m:r>
                      </m:den>
                    </m:f>
                    <m:r>
                      <m:t xml:space="preserve">=</m:t>
                    </m:r>
                    <m:r>
                      <m:t xml:space="preserve">0.0186</m:t>
                    </m:r>
                  </m:oMath>
                </a14:m>
              </a:p>
            </p:txBody>
          </p:sp>
        </mc:Choice>
        <mc:Fallback/>
      </mc:AlternateContent>
      <p:sp>
        <p:nvSpPr>
          <p:cNvPr id="253" name="CustomShape 13"/>
          <p:cNvSpPr/>
          <p:nvPr/>
        </p:nvSpPr>
        <p:spPr>
          <a:xfrm>
            <a:off x="685800" y="5456160"/>
            <a:ext cx="8581680" cy="976680"/>
          </a:xfrm>
          <a:prstGeom prst="rect">
            <a:avLst/>
          </a:prstGeom>
          <a:blipFill rotWithShape="0">
            <a:blip r:embed="rId6"/>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685800" y="695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gió = {Yếu, Mạnh}: </a:t>
            </a:r>
            <a:endParaRPr b="0" lang="en-US" sz="1800" spc="-1" strike="noStrike">
              <a:latin typeface="Arial"/>
            </a:endParaRPr>
          </a:p>
        </p:txBody>
      </p:sp>
      <p:sp>
        <p:nvSpPr>
          <p:cNvPr id="255" name="CustomShape 2"/>
          <p:cNvSpPr/>
          <p:nvPr/>
        </p:nvSpPr>
        <p:spPr>
          <a:xfrm>
            <a:off x="3237120" y="1080720"/>
            <a:ext cx="1171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 </a:t>
            </a:r>
            <a:r>
              <a:rPr b="0" lang="en-US" sz="1800" spc="-1" strike="noStrike">
                <a:solidFill>
                  <a:srgbClr val="000000"/>
                </a:solidFill>
                <a:latin typeface="Rockwell"/>
              </a:rPr>
              <a:t>= 0.811</a:t>
            </a:r>
            <a:endParaRPr b="0" lang="en-US" sz="1800" spc="-1" strike="noStrike">
              <a:latin typeface="Arial"/>
            </a:endParaRPr>
          </a:p>
        </p:txBody>
      </p:sp>
      <p:sp>
        <p:nvSpPr>
          <p:cNvPr id="256" name="CustomShape 3"/>
          <p:cNvSpPr/>
          <p:nvPr/>
        </p:nvSpPr>
        <p:spPr>
          <a:xfrm>
            <a:off x="685800" y="1080720"/>
            <a:ext cx="6274080" cy="58176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57" name="CustomShape 4"/>
          <p:cNvSpPr/>
          <p:nvPr/>
        </p:nvSpPr>
        <p:spPr>
          <a:xfrm>
            <a:off x="3345120" y="1677600"/>
            <a:ext cx="664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 </a:t>
            </a:r>
            <a:r>
              <a:rPr b="0" lang="en-US" sz="1800" spc="-1" strike="noStrike">
                <a:solidFill>
                  <a:srgbClr val="000000"/>
                </a:solidFill>
                <a:latin typeface="Rockwell"/>
              </a:rPr>
              <a:t>= 1</a:t>
            </a:r>
            <a:endParaRPr b="0" lang="en-US" sz="1800" spc="-1" strike="noStrike">
              <a:latin typeface="Arial"/>
            </a:endParaRPr>
          </a:p>
        </p:txBody>
      </p:sp>
      <p:sp>
        <p:nvSpPr>
          <p:cNvPr id="258" name="CustomShape 5"/>
          <p:cNvSpPr/>
          <p:nvPr/>
        </p:nvSpPr>
        <p:spPr>
          <a:xfrm>
            <a:off x="685800" y="1677600"/>
            <a:ext cx="5983200" cy="581760"/>
          </a:xfrm>
          <a:prstGeom prst="rect">
            <a:avLst/>
          </a:prstGeom>
          <a:blipFill rotWithShape="0">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259" name="Formula 6"/>
              <p:cNvSpPr txBox="1"/>
              <p:nvPr/>
            </p:nvSpPr>
            <p:spPr>
              <a:xfrm>
                <a:off x="685800" y="2888640"/>
                <a:ext cx="9981720" cy="1704600"/>
              </a:xfrm>
              <a:prstGeom prst="rect">
                <a:avLst/>
              </a:prstGeom>
            </p:spPr>
            <p:txBody>
              <a:bodyPr/>
              <a:p>
                <a14:m>
                  <m:oMath xmlns:m="http://schemas.openxmlformats.org/officeDocument/2006/math">
                    <m:r>
                      <m:t xml:space="preserve">𝑮𝒂𝒊𝒏</m:t>
                    </m:r>
                    <m:d>
                      <m:dPr>
                        <m:begChr m:val="("/>
                        <m:endChr m:val=")"/>
                      </m:dPr>
                      <m:e>
                        <m:r>
                          <m:t xml:space="preserve">𝑺</m:t>
                        </m:r>
                        <m:r>
                          <m:t xml:space="preserve">,</m:t>
                        </m:r>
                        <m:r>
                          <m:rPr>
                            <m:lit/>
                            <m:nor/>
                          </m:rPr>
                          <m:t xml:space="preserve">Độ </m:t>
                        </m:r>
                        <m:r>
                          <m:rPr>
                            <m:lit/>
                            <m:nor/>
                          </m:rPr>
                          <m:t xml:space="preserve">gi</m:t>
                        </m:r>
                        <m:r>
                          <m:rPr>
                            <m:lit/>
                            <m:nor/>
                          </m:rPr>
                          <m:t xml:space="preserve">ó</m:t>
                        </m:r>
                      </m:e>
                    </m:d>
                    <m:r>
                      <m:t xml:space="preserve">=</m:t>
                    </m:r>
                    <m:r>
                      <m:t xml:space="preserve">𝐸𝑛𝑡𝑟𝑜𝑝𝑦</m:t>
                    </m:r>
                    <m:d>
                      <m:dPr>
                        <m:begChr m:val="("/>
                        <m:endChr m:val=")"/>
                      </m:dPr>
                      <m:e>
                        <m:r>
                          <m:t xml:space="preserve">𝑆</m:t>
                        </m:r>
                      </m:e>
                    </m:d>
                    <m:r>
                      <m:t xml:space="preserve">−</m:t>
                    </m:r>
                    <m:d>
                      <m:dPr>
                        <m:begChr m:val="("/>
                        <m:endChr m:val=")"/>
                      </m:dPr>
                      <m:e>
                        <m:f>
                          <m:num>
                            <m:r>
                              <m:t xml:space="preserve">5</m:t>
                            </m:r>
                          </m:num>
                          <m:den>
                            <m:r>
                              <m:t xml:space="preserve">14</m:t>
                            </m:r>
                          </m:den>
                        </m:f>
                        <m:r>
                          <m:t xml:space="preserve">×</m:t>
                        </m:r>
                        <m:r>
                          <m:t xml:space="preserve">𝐸𝑛𝑡𝑟𝑜𝑝𝑦</m:t>
                        </m:r>
                        <m:d>
                          <m:dPr>
                            <m:begChr m:val="("/>
                            <m:endChr m:val=")"/>
                          </m:dPr>
                          <m:e>
                            <m:sSub>
                              <m:e>
                                <m:r>
                                  <m:t xml:space="preserve">𝑆</m:t>
                                </m:r>
                              </m:e>
                              <m:sub>
                                <m:r>
                                  <m:t xml:space="preserve">𝑛</m:t>
                                </m:r>
                                <m:r>
                                  <m:t xml:space="preserve">ắ</m:t>
                                </m:r>
                                <m:r>
                                  <m:t xml:space="preserve">𝑛𝑔</m:t>
                                </m:r>
                              </m:sub>
                            </m:sSub>
                          </m:e>
                        </m:d>
                        <m:r>
                          <m:t xml:space="preserve">+</m:t>
                        </m:r>
                        <m:f>
                          <m:num>
                            <m:r>
                              <m:t xml:space="preserve">5</m:t>
                            </m:r>
                          </m:num>
                          <m:den>
                            <m:r>
                              <m:t xml:space="preserve">14</m:t>
                            </m:r>
                          </m:den>
                        </m:f>
                        <m:r>
                          <m:t xml:space="preserve">×</m:t>
                        </m:r>
                        <m:r>
                          <m:t xml:space="preserve">𝐸𝑛𝑡𝑟𝑜𝑝𝑦</m:t>
                        </m:r>
                        <m:d>
                          <m:dPr>
                            <m:begChr m:val="("/>
                            <m:endChr m:val=")"/>
                          </m:dPr>
                          <m:e>
                            <m:sSub>
                              <m:e>
                                <m:r>
                                  <m:t xml:space="preserve">𝑆</m:t>
                                </m:r>
                              </m:e>
                              <m:sub>
                                <m:r>
                                  <m:t xml:space="preserve">𝑚</m:t>
                                </m:r>
                                <m:r>
                                  <m:t xml:space="preserve">ư</m:t>
                                </m:r>
                                <m:r>
                                  <m:t xml:space="preserve">𝑎</m:t>
                                </m:r>
                              </m:sub>
                            </m:sSub>
                          </m:e>
                        </m:d>
                        <m:r>
                          <m:t xml:space="preserve">+</m:t>
                        </m:r>
                        <m:f>
                          <m:num>
                            <m:r>
                              <m:t xml:space="preserve">4</m:t>
                            </m:r>
                          </m:num>
                          <m:den>
                            <m:r>
                              <m:t xml:space="preserve">14</m:t>
                            </m:r>
                          </m:den>
                        </m:f>
                        <m:r>
                          <m:t xml:space="preserve">×</m:t>
                        </m:r>
                        <m:r>
                          <m:t xml:space="preserve">𝐸𝑛𝑡𝑟𝑜𝑝𝑦</m:t>
                        </m:r>
                        <m:d>
                          <m:dPr>
                            <m:begChr m:val="("/>
                            <m:endChr m:val=")"/>
                          </m:dPr>
                          <m:e>
                            <m:sSub>
                              <m:e>
                                <m:r>
                                  <m:t xml:space="preserve">𝑆</m:t>
                                </m:r>
                              </m:e>
                              <m:sub>
                                <m:r>
                                  <m:t xml:space="preserve">â</m:t>
                                </m:r>
                                <m:r>
                                  <m:t xml:space="preserve">𝑚</m:t>
                                </m:r>
                                <m:r>
                                  <m:t xml:space="preserve">𝑢</m:t>
                                </m:r>
                              </m:sub>
                            </m:sSub>
                          </m:e>
                        </m:d>
                      </m:e>
                    </m:d>
                    <m:r>
                      <m:t xml:space="preserve">=</m:t>
                    </m:r>
                    <m:r>
                      <m:t xml:space="preserve">0.94</m:t>
                    </m:r>
                    <m:r>
                      <m:t xml:space="preserve">−</m:t>
                    </m:r>
                    <m:d>
                      <m:dPr>
                        <m:begChr m:val="("/>
                        <m:endChr m:val=")"/>
                      </m:dPr>
                      <m:e>
                        <m:f>
                          <m:num>
                            <m:r>
                              <m:t xml:space="preserve">8</m:t>
                            </m:r>
                          </m:num>
                          <m:den>
                            <m:r>
                              <m:t xml:space="preserve">14</m:t>
                            </m:r>
                          </m:den>
                        </m:f>
                        <m:r>
                          <m:t xml:space="preserve">×</m:t>
                        </m:r>
                        <m:r>
                          <m:t xml:space="preserve">0.811</m:t>
                        </m:r>
                        <m:r>
                          <m:t xml:space="preserve">+</m:t>
                        </m:r>
                        <m:f>
                          <m:num>
                            <m:r>
                              <m:t xml:space="preserve">6</m:t>
                            </m:r>
                          </m:num>
                          <m:den>
                            <m:r>
                              <m:t xml:space="preserve">14</m:t>
                            </m:r>
                          </m:den>
                        </m:f>
                        <m:r>
                          <m:t xml:space="preserve">×</m:t>
                        </m:r>
                        <m:r>
                          <m:t xml:space="preserve">1</m:t>
                        </m:r>
                      </m:e>
                    </m:d>
                    <m:r>
                      <m:t xml:space="preserve">=</m:t>
                    </m:r>
                    <m:r>
                      <m:t xml:space="preserve">0.048</m:t>
                    </m:r>
                  </m:oMath>
                </a14:m>
              </a:p>
            </p:txBody>
          </p:sp>
        </mc:Choice>
        <mc:Fallback/>
      </mc:AlternateContent>
      <p:sp>
        <p:nvSpPr>
          <p:cNvPr id="260" name="CustomShape 7"/>
          <p:cNvSpPr/>
          <p:nvPr/>
        </p:nvSpPr>
        <p:spPr>
          <a:xfrm>
            <a:off x="685800" y="2888640"/>
            <a:ext cx="9981720" cy="1704600"/>
          </a:xfrm>
          <a:prstGeom prst="rect">
            <a:avLst/>
          </a:prstGeom>
          <a:blipFill rotWithShape="0">
            <a:blip r:embed="rId3"/>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61" name="CustomShape 8"/>
          <p:cNvSpPr/>
          <p:nvPr/>
        </p:nvSpPr>
        <p:spPr>
          <a:xfrm>
            <a:off x="685800" y="4838760"/>
            <a:ext cx="9981720" cy="30528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Rockwell"/>
              </a:rPr>
              <a:t> </a:t>
            </a:r>
            <a:endParaRPr b="0" lang="en-US" sz="2000" spc="-1" strike="noStrike">
              <a:latin typeface="Arial"/>
            </a:endParaRPr>
          </a:p>
        </p:txBody>
      </p:sp>
      <p:sp>
        <p:nvSpPr>
          <p:cNvPr id="262" name="CustomShape 9"/>
          <p:cNvSpPr/>
          <p:nvPr/>
        </p:nvSpPr>
        <p:spPr>
          <a:xfrm>
            <a:off x="685800" y="4838760"/>
            <a:ext cx="9981720" cy="471240"/>
          </a:xfrm>
          <a:prstGeom prst="rect">
            <a:avLst/>
          </a:prstGeom>
          <a:blipFill rotWithShape="0">
            <a:blip r:embed="rId4"/>
            <a:stretch>
              <a:fillRect l="-57" t="0"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263" name="Formula 10"/>
              <p:cNvSpPr txBox="1"/>
              <p:nvPr/>
            </p:nvSpPr>
            <p:spPr>
              <a:xfrm>
                <a:off x="685800" y="5440320"/>
                <a:ext cx="8581680" cy="976680"/>
              </a:xfrm>
              <a:prstGeom prst="rect">
                <a:avLst/>
              </a:prstGeom>
            </p:spPr>
            <p:txBody>
              <a:bodyPr/>
              <a:p>
                <a14:m>
                  <m:oMath xmlns:m="http://schemas.openxmlformats.org/officeDocument/2006/math">
                    <m:r>
                      <m:t xml:space="preserve">𝑮𝒂𝒊𝒏𝑹𝒂𝒕𝒊𝒐</m:t>
                    </m:r>
                    <m:d>
                      <m:dPr>
                        <m:begChr m:val="("/>
                        <m:endChr m:val=")"/>
                      </m:dPr>
                      <m:e>
                        <m:r>
                          <m:t xml:space="preserve">𝑺</m:t>
                        </m:r>
                        <m:r>
                          <m:t xml:space="preserve">,</m:t>
                        </m:r>
                        <m:r>
                          <m:rPr>
                            <m:lit/>
                            <m:nor/>
                          </m:rPr>
                          <m:t xml:space="preserve">độ </m:t>
                        </m:r>
                        <m:r>
                          <m:rPr>
                            <m:lit/>
                            <m:nor/>
                          </m:rPr>
                          <m:t xml:space="preserve">gi</m:t>
                        </m:r>
                        <m:r>
                          <m:rPr>
                            <m:lit/>
                            <m:nor/>
                          </m:rPr>
                          <m:t xml:space="preserve">ó</m:t>
                        </m:r>
                      </m:e>
                    </m:d>
                    <m:r>
                      <m:t xml:space="preserve">=</m:t>
                    </m:r>
                    <m:f>
                      <m:num>
                        <m:r>
                          <m:t xml:space="preserve">𝐺𝑎𝑖𝑛</m:t>
                        </m:r>
                        <m:d>
                          <m:dPr>
                            <m:begChr m:val="("/>
                            <m:endChr m:val=")"/>
                          </m:dPr>
                          <m:e>
                            <m:r>
                              <m:t xml:space="preserve">𝑆</m:t>
                            </m:r>
                            <m:r>
                              <m:t xml:space="preserve">,</m:t>
                            </m:r>
                            <m:r>
                              <m:rPr>
                                <m:lit/>
                                <m:nor/>
                              </m:rPr>
                              <m:t xml:space="preserve">độ </m:t>
                            </m:r>
                            <m:r>
                              <m:rPr>
                                <m:lit/>
                                <m:nor/>
                              </m:rPr>
                              <m:t xml:space="preserve">gi</m:t>
                            </m:r>
                            <m:r>
                              <m:rPr>
                                <m:lit/>
                                <m:nor/>
                              </m:rPr>
                              <m:t xml:space="preserve">ó</m:t>
                            </m:r>
                          </m:e>
                        </m:d>
                      </m:num>
                      <m:den>
                        <m:r>
                          <m:t xml:space="preserve">𝑆𝑝𝑙𝑖𝑡𝐼𝑛𝑓𝑜</m:t>
                        </m:r>
                        <m:d>
                          <m:dPr>
                            <m:begChr m:val="("/>
                            <m:endChr m:val=")"/>
                          </m:dPr>
                          <m:e>
                            <m:r>
                              <m:t xml:space="preserve">𝑆</m:t>
                            </m:r>
                            <m:r>
                              <m:t xml:space="preserve">,</m:t>
                            </m:r>
                            <m:r>
                              <m:rPr>
                                <m:lit/>
                                <m:nor/>
                              </m:rPr>
                              <m:t xml:space="preserve">độ </m:t>
                            </m:r>
                            <m:r>
                              <m:rPr>
                                <m:lit/>
                                <m:nor/>
                              </m:rPr>
                              <m:t xml:space="preserve">gi</m:t>
                            </m:r>
                            <m:r>
                              <m:rPr>
                                <m:lit/>
                                <m:nor/>
                              </m:rPr>
                              <m:t xml:space="preserve">ó</m:t>
                            </m:r>
                          </m:e>
                        </m:d>
                      </m:den>
                    </m:f>
                    <m:r>
                      <m:t xml:space="preserve">=</m:t>
                    </m:r>
                    <m:f>
                      <m:num>
                        <m:r>
                          <m:t xml:space="preserve">0.048</m:t>
                        </m:r>
                      </m:num>
                      <m:den>
                        <m:r>
                          <m:t xml:space="preserve">0.985</m:t>
                        </m:r>
                      </m:den>
                    </m:f>
                    <m:r>
                      <m:t xml:space="preserve">=</m:t>
                    </m:r>
                    <m:r>
                      <m:t xml:space="preserve">0.0487</m:t>
                    </m:r>
                  </m:oMath>
                </a14:m>
              </a:p>
            </p:txBody>
          </p:sp>
        </mc:Choice>
        <mc:Fallback/>
      </mc:AlternateContent>
      <p:sp>
        <p:nvSpPr>
          <p:cNvPr id="264" name="CustomShape 11"/>
          <p:cNvSpPr/>
          <p:nvPr/>
        </p:nvSpPr>
        <p:spPr>
          <a:xfrm>
            <a:off x="685800" y="5440320"/>
            <a:ext cx="8581680" cy="976680"/>
          </a:xfrm>
          <a:prstGeom prst="rect">
            <a:avLst/>
          </a:prstGeom>
          <a:blipFill rotWithShape="0">
            <a:blip r:embed="rId5"/>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685800" y="695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graphicFrame>
        <p:nvGraphicFramePr>
          <p:cNvPr id="266" name="Table 2"/>
          <p:cNvGraphicFramePr/>
          <p:nvPr/>
        </p:nvGraphicFramePr>
        <p:xfrm>
          <a:off x="8362800" y="247680"/>
          <a:ext cx="2997360" cy="6038640"/>
        </p:xfrm>
        <a:graphic>
          <a:graphicData uri="http://schemas.openxmlformats.org/drawingml/2006/table">
            <a:tbl>
              <a:tblPr/>
              <a:tblGrid>
                <a:gridCol w="709560"/>
                <a:gridCol w="977760"/>
                <a:gridCol w="131004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7" name="CustomShape 3"/>
          <p:cNvSpPr/>
          <p:nvPr/>
        </p:nvSpPr>
        <p:spPr>
          <a:xfrm>
            <a:off x="285840" y="1285920"/>
            <a:ext cx="8076960" cy="3199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70c0"/>
                </a:solidFill>
                <a:latin typeface="Times New Roman"/>
              </a:rPr>
              <a:t>Xét ở giá trị ngưỡng 65:</a:t>
            </a:r>
            <a:endParaRPr b="0" lang="en-US" sz="1800" spc="-1" strike="noStrike">
              <a:latin typeface="Arial"/>
            </a:endParaRPr>
          </a:p>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68" name="CustomShape 4"/>
          <p:cNvSpPr/>
          <p:nvPr/>
        </p:nvSpPr>
        <p:spPr>
          <a:xfrm>
            <a:off x="285840" y="1285920"/>
            <a:ext cx="8076960" cy="5544720"/>
          </a:xfrm>
          <a:prstGeom prst="rect">
            <a:avLst/>
          </a:prstGeom>
          <a:blipFill rotWithShape="0">
            <a:blip r:embed="rId1"/>
            <a:stretch>
              <a:fillRect l="-677" t="-657"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685800" y="695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graphicFrame>
        <p:nvGraphicFramePr>
          <p:cNvPr id="270" name="Table 2"/>
          <p:cNvGraphicFramePr/>
          <p:nvPr/>
        </p:nvGraphicFramePr>
        <p:xfrm>
          <a:off x="8362800" y="247680"/>
          <a:ext cx="2997360" cy="6038640"/>
        </p:xfrm>
        <a:graphic>
          <a:graphicData uri="http://schemas.openxmlformats.org/drawingml/2006/table">
            <a:tbl>
              <a:tblPr/>
              <a:tblGrid>
                <a:gridCol w="709560"/>
                <a:gridCol w="977760"/>
                <a:gridCol w="131004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71" name="CustomShape 3"/>
          <p:cNvSpPr/>
          <p:nvPr/>
        </p:nvSpPr>
        <p:spPr>
          <a:xfrm>
            <a:off x="219240" y="1285920"/>
            <a:ext cx="8143560" cy="3199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70c0"/>
                </a:solidFill>
                <a:latin typeface="Times New Roman"/>
              </a:rPr>
              <a:t>Xét ở giá trị ngưỡng 70:</a:t>
            </a:r>
            <a:endParaRPr b="0" lang="en-US" sz="1800" spc="-1" strike="noStrike">
              <a:latin typeface="Arial"/>
            </a:endParaRPr>
          </a:p>
          <a:p>
            <a:pPr>
              <a:lnSpc>
                <a:spcPct val="100000"/>
              </a:lnSpc>
            </a:pPr>
            <a:r>
              <a:rPr b="0" lang="en-US" sz="1800" spc="-1" strike="noStrike">
                <a:solidFill>
                  <a:srgbClr val="000000"/>
                </a:solidFill>
                <a:latin typeface="Times New Roman"/>
              </a:rPr>
              <a:t>.811 97</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863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72" name="CustomShape 4"/>
          <p:cNvSpPr/>
          <p:nvPr/>
        </p:nvSpPr>
        <p:spPr>
          <a:xfrm>
            <a:off x="219240" y="1285920"/>
            <a:ext cx="8143560" cy="5821920"/>
          </a:xfrm>
          <a:prstGeom prst="rect">
            <a:avLst/>
          </a:prstGeom>
          <a:blipFill rotWithShape="0">
            <a:blip r:embed="rId1"/>
            <a:stretch>
              <a:fillRect l="-671" t="-626"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685800" y="695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graphicFrame>
        <p:nvGraphicFramePr>
          <p:cNvPr id="274" name="Table 2"/>
          <p:cNvGraphicFramePr/>
          <p:nvPr/>
        </p:nvGraphicFramePr>
        <p:xfrm>
          <a:off x="8362800" y="247680"/>
          <a:ext cx="2997360" cy="6038640"/>
        </p:xfrm>
        <a:graphic>
          <a:graphicData uri="http://schemas.openxmlformats.org/drawingml/2006/table">
            <a:tbl>
              <a:tblPr/>
              <a:tblGrid>
                <a:gridCol w="709560"/>
                <a:gridCol w="977760"/>
                <a:gridCol w="131004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75" name="CustomShape 3"/>
          <p:cNvSpPr/>
          <p:nvPr/>
        </p:nvSpPr>
        <p:spPr>
          <a:xfrm>
            <a:off x="219240" y="1285920"/>
            <a:ext cx="8143560" cy="3199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70c0"/>
                </a:solidFill>
                <a:latin typeface="Times New Roman"/>
              </a:rPr>
              <a:t>Xét ở giá trị ngưỡng 75:</a:t>
            </a:r>
            <a:endParaRPr b="0" lang="en-US" sz="1800" spc="-1" strike="noStrike">
              <a:latin typeface="Arial"/>
            </a:endParaRPr>
          </a:p>
          <a:p>
            <a:pPr>
              <a:lnSpc>
                <a:spcPct val="100000"/>
              </a:lnSpc>
            </a:pPr>
            <a:r>
              <a:rPr b="0" lang="en-US" sz="1800" spc="-1" strike="noStrike">
                <a:solidFill>
                  <a:srgbClr val="000000"/>
                </a:solidFill>
                <a:latin typeface="Times New Roman"/>
              </a:rPr>
              <a:t>.722 991</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76" name="CustomShape 4"/>
          <p:cNvSpPr/>
          <p:nvPr/>
        </p:nvSpPr>
        <p:spPr>
          <a:xfrm>
            <a:off x="219240" y="1285920"/>
            <a:ext cx="8143560" cy="5644080"/>
          </a:xfrm>
          <a:prstGeom prst="rect">
            <a:avLst/>
          </a:prstGeom>
          <a:blipFill rotWithShape="0">
            <a:blip r:embed="rId1"/>
            <a:stretch>
              <a:fillRect l="-671" t="-646"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685800" y="695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graphicFrame>
        <p:nvGraphicFramePr>
          <p:cNvPr id="278" name="Table 2"/>
          <p:cNvGraphicFramePr/>
          <p:nvPr/>
        </p:nvGraphicFramePr>
        <p:xfrm>
          <a:off x="8362800" y="247680"/>
          <a:ext cx="2997360" cy="6038640"/>
        </p:xfrm>
        <a:graphic>
          <a:graphicData uri="http://schemas.openxmlformats.org/drawingml/2006/table">
            <a:tbl>
              <a:tblPr/>
              <a:tblGrid>
                <a:gridCol w="709560"/>
                <a:gridCol w="977760"/>
                <a:gridCol w="131004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79" name="CustomShape 3"/>
          <p:cNvSpPr/>
          <p:nvPr/>
        </p:nvSpPr>
        <p:spPr>
          <a:xfrm>
            <a:off x="219240" y="1285920"/>
            <a:ext cx="8143560" cy="3199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70c0"/>
                </a:solidFill>
                <a:latin typeface="Times New Roman"/>
              </a:rPr>
              <a:t>Xét ở giá trị ngưỡng 78:</a:t>
            </a:r>
            <a:endParaRPr b="0" lang="en-US" sz="1800" spc="-1" strike="noStrike">
              <a:latin typeface="Arial"/>
            </a:endParaRPr>
          </a:p>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85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80" name="CustomShape 4"/>
          <p:cNvSpPr/>
          <p:nvPr/>
        </p:nvSpPr>
        <p:spPr>
          <a:xfrm>
            <a:off x="219240" y="1285920"/>
            <a:ext cx="8143560" cy="5648760"/>
          </a:xfrm>
          <a:prstGeom prst="rect">
            <a:avLst/>
          </a:prstGeom>
          <a:blipFill rotWithShape="0">
            <a:blip r:embed="rId1"/>
            <a:stretch>
              <a:fillRect l="-671" t="-645"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82720" y="511920"/>
            <a:ext cx="10309320" cy="1608840"/>
          </a:xfrm>
          <a:prstGeom prst="rect">
            <a:avLst/>
          </a:prstGeom>
          <a:noFill/>
          <a:ln>
            <a:noFill/>
          </a:ln>
        </p:spPr>
        <p:txBody>
          <a:bodyPr anchor="ctr"/>
          <a:p>
            <a:pPr>
              <a:lnSpc>
                <a:spcPct val="90000"/>
              </a:lnSpc>
            </a:pPr>
            <a:r>
              <a:rPr b="0" lang="en-US" sz="5400" spc="-1" strike="noStrike" cap="all">
                <a:solidFill>
                  <a:srgbClr val="000000"/>
                </a:solidFill>
                <a:latin typeface="Times New Roman"/>
              </a:rPr>
              <a:t>1. CÂY QUYẾT ĐỊNH (Decision tree)</a:t>
            </a:r>
            <a:endParaRPr b="0" lang="en-US" sz="5400" spc="-1" strike="noStrike">
              <a:solidFill>
                <a:srgbClr val="000000"/>
              </a:solidFill>
              <a:latin typeface="Rockwell"/>
            </a:endParaRPr>
          </a:p>
        </p:txBody>
      </p:sp>
      <p:sp>
        <p:nvSpPr>
          <p:cNvPr id="147" name="TextShape 2"/>
          <p:cNvSpPr txBox="1"/>
          <p:nvPr/>
        </p:nvSpPr>
        <p:spPr>
          <a:xfrm>
            <a:off x="1008360" y="2367000"/>
            <a:ext cx="10058040" cy="3829320"/>
          </a:xfrm>
          <a:prstGeom prst="rect">
            <a:avLst/>
          </a:prstGeom>
          <a:noFill/>
          <a:ln>
            <a:noFill/>
          </a:ln>
        </p:spPr>
        <p:txBody>
          <a:bodyPr/>
          <a:p>
            <a:pPr marL="182880" indent="-182520">
              <a:lnSpc>
                <a:spcPct val="150000"/>
              </a:lnSpc>
              <a:spcBef>
                <a:spcPts val="1199"/>
              </a:spcBef>
              <a:buClr>
                <a:srgbClr val="9e3611"/>
              </a:buClr>
              <a:buSzPct val="85000"/>
              <a:buFont typeface="Wingdings" charset="2"/>
              <a:buChar char=""/>
            </a:pPr>
            <a:r>
              <a:rPr b="1" lang="en-US" sz="2000" spc="-1" strike="noStrike">
                <a:solidFill>
                  <a:srgbClr val="000000"/>
                </a:solidFill>
                <a:latin typeface="Times New Roman"/>
              </a:rPr>
              <a:t>Cây quyết định </a:t>
            </a:r>
            <a:r>
              <a:rPr b="0" lang="en-US" sz="2000" spc="-1" strike="noStrike">
                <a:solidFill>
                  <a:srgbClr val="000000"/>
                </a:solidFill>
                <a:latin typeface="Times New Roman"/>
              </a:rPr>
              <a:t>là một kiểu mô hình dự báo (</a:t>
            </a:r>
            <a:r>
              <a:rPr b="0" i="1" lang="en-US" sz="2000" spc="-1" strike="noStrike">
                <a:solidFill>
                  <a:srgbClr val="000000"/>
                </a:solidFill>
                <a:latin typeface="Times New Roman"/>
              </a:rPr>
              <a:t>predictive model</a:t>
            </a:r>
            <a:r>
              <a:rPr b="0" lang="en-US" sz="2000" spc="-1" strike="noStrike">
                <a:solidFill>
                  <a:srgbClr val="000000"/>
                </a:solidFill>
                <a:latin typeface="Times New Roman"/>
              </a:rPr>
              <a:t>), nghĩa là một ánh xạ từ các quan sát về một sự vật/hiện tượng tới các kết luận về giá trị mục tiêu của sự vật/hiện tượng. Các cây quyết định được dùng để hỗ trợ quá trình ra quyết định.</a:t>
            </a:r>
            <a:endParaRPr b="0" lang="en-US" sz="2000" spc="-1" strike="noStrike">
              <a:solidFill>
                <a:srgbClr val="000000"/>
              </a:solidFill>
              <a:latin typeface="Rockwell"/>
            </a:endParaRPr>
          </a:p>
          <a:p>
            <a:pPr marL="182880" indent="-182520">
              <a:lnSpc>
                <a:spcPct val="150000"/>
              </a:lnSpc>
              <a:spcBef>
                <a:spcPts val="1199"/>
              </a:spcBef>
              <a:buClr>
                <a:srgbClr val="9e3611"/>
              </a:buClr>
              <a:buSzPct val="85000"/>
              <a:buFont typeface="Wingdings" charset="2"/>
              <a:buChar char=""/>
            </a:pPr>
            <a:r>
              <a:rPr b="1" lang="en-US" sz="2000" spc="-1" strike="noStrike">
                <a:solidFill>
                  <a:srgbClr val="000000"/>
                </a:solidFill>
                <a:latin typeface="Times New Roman"/>
              </a:rPr>
              <a:t>Cây quyết định có hai loại:</a:t>
            </a:r>
            <a:endParaRPr b="0" lang="en-US" sz="2000" spc="-1" strike="noStrike">
              <a:solidFill>
                <a:srgbClr val="000000"/>
              </a:solidFill>
              <a:latin typeface="Rockwell"/>
            </a:endParaRPr>
          </a:p>
          <a:p>
            <a:pPr lvl="1" marL="457200" indent="-182520">
              <a:lnSpc>
                <a:spcPct val="15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Times New Roman"/>
              </a:rPr>
              <a:t>Cây hồi quy (Regression tree) </a:t>
            </a:r>
            <a:endParaRPr b="0" lang="en-US" sz="1800" spc="-1" strike="noStrike">
              <a:solidFill>
                <a:srgbClr val="000000"/>
              </a:solidFill>
              <a:latin typeface="Rockwell"/>
            </a:endParaRPr>
          </a:p>
          <a:p>
            <a:pPr lvl="1" marL="457200" indent="-182520">
              <a:lnSpc>
                <a:spcPct val="15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Times New Roman"/>
              </a:rPr>
              <a:t>Cây phân loại (Classification tree)</a:t>
            </a:r>
            <a:endParaRPr b="0" lang="en-US" sz="1800" spc="-1" strike="noStrike">
              <a:solidFill>
                <a:srgbClr val="000000"/>
              </a:solidFill>
              <a:latin typeface="Rockwel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685800" y="695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graphicFrame>
        <p:nvGraphicFramePr>
          <p:cNvPr id="282" name="Table 2"/>
          <p:cNvGraphicFramePr/>
          <p:nvPr/>
        </p:nvGraphicFramePr>
        <p:xfrm>
          <a:off x="8362800" y="247680"/>
          <a:ext cx="2997360" cy="6038640"/>
        </p:xfrm>
        <a:graphic>
          <a:graphicData uri="http://schemas.openxmlformats.org/drawingml/2006/table">
            <a:tbl>
              <a:tblPr/>
              <a:tblGrid>
                <a:gridCol w="709560"/>
                <a:gridCol w="977760"/>
                <a:gridCol w="131004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83" name="CustomShape 3"/>
          <p:cNvSpPr/>
          <p:nvPr/>
        </p:nvSpPr>
        <p:spPr>
          <a:xfrm>
            <a:off x="219240" y="1285920"/>
            <a:ext cx="8143560" cy="3199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70c0"/>
                </a:solidFill>
                <a:latin typeface="Times New Roman"/>
              </a:rPr>
              <a:t>Xét ở giá trị ngưỡng 80:</a:t>
            </a:r>
            <a:endParaRPr b="0" lang="en-US" sz="1800" spc="-1" strike="noStrike">
              <a:latin typeface="Arial"/>
            </a:endParaRPr>
          </a:p>
          <a:p>
            <a:pPr>
              <a:lnSpc>
                <a:spcPct val="100000"/>
              </a:lnSpc>
            </a:pPr>
            <a:r>
              <a:rPr b="0" lang="en-US" sz="1800" spc="-1" strike="noStrike">
                <a:solidFill>
                  <a:srgbClr val="000000"/>
                </a:solidFill>
                <a:latin typeface="Times New Roman"/>
              </a:rPr>
              <a:t>.764 97</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84" name="CustomShape 4"/>
          <p:cNvSpPr/>
          <p:nvPr/>
        </p:nvSpPr>
        <p:spPr>
          <a:xfrm>
            <a:off x="219240" y="1285920"/>
            <a:ext cx="8143560" cy="5644080"/>
          </a:xfrm>
          <a:prstGeom prst="rect">
            <a:avLst/>
          </a:prstGeom>
          <a:blipFill rotWithShape="0">
            <a:blip r:embed="rId1"/>
            <a:stretch>
              <a:fillRect l="-671" t="-646"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85800" y="695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graphicFrame>
        <p:nvGraphicFramePr>
          <p:cNvPr id="286" name="Table 2"/>
          <p:cNvGraphicFramePr/>
          <p:nvPr/>
        </p:nvGraphicFramePr>
        <p:xfrm>
          <a:off x="8362800" y="247680"/>
          <a:ext cx="2997360" cy="6038640"/>
        </p:xfrm>
        <a:graphic>
          <a:graphicData uri="http://schemas.openxmlformats.org/drawingml/2006/table">
            <a:tbl>
              <a:tblPr/>
              <a:tblGrid>
                <a:gridCol w="709560"/>
                <a:gridCol w="977760"/>
                <a:gridCol w="131004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87" name="CustomShape 3"/>
          <p:cNvSpPr/>
          <p:nvPr/>
        </p:nvSpPr>
        <p:spPr>
          <a:xfrm>
            <a:off x="219240" y="1285920"/>
            <a:ext cx="8143560" cy="3199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70c0"/>
                </a:solidFill>
                <a:latin typeface="Times New Roman"/>
              </a:rPr>
              <a:t>Xét ở giá trị ngưỡng 85:</a:t>
            </a:r>
            <a:endParaRPr b="0" lang="en-US" sz="1800" spc="-1" strike="noStrike">
              <a:latin typeface="Arial"/>
            </a:endParaRPr>
          </a:p>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863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88" name="CustomShape 4"/>
          <p:cNvSpPr/>
          <p:nvPr/>
        </p:nvSpPr>
        <p:spPr>
          <a:xfrm>
            <a:off x="219240" y="1285920"/>
            <a:ext cx="8143560" cy="5638320"/>
          </a:xfrm>
          <a:prstGeom prst="rect">
            <a:avLst/>
          </a:prstGeom>
          <a:blipFill rotWithShape="0">
            <a:blip r:embed="rId1"/>
            <a:stretch>
              <a:fillRect l="-671" t="-646"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685800" y="695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graphicFrame>
        <p:nvGraphicFramePr>
          <p:cNvPr id="290" name="Table 2"/>
          <p:cNvGraphicFramePr/>
          <p:nvPr/>
        </p:nvGraphicFramePr>
        <p:xfrm>
          <a:off x="8362800" y="247680"/>
          <a:ext cx="2997360" cy="6038640"/>
        </p:xfrm>
        <a:graphic>
          <a:graphicData uri="http://schemas.openxmlformats.org/drawingml/2006/table">
            <a:tbl>
              <a:tblPr/>
              <a:tblGrid>
                <a:gridCol w="709560"/>
                <a:gridCol w="977760"/>
                <a:gridCol w="131004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91" name="CustomShape 3"/>
          <p:cNvSpPr/>
          <p:nvPr/>
        </p:nvSpPr>
        <p:spPr>
          <a:xfrm>
            <a:off x="219240" y="1285920"/>
            <a:ext cx="8143560" cy="3199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70c0"/>
                </a:solidFill>
                <a:latin typeface="Times New Roman"/>
              </a:rPr>
              <a:t>Xét ở giá trị ngưỡng 90:</a:t>
            </a:r>
            <a:endParaRPr b="0" lang="en-US" sz="1800" spc="-1" strike="noStrike">
              <a:latin typeface="Arial"/>
            </a:endParaRPr>
          </a:p>
          <a:p>
            <a:pPr>
              <a:lnSpc>
                <a:spcPct val="100000"/>
              </a:lnSpc>
            </a:pPr>
            <a:r>
              <a:rPr b="0" lang="en-US" sz="1800" spc="-1" strike="noStrike">
                <a:solidFill>
                  <a:srgbClr val="000000"/>
                </a:solidFill>
                <a:latin typeface="Times New Roman"/>
              </a:rPr>
              <a:t>.918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92" name="CustomShape 4"/>
          <p:cNvSpPr/>
          <p:nvPr/>
        </p:nvSpPr>
        <p:spPr>
          <a:xfrm>
            <a:off x="219240" y="1285920"/>
            <a:ext cx="8143560" cy="5521320"/>
          </a:xfrm>
          <a:prstGeom prst="rect">
            <a:avLst/>
          </a:prstGeom>
          <a:blipFill rotWithShape="0">
            <a:blip r:embed="rId1"/>
            <a:stretch>
              <a:fillRect l="-671" t="-660"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685800" y="695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graphicFrame>
        <p:nvGraphicFramePr>
          <p:cNvPr id="294" name="Table 2"/>
          <p:cNvGraphicFramePr/>
          <p:nvPr/>
        </p:nvGraphicFramePr>
        <p:xfrm>
          <a:off x="8362800" y="247680"/>
          <a:ext cx="2997360" cy="6038640"/>
        </p:xfrm>
        <a:graphic>
          <a:graphicData uri="http://schemas.openxmlformats.org/drawingml/2006/table">
            <a:tbl>
              <a:tblPr/>
              <a:tblGrid>
                <a:gridCol w="709560"/>
                <a:gridCol w="977760"/>
                <a:gridCol w="131004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95" name="CustomShape 3"/>
          <p:cNvSpPr/>
          <p:nvPr/>
        </p:nvSpPr>
        <p:spPr>
          <a:xfrm>
            <a:off x="219240" y="1285920"/>
            <a:ext cx="8143560" cy="3199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70c0"/>
                </a:solidFill>
                <a:latin typeface="Times New Roman"/>
              </a:rPr>
              <a:t>Xét ở giá trị ngưỡng 95:</a:t>
            </a:r>
            <a:endParaRPr b="0" lang="en-US" sz="1800" spc="-1" strike="noStrike">
              <a:latin typeface="Arial"/>
            </a:endParaRPr>
          </a:p>
          <a:p>
            <a:pPr>
              <a:lnSpc>
                <a:spcPct val="100000"/>
              </a:lnSpc>
            </a:pPr>
            <a:r>
              <a:rPr b="0" lang="en-US" sz="1800" spc="-1" strike="noStrike">
                <a:solidFill>
                  <a:srgbClr val="000000"/>
                </a:solidFill>
                <a:latin typeface="Times New Roman"/>
              </a:rPr>
              <a:t>.96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371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96" name="CustomShape 4"/>
          <p:cNvSpPr/>
          <p:nvPr/>
        </p:nvSpPr>
        <p:spPr>
          <a:xfrm>
            <a:off x="219240" y="1285920"/>
            <a:ext cx="8143560" cy="5521320"/>
          </a:xfrm>
          <a:prstGeom prst="rect">
            <a:avLst/>
          </a:prstGeom>
          <a:blipFill rotWithShape="0">
            <a:blip r:embed="rId1"/>
            <a:stretch>
              <a:fillRect l="-671" t="-660"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657360" y="7459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graphicFrame>
        <p:nvGraphicFramePr>
          <p:cNvPr id="298" name="Table 2"/>
          <p:cNvGraphicFramePr/>
          <p:nvPr/>
        </p:nvGraphicFramePr>
        <p:xfrm>
          <a:off x="8334360" y="298080"/>
          <a:ext cx="2997360" cy="6038640"/>
        </p:xfrm>
        <a:graphic>
          <a:graphicData uri="http://schemas.openxmlformats.org/drawingml/2006/table">
            <a:tbl>
              <a:tblPr/>
              <a:tblGrid>
                <a:gridCol w="709560"/>
                <a:gridCol w="977760"/>
                <a:gridCol w="1310040"/>
              </a:tblGrid>
              <a:tr h="5104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78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85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95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bl>
          </a:graphicData>
        </a:graphic>
      </p:graphicFrame>
      <p:sp>
        <p:nvSpPr>
          <p:cNvPr id="299" name="CustomShape 3"/>
          <p:cNvSpPr/>
          <p:nvPr/>
        </p:nvSpPr>
        <p:spPr>
          <a:xfrm>
            <a:off x="190440" y="1336320"/>
            <a:ext cx="8143560" cy="3473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70c0"/>
                </a:solidFill>
                <a:latin typeface="Times New Roman"/>
              </a:rPr>
              <a:t>Xét ở giá trị ngưỡng 96:</a:t>
            </a:r>
            <a:endParaRPr b="0" lang="en-US" sz="1800" spc="-1" strike="noStrike">
              <a:latin typeface="Arial"/>
            </a:endParaRPr>
          </a:p>
          <a:p>
            <a:pPr>
              <a:lnSpc>
                <a:spcPct val="100000"/>
              </a:lnSpc>
            </a:pPr>
            <a:r>
              <a:rPr b="0" lang="en-US" sz="1800" spc="-1" strike="noStrike">
                <a:solidFill>
                  <a:srgbClr val="000000"/>
                </a:solidFill>
                <a:latin typeface="Times New Roman"/>
              </a:rPr>
              <a:t>.94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300" name="CustomShape 4"/>
          <p:cNvSpPr/>
          <p:nvPr/>
        </p:nvSpPr>
        <p:spPr>
          <a:xfrm>
            <a:off x="190440" y="1336320"/>
            <a:ext cx="8143560" cy="5631120"/>
          </a:xfrm>
          <a:prstGeom prst="rect">
            <a:avLst/>
          </a:prstGeom>
          <a:blipFill rotWithShape="0">
            <a:blip r:embed="rId1"/>
            <a:stretch>
              <a:fillRect l="-597" t="-540"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01" name="Table 1"/>
          <p:cNvGraphicFramePr/>
          <p:nvPr/>
        </p:nvGraphicFramePr>
        <p:xfrm>
          <a:off x="546120" y="295200"/>
          <a:ext cx="3873240" cy="3790440"/>
        </p:xfrm>
        <a:graphic>
          <a:graphicData uri="http://schemas.openxmlformats.org/drawingml/2006/table">
            <a:tbl>
              <a:tblPr/>
              <a:tblGrid>
                <a:gridCol w="2531520"/>
                <a:gridCol w="1341720"/>
              </a:tblGrid>
              <a:tr h="379080">
                <a:tc>
                  <a:txBody>
                    <a:bodyPr/>
                    <a:p>
                      <a:pPr>
                        <a:lnSpc>
                          <a:spcPct val="100000"/>
                        </a:lnSpc>
                      </a:pPr>
                      <a:r>
                        <a:rPr b="1" lang="en-US" sz="1800" spc="-1" strike="noStrike">
                          <a:solidFill>
                            <a:srgbClr val="000000"/>
                          </a:solidFill>
                          <a:latin typeface="Times New Roman"/>
                        </a:rPr>
                        <a:t>Giá trị ở ngưỡng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1800" spc="-1" strike="noStrike">
                          <a:solidFill>
                            <a:srgbClr val="000000"/>
                          </a:solidFill>
                          <a:latin typeface="Times New Roman"/>
                        </a:rPr>
                        <a:t>GainRatio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9080">
                <a:tc>
                  <a:txBody>
                    <a:bodyPr/>
                    <a:p>
                      <a:pPr>
                        <a:lnSpc>
                          <a:spcPct val="100000"/>
                        </a:lnSpc>
                      </a:pPr>
                      <a:r>
                        <a:rPr b="0" lang="en-US" sz="1800" spc="-1" strike="noStrike">
                          <a:solidFill>
                            <a:srgbClr val="000000"/>
                          </a:solidFill>
                          <a:latin typeface="Times New Roman"/>
                        </a:rPr>
                        <a:t>65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nSpc>
                          <a:spcPct val="100000"/>
                        </a:lnSpc>
                      </a:pPr>
                      <a:r>
                        <a:rPr b="0" lang="en-US" sz="1800" spc="-1" strike="noStrike">
                          <a:solidFill>
                            <a:srgbClr val="000000"/>
                          </a:solidFill>
                          <a:latin typeface="Times New Roman"/>
                        </a:rPr>
                        <a:t>0.13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79080">
                <a:tc>
                  <a:txBody>
                    <a:bodyPr/>
                    <a:p>
                      <a:pPr>
                        <a:lnSpc>
                          <a:spcPct val="100000"/>
                        </a:lnSpc>
                      </a:pPr>
                      <a:r>
                        <a:rPr b="0" lang="en-US" sz="1800" spc="-1" strike="noStrike">
                          <a:solidFill>
                            <a:srgbClr val="000000"/>
                          </a:solidFill>
                          <a:latin typeface="Times New Roman"/>
                        </a:rPr>
                        <a:t>70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0.0178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9080">
                <a:tc>
                  <a:txBody>
                    <a:bodyPr/>
                    <a:p>
                      <a:pPr>
                        <a:lnSpc>
                          <a:spcPct val="100000"/>
                        </a:lnSpc>
                      </a:pPr>
                      <a:r>
                        <a:rPr b="0" lang="en-US" sz="1800" spc="-1" strike="noStrike">
                          <a:solidFill>
                            <a:srgbClr val="000000"/>
                          </a:solidFill>
                          <a:latin typeface="Times New Roman"/>
                        </a:rPr>
                        <a:t>75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0.0479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9080">
                <a:tc>
                  <a:txBody>
                    <a:bodyPr/>
                    <a:p>
                      <a:pPr>
                        <a:lnSpc>
                          <a:spcPct val="100000"/>
                        </a:lnSpc>
                      </a:pPr>
                      <a:r>
                        <a:rPr b="0" lang="en-US" sz="1800" spc="-1" strike="noStrike">
                          <a:solidFill>
                            <a:srgbClr val="000000"/>
                          </a:solidFill>
                          <a:latin typeface="Times New Roman"/>
                        </a:rPr>
                        <a:t>78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0.091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9080">
                <a:tc>
                  <a:txBody>
                    <a:bodyPr/>
                    <a:p>
                      <a:pPr>
                        <a:lnSpc>
                          <a:spcPct val="100000"/>
                        </a:lnSpc>
                      </a:pPr>
                      <a:r>
                        <a:rPr b="0" lang="en-US" sz="1800" spc="-1" strike="noStrike">
                          <a:solidFill>
                            <a:srgbClr val="000000"/>
                          </a:solidFill>
                          <a:latin typeface="Times New Roman"/>
                        </a:rPr>
                        <a:t>80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0.1085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9080">
                <a:tc>
                  <a:txBody>
                    <a:bodyPr/>
                    <a:p>
                      <a:pPr>
                        <a:lnSpc>
                          <a:spcPct val="100000"/>
                        </a:lnSpc>
                      </a:pPr>
                      <a:r>
                        <a:rPr b="0" lang="en-US" sz="1800" spc="-1" strike="noStrike">
                          <a:solidFill>
                            <a:srgbClr val="000000"/>
                          </a:solidFill>
                          <a:latin typeface="Times New Roman"/>
                        </a:rPr>
                        <a:t>85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0.029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9080">
                <a:tc>
                  <a:txBody>
                    <a:bodyPr/>
                    <a:p>
                      <a:pPr>
                        <a:lnSpc>
                          <a:spcPct val="100000"/>
                        </a:lnSpc>
                      </a:pPr>
                      <a:r>
                        <a:rPr b="0" lang="en-US" sz="1800" spc="-1" strike="noStrike">
                          <a:solidFill>
                            <a:srgbClr val="000000"/>
                          </a:solidFill>
                          <a:latin typeface="Times New Roman"/>
                        </a:rPr>
                        <a:t>90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0.017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9080">
                <a:tc>
                  <a:txBody>
                    <a:bodyPr/>
                    <a:p>
                      <a:pPr>
                        <a:lnSpc>
                          <a:spcPct val="100000"/>
                        </a:lnSpc>
                      </a:pPr>
                      <a:r>
                        <a:rPr b="0" lang="en-US" sz="1800" spc="-1" strike="noStrike">
                          <a:solidFill>
                            <a:srgbClr val="000000"/>
                          </a:solidFill>
                          <a:latin typeface="Times New Roman"/>
                        </a:rPr>
                        <a:t>95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nSpc>
                          <a:spcPct val="100000"/>
                        </a:lnSpc>
                      </a:pPr>
                      <a:r>
                        <a:rPr b="0" lang="en-US" sz="1800" spc="-1" strike="noStrike">
                          <a:solidFill>
                            <a:srgbClr val="000000"/>
                          </a:solidFill>
                          <a:latin typeface="Times New Roman"/>
                        </a:rPr>
                        <a:t>0.13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78720">
                <a:tc>
                  <a:txBody>
                    <a:bodyPr/>
                    <a:p>
                      <a:pPr>
                        <a:lnSpc>
                          <a:spcPct val="100000"/>
                        </a:lnSpc>
                      </a:pPr>
                      <a:r>
                        <a:rPr b="0" lang="en-US" sz="1800" spc="-1" strike="noStrike">
                          <a:solidFill>
                            <a:srgbClr val="000000"/>
                          </a:solidFill>
                          <a:latin typeface="Times New Roman"/>
                        </a:rPr>
                        <a:t>96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02" name="CustomShape 2"/>
          <p:cNvSpPr/>
          <p:nvPr/>
        </p:nvSpPr>
        <p:spPr>
          <a:xfrm>
            <a:off x="4777920" y="1842480"/>
            <a:ext cx="2979360" cy="5778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Rockwell"/>
              </a:rPr>
              <a:t>Độ ẩm &lt;&gt; 65</a:t>
            </a:r>
            <a:endParaRPr b="0" lang="en-US" sz="3200" spc="-1" strike="noStrike">
              <a:latin typeface="Arial"/>
            </a:endParaRPr>
          </a:p>
        </p:txBody>
      </p:sp>
      <p:graphicFrame>
        <p:nvGraphicFramePr>
          <p:cNvPr id="303" name="Table 3"/>
          <p:cNvGraphicFramePr/>
          <p:nvPr/>
        </p:nvGraphicFramePr>
        <p:xfrm>
          <a:off x="8534520" y="295200"/>
          <a:ext cx="2997360" cy="6009840"/>
        </p:xfrm>
        <a:graphic>
          <a:graphicData uri="http://schemas.openxmlformats.org/drawingml/2006/table">
            <a:tbl>
              <a:tblPr/>
              <a:tblGrid>
                <a:gridCol w="709560"/>
                <a:gridCol w="977760"/>
                <a:gridCol w="1310040"/>
              </a:tblGrid>
              <a:tr h="4816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04" name="Table 4"/>
          <p:cNvGraphicFramePr/>
          <p:nvPr/>
        </p:nvGraphicFramePr>
        <p:xfrm>
          <a:off x="8534520" y="295200"/>
          <a:ext cx="2997360" cy="6009840"/>
        </p:xfrm>
        <a:graphic>
          <a:graphicData uri="http://schemas.openxmlformats.org/drawingml/2006/table">
            <a:tbl>
              <a:tblPr/>
              <a:tblGrid>
                <a:gridCol w="709560"/>
                <a:gridCol w="977760"/>
                <a:gridCol w="1310040"/>
              </a:tblGrid>
              <a:tr h="4816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2"/>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3"/>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4"/>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5"/>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6"/>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7"/>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8"/>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9"/>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0"/>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1"/>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2"/>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3"/>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4"/>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05" name="CustomShape 5"/>
          <p:cNvSpPr/>
          <p:nvPr/>
        </p:nvSpPr>
        <p:spPr>
          <a:xfrm>
            <a:off x="4502880" y="1954080"/>
            <a:ext cx="447480" cy="4730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06" name="CustomShape 6"/>
          <p:cNvSpPr/>
          <p:nvPr/>
        </p:nvSpPr>
        <p:spPr>
          <a:xfrm>
            <a:off x="7584480" y="1954080"/>
            <a:ext cx="447480" cy="4730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07" name="Table 1"/>
          <p:cNvGraphicFramePr/>
          <p:nvPr/>
        </p:nvGraphicFramePr>
        <p:xfrm>
          <a:off x="8534520" y="295200"/>
          <a:ext cx="2997360" cy="6009840"/>
        </p:xfrm>
        <a:graphic>
          <a:graphicData uri="http://schemas.openxmlformats.org/drawingml/2006/table">
            <a:tbl>
              <a:tblPr/>
              <a:tblGrid>
                <a:gridCol w="709560"/>
                <a:gridCol w="977760"/>
                <a:gridCol w="1310040"/>
              </a:tblGrid>
              <a:tr h="4816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08" name="Table 2"/>
          <p:cNvGraphicFramePr/>
          <p:nvPr/>
        </p:nvGraphicFramePr>
        <p:xfrm>
          <a:off x="8534520" y="295200"/>
          <a:ext cx="2997360" cy="6009840"/>
        </p:xfrm>
        <a:graphic>
          <a:graphicData uri="http://schemas.openxmlformats.org/drawingml/2006/table">
            <a:tbl>
              <a:tblPr/>
              <a:tblGrid>
                <a:gridCol w="709560"/>
                <a:gridCol w="977760"/>
                <a:gridCol w="1310040"/>
              </a:tblGrid>
              <a:tr h="48168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945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2"/>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3"/>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4"/>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5"/>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6"/>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7"/>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8"/>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9"/>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0"/>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1"/>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2"/>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3"/>
                      <a:stretch>
                        <a:fillRect/>
                      </a:stretch>
                    </a:blip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4"/>
                      <a:stretch>
                        <a:fillRect/>
                      </a:stretch>
                    </a:blip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09" name="CustomShape 3"/>
          <p:cNvSpPr/>
          <p:nvPr/>
        </p:nvSpPr>
        <p:spPr>
          <a:xfrm>
            <a:off x="285840" y="1285920"/>
            <a:ext cx="8076960" cy="2925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310" name="CustomShape 4"/>
          <p:cNvSpPr/>
          <p:nvPr/>
        </p:nvSpPr>
        <p:spPr>
          <a:xfrm>
            <a:off x="285840" y="1285920"/>
            <a:ext cx="8076960" cy="5267880"/>
          </a:xfrm>
          <a:prstGeom prst="rect">
            <a:avLst/>
          </a:prstGeom>
          <a:blipFill rotWithShape="0">
            <a:blip r:embed="rId15"/>
            <a:stretch>
              <a:fillRect l="-297" t="0"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11" name="CustomShape 5"/>
          <p:cNvSpPr/>
          <p:nvPr/>
        </p:nvSpPr>
        <p:spPr>
          <a:xfrm>
            <a:off x="657360" y="7459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{65,70,75,78,80,85,90,95,96}:</a:t>
            </a:r>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12" name="Table 1"/>
          <p:cNvGraphicFramePr/>
          <p:nvPr/>
        </p:nvGraphicFramePr>
        <p:xfrm>
          <a:off x="700560" y="260280"/>
          <a:ext cx="3634920" cy="1854000"/>
        </p:xfrm>
        <a:graphic>
          <a:graphicData uri="http://schemas.openxmlformats.org/drawingml/2006/table">
            <a:tbl>
              <a:tblPr/>
              <a:tblGrid>
                <a:gridCol w="1949400"/>
                <a:gridCol w="1685880"/>
              </a:tblGrid>
              <a:tr h="370800">
                <a:tc>
                  <a:txBody>
                    <a:bodyPr/>
                    <a:p>
                      <a:pPr>
                        <a:lnSpc>
                          <a:spcPct val="100000"/>
                        </a:lnSpc>
                      </a:pPr>
                      <a:r>
                        <a:rPr b="1" lang="en-US" sz="1800" spc="-1" strike="noStrike">
                          <a:solidFill>
                            <a:srgbClr val="000000"/>
                          </a:solidFill>
                          <a:latin typeface="Times New Roman"/>
                        </a:rPr>
                        <a:t>Thuộc tính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1800" spc="-1" strike="noStrike">
                          <a:solidFill>
                            <a:srgbClr val="000000"/>
                          </a:solidFill>
                          <a:latin typeface="Times New Roman"/>
                        </a:rPr>
                        <a:t>GainRatio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p>
                      <a:pPr>
                        <a:lnSpc>
                          <a:spcPct val="100000"/>
                        </a:lnSpc>
                      </a:pPr>
                      <a:r>
                        <a:rPr b="0" lang="en-US" sz="1800" spc="-1" strike="noStrike">
                          <a:solidFill>
                            <a:srgbClr val="000000"/>
                          </a:solidFill>
                          <a:latin typeface="Times New Roman"/>
                        </a:rPr>
                        <a:t>Quang cảnh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a:p>
                      <a:pPr>
                        <a:lnSpc>
                          <a:spcPct val="100000"/>
                        </a:lnSpc>
                      </a:pPr>
                      <a:r>
                        <a:rPr b="0" lang="en-US" sz="1800" spc="-1" strike="noStrike">
                          <a:solidFill>
                            <a:srgbClr val="000000"/>
                          </a:solidFill>
                          <a:latin typeface="Times New Roman"/>
                        </a:rPr>
                        <a:t>0.156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r>
              <a:tr h="370800">
                <a:tc>
                  <a:txBody>
                    <a:bodyPr/>
                    <a:p>
                      <a:pPr>
                        <a:lnSpc>
                          <a:spcPct val="100000"/>
                        </a:lnSpc>
                      </a:pPr>
                      <a:r>
                        <a:rPr b="0" lang="en-US" sz="1800" spc="-1" strike="noStrike">
                          <a:solidFill>
                            <a:srgbClr val="000000"/>
                          </a:solidFill>
                          <a:latin typeface="Times New Roman"/>
                        </a:rPr>
                        <a:t>Nhiệt độ</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0.0186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p>
                      <a:pPr>
                        <a:lnSpc>
                          <a:spcPct val="100000"/>
                        </a:lnSpc>
                      </a:pPr>
                      <a:r>
                        <a:rPr b="0" lang="en-US" sz="1800" spc="-1" strike="noStrike">
                          <a:solidFill>
                            <a:srgbClr val="000000"/>
                          </a:solidFill>
                          <a:latin typeface="Times New Roman"/>
                        </a:rPr>
                        <a:t>Độ ẩm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0.13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p>
                      <a:pPr>
                        <a:lnSpc>
                          <a:spcPct val="100000"/>
                        </a:lnSpc>
                      </a:pPr>
                      <a:r>
                        <a:rPr b="0" lang="en-US" sz="1800" spc="-1" strike="noStrike">
                          <a:solidFill>
                            <a:srgbClr val="000000"/>
                          </a:solidFill>
                          <a:latin typeface="Times New Roman"/>
                        </a:rPr>
                        <a:t>Độ gió</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Times New Roman"/>
                        </a:rPr>
                        <a:t>0.0487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13" name="CustomShape 2"/>
          <p:cNvSpPr/>
          <p:nvPr/>
        </p:nvSpPr>
        <p:spPr>
          <a:xfrm>
            <a:off x="5219640" y="1380960"/>
            <a:ext cx="2114280" cy="146664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2000" spc="-1" strike="noStrike">
                <a:solidFill>
                  <a:srgbClr val="000000"/>
                </a:solidFill>
                <a:latin typeface="Times New Roman"/>
              </a:rPr>
              <a:t>Quang cảnh</a:t>
            </a:r>
            <a:endParaRPr b="0" lang="en-US" sz="2000" spc="-1" strike="noStrike">
              <a:latin typeface="Arial"/>
            </a:endParaRPr>
          </a:p>
        </p:txBody>
      </p:sp>
      <p:sp>
        <p:nvSpPr>
          <p:cNvPr id="314" name="CustomShape 3"/>
          <p:cNvSpPr/>
          <p:nvPr/>
        </p:nvSpPr>
        <p:spPr>
          <a:xfrm flipH="1">
            <a:off x="3062160" y="2847960"/>
            <a:ext cx="3213720" cy="689760"/>
          </a:xfrm>
          <a:custGeom>
            <a:avLst/>
            <a:gdLst/>
            <a:ahLst/>
            <a:rect l="l" t="t" r="r" b="b"/>
            <a:pathLst>
              <a:path w="21600" h="21600">
                <a:moveTo>
                  <a:pt x="0" y="0"/>
                </a:moveTo>
                <a:lnTo>
                  <a:pt x="21600" y="21600"/>
                </a:lnTo>
              </a:path>
            </a:pathLst>
          </a:custGeom>
          <a:noFill/>
          <a:ln w="19080">
            <a:solidFill>
              <a:srgbClr val="9b320e"/>
            </a:solidFill>
            <a:round/>
            <a:tailEnd len="med" type="triangle" w="med"/>
          </a:ln>
        </p:spPr>
        <p:style>
          <a:lnRef idx="1">
            <a:schemeClr val="accent1"/>
          </a:lnRef>
          <a:fillRef idx="0">
            <a:schemeClr val="accent1"/>
          </a:fillRef>
          <a:effectRef idx="0">
            <a:schemeClr val="accent1"/>
          </a:effectRef>
          <a:fontRef idx="minor"/>
        </p:style>
      </p:sp>
      <p:sp>
        <p:nvSpPr>
          <p:cNvPr id="315" name="CustomShape 4"/>
          <p:cNvSpPr/>
          <p:nvPr/>
        </p:nvSpPr>
        <p:spPr>
          <a:xfrm>
            <a:off x="4141440" y="2804760"/>
            <a:ext cx="78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Nắng</a:t>
            </a:r>
            <a:endParaRPr b="0" lang="en-US" sz="1800" spc="-1" strike="noStrike">
              <a:latin typeface="Arial"/>
            </a:endParaRPr>
          </a:p>
        </p:txBody>
      </p:sp>
      <p:sp>
        <p:nvSpPr>
          <p:cNvPr id="316" name="CustomShape 5"/>
          <p:cNvSpPr/>
          <p:nvPr/>
        </p:nvSpPr>
        <p:spPr>
          <a:xfrm>
            <a:off x="6276960" y="2847960"/>
            <a:ext cx="2760120" cy="951840"/>
          </a:xfrm>
          <a:custGeom>
            <a:avLst/>
            <a:gdLst/>
            <a:ahLst/>
            <a:rect l="l" t="t" r="r" b="b"/>
            <a:pathLst>
              <a:path w="21600" h="21600">
                <a:moveTo>
                  <a:pt x="0" y="0"/>
                </a:moveTo>
                <a:lnTo>
                  <a:pt x="21600" y="21600"/>
                </a:lnTo>
              </a:path>
            </a:pathLst>
          </a:custGeom>
          <a:noFill/>
          <a:ln w="19080">
            <a:solidFill>
              <a:srgbClr val="9b320e"/>
            </a:solidFill>
            <a:round/>
            <a:tailEnd len="med" type="triangle" w="med"/>
          </a:ln>
        </p:spPr>
        <p:style>
          <a:lnRef idx="1">
            <a:schemeClr val="accent1"/>
          </a:lnRef>
          <a:fillRef idx="0">
            <a:schemeClr val="accent1"/>
          </a:fillRef>
          <a:effectRef idx="0">
            <a:schemeClr val="accent1"/>
          </a:effectRef>
          <a:fontRef idx="minor"/>
        </p:style>
      </p:sp>
      <p:sp>
        <p:nvSpPr>
          <p:cNvPr id="317" name="CustomShape 6"/>
          <p:cNvSpPr/>
          <p:nvPr/>
        </p:nvSpPr>
        <p:spPr>
          <a:xfrm>
            <a:off x="6940440" y="1152000"/>
            <a:ext cx="662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Mưa</a:t>
            </a:r>
            <a:endParaRPr b="0" lang="en-US" sz="1800" spc="-1" strike="noStrike">
              <a:latin typeface="Arial"/>
            </a:endParaRPr>
          </a:p>
        </p:txBody>
      </p:sp>
      <p:sp>
        <p:nvSpPr>
          <p:cNvPr id="318" name="CustomShape 7"/>
          <p:cNvSpPr/>
          <p:nvPr/>
        </p:nvSpPr>
        <p:spPr>
          <a:xfrm flipV="1">
            <a:off x="7024680" y="1537920"/>
            <a:ext cx="766440" cy="57600"/>
          </a:xfrm>
          <a:custGeom>
            <a:avLst/>
            <a:gdLst/>
            <a:ahLst/>
            <a:rect l="l" t="t" r="r" b="b"/>
            <a:pathLst>
              <a:path w="21600" h="21600">
                <a:moveTo>
                  <a:pt x="0" y="0"/>
                </a:moveTo>
                <a:lnTo>
                  <a:pt x="21600" y="21600"/>
                </a:lnTo>
              </a:path>
            </a:pathLst>
          </a:custGeom>
          <a:noFill/>
          <a:ln w="19080">
            <a:solidFill>
              <a:srgbClr val="9b320e"/>
            </a:solidFill>
            <a:round/>
            <a:tailEnd len="med" type="triangle" w="med"/>
          </a:ln>
        </p:spPr>
        <p:style>
          <a:lnRef idx="1">
            <a:schemeClr val="accent1"/>
          </a:lnRef>
          <a:fillRef idx="0">
            <a:schemeClr val="accent1"/>
          </a:fillRef>
          <a:effectRef idx="0">
            <a:schemeClr val="accent1"/>
          </a:effectRef>
          <a:fontRef idx="minor"/>
        </p:style>
      </p:sp>
      <p:sp>
        <p:nvSpPr>
          <p:cNvPr id="319" name="CustomShape 8"/>
          <p:cNvSpPr/>
          <p:nvPr/>
        </p:nvSpPr>
        <p:spPr>
          <a:xfrm>
            <a:off x="6769440" y="3192840"/>
            <a:ext cx="77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Âm u</a:t>
            </a:r>
            <a:endParaRPr b="0" lang="en-US" sz="1800" spc="-1" strike="noStrike">
              <a:latin typeface="Arial"/>
            </a:endParaRPr>
          </a:p>
        </p:txBody>
      </p:sp>
      <p:graphicFrame>
        <p:nvGraphicFramePr>
          <p:cNvPr id="320" name="Table 9"/>
          <p:cNvGraphicFramePr/>
          <p:nvPr/>
        </p:nvGraphicFramePr>
        <p:xfrm>
          <a:off x="700560" y="3538080"/>
          <a:ext cx="4724640" cy="2485080"/>
        </p:xfrm>
        <a:graphic>
          <a:graphicData uri="http://schemas.openxmlformats.org/drawingml/2006/table">
            <a:tbl>
              <a:tblPr/>
              <a:tblGrid>
                <a:gridCol w="699480"/>
                <a:gridCol w="799920"/>
                <a:gridCol w="761760"/>
                <a:gridCol w="685800"/>
                <a:gridCol w="769680"/>
                <a:gridCol w="1008000"/>
              </a:tblGrid>
              <a:tr h="51804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12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21" name="Table 10"/>
          <p:cNvGraphicFramePr/>
          <p:nvPr/>
        </p:nvGraphicFramePr>
        <p:xfrm>
          <a:off x="700560" y="3538080"/>
          <a:ext cx="4724640" cy="2486520"/>
        </p:xfrm>
        <a:graphic>
          <a:graphicData uri="http://schemas.openxmlformats.org/drawingml/2006/table">
            <a:tbl>
              <a:tblPr/>
              <a:tblGrid>
                <a:gridCol w="699480"/>
                <a:gridCol w="799920"/>
                <a:gridCol w="761760"/>
                <a:gridCol w="685800"/>
                <a:gridCol w="769680"/>
                <a:gridCol w="1008000"/>
              </a:tblGrid>
              <a:tr h="51804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2"/>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3"/>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4"/>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45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5"/>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22" name="Table 11"/>
          <p:cNvGraphicFramePr/>
          <p:nvPr/>
        </p:nvGraphicFramePr>
        <p:xfrm>
          <a:off x="6851520" y="3800160"/>
          <a:ext cx="4371480" cy="2108880"/>
        </p:xfrm>
        <a:graphic>
          <a:graphicData uri="http://schemas.openxmlformats.org/drawingml/2006/table">
            <a:tbl>
              <a:tblPr/>
              <a:tblGrid>
                <a:gridCol w="505080"/>
                <a:gridCol w="801000"/>
                <a:gridCol w="661680"/>
                <a:gridCol w="695520"/>
                <a:gridCol w="775440"/>
                <a:gridCol w="932760"/>
              </a:tblGrid>
              <a:tr h="52092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708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708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708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708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bl>
          </a:graphicData>
        </a:graphic>
      </p:graphicFrame>
      <p:graphicFrame>
        <p:nvGraphicFramePr>
          <p:cNvPr id="323" name="Table 12"/>
          <p:cNvGraphicFramePr/>
          <p:nvPr/>
        </p:nvGraphicFramePr>
        <p:xfrm>
          <a:off x="6851520" y="3800160"/>
          <a:ext cx="4371480" cy="2108880"/>
        </p:xfrm>
        <a:graphic>
          <a:graphicData uri="http://schemas.openxmlformats.org/drawingml/2006/table">
            <a:tbl>
              <a:tblPr/>
              <a:tblGrid>
                <a:gridCol w="505080"/>
                <a:gridCol w="801000"/>
                <a:gridCol w="661680"/>
                <a:gridCol w="695520"/>
                <a:gridCol w="775440"/>
                <a:gridCol w="932760"/>
              </a:tblGrid>
              <a:tr h="52092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7080">
                <a:tc>
                  <a:txBody>
                    <a:bodyPr anchor="ctr"/>
                    <a:p>
                      <a:pPr algn="ctr">
                        <a:lnSpc>
                          <a:spcPct val="100000"/>
                        </a:lnSpc>
                      </a:pPr>
                      <a:r>
                        <a:rPr b="0" lang="en-US" sz="1400" spc="-1" strike="noStrike">
                          <a:solidFill>
                            <a:srgbClr val="000000"/>
                          </a:solidFill>
                          <a:latin typeface="Rockwel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6"/>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7080">
                <a:tc>
                  <a:txBody>
                    <a:bodyPr anchor="ctr"/>
                    <a:p>
                      <a:pPr algn="ctr">
                        <a:lnSpc>
                          <a:spcPct val="100000"/>
                        </a:lnSpc>
                      </a:pPr>
                      <a:r>
                        <a:rPr b="0" lang="en-US" sz="1400" spc="-1" strike="noStrike">
                          <a:solidFill>
                            <a:srgbClr val="000000"/>
                          </a:solidFill>
                          <a:latin typeface="Rockwell"/>
                        </a:rPr>
                        <a:t>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7"/>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7080">
                <a:tc>
                  <a:txBody>
                    <a:bodyPr anchor="ctr"/>
                    <a:p>
                      <a:pPr algn="ctr">
                        <a:lnSpc>
                          <a:spcPct val="100000"/>
                        </a:lnSpc>
                      </a:pPr>
                      <a:r>
                        <a:rPr b="0" lang="en-US" sz="1400" spc="-1" strike="noStrike">
                          <a:solidFill>
                            <a:srgbClr val="000000"/>
                          </a:solidFill>
                          <a:latin typeface="Rockwel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8"/>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7080">
                <a:tc>
                  <a:txBody>
                    <a:bodyPr anchor="ctr"/>
                    <a:p>
                      <a:pPr algn="ctr">
                        <a:lnSpc>
                          <a:spcPct val="100000"/>
                        </a:lnSpc>
                      </a:pPr>
                      <a:r>
                        <a:rPr b="0" lang="en-US" sz="1400" spc="-1" strike="noStrike">
                          <a:solidFill>
                            <a:srgbClr val="000000"/>
                          </a:solidFill>
                          <a:latin typeface="Rockwell"/>
                        </a:rPr>
                        <a:t>13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Âm 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9"/>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bl>
          </a:graphicData>
        </a:graphic>
      </p:graphicFrame>
      <p:graphicFrame>
        <p:nvGraphicFramePr>
          <p:cNvPr id="324" name="Table 13"/>
          <p:cNvGraphicFramePr/>
          <p:nvPr/>
        </p:nvGraphicFramePr>
        <p:xfrm>
          <a:off x="7791480" y="281160"/>
          <a:ext cx="4314240" cy="2513520"/>
        </p:xfrm>
        <a:graphic>
          <a:graphicData uri="http://schemas.openxmlformats.org/drawingml/2006/table">
            <a:tbl>
              <a:tblPr/>
              <a:tblGrid>
                <a:gridCol w="630000"/>
                <a:gridCol w="801720"/>
                <a:gridCol w="725400"/>
                <a:gridCol w="610920"/>
                <a:gridCol w="677520"/>
                <a:gridCol w="868680"/>
              </a:tblGrid>
              <a:tr h="52236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52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25" name="Table 14"/>
          <p:cNvGraphicFramePr/>
          <p:nvPr/>
        </p:nvGraphicFramePr>
        <p:xfrm>
          <a:off x="7791480" y="281160"/>
          <a:ext cx="4314240" cy="2513520"/>
        </p:xfrm>
        <a:graphic>
          <a:graphicData uri="http://schemas.openxmlformats.org/drawingml/2006/table">
            <a:tbl>
              <a:tblPr/>
              <a:tblGrid>
                <a:gridCol w="630000"/>
                <a:gridCol w="801720"/>
                <a:gridCol w="725400"/>
                <a:gridCol w="610920"/>
                <a:gridCol w="677520"/>
                <a:gridCol w="868680"/>
              </a:tblGrid>
              <a:tr h="52236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0"/>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1"/>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2"/>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3"/>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52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4"/>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26" name="CustomShape 15"/>
          <p:cNvSpPr/>
          <p:nvPr/>
        </p:nvSpPr>
        <p:spPr>
          <a:xfrm>
            <a:off x="187560" y="2341080"/>
            <a:ext cx="571320" cy="33516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327" name="CustomShape 16"/>
          <p:cNvSpPr/>
          <p:nvPr/>
        </p:nvSpPr>
        <p:spPr>
          <a:xfrm>
            <a:off x="887760" y="2233800"/>
            <a:ext cx="1887840" cy="516960"/>
          </a:xfrm>
          <a:prstGeom prst="rect">
            <a:avLst/>
          </a:prstGeom>
          <a:solidFill>
            <a:srgbClr val="99ccff"/>
          </a:solid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latin typeface="Times New Roman"/>
              </a:rPr>
              <a:t>Quang cảnh</a:t>
            </a:r>
            <a:endParaRPr b="0" lang="en-US" sz="2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8" name="Picture 1" descr=""/>
          <p:cNvPicPr/>
          <p:nvPr/>
        </p:nvPicPr>
        <p:blipFill>
          <a:blip r:embed="rId1"/>
          <a:stretch/>
        </p:blipFill>
        <p:spPr>
          <a:xfrm>
            <a:off x="7213320" y="142920"/>
            <a:ext cx="4754880" cy="2523600"/>
          </a:xfrm>
          <a:prstGeom prst="rect">
            <a:avLst/>
          </a:prstGeom>
          <a:ln>
            <a:noFill/>
          </a:ln>
        </p:spPr>
      </p:pic>
      <p:sp>
        <p:nvSpPr>
          <p:cNvPr id="329" name="CustomShape 1"/>
          <p:cNvSpPr/>
          <p:nvPr/>
        </p:nvSpPr>
        <p:spPr>
          <a:xfrm>
            <a:off x="1401480" y="2029680"/>
            <a:ext cx="47790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Times New Roman"/>
              </a:rPr>
              <a:t>Bước 2: Tính Gain Ratio của thuộc tính trong :</a:t>
            </a:r>
            <a:endParaRPr b="0" lang="en-US" sz="1800" spc="-1" strike="noStrike">
              <a:latin typeface="Arial"/>
            </a:endParaRPr>
          </a:p>
        </p:txBody>
      </p:sp>
      <p:sp>
        <p:nvSpPr>
          <p:cNvPr id="330" name="CustomShape 2"/>
          <p:cNvSpPr/>
          <p:nvPr/>
        </p:nvSpPr>
        <p:spPr>
          <a:xfrm>
            <a:off x="324000" y="2029680"/>
            <a:ext cx="6934320" cy="481320"/>
          </a:xfrm>
          <a:prstGeom prst="rect">
            <a:avLst/>
          </a:prstGeom>
          <a:blipFill rotWithShape="0">
            <a:blip r:embed="rId2"/>
            <a:stretch>
              <a:fillRect l="-700" t="-7594" r="0" b="-16455"/>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31" name="CustomShape 3"/>
          <p:cNvSpPr/>
          <p:nvPr/>
        </p:nvSpPr>
        <p:spPr>
          <a:xfrm>
            <a:off x="207000" y="2396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Nhiệt độ = {Nóng, Ấm, Lạnh}</a:t>
            </a:r>
            <a:endParaRPr b="0" lang="en-US" sz="1800" spc="-1" strike="noStrike">
              <a:latin typeface="Arial"/>
            </a:endParaRPr>
          </a:p>
        </p:txBody>
      </p:sp>
      <p:sp>
        <p:nvSpPr>
          <p:cNvPr id="332" name="CustomShape 4"/>
          <p:cNvSpPr/>
          <p:nvPr/>
        </p:nvSpPr>
        <p:spPr>
          <a:xfrm>
            <a:off x="2389680" y="2759400"/>
            <a:ext cx="540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 0</a:t>
            </a:r>
            <a:endParaRPr b="0" lang="en-US" sz="1800" spc="-1" strike="noStrike">
              <a:latin typeface="Arial"/>
            </a:endParaRPr>
          </a:p>
        </p:txBody>
      </p:sp>
      <p:sp>
        <p:nvSpPr>
          <p:cNvPr id="333" name="CustomShape 5"/>
          <p:cNvSpPr/>
          <p:nvPr/>
        </p:nvSpPr>
        <p:spPr>
          <a:xfrm>
            <a:off x="324000" y="2759400"/>
            <a:ext cx="4672080" cy="581760"/>
          </a:xfrm>
          <a:prstGeom prst="rect">
            <a:avLst/>
          </a:prstGeom>
          <a:blipFill rotWithShape="0">
            <a:blip r:embed="rId3"/>
            <a:stretch>
              <a:fillRect l="0" t="0" r="-123"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34" name="CustomShape 6"/>
          <p:cNvSpPr/>
          <p:nvPr/>
        </p:nvSpPr>
        <p:spPr>
          <a:xfrm>
            <a:off x="2917440" y="3791520"/>
            <a:ext cx="540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 1</a:t>
            </a:r>
            <a:endParaRPr b="0" lang="en-US" sz="1800" spc="-1" strike="noStrike">
              <a:latin typeface="Arial"/>
            </a:endParaRPr>
          </a:p>
        </p:txBody>
      </p:sp>
      <p:sp>
        <p:nvSpPr>
          <p:cNvPr id="335" name="CustomShape 7"/>
          <p:cNvSpPr/>
          <p:nvPr/>
        </p:nvSpPr>
        <p:spPr>
          <a:xfrm>
            <a:off x="324000" y="3791520"/>
            <a:ext cx="5727600" cy="581760"/>
          </a:xfrm>
          <a:prstGeom prst="rect">
            <a:avLst/>
          </a:prstGeom>
          <a:blipFill rotWithShape="0">
            <a:blip r:embed="rId4"/>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36" name="CustomShape 8"/>
          <p:cNvSpPr/>
          <p:nvPr/>
        </p:nvSpPr>
        <p:spPr>
          <a:xfrm>
            <a:off x="2444760" y="3279240"/>
            <a:ext cx="540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 0</a:t>
            </a:r>
            <a:endParaRPr b="0" lang="en-US" sz="1800" spc="-1" strike="noStrike">
              <a:latin typeface="Arial"/>
            </a:endParaRPr>
          </a:p>
        </p:txBody>
      </p:sp>
      <p:sp>
        <p:nvSpPr>
          <p:cNvPr id="337" name="CustomShape 9"/>
          <p:cNvSpPr/>
          <p:nvPr/>
        </p:nvSpPr>
        <p:spPr>
          <a:xfrm>
            <a:off x="324000" y="3279240"/>
            <a:ext cx="4782600" cy="581760"/>
          </a:xfrm>
          <a:prstGeom prst="rect">
            <a:avLst/>
          </a:prstGeom>
          <a:blipFill rotWithShape="0">
            <a:blip r:embed="rId5"/>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338" name="Formula 10"/>
              <p:cNvSpPr txBox="1"/>
              <p:nvPr/>
            </p:nvSpPr>
            <p:spPr>
              <a:xfrm>
                <a:off x="324000" y="4409640"/>
                <a:ext cx="9981720" cy="1704600"/>
              </a:xfrm>
              <a:prstGeom prst="rect">
                <a:avLst/>
              </a:prstGeom>
            </p:spPr>
            <p:txBody>
              <a:bodyPr/>
              <a:p>
                <a14:m>
                  <m:oMath xmlns:m="http://schemas.openxmlformats.org/officeDocument/2006/math">
                    <m:r>
                      <m:t xml:space="preserve">𝑮𝒂𝒊𝒏</m:t>
                    </m:r>
                    <m:d>
                      <m:dPr>
                        <m:begChr m:val="("/>
                        <m:endChr m:val=")"/>
                      </m:dPr>
                      <m:e>
                        <m:sSub>
                          <m:e>
                            <m:r>
                              <m:t xml:space="preserve">𝑺</m:t>
                            </m:r>
                          </m:e>
                          <m:sub>
                            <m:r>
                              <m:rPr>
                                <m:lit/>
                                <m:nor/>
                              </m:rPr>
                              <m:t xml:space="preserve">Quang</m:t>
                            </m:r>
                            <m:r>
                              <m:rPr>
                                <m:lit/>
                                <m:nor/>
                              </m:rPr>
                              <m:t xml:space="preserve"> </m:t>
                            </m:r>
                            <m:r>
                              <m:rPr>
                                <m:lit/>
                                <m:nor/>
                              </m:rPr>
                              <m:t xml:space="preserve">c</m:t>
                            </m:r>
                            <m:r>
                              <m:rPr>
                                <m:lit/>
                                <m:nor/>
                              </m:rPr>
                              <m:t xml:space="preserve">ả</m:t>
                            </m:r>
                            <m:r>
                              <m:rPr>
                                <m:lit/>
                                <m:nor/>
                              </m:rPr>
                              <m:t xml:space="preserve">nh</m:t>
                            </m:r>
                            <m:r>
                              <m:rPr>
                                <m:lit/>
                                <m:nor/>
                              </m:rPr>
                              <m:t xml:space="preserve"> = </m:t>
                            </m:r>
                            <m:r>
                              <m:rPr>
                                <m:lit/>
                                <m:nor/>
                              </m:rPr>
                              <m:t xml:space="preserve">N</m:t>
                            </m:r>
                            <m:r>
                              <m:rPr>
                                <m:lit/>
                                <m:nor/>
                              </m:rPr>
                              <m:t xml:space="preserve">ắ</m:t>
                            </m:r>
                            <m:r>
                              <m:rPr>
                                <m:lit/>
                                <m:nor/>
                              </m:rPr>
                              <m:t xml:space="preserve">ng</m:t>
                            </m:r>
                          </m:sub>
                        </m:sSub>
                        <m:r>
                          <m:t xml:space="preserve">,</m:t>
                        </m:r>
                        <m:r>
                          <m:rPr>
                            <m:lit/>
                            <m:nor/>
                          </m:rPr>
                          <m:t xml:space="preserve">Nhi</m:t>
                        </m:r>
                        <m:r>
                          <m:rPr>
                            <m:lit/>
                            <m:nor/>
                          </m:rPr>
                          <m:t xml:space="preserve">ệ</m:t>
                        </m:r>
                        <m:r>
                          <m:rPr>
                            <m:lit/>
                            <m:nor/>
                          </m:rPr>
                          <m:t xml:space="preserve">t</m:t>
                        </m:r>
                        <m:r>
                          <m:rPr>
                            <m:lit/>
                            <m:nor/>
                          </m:rPr>
                          <m:t xml:space="preserve"> độ</m:t>
                        </m:r>
                      </m:e>
                    </m:d>
                    <m:r>
                      <m:t xml:space="preserve">=</m:t>
                    </m:r>
                    <m:r>
                      <m:t xml:space="preserve">𝐸𝑛𝑡𝑟𝑜𝑝𝑦</m:t>
                    </m:r>
                    <m:d>
                      <m:dPr>
                        <m:begChr m:val="("/>
                        <m:endChr m:val=")"/>
                      </m:dPr>
                      <m:e>
                        <m:r>
                          <m:t xml:space="preserve">𝑆</m:t>
                        </m:r>
                      </m:e>
                    </m:d>
                    <m:r>
                      <m:t xml:space="preserve">−</m:t>
                    </m:r>
                    <m:d>
                      <m:dPr>
                        <m:begChr m:val="("/>
                        <m:endChr m:val=")"/>
                      </m:dPr>
                      <m:e>
                        <m:f>
                          <m:num>
                            <m:r>
                              <m:t xml:space="preserve">2</m:t>
                            </m:r>
                          </m:num>
                          <m:den>
                            <m:r>
                              <m:t xml:space="preserve">5</m:t>
                            </m:r>
                          </m:den>
                        </m:f>
                        <m:r>
                          <m:t xml:space="preserve">×</m:t>
                        </m:r>
                        <m:r>
                          <m:t xml:space="preserve">𝐸𝑛𝑡𝑟𝑜𝑝𝑦</m:t>
                        </m:r>
                        <m:d>
                          <m:dPr>
                            <m:begChr m:val="("/>
                            <m:endChr m:val=")"/>
                          </m:dPr>
                          <m:e>
                            <m:sSub>
                              <m:e>
                                <m:r>
                                  <m:t xml:space="preserve">𝑆</m:t>
                                </m:r>
                              </m:e>
                              <m:sub>
                                <m:r>
                                  <m:t xml:space="preserve">𝑛</m:t>
                                </m:r>
                                <m:r>
                                  <m:t xml:space="preserve">ó</m:t>
                                </m:r>
                                <m:r>
                                  <m:t xml:space="preserve">𝑛𝑔</m:t>
                                </m:r>
                              </m:sub>
                            </m:sSub>
                          </m:e>
                        </m:d>
                        <m:r>
                          <m:t xml:space="preserve">+</m:t>
                        </m:r>
                        <m:f>
                          <m:num>
                            <m:r>
                              <m:t xml:space="preserve">2</m:t>
                            </m:r>
                          </m:num>
                          <m:den>
                            <m:r>
                              <m:t xml:space="preserve">5</m:t>
                            </m:r>
                          </m:den>
                        </m:f>
                        <m:r>
                          <m:t xml:space="preserve">×</m:t>
                        </m:r>
                        <m:r>
                          <m:t xml:space="preserve">𝐸𝑛𝑡𝑟𝑜𝑝𝑦</m:t>
                        </m:r>
                        <m:d>
                          <m:dPr>
                            <m:begChr m:val="("/>
                            <m:endChr m:val=")"/>
                          </m:dPr>
                          <m:e>
                            <m:sSub>
                              <m:e>
                                <m:r>
                                  <m:t xml:space="preserve">𝑆</m:t>
                                </m:r>
                              </m:e>
                              <m:sub>
                                <m:r>
                                  <m:t xml:space="preserve">ấ</m:t>
                                </m:r>
                                <m:r>
                                  <m:t xml:space="preserve">𝑚</m:t>
                                </m:r>
                              </m:sub>
                            </m:sSub>
                          </m:e>
                        </m:d>
                        <m:r>
                          <m:t xml:space="preserve">+</m:t>
                        </m:r>
                        <m:f>
                          <m:num>
                            <m:r>
                              <m:t xml:space="preserve">1</m:t>
                            </m:r>
                          </m:num>
                          <m:den>
                            <m:r>
                              <m:t xml:space="preserve">5</m:t>
                            </m:r>
                          </m:den>
                        </m:f>
                        <m:r>
                          <m:t xml:space="preserve">×</m:t>
                        </m:r>
                        <m:r>
                          <m:t xml:space="preserve">𝐸𝑛𝑡𝑟𝑜𝑝𝑦</m:t>
                        </m:r>
                        <m:d>
                          <m:dPr>
                            <m:begChr m:val="("/>
                            <m:endChr m:val=")"/>
                          </m:dPr>
                          <m:e>
                            <m:sSub>
                              <m:e>
                                <m:r>
                                  <m:t xml:space="preserve">𝑆</m:t>
                                </m:r>
                              </m:e>
                              <m:sub>
                                <m:r>
                                  <m:t xml:space="preserve">𝑙</m:t>
                                </m:r>
                                <m:r>
                                  <m:t xml:space="preserve">ạ</m:t>
                                </m:r>
                                <m:r>
                                  <m:t xml:space="preserve">𝑛h</m:t>
                                </m:r>
                              </m:sub>
                            </m:sSub>
                          </m:e>
                        </m:d>
                      </m:e>
                    </m:d>
                    <m:r>
                      <m:t xml:space="preserve">=</m:t>
                    </m:r>
                    <m:r>
                      <m:t xml:space="preserve">0.97</m:t>
                    </m:r>
                    <m:r>
                      <m:t xml:space="preserve">−</m:t>
                    </m:r>
                    <m:d>
                      <m:dPr>
                        <m:begChr m:val="("/>
                        <m:endChr m:val=")"/>
                      </m:dPr>
                      <m:e>
                        <m:r>
                          <m:t xml:space="preserve">0</m:t>
                        </m:r>
                        <m:r>
                          <m:t xml:space="preserve">+</m:t>
                        </m:r>
                        <m:f>
                          <m:num>
                            <m:r>
                              <m:t xml:space="preserve">2</m:t>
                            </m:r>
                          </m:num>
                          <m:den>
                            <m:r>
                              <m:t xml:space="preserve">5</m:t>
                            </m:r>
                          </m:den>
                        </m:f>
                        <m:r>
                          <m:t xml:space="preserve">×</m:t>
                        </m:r>
                        <m:r>
                          <m:t xml:space="preserve">1</m:t>
                        </m:r>
                        <m:r>
                          <m:t xml:space="preserve">+</m:t>
                        </m:r>
                        <m:r>
                          <m:t xml:space="preserve">0</m:t>
                        </m:r>
                      </m:e>
                    </m:d>
                    <m:r>
                      <m:t xml:space="preserve">=</m:t>
                    </m:r>
                    <m:r>
                      <m:t xml:space="preserve">0.57</m:t>
                    </m:r>
                  </m:oMath>
                </a14:m>
              </a:p>
            </p:txBody>
          </p:sp>
        </mc:Choice>
        <mc:Fallback/>
      </mc:AlternateContent>
      <p:sp>
        <p:nvSpPr>
          <p:cNvPr id="339" name="CustomShape 11"/>
          <p:cNvSpPr/>
          <p:nvPr/>
        </p:nvSpPr>
        <p:spPr>
          <a:xfrm>
            <a:off x="324000" y="4409640"/>
            <a:ext cx="9981720" cy="1704600"/>
          </a:xfrm>
          <a:prstGeom prst="rect">
            <a:avLst/>
          </a:prstGeom>
          <a:blipFill rotWithShape="0">
            <a:blip r:embed="rId6"/>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40" name="CustomShape 12"/>
          <p:cNvSpPr/>
          <p:nvPr/>
        </p:nvSpPr>
        <p:spPr>
          <a:xfrm>
            <a:off x="5992920" y="2991600"/>
            <a:ext cx="6198480" cy="915120"/>
          </a:xfrm>
          <a:prstGeom prst="rect">
            <a:avLst/>
          </a:prstGeom>
          <a:solidFill>
            <a:srgbClr val="ccffff"/>
          </a:solidFill>
          <a:ln>
            <a:noFill/>
          </a:ln>
        </p:spPr>
        <p:style>
          <a:lnRef idx="0"/>
          <a:fillRef idx="1003">
            <a:schemeClr val="lt1"/>
          </a:fillRef>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000" spc="-1" strike="noStrike">
                <a:solidFill>
                  <a:srgbClr val="000000"/>
                </a:solidFill>
                <a:latin typeface="Times New Roman"/>
                <a:ea typeface="Cambria Math"/>
              </a:rPr>
              <a:t> </a:t>
            </a:r>
            <a:endParaRPr b="0" lang="en-US" sz="2000" spc="-1" strike="noStrike">
              <a:latin typeface="Arial"/>
            </a:endParaRPr>
          </a:p>
        </p:txBody>
      </p:sp>
      <p:sp>
        <p:nvSpPr>
          <p:cNvPr id="341" name="CustomShape 13"/>
          <p:cNvSpPr/>
          <p:nvPr/>
        </p:nvSpPr>
        <p:spPr>
          <a:xfrm>
            <a:off x="5992920" y="2991600"/>
            <a:ext cx="6198480" cy="1431360"/>
          </a:xfrm>
          <a:prstGeom prst="rect">
            <a:avLst/>
          </a:prstGeom>
          <a:blipFill rotWithShape="0">
            <a:blip r:embed="rId7"/>
            <a:stretch>
              <a:fillRect l="-1964" t="0" r="0" b="-1265"/>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342" name="Formula 14"/>
              <p:cNvSpPr txBox="1"/>
              <p:nvPr/>
            </p:nvSpPr>
            <p:spPr>
              <a:xfrm>
                <a:off x="3187800" y="5604120"/>
                <a:ext cx="7772400" cy="898920"/>
              </a:xfrm>
              <a:prstGeom prst="rect">
                <a:avLst/>
              </a:prstGeom>
            </p:spPr>
            <p:txBody>
              <a:bodyPr/>
              <a:p>
                <a14:m>
                  <m:oMath xmlns:m="http://schemas.openxmlformats.org/officeDocument/2006/math">
                    <m:r>
                      <m:t xml:space="preserve">𝑮𝒂𝒊𝒏𝑹𝒂𝒕𝒊𝒐</m:t>
                    </m:r>
                    <m:d>
                      <m:dPr>
                        <m:begChr m:val="("/>
                        <m:endChr m:val=")"/>
                      </m:dPr>
                      <m:e>
                        <m:sSub>
                          <m:e>
                            <m:r>
                              <m:t xml:space="preserve">𝑺</m:t>
                            </m:r>
                          </m:e>
                          <m:sub>
                            <m:r>
                              <m:rPr>
                                <m:lit/>
                                <m:nor/>
                              </m:rPr>
                              <m:t xml:space="preserve">Quang</m:t>
                            </m:r>
                            <m:r>
                              <m:rPr>
                                <m:lit/>
                                <m:nor/>
                              </m:rPr>
                              <m:t xml:space="preserve"> </m:t>
                            </m:r>
                            <m:r>
                              <m:rPr>
                                <m:lit/>
                                <m:nor/>
                              </m:rPr>
                              <m:t xml:space="preserve">c</m:t>
                            </m:r>
                            <m:r>
                              <m:rPr>
                                <m:lit/>
                                <m:nor/>
                              </m:rPr>
                              <m:t xml:space="preserve">ả</m:t>
                            </m:r>
                            <m:r>
                              <m:rPr>
                                <m:lit/>
                                <m:nor/>
                              </m:rPr>
                              <m:t xml:space="preserve">nh</m:t>
                            </m:r>
                            <m:r>
                              <m:rPr>
                                <m:lit/>
                                <m:nor/>
                              </m:rPr>
                              <m:t xml:space="preserve"> = </m:t>
                            </m:r>
                            <m:r>
                              <m:rPr>
                                <m:lit/>
                                <m:nor/>
                              </m:rPr>
                              <m:t xml:space="preserve">N</m:t>
                            </m:r>
                            <m:r>
                              <m:rPr>
                                <m:lit/>
                                <m:nor/>
                              </m:rPr>
                              <m:t xml:space="preserve">ắ</m:t>
                            </m:r>
                            <m:r>
                              <m:rPr>
                                <m:lit/>
                                <m:nor/>
                              </m:rPr>
                              <m:t xml:space="preserve">ng</m:t>
                            </m:r>
                          </m:sub>
                        </m:sSub>
                        <m:r>
                          <m:t xml:space="preserve">,</m:t>
                        </m:r>
                        <m:r>
                          <m:rPr>
                            <m:lit/>
                            <m:nor/>
                          </m:rPr>
                          <m:t xml:space="preserve">nhi</m:t>
                        </m:r>
                        <m:r>
                          <m:rPr>
                            <m:lit/>
                            <m:nor/>
                          </m:rPr>
                          <m:t xml:space="preserve">ệ</m:t>
                        </m:r>
                        <m:r>
                          <m:rPr>
                            <m:lit/>
                            <m:nor/>
                          </m:rPr>
                          <m:t xml:space="preserve">t</m:t>
                        </m:r>
                        <m:r>
                          <m:rPr>
                            <m:lit/>
                            <m:nor/>
                          </m:rPr>
                          <m:t xml:space="preserve"> độ</m:t>
                        </m:r>
                      </m:e>
                    </m:d>
                    <m:r>
                      <m:t xml:space="preserve">=</m:t>
                    </m:r>
                    <m:f>
                      <m:num>
                        <m:r>
                          <m:t xml:space="preserve">0.57</m:t>
                        </m:r>
                      </m:num>
                      <m:den>
                        <m:r>
                          <m:t xml:space="preserve">1.522</m:t>
                        </m:r>
                      </m:den>
                    </m:f>
                    <m:r>
                      <m:t xml:space="preserve">=</m:t>
                    </m:r>
                    <m:r>
                      <m:t xml:space="preserve">0.375</m:t>
                    </m:r>
                  </m:oMath>
                </a14:m>
              </a:p>
            </p:txBody>
          </p:sp>
        </mc:Choice>
        <mc:Fallback/>
      </mc:AlternateContent>
      <p:sp>
        <p:nvSpPr>
          <p:cNvPr id="343" name="CustomShape 15"/>
          <p:cNvSpPr/>
          <p:nvPr/>
        </p:nvSpPr>
        <p:spPr>
          <a:xfrm>
            <a:off x="3187800" y="5604120"/>
            <a:ext cx="7772400" cy="898920"/>
          </a:xfrm>
          <a:prstGeom prst="rect">
            <a:avLst/>
          </a:prstGeom>
          <a:blipFill rotWithShape="0">
            <a:blip r:embed="rId8"/>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44" name="CustomShape 16"/>
          <p:cNvSpPr/>
          <p:nvPr/>
        </p:nvSpPr>
        <p:spPr>
          <a:xfrm>
            <a:off x="3285000" y="505440"/>
            <a:ext cx="1080" cy="487800"/>
          </a:xfrm>
          <a:prstGeom prst="rect">
            <a:avLst/>
          </a:prstGeom>
          <a:noFill/>
          <a:ln>
            <a:noFill/>
          </a:ln>
        </p:spPr>
        <p:style>
          <a:lnRef idx="0"/>
          <a:fillRef idx="0"/>
          <a:effectRef idx="0"/>
          <a:fontRef idx="minor"/>
        </p:style>
        <p:txBody>
          <a:bodyPr wrap="none"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345" name="CustomShape 17"/>
          <p:cNvSpPr/>
          <p:nvPr/>
        </p:nvSpPr>
        <p:spPr>
          <a:xfrm>
            <a:off x="578520" y="505440"/>
            <a:ext cx="5414400" cy="1471680"/>
          </a:xfrm>
          <a:prstGeom prst="rect">
            <a:avLst/>
          </a:prstGeom>
          <a:blipFill rotWithShape="0">
            <a:blip r:embed="rId9"/>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46" name="CustomShape 18"/>
          <p:cNvSpPr/>
          <p:nvPr/>
        </p:nvSpPr>
        <p:spPr>
          <a:xfrm>
            <a:off x="1396440" y="84240"/>
            <a:ext cx="34102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Times New Roman"/>
              </a:rPr>
              <a:t>Bước 1: Tính Entropy của bảng :</a:t>
            </a:r>
            <a:endParaRPr b="0" lang="en-US" sz="1800" spc="-1" strike="noStrike">
              <a:latin typeface="Arial"/>
            </a:endParaRPr>
          </a:p>
        </p:txBody>
      </p:sp>
      <p:sp>
        <p:nvSpPr>
          <p:cNvPr id="347" name="CustomShape 19"/>
          <p:cNvSpPr/>
          <p:nvPr/>
        </p:nvSpPr>
        <p:spPr>
          <a:xfrm>
            <a:off x="324000" y="84240"/>
            <a:ext cx="5555520" cy="481320"/>
          </a:xfrm>
          <a:prstGeom prst="rect">
            <a:avLst/>
          </a:prstGeom>
          <a:blipFill rotWithShape="0">
            <a:blip r:embed="rId10"/>
            <a:stretch>
              <a:fillRect l="-872" t="-7594" r="0" b="-16455"/>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8" name="Picture 1" descr=""/>
          <p:cNvPicPr/>
          <p:nvPr/>
        </p:nvPicPr>
        <p:blipFill>
          <a:blip r:embed="rId1"/>
          <a:stretch/>
        </p:blipFill>
        <p:spPr>
          <a:xfrm>
            <a:off x="7213320" y="142920"/>
            <a:ext cx="4754880" cy="2523600"/>
          </a:xfrm>
          <a:prstGeom prst="rect">
            <a:avLst/>
          </a:prstGeom>
          <a:ln>
            <a:noFill/>
          </a:ln>
        </p:spPr>
      </p:pic>
      <p:sp>
        <p:nvSpPr>
          <p:cNvPr id="349" name="CustomShape 1"/>
          <p:cNvSpPr/>
          <p:nvPr/>
        </p:nvSpPr>
        <p:spPr>
          <a:xfrm>
            <a:off x="657360" y="789840"/>
            <a:ext cx="5581440" cy="639000"/>
          </a:xfrm>
          <a:prstGeom prst="rect">
            <a:avLst/>
          </a:prstGeom>
          <a:solidFill>
            <a:srgbClr val="ccff99"/>
          </a:solid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350" name="CustomShape 2"/>
          <p:cNvSpPr/>
          <p:nvPr/>
        </p:nvSpPr>
        <p:spPr>
          <a:xfrm>
            <a:off x="657360" y="789840"/>
            <a:ext cx="5581440" cy="783360"/>
          </a:xfrm>
          <a:prstGeom prst="rect">
            <a:avLst/>
          </a:prstGeom>
          <a:blipFill rotWithShape="0">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51" name="CustomShape 3"/>
          <p:cNvSpPr/>
          <p:nvPr/>
        </p:nvSpPr>
        <p:spPr>
          <a:xfrm>
            <a:off x="657360" y="29808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{&gt;65}:</a:t>
            </a:r>
            <a:endParaRPr b="0" lang="en-US" sz="1800" spc="-1" strike="noStrike">
              <a:latin typeface="Arial"/>
            </a:endParaRPr>
          </a:p>
        </p:txBody>
      </p:sp>
      <p:sp>
        <p:nvSpPr>
          <p:cNvPr id="352" name="CustomShape 4"/>
          <p:cNvSpPr/>
          <p:nvPr/>
        </p:nvSpPr>
        <p:spPr>
          <a:xfrm>
            <a:off x="675720" y="174420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gió = {Yếu, Mạnh}: </a:t>
            </a:r>
            <a:endParaRPr b="0" lang="en-US" sz="1800" spc="-1" strike="noStrike">
              <a:latin typeface="Arial"/>
            </a:endParaRPr>
          </a:p>
        </p:txBody>
      </p:sp>
      <p:sp>
        <p:nvSpPr>
          <p:cNvPr id="353" name="CustomShape 5"/>
          <p:cNvSpPr/>
          <p:nvPr/>
        </p:nvSpPr>
        <p:spPr>
          <a:xfrm>
            <a:off x="675720" y="2243160"/>
            <a:ext cx="5581440" cy="639000"/>
          </a:xfrm>
          <a:prstGeom prst="rect">
            <a:avLst/>
          </a:prstGeom>
          <a:solidFill>
            <a:srgbClr val="ccff99"/>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Rockwell"/>
              </a:rPr>
              <a:t>0.0185</a:t>
            </a:r>
            <a:endParaRPr b="0" lang="en-US" sz="1800" spc="-1" strike="noStrike">
              <a:latin typeface="Arial"/>
            </a:endParaRPr>
          </a:p>
          <a:p>
            <a:pPr>
              <a:lnSpc>
                <a:spcPct val="100000"/>
              </a:lnSpc>
            </a:pPr>
            <a:endParaRPr b="0" lang="en-US" sz="1800" spc="-1" strike="noStrike">
              <a:latin typeface="Arial"/>
            </a:endParaRPr>
          </a:p>
        </p:txBody>
      </p:sp>
      <p:sp>
        <p:nvSpPr>
          <p:cNvPr id="354" name="CustomShape 6"/>
          <p:cNvSpPr/>
          <p:nvPr/>
        </p:nvSpPr>
        <p:spPr>
          <a:xfrm>
            <a:off x="675720" y="2243160"/>
            <a:ext cx="5581440" cy="783360"/>
          </a:xfrm>
          <a:prstGeom prst="rect">
            <a:avLst/>
          </a:prstGeom>
          <a:blipFill rotWithShape="0">
            <a:blip r:embed="rId3"/>
            <a:stretch>
              <a:fillRect l="0" t="-4636"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55" name="CustomShape 7"/>
          <p:cNvSpPr/>
          <p:nvPr/>
        </p:nvSpPr>
        <p:spPr>
          <a:xfrm>
            <a:off x="682920" y="3264120"/>
            <a:ext cx="628200" cy="33516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356" name="CustomShape 8"/>
          <p:cNvSpPr/>
          <p:nvPr/>
        </p:nvSpPr>
        <p:spPr>
          <a:xfrm>
            <a:off x="1487160" y="3121560"/>
            <a:ext cx="1596960" cy="577800"/>
          </a:xfrm>
          <a:prstGeom prst="rect">
            <a:avLst/>
          </a:prstGeom>
          <a:solidFill>
            <a:srgbClr val="99ccff"/>
          </a:solidFill>
          <a:ln>
            <a:noFill/>
          </a:ln>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latin typeface="Times New Roman"/>
              </a:rPr>
              <a:t>Nhiệt độ</a:t>
            </a:r>
            <a:endParaRPr b="0" lang="en-US" sz="3200" spc="-1" strike="noStrike">
              <a:latin typeface="Arial"/>
            </a:endParaRPr>
          </a:p>
        </p:txBody>
      </p:sp>
      <p:sp>
        <p:nvSpPr>
          <p:cNvPr id="357" name="CustomShape 9"/>
          <p:cNvSpPr/>
          <p:nvPr/>
        </p:nvSpPr>
        <p:spPr>
          <a:xfrm>
            <a:off x="7479000" y="3196800"/>
            <a:ext cx="2114280" cy="146664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Quang cảnh</a:t>
            </a:r>
            <a:endParaRPr b="0" lang="en-US" sz="1800" spc="-1" strike="noStrike">
              <a:latin typeface="Arial"/>
            </a:endParaRPr>
          </a:p>
        </p:txBody>
      </p:sp>
      <p:sp>
        <p:nvSpPr>
          <p:cNvPr id="358" name="CustomShape 10"/>
          <p:cNvSpPr/>
          <p:nvPr/>
        </p:nvSpPr>
        <p:spPr>
          <a:xfrm flipH="1">
            <a:off x="6858360" y="3930480"/>
            <a:ext cx="619560" cy="37980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59" name="CustomShape 11"/>
          <p:cNvSpPr/>
          <p:nvPr/>
        </p:nvSpPr>
        <p:spPr>
          <a:xfrm>
            <a:off x="6616080" y="3706200"/>
            <a:ext cx="78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Nắng</a:t>
            </a:r>
            <a:endParaRPr b="0" lang="en-US" sz="1800" spc="-1" strike="noStrike">
              <a:latin typeface="Arial"/>
            </a:endParaRPr>
          </a:p>
        </p:txBody>
      </p:sp>
      <p:sp>
        <p:nvSpPr>
          <p:cNvPr id="360" name="CustomShape 12"/>
          <p:cNvSpPr/>
          <p:nvPr/>
        </p:nvSpPr>
        <p:spPr>
          <a:xfrm>
            <a:off x="9283680" y="4448880"/>
            <a:ext cx="1260000" cy="45612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61" name="CustomShape 13"/>
          <p:cNvSpPr/>
          <p:nvPr/>
        </p:nvSpPr>
        <p:spPr>
          <a:xfrm>
            <a:off x="9760320" y="4264200"/>
            <a:ext cx="662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Mưa</a:t>
            </a:r>
            <a:endParaRPr b="0" lang="en-US" sz="1800" spc="-1" strike="noStrike">
              <a:latin typeface="Arial"/>
            </a:endParaRPr>
          </a:p>
        </p:txBody>
      </p:sp>
      <p:sp>
        <p:nvSpPr>
          <p:cNvPr id="362" name="CustomShape 14"/>
          <p:cNvSpPr/>
          <p:nvPr/>
        </p:nvSpPr>
        <p:spPr>
          <a:xfrm flipV="1">
            <a:off x="9283680" y="3364560"/>
            <a:ext cx="1785600" cy="4680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63" name="CustomShape 15"/>
          <p:cNvSpPr/>
          <p:nvPr/>
        </p:nvSpPr>
        <p:spPr>
          <a:xfrm>
            <a:off x="9909000" y="3018960"/>
            <a:ext cx="77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Âm u</a:t>
            </a:r>
            <a:endParaRPr b="0" lang="en-US" sz="1800" spc="-1" strike="noStrike">
              <a:latin typeface="Arial"/>
            </a:endParaRPr>
          </a:p>
        </p:txBody>
      </p:sp>
      <p:sp>
        <p:nvSpPr>
          <p:cNvPr id="364" name="CustomShape 16"/>
          <p:cNvSpPr/>
          <p:nvPr/>
        </p:nvSpPr>
        <p:spPr>
          <a:xfrm>
            <a:off x="11120040" y="300132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365" name="CustomShape 17"/>
          <p:cNvSpPr/>
          <p:nvPr/>
        </p:nvSpPr>
        <p:spPr>
          <a:xfrm>
            <a:off x="5582880" y="4149720"/>
            <a:ext cx="1494720" cy="109728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Nhiệt độ</a:t>
            </a:r>
            <a:endParaRPr b="0" lang="en-US" sz="1800" spc="-1" strike="noStrike">
              <a:latin typeface="Arial"/>
            </a:endParaRPr>
          </a:p>
        </p:txBody>
      </p:sp>
      <p:graphicFrame>
        <p:nvGraphicFramePr>
          <p:cNvPr id="366" name="Table 18"/>
          <p:cNvGraphicFramePr/>
          <p:nvPr/>
        </p:nvGraphicFramePr>
        <p:xfrm>
          <a:off x="147600" y="3826800"/>
          <a:ext cx="4724640" cy="1303560"/>
        </p:xfrm>
        <a:graphic>
          <a:graphicData uri="http://schemas.openxmlformats.org/drawingml/2006/table">
            <a:tbl>
              <a:tblPr/>
              <a:tblGrid>
                <a:gridCol w="699480"/>
                <a:gridCol w="799920"/>
                <a:gridCol w="761760"/>
                <a:gridCol w="685800"/>
                <a:gridCol w="769680"/>
                <a:gridCol w="1008000"/>
              </a:tblGrid>
              <a:tr h="51804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276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4cec9"/>
                    </a:solidFill>
                  </a:tcPr>
                </a:tc>
              </a:tr>
              <a:tr h="39276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4cec9"/>
                    </a:solidFill>
                  </a:tcPr>
                </a:tc>
              </a:tr>
            </a:tbl>
          </a:graphicData>
        </a:graphic>
      </p:graphicFrame>
      <p:graphicFrame>
        <p:nvGraphicFramePr>
          <p:cNvPr id="367" name="Table 19"/>
          <p:cNvGraphicFramePr/>
          <p:nvPr/>
        </p:nvGraphicFramePr>
        <p:xfrm>
          <a:off x="147600" y="3826800"/>
          <a:ext cx="4724640" cy="1305360"/>
        </p:xfrm>
        <a:graphic>
          <a:graphicData uri="http://schemas.openxmlformats.org/drawingml/2006/table">
            <a:tbl>
              <a:tblPr/>
              <a:tblGrid>
                <a:gridCol w="699480"/>
                <a:gridCol w="799920"/>
                <a:gridCol w="761760"/>
                <a:gridCol w="685800"/>
                <a:gridCol w="769680"/>
                <a:gridCol w="1008000"/>
              </a:tblGrid>
              <a:tr h="51804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4"/>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4cec9"/>
                    </a:solidFill>
                  </a:tcPr>
                </a:tc>
              </a:tr>
              <a:tr h="393840">
                <a:tc>
                  <a:txBody>
                    <a:bodyPr anchor="ctr"/>
                    <a:p>
                      <a:pPr algn="ctr">
                        <a:lnSpc>
                          <a:spcPct val="100000"/>
                        </a:lnSpc>
                      </a:pPr>
                      <a:r>
                        <a:rPr b="0" lang="en-US" sz="1400" spc="-1" strike="noStrike">
                          <a:solidFill>
                            <a:srgbClr val="000000"/>
                          </a:solidFill>
                          <a:latin typeface="Rockwel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Nóng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5"/>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4cec9"/>
                    </a:solidFill>
                  </a:tcPr>
                </a:tc>
              </a:tr>
            </a:tbl>
          </a:graphicData>
        </a:graphic>
      </p:graphicFrame>
      <p:graphicFrame>
        <p:nvGraphicFramePr>
          <p:cNvPr id="368" name="Table 20"/>
          <p:cNvGraphicFramePr/>
          <p:nvPr/>
        </p:nvGraphicFramePr>
        <p:xfrm>
          <a:off x="857880" y="5434200"/>
          <a:ext cx="4724640" cy="1303560"/>
        </p:xfrm>
        <a:graphic>
          <a:graphicData uri="http://schemas.openxmlformats.org/drawingml/2006/table">
            <a:tbl>
              <a:tblPr/>
              <a:tblGrid>
                <a:gridCol w="699480"/>
                <a:gridCol w="799920"/>
                <a:gridCol w="761760"/>
                <a:gridCol w="685800"/>
                <a:gridCol w="769680"/>
                <a:gridCol w="1008000"/>
              </a:tblGrid>
              <a:tr h="51804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276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276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69" name="Table 21"/>
          <p:cNvGraphicFramePr/>
          <p:nvPr/>
        </p:nvGraphicFramePr>
        <p:xfrm>
          <a:off x="857880" y="5434200"/>
          <a:ext cx="4724640" cy="1305360"/>
        </p:xfrm>
        <a:graphic>
          <a:graphicData uri="http://schemas.openxmlformats.org/drawingml/2006/table">
            <a:tbl>
              <a:tblPr/>
              <a:tblGrid>
                <a:gridCol w="699480"/>
                <a:gridCol w="799920"/>
                <a:gridCol w="761760"/>
                <a:gridCol w="685800"/>
                <a:gridCol w="769680"/>
                <a:gridCol w="1008000"/>
              </a:tblGrid>
              <a:tr h="51804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6"/>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84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7"/>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70" name="Table 22"/>
          <p:cNvGraphicFramePr/>
          <p:nvPr/>
        </p:nvGraphicFramePr>
        <p:xfrm>
          <a:off x="6921360" y="5759640"/>
          <a:ext cx="4724640" cy="910080"/>
        </p:xfrm>
        <a:graphic>
          <a:graphicData uri="http://schemas.openxmlformats.org/drawingml/2006/table">
            <a:tbl>
              <a:tblPr/>
              <a:tblGrid>
                <a:gridCol w="699480"/>
                <a:gridCol w="799920"/>
                <a:gridCol w="761760"/>
                <a:gridCol w="685800"/>
                <a:gridCol w="769680"/>
                <a:gridCol w="1008000"/>
              </a:tblGrid>
              <a:tr h="51804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204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4cec9"/>
                    </a:solidFill>
                  </a:tcPr>
                </a:tc>
              </a:tr>
            </a:tbl>
          </a:graphicData>
        </a:graphic>
      </p:graphicFrame>
      <p:graphicFrame>
        <p:nvGraphicFramePr>
          <p:cNvPr id="371" name="Table 23"/>
          <p:cNvGraphicFramePr/>
          <p:nvPr/>
        </p:nvGraphicFramePr>
        <p:xfrm>
          <a:off x="6921360" y="5759640"/>
          <a:ext cx="4724640" cy="911520"/>
        </p:xfrm>
        <a:graphic>
          <a:graphicData uri="http://schemas.openxmlformats.org/drawingml/2006/table">
            <a:tbl>
              <a:tblPr/>
              <a:tblGrid>
                <a:gridCol w="699480"/>
                <a:gridCol w="799920"/>
                <a:gridCol w="761760"/>
                <a:gridCol w="685800"/>
                <a:gridCol w="769680"/>
                <a:gridCol w="1008000"/>
              </a:tblGrid>
              <a:tr h="51804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8"/>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4cec9"/>
                    </a:solidFill>
                  </a:tcPr>
                </a:tc>
              </a:tr>
            </a:tbl>
          </a:graphicData>
        </a:graphic>
      </p:graphicFrame>
      <p:sp>
        <p:nvSpPr>
          <p:cNvPr id="372" name="CustomShape 24"/>
          <p:cNvSpPr/>
          <p:nvPr/>
        </p:nvSpPr>
        <p:spPr>
          <a:xfrm flipH="1" flipV="1">
            <a:off x="4872240" y="4479480"/>
            <a:ext cx="709920" cy="2188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73" name="CustomShape 25"/>
          <p:cNvSpPr/>
          <p:nvPr/>
        </p:nvSpPr>
        <p:spPr>
          <a:xfrm flipH="1">
            <a:off x="5582880" y="5247360"/>
            <a:ext cx="747360" cy="83916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74" name="CustomShape 26"/>
          <p:cNvSpPr/>
          <p:nvPr/>
        </p:nvSpPr>
        <p:spPr>
          <a:xfrm>
            <a:off x="6859080" y="5086800"/>
            <a:ext cx="2424240" cy="6724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75" name="CustomShape 27"/>
          <p:cNvSpPr/>
          <p:nvPr/>
        </p:nvSpPr>
        <p:spPr>
          <a:xfrm>
            <a:off x="4897080" y="4150080"/>
            <a:ext cx="78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Nóng</a:t>
            </a:r>
            <a:endParaRPr b="0" lang="en-US" sz="1800" spc="-1" strike="noStrike">
              <a:latin typeface="Arial"/>
            </a:endParaRPr>
          </a:p>
        </p:txBody>
      </p:sp>
      <p:sp>
        <p:nvSpPr>
          <p:cNvPr id="376" name="CustomShape 28"/>
          <p:cNvSpPr/>
          <p:nvPr/>
        </p:nvSpPr>
        <p:spPr>
          <a:xfrm>
            <a:off x="5609160" y="5238360"/>
            <a:ext cx="55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Ấm</a:t>
            </a:r>
            <a:endParaRPr b="0" lang="en-US" sz="1800" spc="-1" strike="noStrike">
              <a:latin typeface="Arial"/>
            </a:endParaRPr>
          </a:p>
        </p:txBody>
      </p:sp>
      <p:sp>
        <p:nvSpPr>
          <p:cNvPr id="377" name="CustomShape 29"/>
          <p:cNvSpPr/>
          <p:nvPr/>
        </p:nvSpPr>
        <p:spPr>
          <a:xfrm>
            <a:off x="7128720" y="4880160"/>
            <a:ext cx="737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Lạnh</a:t>
            </a:r>
            <a:endParaRPr b="0" lang="en-US"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631080" y="741240"/>
            <a:ext cx="10816920" cy="4159800"/>
          </a:xfrm>
          <a:prstGeom prst="rect">
            <a:avLst/>
          </a:prstGeom>
          <a:noFill/>
          <a:ln>
            <a:noFill/>
          </a:ln>
        </p:spPr>
        <p:txBody>
          <a:bodyPr>
            <a:normAutofit/>
          </a:bodyPr>
          <a:p>
            <a:pPr marL="182880" indent="-182520">
              <a:lnSpc>
                <a:spcPct val="90000"/>
              </a:lnSpc>
              <a:spcBef>
                <a:spcPts val="1199"/>
              </a:spcBef>
              <a:buClr>
                <a:srgbClr val="9e3611"/>
              </a:buClr>
              <a:buSzPct val="85000"/>
              <a:buFont typeface="Wingdings" charset="2"/>
              <a:buChar char=""/>
            </a:pPr>
            <a:r>
              <a:rPr b="1" lang="en-US" sz="2000" spc="-1" strike="noStrike">
                <a:solidFill>
                  <a:srgbClr val="000000"/>
                </a:solidFill>
                <a:latin typeface="Times New Roman"/>
              </a:rPr>
              <a:t>Ưu điểm của cây quyết định:</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Đơn giản, dễ hiểu</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Có thể xử lý dữ liệu số và dữ liệu có giá trị là tên loại</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Mang lại kết quả dự báo có độ chính xác cao, dễ dàng thực hiện </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1" lang="en-US" sz="2000" spc="-1" strike="noStrike">
                <a:solidFill>
                  <a:srgbClr val="000000"/>
                </a:solidFill>
                <a:latin typeface="Times New Roman"/>
              </a:rPr>
              <a:t>Nhược điểm: </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Khó giải quyết được những vấn đề có dữ liệu phụ thuộc thời gian liên tục.</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Dễ xảy ra lỗi khi có quá nhiều lớp chi phí tính toán để xây dựng mô hình cây quyết định cao</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1" lang="en-US" sz="2000" spc="-1" strike="noStrike">
                <a:solidFill>
                  <a:srgbClr val="000000"/>
                </a:solidFill>
                <a:latin typeface="Times New Roman"/>
              </a:rPr>
              <a:t>Các công thức:</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Gini impurity được sử dụng trong CART.</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Entropy được dùng trong ID3, C4.5, C5.0</a:t>
            </a:r>
            <a:endParaRPr b="0" lang="en-US" sz="2000" spc="-1" strike="noStrike">
              <a:solidFill>
                <a:srgbClr val="000000"/>
              </a:solidFill>
              <a:latin typeface="Rockwell"/>
            </a:endParaRPr>
          </a:p>
        </p:txBody>
      </p:sp>
      <p:pic>
        <p:nvPicPr>
          <p:cNvPr id="149" name="Picture 3" descr=""/>
          <p:cNvPicPr/>
          <p:nvPr/>
        </p:nvPicPr>
        <p:blipFill>
          <a:blip r:embed="rId1"/>
          <a:srcRect l="0" t="12722" r="0" b="18638"/>
          <a:stretch/>
        </p:blipFill>
        <p:spPr>
          <a:xfrm>
            <a:off x="6400800" y="3465000"/>
            <a:ext cx="3862800" cy="28720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78" name="Table 1"/>
          <p:cNvGraphicFramePr/>
          <p:nvPr/>
        </p:nvGraphicFramePr>
        <p:xfrm>
          <a:off x="403920" y="855000"/>
          <a:ext cx="4724640" cy="1303560"/>
        </p:xfrm>
        <a:graphic>
          <a:graphicData uri="http://schemas.openxmlformats.org/drawingml/2006/table">
            <a:tbl>
              <a:tblPr/>
              <a:tblGrid>
                <a:gridCol w="699480"/>
                <a:gridCol w="799920"/>
                <a:gridCol w="761760"/>
                <a:gridCol w="685800"/>
                <a:gridCol w="769680"/>
                <a:gridCol w="1008000"/>
              </a:tblGrid>
              <a:tr h="51660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79" name="Table 2"/>
          <p:cNvGraphicFramePr/>
          <p:nvPr/>
        </p:nvGraphicFramePr>
        <p:xfrm>
          <a:off x="403920" y="855000"/>
          <a:ext cx="4724640" cy="1305360"/>
        </p:xfrm>
        <a:graphic>
          <a:graphicData uri="http://schemas.openxmlformats.org/drawingml/2006/table">
            <a:tbl>
              <a:tblPr/>
              <a:tblGrid>
                <a:gridCol w="699480"/>
                <a:gridCol w="799920"/>
                <a:gridCol w="761760"/>
                <a:gridCol w="685800"/>
                <a:gridCol w="769680"/>
                <a:gridCol w="1008000"/>
              </a:tblGrid>
              <a:tr h="51804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480">
                <a:tc>
                  <a:txBody>
                    <a:bodyPr anchor="ctr"/>
                    <a:p>
                      <a:pPr algn="ctr">
                        <a:lnSpc>
                          <a:spcPct val="100000"/>
                        </a:lnSpc>
                      </a:pPr>
                      <a:r>
                        <a:rPr b="0" lang="en-US" sz="1400" spc="-1" strike="noStrike">
                          <a:solidFill>
                            <a:srgbClr val="000000"/>
                          </a:solidFill>
                          <a:latin typeface="Rockwell"/>
                        </a:rPr>
                        <a:t>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3840">
                <a:tc>
                  <a:txBody>
                    <a:bodyPr anchor="ctr"/>
                    <a:p>
                      <a:pPr algn="ctr">
                        <a:lnSpc>
                          <a:spcPct val="100000"/>
                        </a:lnSpc>
                      </a:pPr>
                      <a:r>
                        <a:rPr b="0" lang="en-US" sz="1400" spc="-1" strike="noStrike">
                          <a:solidFill>
                            <a:srgbClr val="000000"/>
                          </a:solidFill>
                          <a:latin typeface="Rockwell"/>
                        </a:rPr>
                        <a:t>11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Nắng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2"/>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80" name="CustomShape 3"/>
          <p:cNvSpPr/>
          <p:nvPr/>
        </p:nvSpPr>
        <p:spPr>
          <a:xfrm>
            <a:off x="403920" y="405648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gió = {Yếu, Mạnh}: </a:t>
            </a:r>
            <a:endParaRPr b="0" lang="en-US" sz="1800" spc="-1" strike="noStrike">
              <a:latin typeface="Arial"/>
            </a:endParaRPr>
          </a:p>
        </p:txBody>
      </p:sp>
      <p:sp>
        <p:nvSpPr>
          <p:cNvPr id="381" name="CustomShape 4"/>
          <p:cNvSpPr/>
          <p:nvPr/>
        </p:nvSpPr>
        <p:spPr>
          <a:xfrm>
            <a:off x="147960" y="4570920"/>
            <a:ext cx="6524280" cy="639000"/>
          </a:xfrm>
          <a:prstGeom prst="rect">
            <a:avLst/>
          </a:prstGeom>
          <a:solidFill>
            <a:srgbClr val="ccff99"/>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Rockwell"/>
              </a:rPr>
              <a:t>1</a:t>
            </a:r>
            <a:endParaRPr b="0" lang="en-US" sz="1800" spc="-1" strike="noStrike">
              <a:latin typeface="Arial"/>
            </a:endParaRPr>
          </a:p>
          <a:p>
            <a:pPr>
              <a:lnSpc>
                <a:spcPct val="100000"/>
              </a:lnSpc>
            </a:pPr>
            <a:endParaRPr b="0" lang="en-US" sz="1800" spc="-1" strike="noStrike">
              <a:latin typeface="Arial"/>
            </a:endParaRPr>
          </a:p>
        </p:txBody>
      </p:sp>
      <p:sp>
        <p:nvSpPr>
          <p:cNvPr id="382" name="CustomShape 5"/>
          <p:cNvSpPr/>
          <p:nvPr/>
        </p:nvSpPr>
        <p:spPr>
          <a:xfrm>
            <a:off x="147960" y="4570920"/>
            <a:ext cx="6524280" cy="758160"/>
          </a:xfrm>
          <a:prstGeom prst="rect">
            <a:avLst/>
          </a:prstGeom>
          <a:blipFill rotWithShape="0">
            <a:blip r:embed="rId3"/>
            <a:stretch>
              <a:fillRect l="0" t="-5635"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83" name="CustomShape 6"/>
          <p:cNvSpPr/>
          <p:nvPr/>
        </p:nvSpPr>
        <p:spPr>
          <a:xfrm>
            <a:off x="2126880" y="175320"/>
            <a:ext cx="1278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Xét bảng </a:t>
            </a:r>
            <a:endParaRPr b="0" lang="en-US" sz="1800" spc="-1" strike="noStrike">
              <a:latin typeface="Arial"/>
            </a:endParaRPr>
          </a:p>
        </p:txBody>
      </p:sp>
      <p:sp>
        <p:nvSpPr>
          <p:cNvPr id="384" name="CustomShape 7"/>
          <p:cNvSpPr/>
          <p:nvPr/>
        </p:nvSpPr>
        <p:spPr>
          <a:xfrm>
            <a:off x="416880" y="175320"/>
            <a:ext cx="4698360" cy="481320"/>
          </a:xfrm>
          <a:prstGeom prst="rect">
            <a:avLst/>
          </a:prstGeom>
          <a:blipFill rotWithShape="0">
            <a:blip r:embed="rId4"/>
            <a:stretch>
              <a:fillRect l="-1030" t="-8830" r="0" b="-16408"/>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385" name="CustomShape 8"/>
          <p:cNvSpPr/>
          <p:nvPr/>
        </p:nvSpPr>
        <p:spPr>
          <a:xfrm>
            <a:off x="239760" y="5474520"/>
            <a:ext cx="820080" cy="33516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386" name="CustomShape 9"/>
          <p:cNvSpPr/>
          <p:nvPr/>
        </p:nvSpPr>
        <p:spPr>
          <a:xfrm>
            <a:off x="7639560" y="351000"/>
            <a:ext cx="2114280" cy="146664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Quang cảnh</a:t>
            </a:r>
            <a:endParaRPr b="0" lang="en-US" sz="1800" spc="-1" strike="noStrike">
              <a:latin typeface="Arial"/>
            </a:endParaRPr>
          </a:p>
        </p:txBody>
      </p:sp>
      <p:sp>
        <p:nvSpPr>
          <p:cNvPr id="387" name="CustomShape 10"/>
          <p:cNvSpPr/>
          <p:nvPr/>
        </p:nvSpPr>
        <p:spPr>
          <a:xfrm>
            <a:off x="8696880" y="1817640"/>
            <a:ext cx="360" cy="48024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88" name="CustomShape 11"/>
          <p:cNvSpPr/>
          <p:nvPr/>
        </p:nvSpPr>
        <p:spPr>
          <a:xfrm>
            <a:off x="8735040" y="1856520"/>
            <a:ext cx="78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Nắng</a:t>
            </a:r>
            <a:endParaRPr b="0" lang="en-US" sz="1800" spc="-1" strike="noStrike">
              <a:latin typeface="Arial"/>
            </a:endParaRPr>
          </a:p>
        </p:txBody>
      </p:sp>
      <p:sp>
        <p:nvSpPr>
          <p:cNvPr id="389" name="CustomShape 12"/>
          <p:cNvSpPr/>
          <p:nvPr/>
        </p:nvSpPr>
        <p:spPr>
          <a:xfrm>
            <a:off x="9444600" y="1603080"/>
            <a:ext cx="1260000" cy="45612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90" name="CustomShape 13"/>
          <p:cNvSpPr/>
          <p:nvPr/>
        </p:nvSpPr>
        <p:spPr>
          <a:xfrm>
            <a:off x="9667080" y="1384560"/>
            <a:ext cx="662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Mưa</a:t>
            </a:r>
            <a:endParaRPr b="0" lang="en-US" sz="1800" spc="-1" strike="noStrike">
              <a:latin typeface="Arial"/>
            </a:endParaRPr>
          </a:p>
        </p:txBody>
      </p:sp>
      <p:sp>
        <p:nvSpPr>
          <p:cNvPr id="391" name="CustomShape 14"/>
          <p:cNvSpPr/>
          <p:nvPr/>
        </p:nvSpPr>
        <p:spPr>
          <a:xfrm flipV="1">
            <a:off x="9444600" y="496800"/>
            <a:ext cx="1479960" cy="6840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92" name="CustomShape 15"/>
          <p:cNvSpPr/>
          <p:nvPr/>
        </p:nvSpPr>
        <p:spPr>
          <a:xfrm>
            <a:off x="9730440" y="149400"/>
            <a:ext cx="77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Âm u</a:t>
            </a:r>
            <a:endParaRPr b="0" lang="en-US" sz="1800" spc="-1" strike="noStrike">
              <a:latin typeface="Arial"/>
            </a:endParaRPr>
          </a:p>
        </p:txBody>
      </p:sp>
      <p:sp>
        <p:nvSpPr>
          <p:cNvPr id="393" name="CustomShape 16"/>
          <p:cNvSpPr/>
          <p:nvPr/>
        </p:nvSpPr>
        <p:spPr>
          <a:xfrm>
            <a:off x="10924920" y="17532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394" name="CustomShape 17"/>
          <p:cNvSpPr/>
          <p:nvPr/>
        </p:nvSpPr>
        <p:spPr>
          <a:xfrm>
            <a:off x="7949520" y="2298240"/>
            <a:ext cx="1494720" cy="109728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Nhiệt độ</a:t>
            </a:r>
            <a:endParaRPr b="0" lang="en-US" sz="1800" spc="-1" strike="noStrike">
              <a:latin typeface="Arial"/>
            </a:endParaRPr>
          </a:p>
        </p:txBody>
      </p:sp>
      <p:sp>
        <p:nvSpPr>
          <p:cNvPr id="395" name="CustomShape 18"/>
          <p:cNvSpPr/>
          <p:nvPr/>
        </p:nvSpPr>
        <p:spPr>
          <a:xfrm flipH="1" flipV="1">
            <a:off x="6743160" y="2074680"/>
            <a:ext cx="1206000" cy="7714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96" name="CustomShape 19"/>
          <p:cNvSpPr/>
          <p:nvPr/>
        </p:nvSpPr>
        <p:spPr>
          <a:xfrm>
            <a:off x="8696880" y="3395880"/>
            <a:ext cx="360" cy="48024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97" name="CustomShape 20"/>
          <p:cNvSpPr/>
          <p:nvPr/>
        </p:nvSpPr>
        <p:spPr>
          <a:xfrm>
            <a:off x="9225720" y="3235320"/>
            <a:ext cx="1392480" cy="89532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398" name="CustomShape 21"/>
          <p:cNvSpPr/>
          <p:nvPr/>
        </p:nvSpPr>
        <p:spPr>
          <a:xfrm>
            <a:off x="7378560" y="2148120"/>
            <a:ext cx="78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Nóng</a:t>
            </a:r>
            <a:endParaRPr b="0" lang="en-US" sz="1800" spc="-1" strike="noStrike">
              <a:latin typeface="Arial"/>
            </a:endParaRPr>
          </a:p>
        </p:txBody>
      </p:sp>
      <p:sp>
        <p:nvSpPr>
          <p:cNvPr id="399" name="CustomShape 22"/>
          <p:cNvSpPr/>
          <p:nvPr/>
        </p:nvSpPr>
        <p:spPr>
          <a:xfrm>
            <a:off x="8678880" y="3474360"/>
            <a:ext cx="55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Ấm</a:t>
            </a:r>
            <a:endParaRPr b="0" lang="en-US" sz="1800" spc="-1" strike="noStrike">
              <a:latin typeface="Arial"/>
            </a:endParaRPr>
          </a:p>
        </p:txBody>
      </p:sp>
      <p:sp>
        <p:nvSpPr>
          <p:cNvPr id="400" name="CustomShape 23"/>
          <p:cNvSpPr/>
          <p:nvPr/>
        </p:nvSpPr>
        <p:spPr>
          <a:xfrm>
            <a:off x="9823680" y="3397680"/>
            <a:ext cx="737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Lạnh</a:t>
            </a:r>
            <a:endParaRPr b="0" lang="en-US" sz="1800" spc="-1" strike="noStrike">
              <a:latin typeface="Arial"/>
            </a:endParaRPr>
          </a:p>
        </p:txBody>
      </p:sp>
      <p:sp>
        <p:nvSpPr>
          <p:cNvPr id="401" name="CustomShape 24"/>
          <p:cNvSpPr/>
          <p:nvPr/>
        </p:nvSpPr>
        <p:spPr>
          <a:xfrm>
            <a:off x="6025680" y="1432440"/>
            <a:ext cx="1433880" cy="642240"/>
          </a:xfrm>
          <a:prstGeom prst="rect">
            <a:avLst/>
          </a:prstGeom>
          <a:solidFill>
            <a:srgbClr val="00b0f0"/>
          </a:solidFill>
          <a:ln>
            <a:round/>
          </a:ln>
        </p:spPr>
        <p:style>
          <a:lnRef idx="2">
            <a:schemeClr val="accent3">
              <a:shade val="50000"/>
            </a:schemeClr>
          </a:lnRef>
          <a:fillRef idx="1">
            <a:schemeClr val="accent3"/>
          </a:fillRef>
          <a:effectRef idx="0">
            <a:schemeClr val="accent3"/>
          </a:effectRef>
          <a:fontRef idx="minor"/>
        </p:style>
        <p:txBody>
          <a:bodyPr lIns="90000" rIns="90000" tIns="45000" bIns="45000" anchor="ctr"/>
          <a:p>
            <a:pPr algn="ctr">
              <a:lnSpc>
                <a:spcPct val="100000"/>
              </a:lnSpc>
            </a:pPr>
            <a:r>
              <a:rPr b="0" lang="en-US" sz="1800" spc="-1" strike="noStrike">
                <a:solidFill>
                  <a:srgbClr val="000000"/>
                </a:solidFill>
                <a:latin typeface="Rockwell"/>
              </a:rPr>
              <a:t>Không</a:t>
            </a:r>
            <a:endParaRPr b="0" lang="en-US" sz="1800" spc="-1" strike="noStrike">
              <a:latin typeface="Arial"/>
            </a:endParaRPr>
          </a:p>
        </p:txBody>
      </p:sp>
      <p:sp>
        <p:nvSpPr>
          <p:cNvPr id="402" name="CustomShape 25"/>
          <p:cNvSpPr/>
          <p:nvPr/>
        </p:nvSpPr>
        <p:spPr>
          <a:xfrm>
            <a:off x="10184760" y="413100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403" name="CustomShape 26"/>
          <p:cNvSpPr/>
          <p:nvPr/>
        </p:nvSpPr>
        <p:spPr>
          <a:xfrm>
            <a:off x="7949520" y="3876480"/>
            <a:ext cx="1494720" cy="109728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Độ gió</a:t>
            </a:r>
            <a:endParaRPr b="0" lang="en-US" sz="1800" spc="-1" strike="noStrike">
              <a:latin typeface="Arial"/>
            </a:endParaRPr>
          </a:p>
        </p:txBody>
      </p:sp>
      <p:sp>
        <p:nvSpPr>
          <p:cNvPr id="404" name="CustomShape 27"/>
          <p:cNvSpPr/>
          <p:nvPr/>
        </p:nvSpPr>
        <p:spPr>
          <a:xfrm>
            <a:off x="147960" y="2860920"/>
            <a:ext cx="6667200" cy="639000"/>
          </a:xfrm>
          <a:prstGeom prst="rect">
            <a:avLst/>
          </a:prstGeom>
          <a:solidFill>
            <a:srgbClr val="ccff99"/>
          </a:solid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405" name="CustomShape 28"/>
          <p:cNvSpPr/>
          <p:nvPr/>
        </p:nvSpPr>
        <p:spPr>
          <a:xfrm>
            <a:off x="147960" y="2860920"/>
            <a:ext cx="6667200" cy="1060560"/>
          </a:xfrm>
          <a:prstGeom prst="rect">
            <a:avLst/>
          </a:prstGeom>
          <a:blipFill rotWithShape="0">
            <a:blip r:embed="rId5"/>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406" name="CustomShape 29"/>
          <p:cNvSpPr/>
          <p:nvPr/>
        </p:nvSpPr>
        <p:spPr>
          <a:xfrm>
            <a:off x="303840" y="233280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{&gt;65}:</a:t>
            </a:r>
            <a:endParaRPr b="0" lang="en-US" sz="1800" spc="-1" strike="noStrike">
              <a:latin typeface="Arial"/>
            </a:endParaRPr>
          </a:p>
        </p:txBody>
      </p:sp>
      <p:sp>
        <p:nvSpPr>
          <p:cNvPr id="407" name="CustomShape 30"/>
          <p:cNvSpPr/>
          <p:nvPr/>
        </p:nvSpPr>
        <p:spPr>
          <a:xfrm flipH="1">
            <a:off x="7762320" y="4813200"/>
            <a:ext cx="405000" cy="66060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08" name="CustomShape 31"/>
          <p:cNvSpPr/>
          <p:nvPr/>
        </p:nvSpPr>
        <p:spPr>
          <a:xfrm>
            <a:off x="7045560" y="5474520"/>
            <a:ext cx="1433880" cy="642240"/>
          </a:xfrm>
          <a:prstGeom prst="rect">
            <a:avLst/>
          </a:prstGeom>
          <a:solidFill>
            <a:srgbClr val="00b0f0"/>
          </a:solidFill>
          <a:ln>
            <a:round/>
          </a:ln>
        </p:spPr>
        <p:style>
          <a:lnRef idx="2">
            <a:schemeClr val="accent3">
              <a:shade val="50000"/>
            </a:schemeClr>
          </a:lnRef>
          <a:fillRef idx="1">
            <a:schemeClr val="accent3"/>
          </a:fillRef>
          <a:effectRef idx="0">
            <a:schemeClr val="accent3"/>
          </a:effectRef>
          <a:fontRef idx="minor"/>
        </p:style>
        <p:txBody>
          <a:bodyPr lIns="90000" rIns="90000" tIns="45000" bIns="45000" anchor="ctr"/>
          <a:p>
            <a:pPr algn="ctr">
              <a:lnSpc>
                <a:spcPct val="100000"/>
              </a:lnSpc>
            </a:pPr>
            <a:r>
              <a:rPr b="0" lang="en-US" sz="1800" spc="-1" strike="noStrike">
                <a:solidFill>
                  <a:srgbClr val="000000"/>
                </a:solidFill>
                <a:latin typeface="Rockwell"/>
              </a:rPr>
              <a:t>Không</a:t>
            </a:r>
            <a:endParaRPr b="0" lang="en-US" sz="1800" spc="-1" strike="noStrike">
              <a:latin typeface="Arial"/>
            </a:endParaRPr>
          </a:p>
        </p:txBody>
      </p:sp>
      <p:sp>
        <p:nvSpPr>
          <p:cNvPr id="409" name="CustomShape 32"/>
          <p:cNvSpPr/>
          <p:nvPr/>
        </p:nvSpPr>
        <p:spPr>
          <a:xfrm>
            <a:off x="9225720" y="4813200"/>
            <a:ext cx="707760" cy="62496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10" name="CustomShape 33"/>
          <p:cNvSpPr/>
          <p:nvPr/>
        </p:nvSpPr>
        <p:spPr>
          <a:xfrm>
            <a:off x="9500040" y="543888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411" name="CustomShape 34"/>
          <p:cNvSpPr/>
          <p:nvPr/>
        </p:nvSpPr>
        <p:spPr>
          <a:xfrm>
            <a:off x="7937640" y="5021640"/>
            <a:ext cx="604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Yếu</a:t>
            </a:r>
            <a:endParaRPr b="0" lang="en-US" sz="1800" spc="-1" strike="noStrike">
              <a:latin typeface="Arial"/>
            </a:endParaRPr>
          </a:p>
        </p:txBody>
      </p:sp>
      <p:sp>
        <p:nvSpPr>
          <p:cNvPr id="412" name="CustomShape 35"/>
          <p:cNvSpPr/>
          <p:nvPr/>
        </p:nvSpPr>
        <p:spPr>
          <a:xfrm>
            <a:off x="9629280" y="4974120"/>
            <a:ext cx="80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Mạnh</a:t>
            </a:r>
            <a:endParaRPr b="0" lang="en-US" sz="1800" spc="-1" strike="noStrike">
              <a:latin typeface="Arial"/>
            </a:endParaRPr>
          </a:p>
        </p:txBody>
      </p:sp>
      <p:sp>
        <p:nvSpPr>
          <p:cNvPr id="413" name="CustomShape 36"/>
          <p:cNvSpPr/>
          <p:nvPr/>
        </p:nvSpPr>
        <p:spPr>
          <a:xfrm>
            <a:off x="1377720" y="5380560"/>
            <a:ext cx="1159560" cy="516960"/>
          </a:xfrm>
          <a:prstGeom prst="rect">
            <a:avLst/>
          </a:prstGeom>
          <a:solidFill>
            <a:srgbClr val="99ccff"/>
          </a:solid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latin typeface="Times New Roman"/>
              </a:rPr>
              <a:t>Độ gió</a:t>
            </a:r>
            <a:endParaRPr b="0" lang="en-US" sz="2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14" name="Table 1"/>
          <p:cNvGraphicFramePr/>
          <p:nvPr/>
        </p:nvGraphicFramePr>
        <p:xfrm>
          <a:off x="7791480" y="281160"/>
          <a:ext cx="4314240" cy="2513520"/>
        </p:xfrm>
        <a:graphic>
          <a:graphicData uri="http://schemas.openxmlformats.org/drawingml/2006/table">
            <a:tbl>
              <a:tblPr/>
              <a:tblGrid>
                <a:gridCol w="630000"/>
                <a:gridCol w="801720"/>
                <a:gridCol w="725400"/>
                <a:gridCol w="610920"/>
                <a:gridCol w="677520"/>
                <a:gridCol w="868680"/>
              </a:tblGrid>
              <a:tr h="52236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52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415" name="Table 2"/>
          <p:cNvGraphicFramePr/>
          <p:nvPr/>
        </p:nvGraphicFramePr>
        <p:xfrm>
          <a:off x="7791480" y="281160"/>
          <a:ext cx="4314240" cy="2513520"/>
        </p:xfrm>
        <a:graphic>
          <a:graphicData uri="http://schemas.openxmlformats.org/drawingml/2006/table">
            <a:tbl>
              <a:tblPr/>
              <a:tblGrid>
                <a:gridCol w="630000"/>
                <a:gridCol w="801720"/>
                <a:gridCol w="725400"/>
                <a:gridCol w="610920"/>
                <a:gridCol w="677520"/>
                <a:gridCol w="868680"/>
              </a:tblGrid>
              <a:tr h="52236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2"/>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3"/>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4"/>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52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5"/>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16" name="CustomShape 3"/>
          <p:cNvSpPr/>
          <p:nvPr/>
        </p:nvSpPr>
        <p:spPr>
          <a:xfrm>
            <a:off x="1369440" y="84240"/>
            <a:ext cx="34102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Times New Roman"/>
              </a:rPr>
              <a:t>Bước 1: Tính Entropy của bảng :</a:t>
            </a:r>
            <a:endParaRPr b="0" lang="en-US" sz="1800" spc="-1" strike="noStrike">
              <a:latin typeface="Arial"/>
            </a:endParaRPr>
          </a:p>
        </p:txBody>
      </p:sp>
      <p:sp>
        <p:nvSpPr>
          <p:cNvPr id="417" name="CustomShape 4"/>
          <p:cNvSpPr/>
          <p:nvPr/>
        </p:nvSpPr>
        <p:spPr>
          <a:xfrm>
            <a:off x="324000" y="84240"/>
            <a:ext cx="5501160" cy="432720"/>
          </a:xfrm>
          <a:prstGeom prst="rect">
            <a:avLst/>
          </a:prstGeom>
          <a:blipFill rotWithShape="0">
            <a:blip r:embed="rId6"/>
            <a:stretch>
              <a:fillRect l="-881" t="-8418" r="0" b="-14052"/>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418" name="Formula 5"/>
              <p:cNvSpPr txBox="1"/>
              <p:nvPr/>
            </p:nvSpPr>
            <p:spPr>
              <a:xfrm>
                <a:off x="578520" y="505440"/>
                <a:ext cx="3824640" cy="414000"/>
              </a:xfrm>
              <a:prstGeom prst="rect">
                <a:avLst/>
              </a:prstGeom>
            </p:spPr>
            <p:txBody>
              <a:bodyPr/>
              <a:p>
                <a14:m>
                  <m:oMath xmlns:m="http://schemas.openxmlformats.org/officeDocument/2006/math">
                    <m:r>
                      <m:t xml:space="preserve">𝐸𝑛𝑡𝑟𝑜𝑝𝑦</m:t>
                    </m:r>
                    <m:d>
                      <m:dPr>
                        <m:begChr m:val="("/>
                        <m:endChr m:val=")"/>
                      </m:dPr>
                      <m:e>
                        <m:sSub>
                          <m:e>
                            <m:r>
                              <m:t xml:space="preserve">𝑆</m:t>
                            </m:r>
                          </m:e>
                          <m:sub>
                            <m:r>
                              <m:rPr>
                                <m:lit/>
                                <m:nor/>
                              </m:rPr>
                              <m:t xml:space="preserve">Quang</m:t>
                            </m:r>
                            <m:r>
                              <m:rPr>
                                <m:lit/>
                                <m:nor/>
                              </m:rPr>
                              <m:t xml:space="preserve"> </m:t>
                            </m:r>
                            <m:r>
                              <m:rPr>
                                <m:lit/>
                                <m:nor/>
                              </m:rPr>
                              <m:t xml:space="preserve">c</m:t>
                            </m:r>
                            <m:r>
                              <m:rPr>
                                <m:lit/>
                                <m:nor/>
                              </m:rPr>
                              <m:t xml:space="preserve">ả</m:t>
                            </m:r>
                            <m:r>
                              <m:rPr>
                                <m:lit/>
                                <m:nor/>
                              </m:rPr>
                              <m:t xml:space="preserve">nh</m:t>
                            </m:r>
                            <m:r>
                              <m:rPr>
                                <m:lit/>
                                <m:nor/>
                              </m:rPr>
                              <m:t xml:space="preserve"> = </m:t>
                            </m:r>
                            <m:r>
                              <m:rPr>
                                <m:lit/>
                                <m:nor/>
                              </m:rPr>
                              <m:t xml:space="preserve">M</m:t>
                            </m:r>
                            <m:r>
                              <m:t xml:space="preserve">ư</m:t>
                            </m:r>
                            <m:r>
                              <m:t xml:space="preserve">𝑎</m:t>
                            </m:r>
                          </m:sub>
                        </m:sSub>
                      </m:e>
                    </m:d>
                    <m:r>
                      <m:t xml:space="preserve">=</m:t>
                    </m:r>
                    <m:r>
                      <m:t xml:space="preserve">0.97</m:t>
                    </m:r>
                  </m:oMath>
                </a14:m>
              </a:p>
            </p:txBody>
          </p:sp>
        </mc:Choice>
        <mc:Fallback/>
      </mc:AlternateContent>
      <p:sp>
        <p:nvSpPr>
          <p:cNvPr id="419" name="CustomShape 6"/>
          <p:cNvSpPr/>
          <p:nvPr/>
        </p:nvSpPr>
        <p:spPr>
          <a:xfrm>
            <a:off x="578520" y="505440"/>
            <a:ext cx="3824640" cy="414000"/>
          </a:xfrm>
          <a:prstGeom prst="rect">
            <a:avLst/>
          </a:prstGeom>
          <a:blipFill rotWithShape="0">
            <a:blip r:embed="rId7"/>
            <a:stretch>
              <a:fillRect l="-2865" t="0" r="0" b="-23488"/>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420" name="Formula 7"/>
              <p:cNvSpPr txBox="1"/>
              <p:nvPr/>
            </p:nvSpPr>
            <p:spPr>
              <a:xfrm>
                <a:off x="578520" y="2167920"/>
                <a:ext cx="5857560" cy="690480"/>
              </a:xfrm>
              <a:prstGeom prst="rect">
                <a:avLst/>
              </a:prstGeom>
            </p:spPr>
            <p:txBody>
              <a:bodyPr/>
              <a:p>
                <a14:m>
                  <m:oMath xmlns:m="http://schemas.openxmlformats.org/officeDocument/2006/math">
                    <m:r>
                      <m:t xml:space="preserve">𝑮𝒂𝒊𝒏𝑹𝒂𝒕𝒊𝒐</m:t>
                    </m:r>
                    <m:d>
                      <m:dPr>
                        <m:begChr m:val="("/>
                        <m:endChr m:val=")"/>
                      </m:dPr>
                      <m:e>
                        <m:sSub>
                          <m:e>
                            <m:r>
                              <m:t xml:space="preserve">𝑺</m:t>
                            </m:r>
                          </m:e>
                          <m:sub>
                            <m:r>
                              <m:rPr>
                                <m:lit/>
                                <m:nor/>
                              </m:rPr>
                              <m:t xml:space="preserve">Quang</m:t>
                            </m:r>
                            <m:r>
                              <m:rPr>
                                <m:lit/>
                                <m:nor/>
                              </m:rPr>
                              <m:t xml:space="preserve"> </m:t>
                            </m:r>
                            <m:r>
                              <m:rPr>
                                <m:lit/>
                                <m:nor/>
                              </m:rPr>
                              <m:t xml:space="preserve">c</m:t>
                            </m:r>
                            <m:r>
                              <m:rPr>
                                <m:lit/>
                                <m:nor/>
                              </m:rPr>
                              <m:t xml:space="preserve">ả</m:t>
                            </m:r>
                            <m:r>
                              <m:rPr>
                                <m:lit/>
                                <m:nor/>
                              </m:rPr>
                              <m:t xml:space="preserve">nh</m:t>
                            </m:r>
                            <m:r>
                              <m:rPr>
                                <m:lit/>
                                <m:nor/>
                              </m:rPr>
                              <m:t xml:space="preserve"> = </m:t>
                            </m:r>
                            <m:r>
                              <m:rPr>
                                <m:lit/>
                                <m:nor/>
                              </m:rPr>
                              <m:t xml:space="preserve">M</m:t>
                            </m:r>
                            <m:r>
                              <m:rPr>
                                <m:lit/>
                                <m:nor/>
                              </m:rPr>
                              <m:t xml:space="preserve">ư</m:t>
                            </m:r>
                            <m:r>
                              <m:rPr>
                                <m:lit/>
                                <m:nor/>
                              </m:rPr>
                              <m:t xml:space="preserve">a</m:t>
                            </m:r>
                          </m:sub>
                        </m:sSub>
                        <m:r>
                          <m:t xml:space="preserve">,</m:t>
                        </m:r>
                        <m:r>
                          <m:rPr>
                            <m:lit/>
                            <m:nor/>
                          </m:rPr>
                          <m:t xml:space="preserve">nhi</m:t>
                        </m:r>
                        <m:r>
                          <m:rPr>
                            <m:lit/>
                            <m:nor/>
                          </m:rPr>
                          <m:t xml:space="preserve">ệ</m:t>
                        </m:r>
                        <m:r>
                          <m:rPr>
                            <m:lit/>
                            <m:nor/>
                          </m:rPr>
                          <m:t xml:space="preserve">t</m:t>
                        </m:r>
                        <m:r>
                          <m:rPr>
                            <m:lit/>
                            <m:nor/>
                          </m:rPr>
                          <m:t xml:space="preserve"> độ</m:t>
                        </m:r>
                      </m:e>
                    </m:d>
                    <m:r>
                      <m:t xml:space="preserve">=</m:t>
                    </m:r>
                    <m:r>
                      <m:t xml:space="preserve">0.0186</m:t>
                    </m:r>
                  </m:oMath>
                </a14:m>
              </a:p>
            </p:txBody>
          </p:sp>
        </mc:Choice>
        <mc:Fallback/>
      </mc:AlternateContent>
      <p:sp>
        <p:nvSpPr>
          <p:cNvPr id="421" name="CustomShape 8"/>
          <p:cNvSpPr/>
          <p:nvPr/>
        </p:nvSpPr>
        <p:spPr>
          <a:xfrm>
            <a:off x="578520" y="2167920"/>
            <a:ext cx="5857560" cy="690480"/>
          </a:xfrm>
          <a:prstGeom prst="rect">
            <a:avLst/>
          </a:prstGeom>
          <a:blipFill rotWithShape="0">
            <a:blip r:embed="rId8"/>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422" name="CustomShape 9"/>
          <p:cNvSpPr/>
          <p:nvPr/>
        </p:nvSpPr>
        <p:spPr>
          <a:xfrm>
            <a:off x="1374120" y="1216440"/>
            <a:ext cx="47790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Times New Roman"/>
              </a:rPr>
              <a:t>Bước 2: Tính Gain Ratio của thuộc tính trong :</a:t>
            </a:r>
            <a:endParaRPr b="0" lang="en-US" sz="1800" spc="-1" strike="noStrike">
              <a:latin typeface="Arial"/>
            </a:endParaRPr>
          </a:p>
        </p:txBody>
      </p:sp>
      <p:sp>
        <p:nvSpPr>
          <p:cNvPr id="423" name="CustomShape 10"/>
          <p:cNvSpPr/>
          <p:nvPr/>
        </p:nvSpPr>
        <p:spPr>
          <a:xfrm>
            <a:off x="324000" y="1216440"/>
            <a:ext cx="6879600" cy="432720"/>
          </a:xfrm>
          <a:prstGeom prst="rect">
            <a:avLst/>
          </a:prstGeom>
          <a:blipFill rotWithShape="0">
            <a:blip r:embed="rId9"/>
            <a:stretch>
              <a:fillRect l="-706" t="-8418" r="0" b="-14052"/>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424" name="CustomShape 11"/>
          <p:cNvSpPr/>
          <p:nvPr/>
        </p:nvSpPr>
        <p:spPr>
          <a:xfrm>
            <a:off x="353160" y="306936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ẩm= {&gt;65}:</a:t>
            </a:r>
            <a:endParaRPr b="0" lang="en-US" sz="1800" spc="-1" strike="noStrike">
              <a:latin typeface="Arial"/>
            </a:endParaRPr>
          </a:p>
        </p:txBody>
      </p:sp>
      <p:sp>
        <p:nvSpPr>
          <p:cNvPr id="425" name="CustomShape 12"/>
          <p:cNvSpPr/>
          <p:nvPr/>
        </p:nvSpPr>
        <p:spPr>
          <a:xfrm>
            <a:off x="353160" y="436752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Độ gió = {Yếu, Mạnh}: </a:t>
            </a:r>
            <a:endParaRPr b="0" lang="en-US" sz="1800" spc="-1" strike="noStrike">
              <a:latin typeface="Arial"/>
            </a:endParaRPr>
          </a:p>
        </p:txBody>
      </p:sp>
      <p:sp>
        <p:nvSpPr>
          <p:cNvPr id="426" name="CustomShape 13"/>
          <p:cNvSpPr/>
          <p:nvPr/>
        </p:nvSpPr>
        <p:spPr>
          <a:xfrm>
            <a:off x="353160" y="1635480"/>
            <a:ext cx="682128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u="sng">
                <a:solidFill>
                  <a:srgbClr val="000000"/>
                </a:solidFill>
                <a:uFillTx/>
                <a:latin typeface="Times New Roman"/>
              </a:rPr>
              <a:t>Thuộc tính Nhiệt độ = {Ấm, Lạnh}</a:t>
            </a:r>
            <a:endParaRPr b="0" lang="en-US" sz="1800" spc="-1" strike="noStrike">
              <a:latin typeface="Arial"/>
            </a:endParaRPr>
          </a:p>
        </p:txBody>
      </p:sp>
      <mc:AlternateContent>
        <mc:Choice xmlns:a14="http://schemas.microsoft.com/office/drawing/2010/main" Requires="a14">
          <p:sp>
            <p:nvSpPr>
              <p:cNvPr id="427" name="Formula 14"/>
              <p:cNvSpPr txBox="1"/>
              <p:nvPr/>
            </p:nvSpPr>
            <p:spPr>
              <a:xfrm>
                <a:off x="578520" y="3533040"/>
                <a:ext cx="6203160" cy="690480"/>
              </a:xfrm>
              <a:prstGeom prst="rect">
                <a:avLst/>
              </a:prstGeom>
            </p:spPr>
            <p:txBody>
              <a:bodyPr/>
              <a:p>
                <a14:m>
                  <m:oMath xmlns:m="http://schemas.openxmlformats.org/officeDocument/2006/math">
                    <m:r>
                      <m:t xml:space="preserve">𝑮𝒂𝒊𝒏𝑹𝒂𝒕𝒊𝒐</m:t>
                    </m:r>
                    <m:d>
                      <m:dPr>
                        <m:begChr m:val="("/>
                        <m:endChr m:val=")"/>
                      </m:dPr>
                      <m:e>
                        <m:sSub>
                          <m:e>
                            <m:r>
                              <m:t xml:space="preserve">𝑺</m:t>
                            </m:r>
                          </m:e>
                          <m:sub>
                            <m:r>
                              <m:rPr>
                                <m:lit/>
                                <m:nor/>
                              </m:rPr>
                              <m:t xml:space="preserve">Quang</m:t>
                            </m:r>
                            <m:r>
                              <m:rPr>
                                <m:lit/>
                                <m:nor/>
                              </m:rPr>
                              <m:t xml:space="preserve"> </m:t>
                            </m:r>
                            <m:r>
                              <m:rPr>
                                <m:lit/>
                                <m:nor/>
                              </m:rPr>
                              <m:t xml:space="preserve">c</m:t>
                            </m:r>
                            <m:r>
                              <m:rPr>
                                <m:lit/>
                                <m:nor/>
                              </m:rPr>
                              <m:t xml:space="preserve">ả</m:t>
                            </m:r>
                            <m:r>
                              <m:rPr>
                                <m:lit/>
                                <m:nor/>
                              </m:rPr>
                              <m:t xml:space="preserve">nh</m:t>
                            </m:r>
                            <m:r>
                              <m:rPr>
                                <m:lit/>
                                <m:nor/>
                              </m:rPr>
                              <m:t xml:space="preserve"> = </m:t>
                            </m:r>
                            <m:r>
                              <m:rPr>
                                <m:lit/>
                                <m:nor/>
                              </m:rPr>
                              <m:t xml:space="preserve">M</m:t>
                            </m:r>
                            <m:r>
                              <m:rPr>
                                <m:lit/>
                                <m:nor/>
                              </m:rPr>
                              <m:t xml:space="preserve">ư</m:t>
                            </m:r>
                            <m:r>
                              <m:rPr>
                                <m:lit/>
                                <m:nor/>
                              </m:rPr>
                              <m:t xml:space="preserve">a</m:t>
                            </m:r>
                          </m:sub>
                        </m:sSub>
                        <m:r>
                          <m:t xml:space="preserve">,</m:t>
                        </m:r>
                        <m:r>
                          <m:rPr>
                            <m:lit/>
                            <m:nor/>
                          </m:rPr>
                          <m:t xml:space="preserve">độ ẩ</m:t>
                        </m:r>
                        <m:r>
                          <m:rPr>
                            <m:lit/>
                            <m:nor/>
                          </m:rPr>
                          <m:t xml:space="preserve">m</m:t>
                        </m:r>
                        <m:r>
                          <m:rPr>
                            <m:lit/>
                            <m:nor/>
                          </m:rPr>
                          <m:t xml:space="preserve">&gt;65</m:t>
                        </m:r>
                      </m:e>
                    </m:d>
                    <m:r>
                      <m:t xml:space="preserve">=</m:t>
                    </m:r>
                    <m:r>
                      <m:t xml:space="preserve">0</m:t>
                    </m:r>
                  </m:oMath>
                </a14:m>
              </a:p>
            </p:txBody>
          </p:sp>
        </mc:Choice>
        <mc:Fallback/>
      </mc:AlternateContent>
      <p:sp>
        <p:nvSpPr>
          <p:cNvPr id="428" name="CustomShape 15"/>
          <p:cNvSpPr/>
          <p:nvPr/>
        </p:nvSpPr>
        <p:spPr>
          <a:xfrm>
            <a:off x="578520" y="3533040"/>
            <a:ext cx="6203160" cy="690480"/>
          </a:xfrm>
          <a:prstGeom prst="rect">
            <a:avLst/>
          </a:prstGeom>
          <a:blipFill rotWithShape="0">
            <a:blip r:embed="rId10"/>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429" name="Formula 16"/>
              <p:cNvSpPr txBox="1"/>
              <p:nvPr/>
            </p:nvSpPr>
            <p:spPr>
              <a:xfrm>
                <a:off x="578520" y="4855320"/>
                <a:ext cx="5857560" cy="690480"/>
              </a:xfrm>
              <a:prstGeom prst="rect">
                <a:avLst/>
              </a:prstGeom>
            </p:spPr>
            <p:txBody>
              <a:bodyPr/>
              <a:p>
                <a14:m>
                  <m:oMath xmlns:m="http://schemas.openxmlformats.org/officeDocument/2006/math">
                    <m:r>
                      <m:t xml:space="preserve">𝑮𝒂𝒊𝒏𝑹𝒂𝒕𝒊𝒐</m:t>
                    </m:r>
                    <m:d>
                      <m:dPr>
                        <m:begChr m:val="("/>
                        <m:endChr m:val=")"/>
                      </m:dPr>
                      <m:e>
                        <m:sSub>
                          <m:e>
                            <m:r>
                              <m:t xml:space="preserve">𝑺</m:t>
                            </m:r>
                          </m:e>
                          <m:sub>
                            <m:r>
                              <m:rPr>
                                <m:lit/>
                                <m:nor/>
                              </m:rPr>
                              <m:t xml:space="preserve">Quang</m:t>
                            </m:r>
                            <m:r>
                              <m:rPr>
                                <m:lit/>
                                <m:nor/>
                              </m:rPr>
                              <m:t xml:space="preserve"> </m:t>
                            </m:r>
                            <m:r>
                              <m:rPr>
                                <m:lit/>
                                <m:nor/>
                              </m:rPr>
                              <m:t xml:space="preserve">c</m:t>
                            </m:r>
                            <m:r>
                              <m:rPr>
                                <m:lit/>
                                <m:nor/>
                              </m:rPr>
                              <m:t xml:space="preserve">ả</m:t>
                            </m:r>
                            <m:r>
                              <m:rPr>
                                <m:lit/>
                                <m:nor/>
                              </m:rPr>
                              <m:t xml:space="preserve">nh</m:t>
                            </m:r>
                            <m:r>
                              <m:rPr>
                                <m:lit/>
                                <m:nor/>
                              </m:rPr>
                              <m:t xml:space="preserve"> = </m:t>
                            </m:r>
                            <m:r>
                              <m:rPr>
                                <m:lit/>
                                <m:nor/>
                              </m:rPr>
                              <m:t xml:space="preserve">M</m:t>
                            </m:r>
                            <m:r>
                              <m:rPr>
                                <m:lit/>
                                <m:nor/>
                              </m:rPr>
                              <m:t xml:space="preserve">ư</m:t>
                            </m:r>
                            <m:r>
                              <m:rPr>
                                <m:lit/>
                                <m:nor/>
                              </m:rPr>
                              <m:t xml:space="preserve">a</m:t>
                            </m:r>
                          </m:sub>
                        </m:sSub>
                        <m:r>
                          <m:t xml:space="preserve">,</m:t>
                        </m:r>
                        <m:r>
                          <m:rPr>
                            <m:lit/>
                            <m:nor/>
                          </m:rPr>
                          <m:t xml:space="preserve">độ </m:t>
                        </m:r>
                        <m:r>
                          <m:rPr>
                            <m:lit/>
                            <m:nor/>
                          </m:rPr>
                          <m:t xml:space="preserve">gi</m:t>
                        </m:r>
                        <m:r>
                          <m:rPr>
                            <m:lit/>
                            <m:nor/>
                          </m:rPr>
                          <m:t xml:space="preserve">ó</m:t>
                        </m:r>
                      </m:e>
                    </m:d>
                    <m:r>
                      <m:t xml:space="preserve">=</m:t>
                    </m:r>
                    <m:r>
                      <m:t xml:space="preserve">1</m:t>
                    </m:r>
                  </m:oMath>
                </a14:m>
              </a:p>
            </p:txBody>
          </p:sp>
        </mc:Choice>
        <mc:Fallback/>
      </mc:AlternateContent>
      <p:sp>
        <p:nvSpPr>
          <p:cNvPr id="430" name="CustomShape 17"/>
          <p:cNvSpPr/>
          <p:nvPr/>
        </p:nvSpPr>
        <p:spPr>
          <a:xfrm>
            <a:off x="578520" y="4855320"/>
            <a:ext cx="5857560" cy="690480"/>
          </a:xfrm>
          <a:prstGeom prst="rect">
            <a:avLst/>
          </a:prstGeom>
          <a:blipFill rotWithShape="0">
            <a:blip r:embed="rId1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431" name="CustomShape 18"/>
          <p:cNvSpPr/>
          <p:nvPr/>
        </p:nvSpPr>
        <p:spPr>
          <a:xfrm>
            <a:off x="578520" y="5895000"/>
            <a:ext cx="820080" cy="33516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432" name="CustomShape 19"/>
          <p:cNvSpPr/>
          <p:nvPr/>
        </p:nvSpPr>
        <p:spPr>
          <a:xfrm>
            <a:off x="1716480" y="5801400"/>
            <a:ext cx="1159560" cy="516960"/>
          </a:xfrm>
          <a:prstGeom prst="rect">
            <a:avLst/>
          </a:prstGeom>
          <a:solidFill>
            <a:srgbClr val="99ccff"/>
          </a:solid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latin typeface="Times New Roman"/>
              </a:rPr>
              <a:t>Độ gió</a:t>
            </a:r>
            <a:endParaRPr b="0" lang="en-US" sz="2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4096440" y="360360"/>
            <a:ext cx="2114280" cy="1466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Rockwell"/>
              </a:rPr>
              <a:t>Quang cảnh</a:t>
            </a:r>
            <a:endParaRPr b="0" lang="en-US" sz="1800" spc="-1" strike="noStrike">
              <a:latin typeface="Arial"/>
            </a:endParaRPr>
          </a:p>
        </p:txBody>
      </p:sp>
      <p:sp>
        <p:nvSpPr>
          <p:cNvPr id="434" name="CustomShape 2"/>
          <p:cNvSpPr/>
          <p:nvPr/>
        </p:nvSpPr>
        <p:spPr>
          <a:xfrm flipH="1">
            <a:off x="3674160" y="1827360"/>
            <a:ext cx="1478520" cy="4942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35" name="CustomShape 3"/>
          <p:cNvSpPr/>
          <p:nvPr/>
        </p:nvSpPr>
        <p:spPr>
          <a:xfrm>
            <a:off x="3649320" y="1769040"/>
            <a:ext cx="78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Nắng</a:t>
            </a:r>
            <a:endParaRPr b="0" lang="en-US" sz="1800" spc="-1" strike="noStrike">
              <a:latin typeface="Arial"/>
            </a:endParaRPr>
          </a:p>
        </p:txBody>
      </p:sp>
      <p:sp>
        <p:nvSpPr>
          <p:cNvPr id="436" name="CustomShape 4"/>
          <p:cNvSpPr/>
          <p:nvPr/>
        </p:nvSpPr>
        <p:spPr>
          <a:xfrm>
            <a:off x="5153760" y="1827360"/>
            <a:ext cx="320040" cy="55692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37" name="CustomShape 5"/>
          <p:cNvSpPr/>
          <p:nvPr/>
        </p:nvSpPr>
        <p:spPr>
          <a:xfrm>
            <a:off x="5333400" y="1873080"/>
            <a:ext cx="662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Mưa</a:t>
            </a:r>
            <a:endParaRPr b="0" lang="en-US" sz="1800" spc="-1" strike="noStrike">
              <a:latin typeface="Arial"/>
            </a:endParaRPr>
          </a:p>
        </p:txBody>
      </p:sp>
      <p:sp>
        <p:nvSpPr>
          <p:cNvPr id="438" name="CustomShape 6"/>
          <p:cNvSpPr/>
          <p:nvPr/>
        </p:nvSpPr>
        <p:spPr>
          <a:xfrm>
            <a:off x="6211080" y="1091520"/>
            <a:ext cx="2444040" cy="36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39" name="CustomShape 7"/>
          <p:cNvSpPr/>
          <p:nvPr/>
        </p:nvSpPr>
        <p:spPr>
          <a:xfrm>
            <a:off x="6742800" y="732960"/>
            <a:ext cx="77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Âm u</a:t>
            </a:r>
            <a:endParaRPr b="0" lang="en-US" sz="1800" spc="-1" strike="noStrike">
              <a:latin typeface="Arial"/>
            </a:endParaRPr>
          </a:p>
        </p:txBody>
      </p:sp>
      <p:sp>
        <p:nvSpPr>
          <p:cNvPr id="440" name="CustomShape 8"/>
          <p:cNvSpPr/>
          <p:nvPr/>
        </p:nvSpPr>
        <p:spPr>
          <a:xfrm>
            <a:off x="8655480" y="77040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441" name="CustomShape 9"/>
          <p:cNvSpPr/>
          <p:nvPr/>
        </p:nvSpPr>
        <p:spPr>
          <a:xfrm>
            <a:off x="2927160" y="2322000"/>
            <a:ext cx="1494720" cy="1097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Rockwell"/>
              </a:rPr>
              <a:t>Nhiệt độ</a:t>
            </a:r>
            <a:endParaRPr b="0" lang="en-US" sz="1800" spc="-1" strike="noStrike">
              <a:latin typeface="Arial"/>
            </a:endParaRPr>
          </a:p>
        </p:txBody>
      </p:sp>
      <p:sp>
        <p:nvSpPr>
          <p:cNvPr id="442" name="CustomShape 10"/>
          <p:cNvSpPr/>
          <p:nvPr/>
        </p:nvSpPr>
        <p:spPr>
          <a:xfrm flipH="1" flipV="1">
            <a:off x="1644480" y="2852280"/>
            <a:ext cx="1282320" cy="1800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43" name="CustomShape 11"/>
          <p:cNvSpPr/>
          <p:nvPr/>
        </p:nvSpPr>
        <p:spPr>
          <a:xfrm>
            <a:off x="3674880" y="3419640"/>
            <a:ext cx="360" cy="50004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44" name="CustomShape 12"/>
          <p:cNvSpPr/>
          <p:nvPr/>
        </p:nvSpPr>
        <p:spPr>
          <a:xfrm>
            <a:off x="4203360" y="3258720"/>
            <a:ext cx="1524600" cy="6112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45" name="CustomShape 13"/>
          <p:cNvSpPr/>
          <p:nvPr/>
        </p:nvSpPr>
        <p:spPr>
          <a:xfrm>
            <a:off x="1895760" y="2483280"/>
            <a:ext cx="78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Nóng</a:t>
            </a:r>
            <a:endParaRPr b="0" lang="en-US" sz="1800" spc="-1" strike="noStrike">
              <a:latin typeface="Arial"/>
            </a:endParaRPr>
          </a:p>
        </p:txBody>
      </p:sp>
      <p:sp>
        <p:nvSpPr>
          <p:cNvPr id="446" name="CustomShape 14"/>
          <p:cNvSpPr/>
          <p:nvPr/>
        </p:nvSpPr>
        <p:spPr>
          <a:xfrm>
            <a:off x="3125160" y="3494160"/>
            <a:ext cx="55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Ấm</a:t>
            </a:r>
            <a:endParaRPr b="0" lang="en-US" sz="1800" spc="-1" strike="noStrike">
              <a:latin typeface="Arial"/>
            </a:endParaRPr>
          </a:p>
        </p:txBody>
      </p:sp>
      <p:sp>
        <p:nvSpPr>
          <p:cNvPr id="447" name="CustomShape 15"/>
          <p:cNvSpPr/>
          <p:nvPr/>
        </p:nvSpPr>
        <p:spPr>
          <a:xfrm>
            <a:off x="4582440" y="3104280"/>
            <a:ext cx="737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Lạnh</a:t>
            </a:r>
            <a:endParaRPr b="0" lang="en-US" sz="1800" spc="-1" strike="noStrike">
              <a:latin typeface="Arial"/>
            </a:endParaRPr>
          </a:p>
        </p:txBody>
      </p:sp>
      <p:sp>
        <p:nvSpPr>
          <p:cNvPr id="448" name="CustomShape 16"/>
          <p:cNvSpPr/>
          <p:nvPr/>
        </p:nvSpPr>
        <p:spPr>
          <a:xfrm>
            <a:off x="210240" y="2531160"/>
            <a:ext cx="1433880" cy="642240"/>
          </a:xfrm>
          <a:prstGeom prst="rect">
            <a:avLst/>
          </a:prstGeom>
          <a:solidFill>
            <a:srgbClr val="24a7e8"/>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Không</a:t>
            </a:r>
            <a:endParaRPr b="0" lang="en-US" sz="1800" spc="-1" strike="noStrike">
              <a:latin typeface="Arial"/>
            </a:endParaRPr>
          </a:p>
        </p:txBody>
      </p:sp>
      <p:sp>
        <p:nvSpPr>
          <p:cNvPr id="449" name="CustomShape 17"/>
          <p:cNvSpPr/>
          <p:nvPr/>
        </p:nvSpPr>
        <p:spPr>
          <a:xfrm>
            <a:off x="5294520" y="387036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450" name="CustomShape 18"/>
          <p:cNvSpPr/>
          <p:nvPr/>
        </p:nvSpPr>
        <p:spPr>
          <a:xfrm>
            <a:off x="2927160" y="3919680"/>
            <a:ext cx="1494720" cy="1097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Rockwell"/>
              </a:rPr>
              <a:t>Độ gió</a:t>
            </a:r>
            <a:endParaRPr b="0" lang="en-US" sz="1800" spc="-1" strike="noStrike">
              <a:latin typeface="Arial"/>
            </a:endParaRPr>
          </a:p>
        </p:txBody>
      </p:sp>
      <p:sp>
        <p:nvSpPr>
          <p:cNvPr id="451" name="CustomShape 19"/>
          <p:cNvSpPr/>
          <p:nvPr/>
        </p:nvSpPr>
        <p:spPr>
          <a:xfrm flipH="1">
            <a:off x="931320" y="4856400"/>
            <a:ext cx="2213640" cy="4960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52" name="CustomShape 20"/>
          <p:cNvSpPr/>
          <p:nvPr/>
        </p:nvSpPr>
        <p:spPr>
          <a:xfrm>
            <a:off x="214920" y="5352840"/>
            <a:ext cx="1433880" cy="642240"/>
          </a:xfrm>
          <a:prstGeom prst="rect">
            <a:avLst/>
          </a:prstGeom>
          <a:solidFill>
            <a:srgbClr val="24a7e8"/>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Không</a:t>
            </a:r>
            <a:endParaRPr b="0" lang="en-US" sz="1800" spc="-1" strike="noStrike">
              <a:latin typeface="Arial"/>
            </a:endParaRPr>
          </a:p>
        </p:txBody>
      </p:sp>
      <p:sp>
        <p:nvSpPr>
          <p:cNvPr id="453" name="CustomShape 21"/>
          <p:cNvSpPr/>
          <p:nvPr/>
        </p:nvSpPr>
        <p:spPr>
          <a:xfrm>
            <a:off x="3674880" y="5017320"/>
            <a:ext cx="528120" cy="55440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54" name="CustomShape 22"/>
          <p:cNvSpPr/>
          <p:nvPr/>
        </p:nvSpPr>
        <p:spPr>
          <a:xfrm>
            <a:off x="3769560" y="557208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455" name="CustomShape 23"/>
          <p:cNvSpPr/>
          <p:nvPr/>
        </p:nvSpPr>
        <p:spPr>
          <a:xfrm>
            <a:off x="1890720" y="4718160"/>
            <a:ext cx="604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Yếu</a:t>
            </a:r>
            <a:endParaRPr b="0" lang="en-US" sz="1800" spc="-1" strike="noStrike">
              <a:latin typeface="Arial"/>
            </a:endParaRPr>
          </a:p>
        </p:txBody>
      </p:sp>
      <p:sp>
        <p:nvSpPr>
          <p:cNvPr id="456" name="CustomShape 24"/>
          <p:cNvSpPr/>
          <p:nvPr/>
        </p:nvSpPr>
        <p:spPr>
          <a:xfrm>
            <a:off x="3934440" y="5109120"/>
            <a:ext cx="80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Mạnh</a:t>
            </a:r>
            <a:endParaRPr b="0" lang="en-US" sz="1800" spc="-1" strike="noStrike">
              <a:latin typeface="Arial"/>
            </a:endParaRPr>
          </a:p>
        </p:txBody>
      </p:sp>
      <p:sp>
        <p:nvSpPr>
          <p:cNvPr id="457" name="CustomShape 25"/>
          <p:cNvSpPr/>
          <p:nvPr/>
        </p:nvSpPr>
        <p:spPr>
          <a:xfrm>
            <a:off x="5254920" y="2224080"/>
            <a:ext cx="1494720" cy="1097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Rockwell"/>
              </a:rPr>
              <a:t>Độ gió</a:t>
            </a:r>
            <a:endParaRPr b="0" lang="en-US" sz="1800" spc="-1" strike="noStrike">
              <a:latin typeface="Arial"/>
            </a:endParaRPr>
          </a:p>
        </p:txBody>
      </p:sp>
      <p:graphicFrame>
        <p:nvGraphicFramePr>
          <p:cNvPr id="458" name="Table 26"/>
          <p:cNvGraphicFramePr/>
          <p:nvPr/>
        </p:nvGraphicFramePr>
        <p:xfrm>
          <a:off x="7782120" y="2300040"/>
          <a:ext cx="4314240" cy="1716840"/>
        </p:xfrm>
        <a:graphic>
          <a:graphicData uri="http://schemas.openxmlformats.org/drawingml/2006/table">
            <a:tbl>
              <a:tblPr/>
              <a:tblGrid>
                <a:gridCol w="630000"/>
                <a:gridCol w="801720"/>
                <a:gridCol w="725400"/>
                <a:gridCol w="610920"/>
                <a:gridCol w="677520"/>
                <a:gridCol w="868680"/>
              </a:tblGrid>
              <a:tr h="52236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81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81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bl>
          </a:graphicData>
        </a:graphic>
      </p:graphicFrame>
      <p:graphicFrame>
        <p:nvGraphicFramePr>
          <p:cNvPr id="459" name="Table 27"/>
          <p:cNvGraphicFramePr/>
          <p:nvPr/>
        </p:nvGraphicFramePr>
        <p:xfrm>
          <a:off x="7782120" y="2300040"/>
          <a:ext cx="4314240" cy="1716840"/>
        </p:xfrm>
        <a:graphic>
          <a:graphicData uri="http://schemas.openxmlformats.org/drawingml/2006/table">
            <a:tbl>
              <a:tblPr/>
              <a:tblGrid>
                <a:gridCol w="630000"/>
                <a:gridCol w="801720"/>
                <a:gridCol w="725400"/>
                <a:gridCol w="610920"/>
                <a:gridCol w="677520"/>
                <a:gridCol w="868680"/>
              </a:tblGrid>
              <a:tr h="52236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1"/>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8160">
                <a:tc>
                  <a:txBody>
                    <a:bodyPr anchor="ctr"/>
                    <a:p>
                      <a:pPr algn="ctr">
                        <a:lnSpc>
                          <a:spcPct val="100000"/>
                        </a:lnSpc>
                      </a:pPr>
                      <a:r>
                        <a:rPr b="0" lang="en-US" sz="1400" spc="-1" strike="noStrike">
                          <a:solidFill>
                            <a:srgbClr val="000000"/>
                          </a:solidFill>
                          <a:latin typeface="Rockwell"/>
                        </a:rPr>
                        <a:t>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2"/>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8160">
                <a:tc>
                  <a:txBody>
                    <a:bodyPr anchor="ctr"/>
                    <a:p>
                      <a:pPr algn="ctr">
                        <a:lnSpc>
                          <a:spcPct val="100000"/>
                        </a:lnSpc>
                      </a:pPr>
                      <a:r>
                        <a:rPr b="0" lang="en-US" sz="1400" spc="-1" strike="noStrike">
                          <a:solidFill>
                            <a:srgbClr val="000000"/>
                          </a:solidFill>
                          <a:latin typeface="Rockwell"/>
                        </a:rPr>
                        <a:t>10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3"/>
                      <a:stretch>
                        <a:fillRect/>
                      </a:stretch>
                    </a:blipFill>
                  </a:tcPr>
                </a:tc>
                <a:tc>
                  <a:txBody>
                    <a:bodyPr anchor="ctr"/>
                    <a:p>
                      <a:pPr algn="ctr">
                        <a:lnSpc>
                          <a:spcPct val="100000"/>
                        </a:lnSpc>
                      </a:pPr>
                      <a:r>
                        <a:rPr b="0" lang="en-US" sz="1400" spc="-1" strike="noStrike">
                          <a:solidFill>
                            <a:srgbClr val="000000"/>
                          </a:solidFill>
                          <a:latin typeface="Rockwell"/>
                        </a:rPr>
                        <a:t>Yếu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Có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bl>
          </a:graphicData>
        </a:graphic>
      </p:graphicFrame>
      <p:graphicFrame>
        <p:nvGraphicFramePr>
          <p:cNvPr id="460" name="Table 28"/>
          <p:cNvGraphicFramePr/>
          <p:nvPr/>
        </p:nvGraphicFramePr>
        <p:xfrm>
          <a:off x="5827680" y="4881960"/>
          <a:ext cx="4314240" cy="1318680"/>
        </p:xfrm>
        <a:graphic>
          <a:graphicData uri="http://schemas.openxmlformats.org/drawingml/2006/table">
            <a:tbl>
              <a:tblPr/>
              <a:tblGrid>
                <a:gridCol w="630000"/>
                <a:gridCol w="801720"/>
                <a:gridCol w="725400"/>
                <a:gridCol w="610920"/>
                <a:gridCol w="677520"/>
                <a:gridCol w="868680"/>
              </a:tblGrid>
              <a:tr h="52236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81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bl>
          </a:graphicData>
        </a:graphic>
      </p:graphicFrame>
      <p:graphicFrame>
        <p:nvGraphicFramePr>
          <p:cNvPr id="461" name="Table 29"/>
          <p:cNvGraphicFramePr/>
          <p:nvPr/>
        </p:nvGraphicFramePr>
        <p:xfrm>
          <a:off x="5827680" y="4881960"/>
          <a:ext cx="4314240" cy="1318680"/>
        </p:xfrm>
        <a:graphic>
          <a:graphicData uri="http://schemas.openxmlformats.org/drawingml/2006/table">
            <a:tbl>
              <a:tblPr/>
              <a:tblGrid>
                <a:gridCol w="630000"/>
                <a:gridCol w="801720"/>
                <a:gridCol w="725400"/>
                <a:gridCol w="610920"/>
                <a:gridCol w="677520"/>
                <a:gridCol w="868680"/>
              </a:tblGrid>
              <a:tr h="522360">
                <a:tc>
                  <a:txBody>
                    <a:bodyPr anchor="ctr"/>
                    <a:p>
                      <a:pPr algn="ctr">
                        <a:lnSpc>
                          <a:spcPct val="100000"/>
                        </a:lnSpc>
                      </a:pPr>
                      <a:r>
                        <a:rPr b="0" lang="en-US" sz="1400" spc="-1" strike="noStrike">
                          <a:solidFill>
                            <a:srgbClr val="000000"/>
                          </a:solidFill>
                          <a:latin typeface="Rockwell"/>
                        </a:rPr>
                        <a:t>Ngày</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Quang cảnh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Nhiệt độ</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ẩm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Độ gió</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Quyết định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160">
                <a:tc>
                  <a:txBody>
                    <a:bodyPr anchor="ctr"/>
                    <a:p>
                      <a:pPr algn="ctr">
                        <a:lnSpc>
                          <a:spcPct val="100000"/>
                        </a:lnSpc>
                      </a:pPr>
                      <a:r>
                        <a:rPr b="0" lang="en-US" sz="1400" spc="-1" strike="noStrike">
                          <a:solidFill>
                            <a:srgbClr val="000000"/>
                          </a:solidFill>
                          <a:latin typeface="Rockwell"/>
                        </a:rPr>
                        <a:t>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Lạnh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4"/>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r h="398160">
                <a:tc>
                  <a:txBody>
                    <a:bodyPr anchor="ctr"/>
                    <a:p>
                      <a:pPr algn="ctr">
                        <a:lnSpc>
                          <a:spcPct val="100000"/>
                        </a:lnSpc>
                      </a:pPr>
                      <a:r>
                        <a:rPr b="0" lang="en-US" sz="1400" spc="-1" strike="noStrike">
                          <a:solidFill>
                            <a:srgbClr val="000000"/>
                          </a:solidFill>
                          <a:latin typeface="Rockwell"/>
                        </a:rPr>
                        <a:t>14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Mưa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Ấm</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blipFill rotWithShape="0">
                      <a:blip r:embed="rId5"/>
                      <a:stretch>
                        <a:fillRect/>
                      </a:stretch>
                    </a:blipFill>
                  </a:tcPr>
                </a:tc>
                <a:tc>
                  <a:txBody>
                    <a:bodyPr anchor="ctr"/>
                    <a:p>
                      <a:pPr algn="ctr">
                        <a:lnSpc>
                          <a:spcPct val="100000"/>
                        </a:lnSpc>
                      </a:pPr>
                      <a:r>
                        <a:rPr b="0" lang="en-US" sz="1400" spc="-1" strike="noStrike">
                          <a:solidFill>
                            <a:srgbClr val="000000"/>
                          </a:solidFill>
                          <a:latin typeface="Rockwell"/>
                        </a:rPr>
                        <a:t>Mạnh</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1400" spc="-1" strike="noStrike">
                          <a:solidFill>
                            <a:srgbClr val="000000"/>
                          </a:solidFill>
                          <a:latin typeface="Rockwell"/>
                        </a:rPr>
                        <a:t>Không</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ad9cd"/>
                    </a:solidFill>
                  </a:tcPr>
                </a:tc>
              </a:tr>
            </a:tbl>
          </a:graphicData>
        </a:graphic>
      </p:graphicFrame>
      <p:sp>
        <p:nvSpPr>
          <p:cNvPr id="462" name="CustomShape 30"/>
          <p:cNvSpPr/>
          <p:nvPr/>
        </p:nvSpPr>
        <p:spPr>
          <a:xfrm>
            <a:off x="6750360" y="2772720"/>
            <a:ext cx="1031400" cy="38556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63" name="CustomShape 31"/>
          <p:cNvSpPr/>
          <p:nvPr/>
        </p:nvSpPr>
        <p:spPr>
          <a:xfrm>
            <a:off x="6953760" y="2974680"/>
            <a:ext cx="604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Yếu</a:t>
            </a:r>
            <a:endParaRPr b="0" lang="en-US" sz="1800" spc="-1" strike="noStrike">
              <a:latin typeface="Arial"/>
            </a:endParaRPr>
          </a:p>
        </p:txBody>
      </p:sp>
      <p:sp>
        <p:nvSpPr>
          <p:cNvPr id="464" name="CustomShape 32"/>
          <p:cNvSpPr/>
          <p:nvPr/>
        </p:nvSpPr>
        <p:spPr>
          <a:xfrm>
            <a:off x="6002640" y="3321360"/>
            <a:ext cx="1982160" cy="15598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65" name="CustomShape 33"/>
          <p:cNvSpPr/>
          <p:nvPr/>
        </p:nvSpPr>
        <p:spPr>
          <a:xfrm>
            <a:off x="6451920" y="4148280"/>
            <a:ext cx="80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Mạnh</a:t>
            </a:r>
            <a:endParaRPr b="0" lang="en-US" sz="1800" spc="-1" strike="noStrike">
              <a:latin typeface="Arial"/>
            </a:endParaRPr>
          </a:p>
        </p:txBody>
      </p:sp>
      <p:sp>
        <p:nvSpPr>
          <p:cNvPr id="466" name="CustomShape 34"/>
          <p:cNvSpPr/>
          <p:nvPr/>
        </p:nvSpPr>
        <p:spPr>
          <a:xfrm>
            <a:off x="4096440" y="358200"/>
            <a:ext cx="2114280" cy="146664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Quang cảnh</a:t>
            </a:r>
            <a:endParaRPr b="0" lang="en-US" sz="1800" spc="-1" strike="noStrike">
              <a:latin typeface="Arial"/>
            </a:endParaRPr>
          </a:p>
        </p:txBody>
      </p:sp>
      <p:sp>
        <p:nvSpPr>
          <p:cNvPr id="467" name="CustomShape 35"/>
          <p:cNvSpPr/>
          <p:nvPr/>
        </p:nvSpPr>
        <p:spPr>
          <a:xfrm>
            <a:off x="2927160" y="2319840"/>
            <a:ext cx="1494720" cy="109728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Nhiệt độ</a:t>
            </a:r>
            <a:endParaRPr b="0" lang="en-US" sz="1800" spc="-1" strike="noStrike">
              <a:latin typeface="Arial"/>
            </a:endParaRPr>
          </a:p>
        </p:txBody>
      </p:sp>
      <p:sp>
        <p:nvSpPr>
          <p:cNvPr id="468" name="CustomShape 36"/>
          <p:cNvSpPr/>
          <p:nvPr/>
        </p:nvSpPr>
        <p:spPr>
          <a:xfrm>
            <a:off x="2927160" y="3917520"/>
            <a:ext cx="1494720" cy="109728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Độ gió</a:t>
            </a:r>
            <a:endParaRPr b="0" lang="en-US" sz="1800" spc="-1" strike="noStrike">
              <a:latin typeface="Arial"/>
            </a:endParaRPr>
          </a:p>
        </p:txBody>
      </p:sp>
      <p:sp>
        <p:nvSpPr>
          <p:cNvPr id="469" name="CustomShape 37"/>
          <p:cNvSpPr/>
          <p:nvPr/>
        </p:nvSpPr>
        <p:spPr>
          <a:xfrm>
            <a:off x="5254920" y="2221920"/>
            <a:ext cx="1494720" cy="109728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Độ gió</a:t>
            </a:r>
            <a:endParaRPr b="0" lang="en-US"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4096440" y="360360"/>
            <a:ext cx="2114280" cy="146664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Quang cảnh</a:t>
            </a:r>
            <a:endParaRPr b="0" lang="en-US" sz="1800" spc="-1" strike="noStrike">
              <a:latin typeface="Arial"/>
            </a:endParaRPr>
          </a:p>
        </p:txBody>
      </p:sp>
      <p:sp>
        <p:nvSpPr>
          <p:cNvPr id="471" name="CustomShape 2"/>
          <p:cNvSpPr/>
          <p:nvPr/>
        </p:nvSpPr>
        <p:spPr>
          <a:xfrm flipH="1">
            <a:off x="3674160" y="1827360"/>
            <a:ext cx="1478520" cy="4942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72" name="CustomShape 3"/>
          <p:cNvSpPr/>
          <p:nvPr/>
        </p:nvSpPr>
        <p:spPr>
          <a:xfrm>
            <a:off x="3649320" y="1769040"/>
            <a:ext cx="78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Nắng</a:t>
            </a:r>
            <a:endParaRPr b="0" lang="en-US" sz="1800" spc="-1" strike="noStrike">
              <a:latin typeface="Arial"/>
            </a:endParaRPr>
          </a:p>
        </p:txBody>
      </p:sp>
      <p:sp>
        <p:nvSpPr>
          <p:cNvPr id="473" name="CustomShape 4"/>
          <p:cNvSpPr/>
          <p:nvPr/>
        </p:nvSpPr>
        <p:spPr>
          <a:xfrm>
            <a:off x="5153760" y="1827360"/>
            <a:ext cx="1440000" cy="63684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74" name="CustomShape 5"/>
          <p:cNvSpPr/>
          <p:nvPr/>
        </p:nvSpPr>
        <p:spPr>
          <a:xfrm>
            <a:off x="5849640" y="1825560"/>
            <a:ext cx="662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Mưa</a:t>
            </a:r>
            <a:endParaRPr b="0" lang="en-US" sz="1800" spc="-1" strike="noStrike">
              <a:latin typeface="Arial"/>
            </a:endParaRPr>
          </a:p>
        </p:txBody>
      </p:sp>
      <p:sp>
        <p:nvSpPr>
          <p:cNvPr id="475" name="CustomShape 6"/>
          <p:cNvSpPr/>
          <p:nvPr/>
        </p:nvSpPr>
        <p:spPr>
          <a:xfrm>
            <a:off x="2927160" y="2322000"/>
            <a:ext cx="1494720" cy="109728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Nhiệt độ</a:t>
            </a:r>
            <a:endParaRPr b="0" lang="en-US" sz="1800" spc="-1" strike="noStrike">
              <a:latin typeface="Arial"/>
            </a:endParaRPr>
          </a:p>
        </p:txBody>
      </p:sp>
      <p:sp>
        <p:nvSpPr>
          <p:cNvPr id="476" name="CustomShape 7"/>
          <p:cNvSpPr/>
          <p:nvPr/>
        </p:nvSpPr>
        <p:spPr>
          <a:xfrm flipH="1">
            <a:off x="1644480" y="2870640"/>
            <a:ext cx="1282320" cy="36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77" name="CustomShape 8"/>
          <p:cNvSpPr/>
          <p:nvPr/>
        </p:nvSpPr>
        <p:spPr>
          <a:xfrm>
            <a:off x="3674880" y="3419640"/>
            <a:ext cx="360" cy="50004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78" name="CustomShape 9"/>
          <p:cNvSpPr/>
          <p:nvPr/>
        </p:nvSpPr>
        <p:spPr>
          <a:xfrm>
            <a:off x="4203360" y="3258720"/>
            <a:ext cx="1524600" cy="6112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79" name="CustomShape 10"/>
          <p:cNvSpPr/>
          <p:nvPr/>
        </p:nvSpPr>
        <p:spPr>
          <a:xfrm>
            <a:off x="1895760" y="2483280"/>
            <a:ext cx="78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Nóng</a:t>
            </a:r>
            <a:endParaRPr b="0" lang="en-US" sz="1800" spc="-1" strike="noStrike">
              <a:latin typeface="Arial"/>
            </a:endParaRPr>
          </a:p>
        </p:txBody>
      </p:sp>
      <p:sp>
        <p:nvSpPr>
          <p:cNvPr id="480" name="CustomShape 11"/>
          <p:cNvSpPr/>
          <p:nvPr/>
        </p:nvSpPr>
        <p:spPr>
          <a:xfrm>
            <a:off x="3125160" y="3494160"/>
            <a:ext cx="55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Ấm</a:t>
            </a:r>
            <a:endParaRPr b="0" lang="en-US" sz="1800" spc="-1" strike="noStrike">
              <a:latin typeface="Arial"/>
            </a:endParaRPr>
          </a:p>
        </p:txBody>
      </p:sp>
      <p:sp>
        <p:nvSpPr>
          <p:cNvPr id="481" name="CustomShape 12"/>
          <p:cNvSpPr/>
          <p:nvPr/>
        </p:nvSpPr>
        <p:spPr>
          <a:xfrm>
            <a:off x="4582440" y="3104280"/>
            <a:ext cx="737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Lạnh</a:t>
            </a:r>
            <a:endParaRPr b="0" lang="en-US" sz="1800" spc="-1" strike="noStrike">
              <a:latin typeface="Arial"/>
            </a:endParaRPr>
          </a:p>
        </p:txBody>
      </p:sp>
      <p:sp>
        <p:nvSpPr>
          <p:cNvPr id="482" name="CustomShape 13"/>
          <p:cNvSpPr/>
          <p:nvPr/>
        </p:nvSpPr>
        <p:spPr>
          <a:xfrm>
            <a:off x="210240" y="2550240"/>
            <a:ext cx="1433880" cy="642240"/>
          </a:xfrm>
          <a:prstGeom prst="rect">
            <a:avLst/>
          </a:prstGeom>
          <a:solidFill>
            <a:srgbClr val="24a7e8"/>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Không</a:t>
            </a:r>
            <a:endParaRPr b="0" lang="en-US" sz="1800" spc="-1" strike="noStrike">
              <a:latin typeface="Arial"/>
            </a:endParaRPr>
          </a:p>
        </p:txBody>
      </p:sp>
      <p:sp>
        <p:nvSpPr>
          <p:cNvPr id="483" name="CustomShape 14"/>
          <p:cNvSpPr/>
          <p:nvPr/>
        </p:nvSpPr>
        <p:spPr>
          <a:xfrm>
            <a:off x="5294520" y="387036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484" name="CustomShape 15"/>
          <p:cNvSpPr/>
          <p:nvPr/>
        </p:nvSpPr>
        <p:spPr>
          <a:xfrm>
            <a:off x="2927160" y="3919680"/>
            <a:ext cx="1494720" cy="109728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Độ gió</a:t>
            </a:r>
            <a:endParaRPr b="0" lang="en-US" sz="1800" spc="-1" strike="noStrike">
              <a:latin typeface="Arial"/>
            </a:endParaRPr>
          </a:p>
        </p:txBody>
      </p:sp>
      <p:sp>
        <p:nvSpPr>
          <p:cNvPr id="485" name="CustomShape 16"/>
          <p:cNvSpPr/>
          <p:nvPr/>
        </p:nvSpPr>
        <p:spPr>
          <a:xfrm flipH="1">
            <a:off x="931320" y="4856400"/>
            <a:ext cx="2213640" cy="49608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86" name="CustomShape 17"/>
          <p:cNvSpPr/>
          <p:nvPr/>
        </p:nvSpPr>
        <p:spPr>
          <a:xfrm>
            <a:off x="214920" y="5352840"/>
            <a:ext cx="1433880" cy="642240"/>
          </a:xfrm>
          <a:prstGeom prst="rect">
            <a:avLst/>
          </a:prstGeom>
          <a:solidFill>
            <a:srgbClr val="24a7e8"/>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Không</a:t>
            </a:r>
            <a:endParaRPr b="0" lang="en-US" sz="1800" spc="-1" strike="noStrike">
              <a:latin typeface="Arial"/>
            </a:endParaRPr>
          </a:p>
        </p:txBody>
      </p:sp>
      <p:sp>
        <p:nvSpPr>
          <p:cNvPr id="487" name="CustomShape 18"/>
          <p:cNvSpPr/>
          <p:nvPr/>
        </p:nvSpPr>
        <p:spPr>
          <a:xfrm>
            <a:off x="3674880" y="5017320"/>
            <a:ext cx="528120" cy="55440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88" name="CustomShape 19"/>
          <p:cNvSpPr/>
          <p:nvPr/>
        </p:nvSpPr>
        <p:spPr>
          <a:xfrm>
            <a:off x="3769560" y="557208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489" name="CustomShape 20"/>
          <p:cNvSpPr/>
          <p:nvPr/>
        </p:nvSpPr>
        <p:spPr>
          <a:xfrm>
            <a:off x="1890720" y="4718160"/>
            <a:ext cx="604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Yếu</a:t>
            </a:r>
            <a:endParaRPr b="0" lang="en-US" sz="1800" spc="-1" strike="noStrike">
              <a:latin typeface="Arial"/>
            </a:endParaRPr>
          </a:p>
        </p:txBody>
      </p:sp>
      <p:sp>
        <p:nvSpPr>
          <p:cNvPr id="490" name="CustomShape 21"/>
          <p:cNvSpPr/>
          <p:nvPr/>
        </p:nvSpPr>
        <p:spPr>
          <a:xfrm>
            <a:off x="3934440" y="5109120"/>
            <a:ext cx="80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Mạnh</a:t>
            </a:r>
            <a:endParaRPr b="0" lang="en-US" sz="1800" spc="-1" strike="noStrike">
              <a:latin typeface="Arial"/>
            </a:endParaRPr>
          </a:p>
        </p:txBody>
      </p:sp>
      <p:sp>
        <p:nvSpPr>
          <p:cNvPr id="491" name="CustomShape 22"/>
          <p:cNvSpPr/>
          <p:nvPr/>
        </p:nvSpPr>
        <p:spPr>
          <a:xfrm>
            <a:off x="6374880" y="2303640"/>
            <a:ext cx="1494720" cy="1097280"/>
          </a:xfrm>
          <a:prstGeom prst="ellipse">
            <a:avLst/>
          </a:prstGeom>
          <a:ln w="38160">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Độ gió</a:t>
            </a:r>
            <a:endParaRPr b="0" lang="en-US" sz="1800" spc="-1" strike="noStrike">
              <a:latin typeface="Arial"/>
            </a:endParaRPr>
          </a:p>
        </p:txBody>
      </p:sp>
      <p:sp>
        <p:nvSpPr>
          <p:cNvPr id="492" name="CustomShape 23"/>
          <p:cNvSpPr/>
          <p:nvPr/>
        </p:nvSpPr>
        <p:spPr>
          <a:xfrm>
            <a:off x="7870320" y="2852280"/>
            <a:ext cx="1494720" cy="36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93" name="CustomShape 24"/>
          <p:cNvSpPr/>
          <p:nvPr/>
        </p:nvSpPr>
        <p:spPr>
          <a:xfrm>
            <a:off x="8027640" y="2492280"/>
            <a:ext cx="604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Yếu</a:t>
            </a:r>
            <a:endParaRPr b="0" lang="en-US" sz="1800" spc="-1" strike="noStrike">
              <a:latin typeface="Arial"/>
            </a:endParaRPr>
          </a:p>
        </p:txBody>
      </p:sp>
      <p:sp>
        <p:nvSpPr>
          <p:cNvPr id="494" name="CustomShape 25"/>
          <p:cNvSpPr/>
          <p:nvPr/>
        </p:nvSpPr>
        <p:spPr>
          <a:xfrm>
            <a:off x="7122600" y="3401280"/>
            <a:ext cx="1891080" cy="131652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95" name="CustomShape 26"/>
          <p:cNvSpPr/>
          <p:nvPr/>
        </p:nvSpPr>
        <p:spPr>
          <a:xfrm>
            <a:off x="7872840" y="3669480"/>
            <a:ext cx="80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Mạnh</a:t>
            </a:r>
            <a:endParaRPr b="0" lang="en-US" sz="1800" spc="-1" strike="noStrike">
              <a:latin typeface="Arial"/>
            </a:endParaRPr>
          </a:p>
        </p:txBody>
      </p:sp>
      <p:sp>
        <p:nvSpPr>
          <p:cNvPr id="496" name="CustomShape 27"/>
          <p:cNvSpPr/>
          <p:nvPr/>
        </p:nvSpPr>
        <p:spPr>
          <a:xfrm>
            <a:off x="9365400" y="253116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497" name="CustomShape 28"/>
          <p:cNvSpPr/>
          <p:nvPr/>
        </p:nvSpPr>
        <p:spPr>
          <a:xfrm>
            <a:off x="8296560" y="4718160"/>
            <a:ext cx="1433880" cy="642240"/>
          </a:xfrm>
          <a:prstGeom prst="rect">
            <a:avLst/>
          </a:prstGeom>
          <a:solidFill>
            <a:srgbClr val="24a7e8"/>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Không</a:t>
            </a:r>
            <a:endParaRPr b="0" lang="en-US" sz="1800" spc="-1" strike="noStrike">
              <a:latin typeface="Arial"/>
            </a:endParaRPr>
          </a:p>
        </p:txBody>
      </p:sp>
      <p:sp>
        <p:nvSpPr>
          <p:cNvPr id="498" name="CustomShape 29"/>
          <p:cNvSpPr/>
          <p:nvPr/>
        </p:nvSpPr>
        <p:spPr>
          <a:xfrm>
            <a:off x="6211080" y="1091520"/>
            <a:ext cx="2444040" cy="360"/>
          </a:xfrm>
          <a:custGeom>
            <a:avLst/>
            <a:gdLst/>
            <a:ahLst/>
            <a:rect l="l" t="t" r="r" b="b"/>
            <a:pathLst>
              <a:path w="21600" h="21600">
                <a:moveTo>
                  <a:pt x="0" y="0"/>
                </a:moveTo>
                <a:lnTo>
                  <a:pt x="21600" y="21600"/>
                </a:lnTo>
              </a:path>
            </a:pathLst>
          </a:custGeom>
          <a:noFill/>
          <a:ln w="19080">
            <a:round/>
            <a:tailEnd len="med" type="triangle" w="med"/>
          </a:ln>
        </p:spPr>
        <p:style>
          <a:lnRef idx="1">
            <a:schemeClr val="accent1"/>
          </a:lnRef>
          <a:fillRef idx="0">
            <a:schemeClr val="accent1"/>
          </a:fillRef>
          <a:effectRef idx="0">
            <a:schemeClr val="accent1"/>
          </a:effectRef>
          <a:fontRef idx="minor"/>
        </p:style>
      </p:sp>
      <p:sp>
        <p:nvSpPr>
          <p:cNvPr id="499" name="CustomShape 30"/>
          <p:cNvSpPr/>
          <p:nvPr/>
        </p:nvSpPr>
        <p:spPr>
          <a:xfrm>
            <a:off x="6742800" y="732960"/>
            <a:ext cx="77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Âm u</a:t>
            </a:r>
            <a:endParaRPr b="0" lang="en-US" sz="1800" spc="-1" strike="noStrike">
              <a:latin typeface="Arial"/>
            </a:endParaRPr>
          </a:p>
        </p:txBody>
      </p:sp>
      <p:sp>
        <p:nvSpPr>
          <p:cNvPr id="500" name="CustomShape 31"/>
          <p:cNvSpPr/>
          <p:nvPr/>
        </p:nvSpPr>
        <p:spPr>
          <a:xfrm>
            <a:off x="8655480" y="770400"/>
            <a:ext cx="867240" cy="642240"/>
          </a:xfrm>
          <a:prstGeom prst="rect">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Rockwell"/>
              </a:rPr>
              <a:t>Có</a:t>
            </a:r>
            <a:endParaRPr b="0" lang="en-US" sz="1800" spc="-1" strike="noStrike">
              <a:latin typeface="Arial"/>
            </a:endParaRPr>
          </a:p>
        </p:txBody>
      </p:sp>
      <p:sp>
        <p:nvSpPr>
          <p:cNvPr id="501" name="CustomShape 32"/>
          <p:cNvSpPr/>
          <p:nvPr/>
        </p:nvSpPr>
        <p:spPr>
          <a:xfrm>
            <a:off x="4747320" y="6381720"/>
            <a:ext cx="3255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Cây quyết định hoàn chỉnh</a:t>
            </a:r>
            <a:endParaRPr b="0" lang="en-US"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CustomShape 1"/>
          <p:cNvSpPr/>
          <p:nvPr/>
        </p:nvSpPr>
        <p:spPr>
          <a:xfrm>
            <a:off x="549720" y="523800"/>
            <a:ext cx="326124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latin typeface="Times New Roman"/>
              </a:rPr>
              <a:t>Luật từ cây quyết định:</a:t>
            </a:r>
            <a:endParaRPr b="0" lang="en-US" sz="2400" spc="-1" strike="noStrike">
              <a:latin typeface="Arial"/>
            </a:endParaRPr>
          </a:p>
        </p:txBody>
      </p:sp>
      <p:sp>
        <p:nvSpPr>
          <p:cNvPr id="503" name="CustomShape 2"/>
          <p:cNvSpPr/>
          <p:nvPr/>
        </p:nvSpPr>
        <p:spPr>
          <a:xfrm>
            <a:off x="533520" y="1092600"/>
            <a:ext cx="10058040" cy="3488400"/>
          </a:xfrm>
          <a:prstGeom prst="rect">
            <a:avLst/>
          </a:prstGeom>
          <a:noFill/>
          <a:ln>
            <a:noFill/>
          </a:ln>
        </p:spPr>
        <p:style>
          <a:lnRef idx="0"/>
          <a:fillRef idx="0"/>
          <a:effectRef idx="0"/>
          <a:fontRef idx="minor"/>
        </p:style>
        <p:txBody>
          <a:bodyPr lIns="90000" rIns="90000" tIns="45000" bIns="45000"/>
          <a:p>
            <a:pPr marL="182880" indent="-182520">
              <a:lnSpc>
                <a:spcPct val="90000"/>
              </a:lnSpc>
              <a:spcBef>
                <a:spcPts val="1199"/>
              </a:spcBef>
              <a:buClr>
                <a:srgbClr val="9e3611"/>
              </a:buClr>
              <a:buSzPct val="85000"/>
              <a:buFont typeface="Wingdings" charset="2"/>
              <a:buChar char=""/>
            </a:pPr>
            <a:r>
              <a:rPr b="0" lang="en-US" sz="2400" spc="-1" strike="noStrike">
                <a:solidFill>
                  <a:srgbClr val="000000"/>
                </a:solidFill>
                <a:latin typeface="Times New Roman"/>
              </a:rPr>
              <a:t>Nếu quang cảnh âm u thì đánh tennis</a:t>
            </a:r>
            <a:endParaRPr b="0" lang="en-US" sz="2400" spc="-1" strike="noStrike">
              <a:latin typeface="Arial"/>
            </a:endParaRPr>
          </a:p>
          <a:p>
            <a:pPr marL="182880" indent="-182520">
              <a:lnSpc>
                <a:spcPct val="90000"/>
              </a:lnSpc>
              <a:spcBef>
                <a:spcPts val="1199"/>
              </a:spcBef>
              <a:buClr>
                <a:srgbClr val="9e3611"/>
              </a:buClr>
              <a:buSzPct val="85000"/>
              <a:buFont typeface="Wingdings" charset="2"/>
              <a:buChar char=""/>
            </a:pPr>
            <a:r>
              <a:rPr b="0" lang="en-US" sz="2400" spc="-1" strike="noStrike">
                <a:solidFill>
                  <a:srgbClr val="000000"/>
                </a:solidFill>
                <a:latin typeface="Times New Roman"/>
              </a:rPr>
              <a:t>Nếu quang cảnh mưa và gió  yếu thì đánh tennis</a:t>
            </a:r>
            <a:endParaRPr b="0" lang="en-US" sz="2400" spc="-1" strike="noStrike">
              <a:latin typeface="Arial"/>
            </a:endParaRPr>
          </a:p>
          <a:p>
            <a:pPr marL="182880" indent="-182520">
              <a:lnSpc>
                <a:spcPct val="90000"/>
              </a:lnSpc>
              <a:spcBef>
                <a:spcPts val="1199"/>
              </a:spcBef>
              <a:buClr>
                <a:srgbClr val="9e3611"/>
              </a:buClr>
              <a:buSzPct val="85000"/>
              <a:buFont typeface="Wingdings" charset="2"/>
              <a:buChar char=""/>
            </a:pPr>
            <a:r>
              <a:rPr b="0" lang="en-US" sz="2400" spc="-1" strike="noStrike">
                <a:solidFill>
                  <a:srgbClr val="000000"/>
                </a:solidFill>
                <a:latin typeface="Times New Roman"/>
              </a:rPr>
              <a:t>Nếu quang cảnh mưa và gió mạnh thì không đánh tennis</a:t>
            </a:r>
            <a:endParaRPr b="0" lang="en-US" sz="2400" spc="-1" strike="noStrike">
              <a:latin typeface="Arial"/>
            </a:endParaRPr>
          </a:p>
          <a:p>
            <a:pPr marL="182880" indent="-182520">
              <a:lnSpc>
                <a:spcPct val="90000"/>
              </a:lnSpc>
              <a:spcBef>
                <a:spcPts val="1199"/>
              </a:spcBef>
              <a:buClr>
                <a:srgbClr val="9e3611"/>
              </a:buClr>
              <a:buSzPct val="85000"/>
              <a:buFont typeface="Wingdings" charset="2"/>
              <a:buChar char=""/>
            </a:pPr>
            <a:r>
              <a:rPr b="0" lang="en-US" sz="2400" spc="-1" strike="noStrike">
                <a:solidFill>
                  <a:srgbClr val="000000"/>
                </a:solidFill>
                <a:latin typeface="Times New Roman"/>
              </a:rPr>
              <a:t>Nếu quang cảnh nắng và nhiệt độ nóng thì không đánh tennis</a:t>
            </a:r>
            <a:endParaRPr b="0" lang="en-US" sz="2400" spc="-1" strike="noStrike">
              <a:latin typeface="Arial"/>
            </a:endParaRPr>
          </a:p>
          <a:p>
            <a:pPr marL="182880" indent="-182520">
              <a:lnSpc>
                <a:spcPct val="90000"/>
              </a:lnSpc>
              <a:spcBef>
                <a:spcPts val="1199"/>
              </a:spcBef>
              <a:buClr>
                <a:srgbClr val="9e3611"/>
              </a:buClr>
              <a:buSzPct val="85000"/>
              <a:buFont typeface="Wingdings" charset="2"/>
              <a:buChar char=""/>
            </a:pPr>
            <a:r>
              <a:rPr b="0" lang="en-US" sz="2400" spc="-1" strike="noStrike">
                <a:solidFill>
                  <a:srgbClr val="000000"/>
                </a:solidFill>
                <a:latin typeface="Times New Roman"/>
              </a:rPr>
              <a:t>Nếu quang cảnh nắng và nhiệt độ lạnh thì đánh tennis</a:t>
            </a:r>
            <a:endParaRPr b="0" lang="en-US" sz="2400" spc="-1" strike="noStrike">
              <a:latin typeface="Arial"/>
            </a:endParaRPr>
          </a:p>
          <a:p>
            <a:pPr marL="182880" indent="-182520">
              <a:lnSpc>
                <a:spcPct val="90000"/>
              </a:lnSpc>
              <a:spcBef>
                <a:spcPts val="1199"/>
              </a:spcBef>
              <a:buClr>
                <a:srgbClr val="9e3611"/>
              </a:buClr>
              <a:buSzPct val="85000"/>
              <a:buFont typeface="Wingdings" charset="2"/>
              <a:buChar char=""/>
            </a:pPr>
            <a:r>
              <a:rPr b="0" lang="en-US" sz="2400" spc="-1" strike="noStrike">
                <a:solidFill>
                  <a:srgbClr val="000000"/>
                </a:solidFill>
                <a:latin typeface="Times New Roman"/>
              </a:rPr>
              <a:t>Nếu quang cảnh nắng và nhiệt độ ấm và độ gió mạnh thì đánh tennis</a:t>
            </a:r>
            <a:endParaRPr b="0" lang="en-US" sz="2400" spc="-1" strike="noStrike">
              <a:latin typeface="Arial"/>
            </a:endParaRPr>
          </a:p>
          <a:p>
            <a:pPr marL="182880" indent="-182520">
              <a:lnSpc>
                <a:spcPct val="90000"/>
              </a:lnSpc>
              <a:spcBef>
                <a:spcPts val="1199"/>
              </a:spcBef>
              <a:buClr>
                <a:srgbClr val="9e3611"/>
              </a:buClr>
              <a:buSzPct val="85000"/>
              <a:buFont typeface="Wingdings" charset="2"/>
              <a:buChar char=""/>
            </a:pPr>
            <a:r>
              <a:rPr b="0" lang="en-US" sz="2400" spc="-1" strike="noStrike">
                <a:solidFill>
                  <a:srgbClr val="000000"/>
                </a:solidFill>
                <a:latin typeface="Times New Roman"/>
              </a:rPr>
              <a:t>Nếu quang cảnh nắng và nhiệt độ ấm và độ gió yếu thì không đánh tennis</a:t>
            </a:r>
            <a:endParaRPr b="0" lang="en-US"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TextShape 1"/>
          <p:cNvSpPr txBox="1"/>
          <p:nvPr/>
        </p:nvSpPr>
        <p:spPr>
          <a:xfrm>
            <a:off x="1069920" y="484560"/>
            <a:ext cx="10058040" cy="1608840"/>
          </a:xfrm>
          <a:prstGeom prst="rect">
            <a:avLst/>
          </a:prstGeom>
          <a:noFill/>
          <a:ln>
            <a:noFill/>
          </a:ln>
        </p:spPr>
        <p:txBody>
          <a:bodyPr anchor="ctr"/>
          <a:p>
            <a:pPr>
              <a:lnSpc>
                <a:spcPct val="90000"/>
              </a:lnSpc>
            </a:pPr>
            <a:r>
              <a:rPr b="0" lang="en-US" sz="5400" spc="-1" strike="noStrike" cap="all">
                <a:solidFill>
                  <a:srgbClr val="000000"/>
                </a:solidFill>
                <a:latin typeface="Rockwell Condensed"/>
              </a:rPr>
              <a:t>Các tập kiểu giá trị thuộc tính</a:t>
            </a:r>
            <a:endParaRPr b="0" lang="en-US" sz="5400" spc="-1" strike="noStrike">
              <a:solidFill>
                <a:srgbClr val="000000"/>
              </a:solidFill>
              <a:latin typeface="Rockwell"/>
            </a:endParaRPr>
          </a:p>
        </p:txBody>
      </p:sp>
      <p:pic>
        <p:nvPicPr>
          <p:cNvPr id="505" name="Content Placeholder 3" descr=""/>
          <p:cNvPicPr/>
          <p:nvPr/>
        </p:nvPicPr>
        <p:blipFill>
          <a:blip r:embed="rId1"/>
          <a:stretch/>
        </p:blipFill>
        <p:spPr>
          <a:xfrm>
            <a:off x="981720" y="2403720"/>
            <a:ext cx="10234440" cy="345384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Picture 58" descr=""/>
          <p:cNvPicPr/>
          <p:nvPr/>
        </p:nvPicPr>
        <p:blipFill>
          <a:blip r:embed="rId1"/>
          <a:stretch/>
        </p:blipFill>
        <p:spPr>
          <a:xfrm>
            <a:off x="-658800" y="627480"/>
            <a:ext cx="9310680" cy="5307120"/>
          </a:xfrm>
          <a:prstGeom prst="rect">
            <a:avLst/>
          </a:prstGeom>
          <a:ln>
            <a:noFill/>
          </a:ln>
        </p:spPr>
      </p:pic>
      <p:sp>
        <p:nvSpPr>
          <p:cNvPr id="151" name="CustomShape 1"/>
          <p:cNvSpPr/>
          <p:nvPr/>
        </p:nvSpPr>
        <p:spPr>
          <a:xfrm>
            <a:off x="6020640" y="951120"/>
            <a:ext cx="6155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Nút gốc(root node): là nút trên cùng của cây dùng để phân nhánh</a:t>
            </a:r>
            <a:endParaRPr b="0" lang="en-US" sz="1800" spc="-1" strike="noStrike">
              <a:latin typeface="Arial"/>
            </a:endParaRPr>
          </a:p>
        </p:txBody>
      </p:sp>
      <p:sp>
        <p:nvSpPr>
          <p:cNvPr id="152" name="CustomShape 2"/>
          <p:cNvSpPr/>
          <p:nvPr/>
        </p:nvSpPr>
        <p:spPr>
          <a:xfrm flipV="1">
            <a:off x="4309560" y="1156680"/>
            <a:ext cx="1658160" cy="1980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153" name="CustomShape 3"/>
          <p:cNvSpPr/>
          <p:nvPr/>
        </p:nvSpPr>
        <p:spPr>
          <a:xfrm>
            <a:off x="9201240" y="3096720"/>
            <a:ext cx="184320" cy="369000"/>
          </a:xfrm>
          <a:prstGeom prst="rect">
            <a:avLst/>
          </a:prstGeom>
          <a:noFill/>
          <a:ln>
            <a:noFill/>
          </a:ln>
        </p:spPr>
        <p:style>
          <a:lnRef idx="0"/>
          <a:fillRef idx="0"/>
          <a:effectRef idx="0"/>
          <a:fontRef idx="minor"/>
        </p:style>
      </p:sp>
      <p:sp>
        <p:nvSpPr>
          <p:cNvPr id="154" name="CustomShape 4"/>
          <p:cNvSpPr/>
          <p:nvPr/>
        </p:nvSpPr>
        <p:spPr>
          <a:xfrm>
            <a:off x="7329240" y="1753200"/>
            <a:ext cx="44636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Nhánh(branch): thể hiện giá trị cụ thể của biến</a:t>
            </a:r>
            <a:endParaRPr b="0" lang="en-US" sz="1800" spc="-1" strike="noStrike">
              <a:latin typeface="Arial"/>
            </a:endParaRPr>
          </a:p>
        </p:txBody>
      </p:sp>
      <p:sp>
        <p:nvSpPr>
          <p:cNvPr id="155" name="CustomShape 5"/>
          <p:cNvSpPr/>
          <p:nvPr/>
        </p:nvSpPr>
        <p:spPr>
          <a:xfrm>
            <a:off x="8055360" y="4829040"/>
            <a:ext cx="37522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Nút lá(leaf node): là giá trị dự đoán cho biến mục tiêu </a:t>
            </a:r>
            <a:endParaRPr b="0" lang="en-US" sz="1800" spc="-1" strike="noStrike">
              <a:latin typeface="Arial"/>
            </a:endParaRPr>
          </a:p>
        </p:txBody>
      </p:sp>
      <p:sp>
        <p:nvSpPr>
          <p:cNvPr id="156" name="CustomShape 6"/>
          <p:cNvSpPr/>
          <p:nvPr/>
        </p:nvSpPr>
        <p:spPr>
          <a:xfrm flipV="1">
            <a:off x="5057280" y="1977840"/>
            <a:ext cx="2257200" cy="1512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157" name="CustomShape 7"/>
          <p:cNvSpPr/>
          <p:nvPr/>
        </p:nvSpPr>
        <p:spPr>
          <a:xfrm>
            <a:off x="6213240" y="3171960"/>
            <a:ext cx="954360" cy="3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158" name="CustomShape 8"/>
          <p:cNvSpPr/>
          <p:nvPr/>
        </p:nvSpPr>
        <p:spPr>
          <a:xfrm>
            <a:off x="7167600" y="2848680"/>
            <a:ext cx="49312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Nút trong(internal node): là biến chứa các giá trị dùng cho phân nhánh tiếp theo</a:t>
            </a:r>
            <a:endParaRPr b="0" lang="en-US" sz="1800" spc="-1" strike="noStrike">
              <a:latin typeface="Arial"/>
            </a:endParaRPr>
          </a:p>
        </p:txBody>
      </p:sp>
      <p:sp>
        <p:nvSpPr>
          <p:cNvPr id="159" name="CustomShape 9"/>
          <p:cNvSpPr/>
          <p:nvPr/>
        </p:nvSpPr>
        <p:spPr>
          <a:xfrm>
            <a:off x="7472520" y="5151960"/>
            <a:ext cx="628920" cy="3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060560" y="326520"/>
            <a:ext cx="10058040" cy="1608840"/>
          </a:xfrm>
          <a:prstGeom prst="rect">
            <a:avLst/>
          </a:prstGeom>
          <a:noFill/>
          <a:ln>
            <a:noFill/>
          </a:ln>
        </p:spPr>
        <p:txBody>
          <a:bodyPr anchor="ctr"/>
          <a:p>
            <a:pPr>
              <a:lnSpc>
                <a:spcPct val="90000"/>
              </a:lnSpc>
            </a:pPr>
            <a:r>
              <a:rPr b="0" lang="en-US" sz="5400" spc="-1" strike="noStrike" cap="all">
                <a:solidFill>
                  <a:srgbClr val="000000"/>
                </a:solidFill>
                <a:latin typeface="Times New Roman"/>
              </a:rPr>
              <a:t>2. Thuật toán C4.5</a:t>
            </a:r>
            <a:endParaRPr b="0" lang="en-US" sz="5400" spc="-1" strike="noStrike">
              <a:solidFill>
                <a:srgbClr val="000000"/>
              </a:solidFill>
              <a:latin typeface="Rockwell"/>
            </a:endParaRPr>
          </a:p>
        </p:txBody>
      </p:sp>
      <p:sp>
        <p:nvSpPr>
          <p:cNvPr id="161" name="TextShape 2"/>
          <p:cNvSpPr txBox="1"/>
          <p:nvPr/>
        </p:nvSpPr>
        <p:spPr>
          <a:xfrm>
            <a:off x="1060560" y="2009520"/>
            <a:ext cx="10058040" cy="1797120"/>
          </a:xfrm>
          <a:prstGeom prst="rect">
            <a:avLst/>
          </a:prstGeom>
          <a:noFill/>
          <a:ln>
            <a:noFill/>
          </a:ln>
        </p:spPr>
        <p:txBody>
          <a:bodyPr>
            <a:norm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Times New Roman"/>
              </a:rPr>
              <a:t>Thuật toán C4.5 (1993) là phần cải tiến vượt qua những giới hạn của thuật toán ID3.</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Times New Roman"/>
              </a:rPr>
              <a:t>ID3 là một thuật toán được phát minh bởi Ross Quinlan (1986), được sử dụng để tạo ra cây quyết định từ bộ dữ liệu</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Times New Roman"/>
              </a:rPr>
              <a:t>Thuật toán C5.0/See5 (C5.0 cho Unix, Linux, See5 cho Windows) cải thiện những hạn chế của thuật toán C4.5</a:t>
            </a:r>
            <a:endParaRPr b="0" lang="en-US" sz="2000" spc="-1" strike="noStrike">
              <a:solidFill>
                <a:srgbClr val="000000"/>
              </a:solidFill>
              <a:latin typeface="Rockwell"/>
            </a:endParaRPr>
          </a:p>
        </p:txBody>
      </p:sp>
      <p:sp>
        <p:nvSpPr>
          <p:cNvPr id="162" name="CustomShape 3"/>
          <p:cNvSpPr/>
          <p:nvPr/>
        </p:nvSpPr>
        <p:spPr>
          <a:xfrm>
            <a:off x="1060560" y="4182840"/>
            <a:ext cx="9920160" cy="1972080"/>
          </a:xfrm>
          <a:prstGeom prst="rect">
            <a:avLst/>
          </a:prstGeom>
          <a:noFill/>
          <a:ln>
            <a:noFill/>
          </a:ln>
        </p:spPr>
        <p:style>
          <a:lnRef idx="0"/>
          <a:fillRef idx="0"/>
          <a:effectRef idx="0"/>
          <a:fontRef idx="minor"/>
        </p:style>
        <p:txBody>
          <a:bodyPr>
            <a:norm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Times New Roman"/>
              </a:rPr>
              <a:t>Cụ thể phần mở rộng:</a:t>
            </a:r>
            <a:endParaRPr b="0" lang="en-US" sz="2000" spc="-1" strike="noStrike">
              <a:latin typeface="Aria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Xử lý dữ liệu định lượng liên tục (continuous data) và dữ liệu định tính</a:t>
            </a:r>
            <a:endParaRPr b="0" lang="en-US" sz="2000" spc="-1" strike="noStrike">
              <a:latin typeface="Aria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Xử lý khi thiếu giá trị thuộc tính</a:t>
            </a:r>
            <a:endParaRPr b="0" lang="en-US" sz="2000" spc="-1" strike="noStrike">
              <a:latin typeface="Aria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Xử lý với các thuộc tính với các chi phí khác nhau</a:t>
            </a:r>
            <a:endParaRPr b="0" lang="en-US" sz="2000" spc="-1" strike="noStrike">
              <a:latin typeface="Arial"/>
            </a:endParaRPr>
          </a:p>
          <a:p>
            <a:pPr lvl="1" marL="457200" indent="-182520">
              <a:lnSpc>
                <a:spcPct val="90000"/>
              </a:lnSpc>
              <a:spcBef>
                <a:spcPts val="400"/>
              </a:spcBef>
              <a:spcAft>
                <a:spcPts val="201"/>
              </a:spcAft>
              <a:buClr>
                <a:srgbClr val="9e3611"/>
              </a:buClr>
              <a:buSzPct val="85000"/>
              <a:buFont typeface="Wingdings" charset="2"/>
              <a:buChar char=""/>
            </a:pPr>
            <a:r>
              <a:rPr b="0" lang="en-US" sz="2000" spc="-1" strike="noStrike">
                <a:solidFill>
                  <a:srgbClr val="000000"/>
                </a:solidFill>
                <a:latin typeface="Times New Roman"/>
              </a:rPr>
              <a:t>Kỹ thuật phân cành</a:t>
            </a:r>
            <a:endParaRPr b="0" lang="en-US" sz="2000" spc="-1" strike="noStrike">
              <a:latin typeface="Arial"/>
            </a:endParaRPr>
          </a:p>
          <a:p>
            <a:pPr>
              <a:lnSpc>
                <a:spcPct val="90000"/>
              </a:lnSpc>
              <a:spcBef>
                <a:spcPts val="1199"/>
              </a:spcBef>
            </a:pP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790560" y="1549800"/>
            <a:ext cx="10058040" cy="4406040"/>
          </a:xfrm>
          <a:prstGeom prst="rect">
            <a:avLst/>
          </a:prstGeom>
          <a:noFill/>
          <a:ln>
            <a:noFill/>
          </a:ln>
        </p:spPr>
        <p:txBody>
          <a:bodyPr/>
          <a:p>
            <a:pPr lvl="1" marL="457200" indent="-182520">
              <a:lnSpc>
                <a:spcPct val="90000"/>
              </a:lnSpc>
              <a:spcBef>
                <a:spcPts val="400"/>
              </a:spcBef>
              <a:spcAft>
                <a:spcPts val="201"/>
              </a:spcAft>
              <a:buClr>
                <a:srgbClr val="9e3611"/>
              </a:buClr>
              <a:buSzPct val="85000"/>
              <a:buFont typeface="Wingdings" charset="2"/>
              <a:buChar char=""/>
            </a:pPr>
            <a:r>
              <a:rPr b="0" lang="en-US" sz="3200" spc="-1" strike="noStrike">
                <a:solidFill>
                  <a:srgbClr val="000000"/>
                </a:solidFill>
                <a:latin typeface="Times New Roman"/>
              </a:rPr>
              <a:t>Kiểm tra những trường hợp cơ bản</a:t>
            </a:r>
            <a:endParaRPr b="0" lang="en-US" sz="32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3200" spc="-1" strike="noStrike">
                <a:solidFill>
                  <a:srgbClr val="000000"/>
                </a:solidFill>
                <a:latin typeface="Times New Roman"/>
              </a:rPr>
              <a:t>Với mỗi thuộc tính A, tìm Information Gain nhờ việc tách thuộc tính A</a:t>
            </a:r>
            <a:endParaRPr b="0" lang="en-US" sz="32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3200" spc="-1" strike="noStrike">
                <a:solidFill>
                  <a:srgbClr val="000000"/>
                </a:solidFill>
                <a:latin typeface="Times New Roman"/>
              </a:rPr>
              <a:t>Chọn A_best là thuộc tính mà Information Gain hoặc GainRatio lớn nhất</a:t>
            </a:r>
            <a:endParaRPr b="0" lang="en-US" sz="32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3200" spc="-1" strike="noStrike">
                <a:solidFill>
                  <a:srgbClr val="000000"/>
                </a:solidFill>
                <a:latin typeface="Times New Roman"/>
              </a:rPr>
              <a:t>Dùng A_best là thuộc tính cho node chia cắt cây</a:t>
            </a:r>
            <a:endParaRPr b="0" lang="en-US" sz="32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3200" spc="-1" strike="noStrike">
                <a:solidFill>
                  <a:srgbClr val="000000"/>
                </a:solidFill>
                <a:latin typeface="Times New Roman"/>
              </a:rPr>
              <a:t>Đệ quy các danh sách phụ được tạo ra bởi việc phân chia theo A_best và thêm các node này như là con của node </a:t>
            </a:r>
            <a:endParaRPr b="0" lang="en-US" sz="3200" spc="-1" strike="noStrike">
              <a:solidFill>
                <a:srgbClr val="000000"/>
              </a:solidFill>
              <a:latin typeface="Rockwell"/>
            </a:endParaRPr>
          </a:p>
        </p:txBody>
      </p:sp>
      <p:sp>
        <p:nvSpPr>
          <p:cNvPr id="164" name="CustomShape 2"/>
          <p:cNvSpPr/>
          <p:nvPr/>
        </p:nvSpPr>
        <p:spPr>
          <a:xfrm>
            <a:off x="3526560" y="507960"/>
            <a:ext cx="4585320" cy="1309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000" spc="-1" strike="noStrike">
                <a:solidFill>
                  <a:srgbClr val="d34817"/>
                </a:solidFill>
                <a:latin typeface="Times New Roman"/>
              </a:rPr>
              <a:t>Mã giả của thuật toán</a:t>
            </a:r>
            <a:endParaRPr b="0" lang="en-US" sz="4000" spc="-1" strike="noStrike">
              <a:latin typeface="Arial"/>
            </a:endParaRPr>
          </a:p>
          <a:p>
            <a:pPr>
              <a:lnSpc>
                <a:spcPct val="100000"/>
              </a:lnSpc>
            </a:pPr>
            <a:endParaRPr b="0" lang="en-US" sz="4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mc:AlternateContent>
        <mc:Choice xmlns:a14="http://schemas.microsoft.com/office/drawing/2010/main" Requires="a14">
          <p:sp>
            <p:nvSpPr>
              <p:cNvPr id="165" name="Formula 1"/>
              <p:cNvSpPr txBox="1"/>
              <p:nvPr/>
            </p:nvSpPr>
            <p:spPr>
              <a:xfrm>
                <a:off x="2660400" y="1722600"/>
                <a:ext cx="6702120" cy="624600"/>
              </a:xfrm>
              <a:prstGeom prst="rect">
                <a:avLst/>
              </a:prstGeom>
            </p:spPr>
            <p:txBody>
              <a:bodyPr/>
              <a:p>
                <a14:m>
                  <m:oMath xmlns:m="http://schemas.openxmlformats.org/officeDocument/2006/math">
                    <m:r>
                      <m:t xml:space="preserve">𝐸𝑛𝑡𝑟𝑜𝑝𝑦</m:t>
                    </m:r>
                    <m:d>
                      <m:dPr>
                        <m:begChr m:val="("/>
                        <m:endChr m:val=")"/>
                      </m:dPr>
                      <m:e>
                        <m:r>
                          <m:t xml:space="preserve">𝑃</m:t>
                        </m:r>
                      </m:e>
                    </m:d>
                    <m:r>
                      <m:t xml:space="preserve">=</m:t>
                    </m:r>
                    <m:r>
                      <m:t xml:space="preserve">−</m:t>
                    </m:r>
                    <m:nary>
                      <m:naryPr>
                        <m:chr m:val="∑"/>
                      </m:naryPr>
                      <m:sub>
                        <m:r>
                          <m:t xml:space="preserve">𝑖</m:t>
                        </m:r>
                        <m:r>
                          <m:t xml:space="preserve">=</m:t>
                        </m:r>
                        <m:r>
                          <m:t xml:space="preserve">1</m:t>
                        </m:r>
                      </m:sub>
                      <m:sup>
                        <m:r>
                          <m:t xml:space="preserve">𝑛</m:t>
                        </m:r>
                      </m:sup>
                      <m:e>
                        <m:sSub>
                          <m:e>
                            <m:r>
                              <m:t xml:space="preserve">𝑝</m:t>
                            </m:r>
                          </m:e>
                          <m:sub>
                            <m:r>
                              <m:t xml:space="preserve">𝑖</m:t>
                            </m:r>
                          </m:sub>
                        </m:sSub>
                        <m:r>
                          <m:t xml:space="preserve">×</m:t>
                        </m:r>
                        <m:sSub>
                          <m:e>
                            <m:r>
                              <m:t xml:space="preserve">log</m:t>
                            </m:r>
                          </m:e>
                          <m:sub>
                            <m:r>
                              <m:t xml:space="preserve">2</m:t>
                            </m:r>
                          </m:sub>
                        </m:sSub>
                        <m:d>
                          <m:dPr>
                            <m:begChr m:val="("/>
                            <m:endChr m:val=")"/>
                          </m:dPr>
                          <m:e>
                            <m:sSub>
                              <m:e>
                                <m:r>
                                  <m:t xml:space="preserve">𝑝</m:t>
                                </m:r>
                              </m:e>
                              <m:sub>
                                <m:r>
                                  <m:t xml:space="preserve">𝑖</m:t>
                                </m:r>
                              </m:sub>
                            </m:sSub>
                          </m:e>
                        </m:d>
                      </m:e>
                    </m:nary>
                  </m:oMath>
                </a14:m>
              </a:p>
            </p:txBody>
          </p:sp>
        </mc:Choice>
        <mc:Fallback/>
      </mc:AlternateContent>
      <p:sp>
        <p:nvSpPr>
          <p:cNvPr id="166" name="CustomShape 2"/>
          <p:cNvSpPr/>
          <p:nvPr/>
        </p:nvSpPr>
        <p:spPr>
          <a:xfrm>
            <a:off x="2660400" y="1722600"/>
            <a:ext cx="6702120" cy="62460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167" name="CustomShape 3"/>
          <p:cNvSpPr/>
          <p:nvPr/>
        </p:nvSpPr>
        <p:spPr>
          <a:xfrm>
            <a:off x="644400" y="523800"/>
            <a:ext cx="6048720" cy="699840"/>
          </a:xfrm>
          <a:prstGeom prst="rect">
            <a:avLst/>
          </a:prstGeom>
          <a:noFill/>
          <a:ln>
            <a:noFill/>
          </a:ln>
        </p:spPr>
        <p:style>
          <a:lnRef idx="0"/>
          <a:fillRef idx="0"/>
          <a:effectRef idx="0"/>
          <a:fontRef idx="minor"/>
        </p:style>
        <p:txBody>
          <a:bodyPr wrap="none" lIns="90000" rIns="90000" tIns="45000" bIns="45000"/>
          <a:p>
            <a:pPr marL="571680" indent="-571320">
              <a:lnSpc>
                <a:spcPct val="100000"/>
              </a:lnSpc>
              <a:buClr>
                <a:srgbClr val="000000"/>
              </a:buClr>
              <a:buFont typeface="Arial"/>
              <a:buChar char="•"/>
            </a:pPr>
            <a:r>
              <a:rPr b="0" lang="en-US" sz="4000" spc="-1" strike="noStrike">
                <a:solidFill>
                  <a:srgbClr val="000000"/>
                </a:solidFill>
                <a:latin typeface="Times New Roman"/>
              </a:rPr>
              <a:t>ENTROPY (Độ hỗn loạn)</a:t>
            </a:r>
            <a:endParaRPr b="0" lang="en-US" sz="4000" spc="-1" strike="noStrike">
              <a:latin typeface="Arial"/>
            </a:endParaRPr>
          </a:p>
        </p:txBody>
      </p:sp>
      <p:sp>
        <p:nvSpPr>
          <p:cNvPr id="168" name="CustomShape 4"/>
          <p:cNvSpPr/>
          <p:nvPr/>
        </p:nvSpPr>
        <p:spPr>
          <a:xfrm>
            <a:off x="672480" y="3196800"/>
            <a:ext cx="11170800" cy="699840"/>
          </a:xfrm>
          <a:prstGeom prst="rect">
            <a:avLst/>
          </a:prstGeom>
          <a:noFill/>
          <a:ln>
            <a:noFill/>
          </a:ln>
        </p:spPr>
        <p:style>
          <a:lnRef idx="0"/>
          <a:fillRef idx="0"/>
          <a:effectRef idx="0"/>
          <a:fontRef idx="minor"/>
        </p:style>
        <p:txBody>
          <a:bodyPr wrap="none" lIns="90000" rIns="90000" tIns="45000" bIns="45000"/>
          <a:p>
            <a:pPr marL="571680" indent="-571320">
              <a:lnSpc>
                <a:spcPct val="100000"/>
              </a:lnSpc>
              <a:buClr>
                <a:srgbClr val="000000"/>
              </a:buClr>
              <a:buFont typeface="Arial"/>
              <a:buChar char="•"/>
            </a:pPr>
            <a:r>
              <a:rPr b="0" lang="en-US" sz="4000" spc="-1" strike="noStrike">
                <a:solidFill>
                  <a:srgbClr val="000000"/>
                </a:solidFill>
                <a:latin typeface="Times New Roman"/>
              </a:rPr>
              <a:t>INFORMATION GAIN (Lượng thông tin có được)</a:t>
            </a:r>
            <a:endParaRPr b="0" lang="en-US" sz="4000" spc="-1" strike="noStrike">
              <a:latin typeface="Arial"/>
            </a:endParaRPr>
          </a:p>
        </p:txBody>
      </p:sp>
      <mc:AlternateContent>
        <mc:Choice xmlns:a14="http://schemas.microsoft.com/office/drawing/2010/main" Requires="a14">
          <p:sp>
            <p:nvSpPr>
              <p:cNvPr id="169" name="Formula 5"/>
              <p:cNvSpPr txBox="1"/>
              <p:nvPr/>
            </p:nvSpPr>
            <p:spPr>
              <a:xfrm>
                <a:off x="1638360" y="4450680"/>
                <a:ext cx="10143720" cy="624600"/>
              </a:xfrm>
              <a:prstGeom prst="rect">
                <a:avLst/>
              </a:prstGeom>
            </p:spPr>
            <p:txBody>
              <a:bodyPr/>
              <a:p>
                <a14:m>
                  <m:oMath xmlns:m="http://schemas.openxmlformats.org/officeDocument/2006/math">
                    <m:r>
                      <m:t xml:space="preserve">𝐺𝑎𝑖𝑛</m:t>
                    </m:r>
                    <m:d>
                      <m:dPr>
                        <m:begChr m:val="("/>
                        <m:endChr m:val=")"/>
                      </m:dPr>
                      <m:e>
                        <m:r>
                          <m:t xml:space="preserve">𝑝</m:t>
                        </m:r>
                        <m:r>
                          <m:t xml:space="preserve">,</m:t>
                        </m:r>
                        <m:r>
                          <m:t xml:space="preserve">𝑇</m:t>
                        </m:r>
                      </m:e>
                    </m:d>
                    <m:r>
                      <m:t xml:space="preserve">=</m:t>
                    </m:r>
                    <m:r>
                      <m:t xml:space="preserve">𝐸𝑛𝑡𝑟𝑜𝑝𝑦</m:t>
                    </m:r>
                    <m:d>
                      <m:dPr>
                        <m:begChr m:val="("/>
                        <m:endChr m:val=")"/>
                      </m:dPr>
                      <m:e>
                        <m:r>
                          <m:t xml:space="preserve">𝑝</m:t>
                        </m:r>
                      </m:e>
                    </m:d>
                    <m:r>
                      <m:t xml:space="preserve">−</m:t>
                    </m:r>
                    <m:nary>
                      <m:naryPr>
                        <m:chr m:val="∑"/>
                      </m:naryPr>
                      <m:sub>
                        <m:r>
                          <m:t xml:space="preserve">𝑖</m:t>
                        </m:r>
                        <m:r>
                          <m:t xml:space="preserve">=</m:t>
                        </m:r>
                        <m:r>
                          <m:t xml:space="preserve">1</m:t>
                        </m:r>
                      </m:sub>
                      <m:sup>
                        <m:r>
                          <m:t xml:space="preserve">𝑛</m:t>
                        </m:r>
                      </m:sup>
                      <m:e>
                        <m:d>
                          <m:dPr>
                            <m:begChr m:val="("/>
                            <m:endChr m:val=")"/>
                          </m:dPr>
                          <m:e>
                            <m:sSub>
                              <m:e>
                                <m:r>
                                  <m:t xml:space="preserve">𝑝</m:t>
                                </m:r>
                              </m:e>
                              <m:sub>
                                <m:r>
                                  <m:t xml:space="preserve">𝑗</m:t>
                                </m:r>
                              </m:sub>
                            </m:sSub>
                            <m:r>
                              <m:t xml:space="preserve">×</m:t>
                            </m:r>
                            <m:r>
                              <m:t xml:space="preserve">𝐸𝑛𝑡𝑟𝑜𝑝𝑦</m:t>
                            </m:r>
                            <m:d>
                              <m:dPr>
                                <m:begChr m:val="("/>
                                <m:endChr m:val=")"/>
                              </m:dPr>
                              <m:e>
                                <m:sSub>
                                  <m:e>
                                    <m:r>
                                      <m:t xml:space="preserve">𝑝</m:t>
                                    </m:r>
                                  </m:e>
                                  <m:sub>
                                    <m:r>
                                      <m:t xml:space="preserve">𝑗</m:t>
                                    </m:r>
                                  </m:sub>
                                </m:sSub>
                              </m:e>
                            </m:d>
                          </m:e>
                          <m:e/>
                        </m:d>
                      </m:e>
                    </m:nary>
                  </m:oMath>
                </a14:m>
              </a:p>
            </p:txBody>
          </p:sp>
        </mc:Choice>
        <mc:Fallback/>
      </mc:AlternateContent>
      <p:sp>
        <p:nvSpPr>
          <p:cNvPr id="170" name="CustomShape 6"/>
          <p:cNvSpPr/>
          <p:nvPr/>
        </p:nvSpPr>
        <p:spPr>
          <a:xfrm>
            <a:off x="1638360" y="4450680"/>
            <a:ext cx="10143720" cy="624600"/>
          </a:xfrm>
          <a:prstGeom prst="rect">
            <a:avLst/>
          </a:prstGeom>
          <a:blipFill rotWithShape="0">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171" name="CustomShape 7"/>
          <p:cNvSpPr/>
          <p:nvPr/>
        </p:nvSpPr>
        <p:spPr>
          <a:xfrm>
            <a:off x="1273320" y="2468880"/>
            <a:ext cx="909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Với: là xác suất xuất hiện đối tượng dữ liệu mang thuộc tính </a:t>
            </a:r>
            <a:r>
              <a:rPr b="0" i="1" lang="en-US" sz="1800" spc="-1" strike="noStrike">
                <a:solidFill>
                  <a:srgbClr val="000000"/>
                </a:solidFill>
                <a:latin typeface="Rockwell"/>
              </a:rPr>
              <a:t>i </a:t>
            </a:r>
            <a:r>
              <a:rPr b="0" lang="en-US" sz="1800" spc="-1" strike="noStrike">
                <a:solidFill>
                  <a:srgbClr val="000000"/>
                </a:solidFill>
                <a:latin typeface="Rockwell"/>
              </a:rPr>
              <a:t>của bộ dữ liệu P</a:t>
            </a:r>
            <a:endParaRPr b="0" lang="en-US" sz="1800" spc="-1" strike="noStrike">
              <a:latin typeface="Arial"/>
            </a:endParaRPr>
          </a:p>
        </p:txBody>
      </p:sp>
      <p:sp>
        <p:nvSpPr>
          <p:cNvPr id="172" name="CustomShape 8"/>
          <p:cNvSpPr/>
          <p:nvPr/>
        </p:nvSpPr>
        <p:spPr>
          <a:xfrm>
            <a:off x="1445760" y="2468880"/>
            <a:ext cx="8748360" cy="369000"/>
          </a:xfrm>
          <a:prstGeom prst="rect">
            <a:avLst/>
          </a:prstGeom>
          <a:blipFill rotWithShape="0">
            <a:blip r:embed="rId3"/>
            <a:stretch>
              <a:fillRect l="-556" t="-9798" r="0" b="-24567"/>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173" name="CustomShape 9"/>
          <p:cNvSpPr/>
          <p:nvPr/>
        </p:nvSpPr>
        <p:spPr>
          <a:xfrm>
            <a:off x="1347120" y="5425920"/>
            <a:ext cx="6580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Rockwell"/>
              </a:rPr>
              <a:t>Với: là tập giá trị có thể cho thuộc tính T, p là bộ dữ liệu</a:t>
            </a:r>
            <a:endParaRPr b="0" lang="en-US" sz="1800" spc="-1" strike="noStrike">
              <a:latin typeface="Arial"/>
            </a:endParaRPr>
          </a:p>
        </p:txBody>
      </p:sp>
      <p:sp>
        <p:nvSpPr>
          <p:cNvPr id="174" name="CustomShape 10"/>
          <p:cNvSpPr/>
          <p:nvPr/>
        </p:nvSpPr>
        <p:spPr>
          <a:xfrm>
            <a:off x="1445760" y="5425920"/>
            <a:ext cx="6382800" cy="391320"/>
          </a:xfrm>
          <a:prstGeom prst="rect">
            <a:avLst/>
          </a:prstGeom>
          <a:blipFill rotWithShape="0">
            <a:blip r:embed="rId4"/>
            <a:stretch>
              <a:fillRect l="-761" t="-9336" r="0" b="-1714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08120" y="307440"/>
            <a:ext cx="6714720" cy="9435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Times New Roman"/>
              </a:rPr>
              <a:t>Ví dụ: </a:t>
            </a:r>
            <a:r>
              <a:rPr b="0" lang="en-US" sz="2400" spc="-1" strike="noStrike">
                <a:solidFill>
                  <a:srgbClr val="000000"/>
                </a:solidFill>
                <a:latin typeface="Times New Roman"/>
              </a:rPr>
              <a:t>Một bộ dữ liệu có 1 xanh lá, 2 tím, 3 đỏ:</a:t>
            </a:r>
            <a:endParaRPr b="0" lang="en-US" sz="2400" spc="-1" strike="noStrike">
              <a:latin typeface="Arial"/>
            </a:endParaRPr>
          </a:p>
          <a:p>
            <a:pPr>
              <a:lnSpc>
                <a:spcPct val="100000"/>
              </a:lnSpc>
            </a:pPr>
            <a:r>
              <a:rPr b="0" lang="en-US" sz="2400" spc="-1" strike="noStrike">
                <a:solidFill>
                  <a:srgbClr val="000000"/>
                </a:solidFill>
                <a:latin typeface="Times New Roman"/>
              </a:rPr>
              <a:t>Ta áp dụng công thức:   </a:t>
            </a:r>
            <a:endParaRPr b="0" lang="en-US" sz="2400" spc="-1" strike="noStrike">
              <a:latin typeface="Arial"/>
            </a:endParaRPr>
          </a:p>
        </p:txBody>
      </p:sp>
      <p:grpSp>
        <p:nvGrpSpPr>
          <p:cNvPr id="176" name="Group 2"/>
          <p:cNvGrpSpPr/>
          <p:nvPr/>
        </p:nvGrpSpPr>
        <p:grpSpPr>
          <a:xfrm>
            <a:off x="7048080" y="549000"/>
            <a:ext cx="1324080" cy="189720"/>
            <a:chOff x="7048080" y="549000"/>
            <a:chExt cx="1324080" cy="189720"/>
          </a:xfrm>
        </p:grpSpPr>
        <p:sp>
          <p:nvSpPr>
            <p:cNvPr id="177" name="CustomShape 3"/>
            <p:cNvSpPr/>
            <p:nvPr/>
          </p:nvSpPr>
          <p:spPr>
            <a:xfrm flipH="1">
              <a:off x="7047720" y="549000"/>
              <a:ext cx="145800" cy="1864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78" name="CustomShape 4"/>
            <p:cNvSpPr/>
            <p:nvPr/>
          </p:nvSpPr>
          <p:spPr>
            <a:xfrm>
              <a:off x="7279920" y="549000"/>
              <a:ext cx="143640" cy="183960"/>
            </a:xfrm>
            <a:prstGeom prst="ellipse">
              <a:avLst/>
            </a:prstGeom>
            <a:solidFill>
              <a:srgbClr val="7030a0"/>
            </a:solidFill>
            <a:ln>
              <a:solidFill>
                <a:srgbClr val="7030a0"/>
              </a:solidFill>
              <a:round/>
            </a:ln>
          </p:spPr>
          <p:style>
            <a:lnRef idx="2">
              <a:schemeClr val="accent1">
                <a:shade val="50000"/>
              </a:schemeClr>
            </a:lnRef>
            <a:fillRef idx="1">
              <a:schemeClr val="accent1"/>
            </a:fillRef>
            <a:effectRef idx="0">
              <a:schemeClr val="accent1"/>
            </a:effectRef>
            <a:fontRef idx="minor"/>
          </p:style>
        </p:sp>
        <p:sp>
          <p:nvSpPr>
            <p:cNvPr id="179" name="CustomShape 5"/>
            <p:cNvSpPr/>
            <p:nvPr/>
          </p:nvSpPr>
          <p:spPr>
            <a:xfrm flipH="1">
              <a:off x="7764840" y="549000"/>
              <a:ext cx="143640" cy="183960"/>
            </a:xfrm>
            <a:prstGeom prst="ellipse">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80" name="CustomShape 6"/>
            <p:cNvSpPr/>
            <p:nvPr/>
          </p:nvSpPr>
          <p:spPr>
            <a:xfrm flipH="1">
              <a:off x="7513200" y="549000"/>
              <a:ext cx="148680" cy="189720"/>
            </a:xfrm>
            <a:prstGeom prst="ellipse">
              <a:avLst/>
            </a:prstGeom>
            <a:solidFill>
              <a:srgbClr val="7030a0"/>
            </a:solidFill>
            <a:ln>
              <a:solidFill>
                <a:srgbClr val="7030a0"/>
              </a:solidFill>
              <a:round/>
            </a:ln>
          </p:spPr>
          <p:style>
            <a:lnRef idx="2">
              <a:schemeClr val="accent1">
                <a:shade val="50000"/>
              </a:schemeClr>
            </a:lnRef>
            <a:fillRef idx="1">
              <a:schemeClr val="accent1"/>
            </a:fillRef>
            <a:effectRef idx="0">
              <a:schemeClr val="accent1"/>
            </a:effectRef>
            <a:fontRef idx="minor"/>
          </p:style>
        </p:sp>
        <p:sp>
          <p:nvSpPr>
            <p:cNvPr id="181" name="CustomShape 7"/>
            <p:cNvSpPr/>
            <p:nvPr/>
          </p:nvSpPr>
          <p:spPr>
            <a:xfrm flipH="1">
              <a:off x="8228160" y="549000"/>
              <a:ext cx="143640" cy="183960"/>
            </a:xfrm>
            <a:prstGeom prst="ellipse">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82" name="CustomShape 8"/>
            <p:cNvSpPr/>
            <p:nvPr/>
          </p:nvSpPr>
          <p:spPr>
            <a:xfrm flipH="1">
              <a:off x="7976160" y="549000"/>
              <a:ext cx="148680" cy="189720"/>
            </a:xfrm>
            <a:prstGeom prst="ellipse">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grpSp>
      <mc:AlternateContent>
        <mc:Choice xmlns:a14="http://schemas.microsoft.com/office/drawing/2010/main" Requires="a14">
          <p:sp>
            <p:nvSpPr>
              <p:cNvPr id="183" name="Formula 9"/>
              <p:cNvSpPr txBox="1"/>
              <p:nvPr/>
            </p:nvSpPr>
            <p:spPr>
              <a:xfrm>
                <a:off x="514440" y="2648160"/>
                <a:ext cx="11391480" cy="624600"/>
              </a:xfrm>
              <a:prstGeom prst="rect">
                <a:avLst/>
              </a:prstGeom>
            </p:spPr>
            <p:txBody>
              <a:bodyPr/>
              <a:p>
                <a14:m>
                  <m:oMath xmlns:m="http://schemas.openxmlformats.org/officeDocument/2006/math">
                    <m:r>
                      <m:t xml:space="preserve">𝐸𝑛𝑡𝑟𝑜𝑝𝑦</m:t>
                    </m:r>
                    <m:d>
                      <m:dPr>
                        <m:begChr m:val="("/>
                        <m:endChr m:val=")"/>
                      </m:dPr>
                      <m:e>
                        <m:r>
                          <m:t xml:space="preserve">𝑃</m:t>
                        </m:r>
                      </m:e>
                    </m:d>
                    <m:r>
                      <m:t xml:space="preserve">=</m:t>
                    </m:r>
                    <m:r>
                      <m:t xml:space="preserve">−</m:t>
                    </m:r>
                    <m:d>
                      <m:dPr>
                        <m:begChr m:val="("/>
                        <m:endChr m:val=")"/>
                      </m:dPr>
                      <m:e>
                        <m:sSub>
                          <m:e>
                            <m:r>
                              <m:t xml:space="preserve">𝑝</m:t>
                            </m:r>
                          </m:e>
                          <m:sub>
                            <m:r>
                              <m:t xml:space="preserve">𝑥𝑎𝑛h</m:t>
                            </m:r>
                          </m:sub>
                        </m:sSub>
                        <m:r>
                          <m:t xml:space="preserve">×</m:t>
                        </m:r>
                        <m:sSub>
                          <m:e>
                            <m:r>
                              <m:t xml:space="preserve">log</m:t>
                            </m:r>
                          </m:e>
                          <m:sub>
                            <m:r>
                              <m:t xml:space="preserve">2</m:t>
                            </m:r>
                          </m:sub>
                        </m:sSub>
                        <m:sSub>
                          <m:e>
                            <m:r>
                              <m:t xml:space="preserve">𝑝</m:t>
                            </m:r>
                          </m:e>
                          <m:sub>
                            <m:r>
                              <m:t xml:space="preserve">𝑥𝑎𝑛h</m:t>
                            </m:r>
                          </m:sub>
                        </m:sSub>
                        <m:r>
                          <m:t xml:space="preserve">+</m:t>
                        </m:r>
                        <m:sSub>
                          <m:e>
                            <m:r>
                              <m:t xml:space="preserve">𝑝</m:t>
                            </m:r>
                          </m:e>
                          <m:sub>
                            <m:r>
                              <m:t xml:space="preserve">𝑡</m:t>
                            </m:r>
                            <m:r>
                              <m:t xml:space="preserve">í</m:t>
                            </m:r>
                            <m:r>
                              <m:t xml:space="preserve">𝑚</m:t>
                            </m:r>
                          </m:sub>
                        </m:sSub>
                        <m:r>
                          <m:t xml:space="preserve">×</m:t>
                        </m:r>
                        <m:sSub>
                          <m:e>
                            <m:r>
                              <m:t xml:space="preserve">log</m:t>
                            </m:r>
                          </m:e>
                          <m:sub>
                            <m:r>
                              <m:t xml:space="preserve">2</m:t>
                            </m:r>
                          </m:sub>
                        </m:sSub>
                        <m:sSub>
                          <m:e>
                            <m:r>
                              <m:t xml:space="preserve">𝑝</m:t>
                            </m:r>
                          </m:e>
                          <m:sub>
                            <m:r>
                              <m:t xml:space="preserve">𝑡</m:t>
                            </m:r>
                            <m:r>
                              <m:t xml:space="preserve">í</m:t>
                            </m:r>
                            <m:r>
                              <m:t xml:space="preserve">𝑚</m:t>
                            </m:r>
                          </m:sub>
                        </m:sSub>
                        <m:r>
                          <m:t xml:space="preserve">+</m:t>
                        </m:r>
                        <m:sSub>
                          <m:e>
                            <m:r>
                              <m:t xml:space="preserve">𝑝</m:t>
                            </m:r>
                          </m:e>
                          <m:sub>
                            <m:r>
                              <m:t xml:space="preserve">đỏ</m:t>
                            </m:r>
                          </m:sub>
                        </m:sSub>
                        <m:r>
                          <m:t xml:space="preserve">×</m:t>
                        </m:r>
                        <m:sSub>
                          <m:e>
                            <m:r>
                              <m:t xml:space="preserve">log</m:t>
                            </m:r>
                          </m:e>
                          <m:sub>
                            <m:r>
                              <m:t xml:space="preserve">2</m:t>
                            </m:r>
                          </m:sub>
                        </m:sSub>
                        <m:sSub>
                          <m:e>
                            <m:r>
                              <m:t xml:space="preserve">𝑝</m:t>
                            </m:r>
                          </m:e>
                          <m:sub>
                            <m:r>
                              <m:t xml:space="preserve">đỏ</m:t>
                            </m:r>
                          </m:sub>
                        </m:sSub>
                      </m:e>
                    </m:d>
                  </m:oMath>
                </a14:m>
              </a:p>
            </p:txBody>
          </p:sp>
        </mc:Choice>
        <mc:Fallback/>
      </mc:AlternateContent>
      <p:sp>
        <p:nvSpPr>
          <p:cNvPr id="184" name="CustomShape 10"/>
          <p:cNvSpPr/>
          <p:nvPr/>
        </p:nvSpPr>
        <p:spPr>
          <a:xfrm>
            <a:off x="514440" y="2648160"/>
            <a:ext cx="11391480" cy="62460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grpSp>
        <p:nvGrpSpPr>
          <p:cNvPr id="185" name="Group 11"/>
          <p:cNvGrpSpPr/>
          <p:nvPr/>
        </p:nvGrpSpPr>
        <p:grpSpPr>
          <a:xfrm>
            <a:off x="514440" y="3645360"/>
            <a:ext cx="9467640" cy="1369080"/>
            <a:chOff x="514440" y="3645360"/>
            <a:chExt cx="9467640" cy="1369080"/>
          </a:xfrm>
        </p:grpSpPr>
        <mc:AlternateContent>
          <mc:Choice xmlns:a14="http://schemas.microsoft.com/office/drawing/2010/main" Requires="a14">
            <p:sp>
              <p:nvSpPr>
                <p:cNvPr id="186" name="Formula 12"/>
                <p:cNvSpPr txBox="1"/>
                <p:nvPr/>
              </p:nvSpPr>
              <p:spPr>
                <a:xfrm>
                  <a:off x="514440" y="3645360"/>
                  <a:ext cx="9467640" cy="624600"/>
                </a:xfrm>
                <a:prstGeom prst="rect">
                  <a:avLst/>
                </a:prstGeom>
              </p:spPr>
              <p:txBody>
                <a:bodyPr/>
                <a:p>
                  <a14:m>
                    <m:oMath xmlns:m="http://schemas.openxmlformats.org/officeDocument/2006/math">
                      <m:r>
                        <m:t xml:space="preserve">𝐸𝑛𝑡𝑟𝑜𝑝𝑦</m:t>
                      </m:r>
                      <m:d>
                        <m:dPr>
                          <m:begChr m:val="("/>
                          <m:endChr m:val=")"/>
                        </m:dPr>
                        <m:e>
                          <m:r>
                            <m:t xml:space="preserve">𝑃</m:t>
                          </m:r>
                        </m:e>
                      </m:d>
                      <m:r>
                        <m:t xml:space="preserve">=</m:t>
                      </m:r>
                      <m:r>
                        <m:t xml:space="preserve">−</m:t>
                      </m:r>
                    </m:oMath>
                  </a14:m>
                </a:p>
              </p:txBody>
            </p:sp>
          </mc:Choice>
          <mc:Fallback/>
        </mc:AlternateContent>
        <p:sp>
          <p:nvSpPr>
            <p:cNvPr id="187" name="CustomShape 13"/>
            <p:cNvSpPr/>
            <p:nvPr/>
          </p:nvSpPr>
          <p:spPr>
            <a:xfrm>
              <a:off x="514440" y="3645360"/>
              <a:ext cx="9467640" cy="624600"/>
            </a:xfrm>
            <a:prstGeom prst="rect">
              <a:avLst/>
            </a:prstGeom>
            <a:blipFill rotWithShape="0">
              <a:blip r:embed="rId2"/>
              <a:stretch>
                <a:fillRect l="0" t="0" r="0" b="-193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188" name="Formula 14"/>
                <p:cNvSpPr txBox="1"/>
                <p:nvPr/>
              </p:nvSpPr>
              <p:spPr>
                <a:xfrm>
                  <a:off x="2143080" y="4389840"/>
                  <a:ext cx="2334960" cy="624600"/>
                </a:xfrm>
                <a:prstGeom prst="rect">
                  <a:avLst/>
                </a:prstGeom>
              </p:spPr>
              <p:txBody>
                <a:bodyPr/>
                <a:p>
                  <a14:m>
                    <m:oMath xmlns:m="http://schemas.openxmlformats.org/officeDocument/2006/math">
                      <m:r>
                        <m:t xml:space="preserve">1.</m:t>
                      </m:r>
                      <m:r>
                        <m:t xml:space="preserve">46</m:t>
                      </m:r>
                    </m:oMath>
                  </a14:m>
                </a:p>
              </p:txBody>
            </p:sp>
          </mc:Choice>
          <mc:Fallback/>
        </mc:AlternateContent>
        <p:sp>
          <p:nvSpPr>
            <p:cNvPr id="189" name="CustomShape 15"/>
            <p:cNvSpPr/>
            <p:nvPr/>
          </p:nvSpPr>
          <p:spPr>
            <a:xfrm>
              <a:off x="2143080" y="4389840"/>
              <a:ext cx="2334960" cy="624600"/>
            </a:xfrm>
            <a:prstGeom prst="rect">
              <a:avLst/>
            </a:prstGeom>
            <a:blipFill rotWithShape="0">
              <a:blip r:embed="rId3"/>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grpSp>
      <mc:AlternateContent>
        <mc:Choice xmlns:a14="http://schemas.microsoft.com/office/drawing/2010/main" Requires="a14">
          <p:sp>
            <p:nvSpPr>
              <p:cNvPr id="190" name="Formula 16"/>
              <p:cNvSpPr txBox="1"/>
              <p:nvPr/>
            </p:nvSpPr>
            <p:spPr>
              <a:xfrm>
                <a:off x="2765160" y="1557000"/>
                <a:ext cx="6702120" cy="624600"/>
              </a:xfrm>
              <a:prstGeom prst="rect">
                <a:avLst/>
              </a:prstGeom>
            </p:spPr>
            <p:txBody>
              <a:bodyPr/>
              <a:p>
                <a14:m>
                  <m:oMath xmlns:m="http://schemas.openxmlformats.org/officeDocument/2006/math">
                    <m:r>
                      <m:t xml:space="preserve">𝐸𝑛𝑡𝑟𝑜𝑝𝑦</m:t>
                    </m:r>
                    <m:d>
                      <m:dPr>
                        <m:begChr m:val="("/>
                        <m:endChr m:val=")"/>
                      </m:dPr>
                      <m:e>
                        <m:r>
                          <m:t xml:space="preserve">𝑃</m:t>
                        </m:r>
                      </m:e>
                    </m:d>
                    <m:r>
                      <m:t xml:space="preserve">=</m:t>
                    </m:r>
                    <m:r>
                      <m:t xml:space="preserve">−</m:t>
                    </m:r>
                    <m:nary>
                      <m:naryPr>
                        <m:chr m:val="∑"/>
                      </m:naryPr>
                      <m:sub>
                        <m:r>
                          <m:t xml:space="preserve">𝑖</m:t>
                        </m:r>
                        <m:r>
                          <m:t xml:space="preserve">=</m:t>
                        </m:r>
                        <m:r>
                          <m:t xml:space="preserve">1</m:t>
                        </m:r>
                      </m:sub>
                      <m:sup>
                        <m:r>
                          <m:t xml:space="preserve">𝑛</m:t>
                        </m:r>
                      </m:sup>
                      <m:e>
                        <m:sSub>
                          <m:e>
                            <m:r>
                              <m:t xml:space="preserve">𝑝</m:t>
                            </m:r>
                          </m:e>
                          <m:sub>
                            <m:r>
                              <m:t xml:space="preserve">𝑖</m:t>
                            </m:r>
                          </m:sub>
                        </m:sSub>
                        <m:r>
                          <m:t xml:space="preserve">×</m:t>
                        </m:r>
                        <m:sSub>
                          <m:e>
                            <m:r>
                              <m:t xml:space="preserve">log</m:t>
                            </m:r>
                          </m:e>
                          <m:sub>
                            <m:r>
                              <m:t xml:space="preserve">2</m:t>
                            </m:r>
                          </m:sub>
                        </m:sSub>
                        <m:d>
                          <m:dPr>
                            <m:begChr m:val="("/>
                            <m:endChr m:val=")"/>
                          </m:dPr>
                          <m:e>
                            <m:sSub>
                              <m:e>
                                <m:r>
                                  <m:t xml:space="preserve">𝑝</m:t>
                                </m:r>
                              </m:e>
                              <m:sub>
                                <m:r>
                                  <m:t xml:space="preserve">𝑖</m:t>
                                </m:r>
                              </m:sub>
                            </m:sSub>
                          </m:e>
                        </m:d>
                      </m:e>
                    </m:nary>
                  </m:oMath>
                </a14:m>
              </a:p>
            </p:txBody>
          </p:sp>
        </mc:Choice>
        <mc:Fallback/>
      </mc:AlternateContent>
      <p:sp>
        <p:nvSpPr>
          <p:cNvPr id="191" name="CustomShape 17"/>
          <p:cNvSpPr/>
          <p:nvPr/>
        </p:nvSpPr>
        <p:spPr>
          <a:xfrm>
            <a:off x="2765160" y="1557000"/>
            <a:ext cx="6702120" cy="624600"/>
          </a:xfrm>
          <a:prstGeom prst="rect">
            <a:avLst/>
          </a:prstGeom>
          <a:blipFill rotWithShape="0">
            <a:blip r:embed="rId4"/>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192" name="CustomShape 18"/>
          <p:cNvSpPr/>
          <p:nvPr/>
        </p:nvSpPr>
        <p:spPr>
          <a:xfrm>
            <a:off x="469080" y="4903200"/>
            <a:ext cx="104054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Trường hợp bộ dữ liệu chỉ có một màu, ví dụ bộ dữ liệu chỉ có màu xanh thì khi đó:</a:t>
            </a:r>
            <a:endParaRPr b="0" lang="en-US" sz="2400" spc="-1" strike="noStrike">
              <a:latin typeface="Arial"/>
            </a:endParaRPr>
          </a:p>
        </p:txBody>
      </p:sp>
      <mc:AlternateContent>
        <mc:Choice xmlns:a14="http://schemas.microsoft.com/office/drawing/2010/main" Requires="a14">
          <p:sp>
            <p:nvSpPr>
              <p:cNvPr id="193" name="Formula 19"/>
              <p:cNvSpPr txBox="1"/>
              <p:nvPr/>
            </p:nvSpPr>
            <p:spPr>
              <a:xfrm>
                <a:off x="2486160" y="5587920"/>
                <a:ext cx="6000480" cy="624600"/>
              </a:xfrm>
              <a:prstGeom prst="rect">
                <a:avLst/>
              </a:prstGeom>
            </p:spPr>
            <p:txBody>
              <a:bodyPr/>
              <a:p>
                <a14:m>
                  <m:oMath xmlns:m="http://schemas.openxmlformats.org/officeDocument/2006/math">
                    <m:r>
                      <m:t xml:space="preserve">𝐸𝑛𝑡𝑟𝑜𝑝𝑦</m:t>
                    </m:r>
                    <m:d>
                      <m:dPr>
                        <m:begChr m:val="("/>
                        <m:endChr m:val=")"/>
                      </m:dPr>
                      <m:e>
                        <m:r>
                          <m:t xml:space="preserve">𝑃</m:t>
                        </m:r>
                      </m:e>
                    </m:d>
                    <m:r>
                      <m:t xml:space="preserve">=</m:t>
                    </m:r>
                    <m:r>
                      <m:t xml:space="preserve">−</m:t>
                    </m:r>
                    <m:d>
                      <m:dPr>
                        <m:begChr m:val="("/>
                        <m:endChr m:val=")"/>
                      </m:dPr>
                      <m:e>
                        <m:r>
                          <m:t xml:space="preserve">1</m:t>
                        </m:r>
                        <m:r>
                          <m:t xml:space="preserve">×</m:t>
                        </m:r>
                        <m:sSub>
                          <m:e>
                            <m:r>
                              <m:t xml:space="preserve">log</m:t>
                            </m:r>
                          </m:e>
                          <m:sub>
                            <m:r>
                              <m:t xml:space="preserve">2</m:t>
                            </m:r>
                          </m:sub>
                        </m:sSub>
                        <m:d>
                          <m:dPr>
                            <m:begChr m:val="("/>
                            <m:endChr m:val=")"/>
                          </m:dPr>
                          <m:e>
                            <m:r>
                              <m:t xml:space="preserve">1</m:t>
                            </m:r>
                          </m:e>
                        </m:d>
                      </m:e>
                    </m:d>
                    <m:r>
                      <m:t xml:space="preserve">=</m:t>
                    </m:r>
                    <m:r>
                      <m:t xml:space="preserve">0</m:t>
                    </m:r>
                  </m:oMath>
                </a14:m>
              </a:p>
            </p:txBody>
          </p:sp>
        </mc:Choice>
        <mc:Fallback/>
      </mc:AlternateContent>
      <p:sp>
        <p:nvSpPr>
          <p:cNvPr id="194" name="CustomShape 20"/>
          <p:cNvSpPr/>
          <p:nvPr/>
        </p:nvSpPr>
        <p:spPr>
          <a:xfrm>
            <a:off x="2486160" y="5587920"/>
            <a:ext cx="6000480" cy="624600"/>
          </a:xfrm>
          <a:prstGeom prst="rect">
            <a:avLst/>
          </a:prstGeom>
          <a:blipFill rotWithShape="0">
            <a:blip r:embed="rId5"/>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Picture 1" descr=""/>
          <p:cNvPicPr/>
          <p:nvPr/>
        </p:nvPicPr>
        <p:blipFill>
          <a:blip r:embed="rId1"/>
          <a:stretch/>
        </p:blipFill>
        <p:spPr>
          <a:xfrm>
            <a:off x="7977960" y="251640"/>
            <a:ext cx="3828600" cy="3846960"/>
          </a:xfrm>
          <a:prstGeom prst="rect">
            <a:avLst/>
          </a:prstGeom>
          <a:ln>
            <a:noFill/>
          </a:ln>
        </p:spPr>
      </p:pic>
      <mc:AlternateContent>
        <mc:Choice xmlns:a14="http://schemas.microsoft.com/office/drawing/2010/main" Requires="a14">
          <p:sp>
            <p:nvSpPr>
              <p:cNvPr id="196" name="Formula 1"/>
              <p:cNvSpPr txBox="1"/>
              <p:nvPr/>
            </p:nvSpPr>
            <p:spPr>
              <a:xfrm>
                <a:off x="704880" y="855720"/>
                <a:ext cx="4534920" cy="276480"/>
              </a:xfrm>
              <a:prstGeom prst="rect">
                <a:avLst/>
              </a:prstGeom>
            </p:spPr>
            <p:txBody>
              <a:bodyPr/>
              <a:p>
                <a14:m>
                  <m:oMath xmlns:m="http://schemas.openxmlformats.org/officeDocument/2006/math">
                    <m:sSub>
                      <m:e>
                        <m:r>
                          <m:t xml:space="preserve">𝐸</m:t>
                        </m:r>
                      </m:e>
                      <m:sub>
                        <m:r>
                          <m:t xml:space="preserve">𝑏𝑎𝑛</m:t>
                        </m:r>
                        <m:r>
                          <m:t xml:space="preserve">đầ</m:t>
                        </m:r>
                        <m:r>
                          <m:t xml:space="preserve">𝑢</m:t>
                        </m:r>
                      </m:sub>
                    </m:sSub>
                    <m:r>
                      <m:t xml:space="preserve">=</m:t>
                    </m:r>
                    <m:r>
                      <m:t xml:space="preserve">−</m:t>
                    </m:r>
                    <m:d>
                      <m:dPr>
                        <m:begChr m:val="("/>
                        <m:endChr m:val=")"/>
                      </m:dPr>
                      <m:e>
                        <m:r>
                          <m:t xml:space="preserve">0.5</m:t>
                        </m:r>
                        <m:sSub>
                          <m:e>
                            <m:r>
                              <m:t xml:space="preserve">log</m:t>
                            </m:r>
                          </m:e>
                          <m:sub>
                            <m:r>
                              <m:t xml:space="preserve">2</m:t>
                            </m:r>
                          </m:sub>
                        </m:sSub>
                        <m:r>
                          <m:t xml:space="preserve">0.5</m:t>
                        </m:r>
                        <m:r>
                          <m:t xml:space="preserve">+</m:t>
                        </m:r>
                        <m:r>
                          <m:t xml:space="preserve">0.5</m:t>
                        </m:r>
                        <m:sSub>
                          <m:e>
                            <m:r>
                              <m:t xml:space="preserve">log</m:t>
                            </m:r>
                          </m:e>
                          <m:sub>
                            <m:r>
                              <m:t xml:space="preserve">2</m:t>
                            </m:r>
                          </m:sub>
                        </m:sSub>
                        <m:r>
                          <m:t xml:space="preserve">0.5</m:t>
                        </m:r>
                      </m:e>
                    </m:d>
                    <m:r>
                      <m:t xml:space="preserve">=</m:t>
                    </m:r>
                    <m:r>
                      <m:t xml:space="preserve">1</m:t>
                    </m:r>
                  </m:oMath>
                </a14:m>
              </a:p>
            </p:txBody>
          </p:sp>
        </mc:Choice>
        <mc:Fallback/>
      </mc:AlternateContent>
      <p:sp>
        <p:nvSpPr>
          <p:cNvPr id="197" name="CustomShape 2"/>
          <p:cNvSpPr/>
          <p:nvPr/>
        </p:nvSpPr>
        <p:spPr>
          <a:xfrm>
            <a:off x="704880" y="855720"/>
            <a:ext cx="4534920" cy="276480"/>
          </a:xfrm>
          <a:prstGeom prst="rect">
            <a:avLst/>
          </a:prstGeom>
          <a:blipFill rotWithShape="0">
            <a:blip r:embed="rId2"/>
            <a:stretch>
              <a:fillRect l="-666" t="0" r="-533" b="-36866"/>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198" name="CustomShape 3"/>
          <p:cNvSpPr/>
          <p:nvPr/>
        </p:nvSpPr>
        <p:spPr>
          <a:xfrm>
            <a:off x="322560" y="371520"/>
            <a:ext cx="284184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Trước khi chia bộ dữ liệu:</a:t>
            </a:r>
            <a:endParaRPr b="0" lang="en-US" sz="2000" spc="-1" strike="noStrike">
              <a:latin typeface="Arial"/>
            </a:endParaRPr>
          </a:p>
        </p:txBody>
      </p:sp>
      <p:sp>
        <p:nvSpPr>
          <p:cNvPr id="199" name="CustomShape 4"/>
          <p:cNvSpPr/>
          <p:nvPr/>
        </p:nvSpPr>
        <p:spPr>
          <a:xfrm>
            <a:off x="321120" y="1544760"/>
            <a:ext cx="260712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Sau khi chia bộ dữ liệu:</a:t>
            </a:r>
            <a:endParaRPr b="0" lang="en-US" sz="2000" spc="-1" strike="noStrike">
              <a:latin typeface="Arial"/>
            </a:endParaRPr>
          </a:p>
        </p:txBody>
      </p:sp>
      <mc:AlternateContent>
        <mc:Choice xmlns:a14="http://schemas.microsoft.com/office/drawing/2010/main" Requires="a14">
          <p:sp>
            <p:nvSpPr>
              <p:cNvPr id="200" name="Formula 5"/>
              <p:cNvSpPr txBox="1"/>
              <p:nvPr/>
            </p:nvSpPr>
            <p:spPr>
              <a:xfrm>
                <a:off x="667800" y="2080080"/>
                <a:ext cx="2691000" cy="276480"/>
              </a:xfrm>
              <a:prstGeom prst="rect">
                <a:avLst/>
              </a:prstGeom>
            </p:spPr>
            <p:txBody>
              <a:bodyPr/>
              <a:p>
                <a14:m>
                  <m:oMath xmlns:m="http://schemas.openxmlformats.org/officeDocument/2006/math">
                    <m:sSub>
                      <m:e>
                        <m:r>
                          <m:t xml:space="preserve">𝐸</m:t>
                        </m:r>
                      </m:e>
                      <m:sub>
                        <m:r>
                          <m:t xml:space="preserve">𝑡𝑟</m:t>
                        </m:r>
                        <m:r>
                          <m:t xml:space="preserve">á</m:t>
                        </m:r>
                        <m:r>
                          <m:t xml:space="preserve">𝑖</m:t>
                        </m:r>
                      </m:sub>
                    </m:sSub>
                    <m:r>
                      <m:t xml:space="preserve">=</m:t>
                    </m:r>
                    <m:r>
                      <m:t xml:space="preserve">−</m:t>
                    </m:r>
                    <m:d>
                      <m:dPr>
                        <m:begChr m:val="("/>
                        <m:endChr m:val=")"/>
                      </m:dPr>
                      <m:e>
                        <m:r>
                          <m:t xml:space="preserve">1</m:t>
                        </m:r>
                        <m:r>
                          <m:t xml:space="preserve">×</m:t>
                        </m:r>
                        <m:sSub>
                          <m:e>
                            <m:r>
                              <m:t xml:space="preserve">log</m:t>
                            </m:r>
                          </m:e>
                          <m:sub>
                            <m:r>
                              <m:t xml:space="preserve">2</m:t>
                            </m:r>
                          </m:sub>
                        </m:sSub>
                        <m:r>
                          <m:t xml:space="preserve">1</m:t>
                        </m:r>
                      </m:e>
                    </m:d>
                    <m:r>
                      <m:t xml:space="preserve">=</m:t>
                    </m:r>
                    <m:r>
                      <m:t xml:space="preserve">0</m:t>
                    </m:r>
                  </m:oMath>
                </a14:m>
              </a:p>
            </p:txBody>
          </p:sp>
        </mc:Choice>
        <mc:Fallback/>
      </mc:AlternateContent>
      <p:sp>
        <p:nvSpPr>
          <p:cNvPr id="201" name="CustomShape 6"/>
          <p:cNvSpPr/>
          <p:nvPr/>
        </p:nvSpPr>
        <p:spPr>
          <a:xfrm>
            <a:off x="667800" y="2080080"/>
            <a:ext cx="2691000" cy="276480"/>
          </a:xfrm>
          <a:prstGeom prst="rect">
            <a:avLst/>
          </a:prstGeom>
          <a:blipFill rotWithShape="0">
            <a:blip r:embed="rId3"/>
            <a:stretch>
              <a:fillRect l="-1586" t="0" r="-1352" b="-36866"/>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202" name="Formula 7"/>
              <p:cNvSpPr txBox="1"/>
              <p:nvPr/>
            </p:nvSpPr>
            <p:spPr>
              <a:xfrm>
                <a:off x="626040" y="2892240"/>
                <a:ext cx="4529160" cy="622080"/>
              </a:xfrm>
              <a:prstGeom prst="rect">
                <a:avLst/>
              </a:prstGeom>
            </p:spPr>
            <p:txBody>
              <a:bodyPr/>
              <a:p>
                <a14:m>
                  <m:oMath xmlns:m="http://schemas.openxmlformats.org/officeDocument/2006/math">
                    <m:sSub>
                      <m:e>
                        <m:r>
                          <m:t xml:space="preserve">𝐸</m:t>
                        </m:r>
                      </m:e>
                      <m:sub>
                        <m:r>
                          <m:t xml:space="preserve">𝑝h</m:t>
                        </m:r>
                        <m:r>
                          <m:t xml:space="preserve">ả</m:t>
                        </m:r>
                        <m:r>
                          <m:t xml:space="preserve">𝑖</m:t>
                        </m:r>
                      </m:sub>
                    </m:sSub>
                    <m:r>
                      <m:t xml:space="preserve">=</m:t>
                    </m:r>
                    <m:r>
                      <m:t xml:space="preserve">−</m:t>
                    </m:r>
                    <m:d>
                      <m:dPr>
                        <m:begChr m:val="("/>
                        <m:endChr m:val=")"/>
                      </m:dPr>
                      <m:e>
                        <m:f>
                          <m:num>
                            <m:r>
                              <m:t xml:space="preserve">1</m:t>
                            </m:r>
                          </m:num>
                          <m:den>
                            <m:r>
                              <m:t xml:space="preserve">6</m:t>
                            </m:r>
                          </m:den>
                        </m:f>
                        <m:sSub>
                          <m:e>
                            <m:r>
                              <m:t xml:space="preserve">log</m:t>
                            </m:r>
                          </m:e>
                          <m:sub>
                            <m:r>
                              <m:t xml:space="preserve">2</m:t>
                            </m:r>
                          </m:sub>
                        </m:sSub>
                        <m:d>
                          <m:dPr>
                            <m:begChr m:val="("/>
                            <m:endChr m:val=")"/>
                          </m:dPr>
                          <m:e>
                            <m:f>
                              <m:num>
                                <m:r>
                                  <m:t xml:space="preserve">1</m:t>
                                </m:r>
                              </m:num>
                              <m:den>
                                <m:r>
                                  <m:t xml:space="preserve">6</m:t>
                                </m:r>
                              </m:den>
                            </m:f>
                          </m:e>
                        </m:d>
                        <m:r>
                          <m:t xml:space="preserve">+</m:t>
                        </m:r>
                        <m:f>
                          <m:num>
                            <m:r>
                              <m:t xml:space="preserve">5</m:t>
                            </m:r>
                          </m:num>
                          <m:den>
                            <m:r>
                              <m:t xml:space="preserve">6</m:t>
                            </m:r>
                          </m:den>
                        </m:f>
                        <m:sSub>
                          <m:e>
                            <m:r>
                              <m:t xml:space="preserve">log</m:t>
                            </m:r>
                          </m:e>
                          <m:sub>
                            <m:r>
                              <m:t xml:space="preserve">2</m:t>
                            </m:r>
                          </m:sub>
                        </m:sSub>
                        <m:d>
                          <m:dPr>
                            <m:begChr m:val="("/>
                            <m:endChr m:val=")"/>
                          </m:dPr>
                          <m:e>
                            <m:f>
                              <m:num>
                                <m:r>
                                  <m:t xml:space="preserve">5</m:t>
                                </m:r>
                              </m:num>
                              <m:den>
                                <m:r>
                                  <m:t xml:space="preserve">6</m:t>
                                </m:r>
                              </m:den>
                            </m:f>
                          </m:e>
                        </m:d>
                      </m:e>
                    </m:d>
                    <m:r>
                      <m:t xml:space="preserve">=</m:t>
                    </m:r>
                    <m:r>
                      <m:t xml:space="preserve">0.65</m:t>
                    </m:r>
                  </m:oMath>
                </a14:m>
              </a:p>
            </p:txBody>
          </p:sp>
        </mc:Choice>
        <mc:Fallback/>
      </mc:AlternateContent>
      <p:sp>
        <p:nvSpPr>
          <p:cNvPr id="203" name="CustomShape 8"/>
          <p:cNvSpPr/>
          <p:nvPr/>
        </p:nvSpPr>
        <p:spPr>
          <a:xfrm>
            <a:off x="626040" y="2892240"/>
            <a:ext cx="4529160" cy="622080"/>
          </a:xfrm>
          <a:prstGeom prst="rect">
            <a:avLst/>
          </a:prstGeom>
          <a:blipFill rotWithShape="0">
            <a:blip r:embed="rId4"/>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mc:AlternateContent>
        <mc:Choice xmlns:a14="http://schemas.microsoft.com/office/drawing/2010/main" Requires="a14">
          <p:sp>
            <p:nvSpPr>
              <p:cNvPr id="204" name="Formula 9"/>
              <p:cNvSpPr txBox="1"/>
              <p:nvPr/>
            </p:nvSpPr>
            <p:spPr>
              <a:xfrm>
                <a:off x="895320" y="4143960"/>
                <a:ext cx="7238520" cy="517680"/>
              </a:xfrm>
              <a:prstGeom prst="rect">
                <a:avLst/>
              </a:prstGeom>
            </p:spPr>
            <p:txBody>
              <a:bodyPr/>
              <a:p>
                <a14:m>
                  <m:oMath xmlns:m="http://schemas.openxmlformats.org/officeDocument/2006/math">
                    <m:r>
                      <m:t xml:space="preserve">𝐺𝑎𝑖𝑛</m:t>
                    </m:r>
                    <m:d>
                      <m:dPr>
                        <m:begChr m:val="("/>
                        <m:endChr m:val=")"/>
                      </m:dPr>
                      <m:e>
                        <m:r>
                          <m:t xml:space="preserve">𝑝</m:t>
                        </m:r>
                        <m:r>
                          <m:t xml:space="preserve">,</m:t>
                        </m:r>
                        <m:r>
                          <m:t xml:space="preserve">𝑇</m:t>
                        </m:r>
                      </m:e>
                    </m:d>
                    <m:r>
                      <m:t xml:space="preserve">=</m:t>
                    </m:r>
                    <m:r>
                      <m:t xml:space="preserve">𝐸𝑛𝑡𝑟𝑜𝑝𝑦</m:t>
                    </m:r>
                    <m:d>
                      <m:dPr>
                        <m:begChr m:val="("/>
                        <m:endChr m:val=")"/>
                      </m:dPr>
                      <m:e>
                        <m:r>
                          <m:t xml:space="preserve">𝑝</m:t>
                        </m:r>
                      </m:e>
                    </m:d>
                    <m:r>
                      <m:t xml:space="preserve">−</m:t>
                    </m:r>
                    <m:nary>
                      <m:naryPr>
                        <m:chr m:val="∑"/>
                      </m:naryPr>
                      <m:sub>
                        <m:r>
                          <m:t xml:space="preserve">𝑖</m:t>
                        </m:r>
                        <m:r>
                          <m:t xml:space="preserve">=</m:t>
                        </m:r>
                        <m:r>
                          <m:t xml:space="preserve">1</m:t>
                        </m:r>
                      </m:sub>
                      <m:sup>
                        <m:r>
                          <m:t xml:space="preserve">𝑛</m:t>
                        </m:r>
                      </m:sup>
                      <m:e>
                        <m:d>
                          <m:dPr>
                            <m:begChr m:val="("/>
                            <m:endChr m:val=")"/>
                          </m:dPr>
                          <m:e>
                            <m:sSub>
                              <m:e>
                                <m:r>
                                  <m:t xml:space="preserve">𝑝</m:t>
                                </m:r>
                              </m:e>
                              <m:sub>
                                <m:r>
                                  <m:t xml:space="preserve">𝑗</m:t>
                                </m:r>
                              </m:sub>
                            </m:sSub>
                            <m:r>
                              <m:t xml:space="preserve">×</m:t>
                            </m:r>
                            <m:r>
                              <m:t xml:space="preserve">𝐸𝑛𝑡𝑟𝑜𝑝𝑦</m:t>
                            </m:r>
                            <m:d>
                              <m:dPr>
                                <m:begChr m:val="("/>
                                <m:endChr m:val=")"/>
                              </m:dPr>
                              <m:e>
                                <m:sSub>
                                  <m:e>
                                    <m:r>
                                      <m:t xml:space="preserve">𝑝</m:t>
                                    </m:r>
                                  </m:e>
                                  <m:sub>
                                    <m:r>
                                      <m:t xml:space="preserve">𝑗</m:t>
                                    </m:r>
                                  </m:sub>
                                </m:sSub>
                              </m:e>
                            </m:d>
                          </m:e>
                          <m:e/>
                        </m:d>
                      </m:e>
                    </m:nary>
                  </m:oMath>
                </a14:m>
              </a:p>
            </p:txBody>
          </p:sp>
        </mc:Choice>
        <mc:Fallback/>
      </mc:AlternateContent>
      <p:sp>
        <p:nvSpPr>
          <p:cNvPr id="205" name="CustomShape 10"/>
          <p:cNvSpPr/>
          <p:nvPr/>
        </p:nvSpPr>
        <p:spPr>
          <a:xfrm>
            <a:off x="895320" y="4143960"/>
            <a:ext cx="7238520" cy="517680"/>
          </a:xfrm>
          <a:prstGeom prst="rect">
            <a:avLst/>
          </a:prstGeom>
          <a:blipFill rotWithShape="0">
            <a:blip r:embed="rId5"/>
            <a:stretch>
              <a:fillRect l="-669" t="-117224" r="-250" b="-154013"/>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06" name="CustomShape 11"/>
          <p:cNvSpPr/>
          <p:nvPr/>
        </p:nvSpPr>
        <p:spPr>
          <a:xfrm>
            <a:off x="321120" y="3649680"/>
            <a:ext cx="252036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Ta áp dụng công thức: </a:t>
            </a:r>
            <a:endParaRPr b="0" lang="en-US" sz="2000" spc="-1" strike="noStrike">
              <a:latin typeface="Arial"/>
            </a:endParaRPr>
          </a:p>
        </p:txBody>
      </p:sp>
      <p:sp>
        <p:nvSpPr>
          <p:cNvPr id="207" name="CustomShape 12"/>
          <p:cNvSpPr/>
          <p:nvPr/>
        </p:nvSpPr>
        <p:spPr>
          <a:xfrm>
            <a:off x="9153360" y="3729240"/>
            <a:ext cx="1638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Rockwell"/>
              </a:rPr>
              <a:t>Bộ dữ liệu S</a:t>
            </a:r>
            <a:endParaRPr b="0" lang="en-US" sz="1800" spc="-1" strike="noStrike">
              <a:latin typeface="Arial"/>
            </a:endParaRPr>
          </a:p>
        </p:txBody>
      </p:sp>
      <p:sp>
        <p:nvSpPr>
          <p:cNvPr id="208" name="CustomShape 13"/>
          <p:cNvSpPr/>
          <p:nvPr/>
        </p:nvSpPr>
        <p:spPr>
          <a:xfrm>
            <a:off x="5286600" y="4848480"/>
            <a:ext cx="50580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 </a:t>
            </a:r>
            <a:endParaRPr b="0" lang="en-US" sz="2400" spc="-1" strike="noStrike">
              <a:latin typeface="Arial"/>
            </a:endParaRPr>
          </a:p>
          <a:p>
            <a:pPr>
              <a:lnSpc>
                <a:spcPct val="100000"/>
              </a:lnSpc>
            </a:pPr>
            <a:endParaRPr b="0" lang="en-US" sz="2400" spc="-1" strike="noStrike">
              <a:latin typeface="Arial"/>
            </a:endParaRPr>
          </a:p>
        </p:txBody>
      </p:sp>
      <p:sp>
        <p:nvSpPr>
          <p:cNvPr id="209" name="CustomShape 14"/>
          <p:cNvSpPr/>
          <p:nvPr/>
        </p:nvSpPr>
        <p:spPr>
          <a:xfrm>
            <a:off x="895320" y="4848480"/>
            <a:ext cx="9288360" cy="885600"/>
          </a:xfrm>
          <a:prstGeom prst="rect">
            <a:avLst/>
          </a:prstGeom>
          <a:blipFill rotWithShape="0">
            <a:blip r:embed="rId6"/>
            <a:stretch>
              <a:fillRect l="0" t="-2716" r="0" b="0"/>
            </a:stretch>
          </a:blipFill>
          <a:ln>
            <a:noFill/>
          </a:ln>
        </p:spPr>
        <p:style>
          <a:lnRef idx="0"/>
          <a:fillRef idx="0"/>
          <a:effectRef idx="0"/>
          <a:fontRef idx="minor"/>
        </p:style>
        <p:txBody>
          <a:bodyPr lIns="90000" rIns="90000" tIns="45000" bIns="45000"/>
          <a:p>
            <a:pPr>
              <a:lnSpc>
                <a:spcPct val="100000"/>
              </a:lnSpc>
            </a:pPr>
            <a:r>
              <a:rPr b="0" lang="en-US" sz="1800" spc="-1" strike="noStrike">
                <a:latin typeface="Rockwell"/>
              </a:rPr>
              <a:t> </a:t>
            </a:r>
            <a:endParaRPr b="0" lang="en-US" sz="1800" spc="-1" strike="noStrike">
              <a:latin typeface="Arial"/>
            </a:endParaRPr>
          </a:p>
        </p:txBody>
      </p:sp>
      <p:sp>
        <p:nvSpPr>
          <p:cNvPr id="210" name="CustomShape 15"/>
          <p:cNvSpPr/>
          <p:nvPr/>
        </p:nvSpPr>
        <p:spPr>
          <a:xfrm flipH="1">
            <a:off x="2012760" y="6093720"/>
            <a:ext cx="80478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Times New Roman"/>
              </a:rPr>
              <a:t>Lượng thông tin có được ~ độ hỗn loạn mất đi</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2529</TotalTime>
  <Application>LibreOffice/6.0.7.3$Linux_X86_64 LibreOffice_project/00m0$Build-3</Application>
  <Words>2811</Words>
  <Paragraphs>1212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2020-04-14T05:13:00Z</dcterms:created>
  <dc:creator>Trúc Phan</dc:creator>
  <dc:description/>
  <dc:language>en-US</dc:language>
  <cp:lastModifiedBy/>
  <dcterms:modified xsi:type="dcterms:W3CDTF">2020-04-20T11:02:39Z</dcterms:modified>
  <cp:revision>145</cp:revision>
  <dc:subject/>
  <dc:title>C4.5 Algorithm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36</vt:i4>
  </property>
</Properties>
</file>