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55BD84E-2B06-4C04-866D-8431B57F78CE}" type="datetimeFigureOut">
              <a:rPr lang="en-US" smtClean="0"/>
              <a:t>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40711B-268A-4A83-BB4F-B36A0A7BE890}" type="slidenum">
              <a:rPr lang="en-US" smtClean="0"/>
              <a:t>‹#›</a:t>
            </a:fld>
            <a:endParaRPr lang="en-US"/>
          </a:p>
        </p:txBody>
      </p:sp>
    </p:spTree>
    <p:extLst>
      <p:ext uri="{BB962C8B-B14F-4D97-AF65-F5344CB8AC3E}">
        <p14:creationId xmlns:p14="http://schemas.microsoft.com/office/powerpoint/2010/main" val="5776178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55BD84E-2B06-4C04-866D-8431B57F78CE}" type="datetimeFigureOut">
              <a:rPr lang="en-US" smtClean="0"/>
              <a:t>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40711B-268A-4A83-BB4F-B36A0A7BE890}" type="slidenum">
              <a:rPr lang="en-US" smtClean="0"/>
              <a:t>‹#›</a:t>
            </a:fld>
            <a:endParaRPr lang="en-US"/>
          </a:p>
        </p:txBody>
      </p:sp>
    </p:spTree>
    <p:extLst>
      <p:ext uri="{BB962C8B-B14F-4D97-AF65-F5344CB8AC3E}">
        <p14:creationId xmlns:p14="http://schemas.microsoft.com/office/powerpoint/2010/main" val="38977533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55BD84E-2B06-4C04-866D-8431B57F78CE}" type="datetimeFigureOut">
              <a:rPr lang="en-US" smtClean="0"/>
              <a:t>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40711B-268A-4A83-BB4F-B36A0A7BE890}" type="slidenum">
              <a:rPr lang="en-US" smtClean="0"/>
              <a:t>‹#›</a:t>
            </a:fld>
            <a:endParaRPr lang="en-US"/>
          </a:p>
        </p:txBody>
      </p:sp>
    </p:spTree>
    <p:extLst>
      <p:ext uri="{BB962C8B-B14F-4D97-AF65-F5344CB8AC3E}">
        <p14:creationId xmlns:p14="http://schemas.microsoft.com/office/powerpoint/2010/main" val="1523965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55BD84E-2B06-4C04-866D-8431B57F78CE}" type="datetimeFigureOut">
              <a:rPr lang="en-US" smtClean="0"/>
              <a:t>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40711B-268A-4A83-BB4F-B36A0A7BE890}" type="slidenum">
              <a:rPr lang="en-US" smtClean="0"/>
              <a:t>‹#›</a:t>
            </a:fld>
            <a:endParaRPr lang="en-US"/>
          </a:p>
        </p:txBody>
      </p:sp>
    </p:spTree>
    <p:extLst>
      <p:ext uri="{BB962C8B-B14F-4D97-AF65-F5344CB8AC3E}">
        <p14:creationId xmlns:p14="http://schemas.microsoft.com/office/powerpoint/2010/main" val="9377206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55BD84E-2B06-4C04-866D-8431B57F78CE}" type="datetimeFigureOut">
              <a:rPr lang="en-US" smtClean="0"/>
              <a:t>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40711B-268A-4A83-BB4F-B36A0A7BE890}" type="slidenum">
              <a:rPr lang="en-US" smtClean="0"/>
              <a:t>‹#›</a:t>
            </a:fld>
            <a:endParaRPr lang="en-US"/>
          </a:p>
        </p:txBody>
      </p:sp>
    </p:spTree>
    <p:extLst>
      <p:ext uri="{BB962C8B-B14F-4D97-AF65-F5344CB8AC3E}">
        <p14:creationId xmlns:p14="http://schemas.microsoft.com/office/powerpoint/2010/main" val="22369216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55BD84E-2B06-4C04-866D-8431B57F78CE}" type="datetimeFigureOut">
              <a:rPr lang="en-US" smtClean="0"/>
              <a:t>1/5/2017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40711B-268A-4A83-BB4F-B36A0A7BE890}" type="slidenum">
              <a:rPr lang="en-US" smtClean="0"/>
              <a:t>‹#›</a:t>
            </a:fld>
            <a:endParaRPr lang="en-US"/>
          </a:p>
        </p:txBody>
      </p:sp>
    </p:spTree>
    <p:extLst>
      <p:ext uri="{BB962C8B-B14F-4D97-AF65-F5344CB8AC3E}">
        <p14:creationId xmlns:p14="http://schemas.microsoft.com/office/powerpoint/2010/main" val="14502809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55BD84E-2B06-4C04-866D-8431B57F78CE}" type="datetimeFigureOut">
              <a:rPr lang="en-US" smtClean="0"/>
              <a:t>1/5/2017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F40711B-268A-4A83-BB4F-B36A0A7BE890}" type="slidenum">
              <a:rPr lang="en-US" smtClean="0"/>
              <a:t>‹#›</a:t>
            </a:fld>
            <a:endParaRPr lang="en-US"/>
          </a:p>
        </p:txBody>
      </p:sp>
    </p:spTree>
    <p:extLst>
      <p:ext uri="{BB962C8B-B14F-4D97-AF65-F5344CB8AC3E}">
        <p14:creationId xmlns:p14="http://schemas.microsoft.com/office/powerpoint/2010/main" val="41461283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55BD84E-2B06-4C04-866D-8431B57F78CE}" type="datetimeFigureOut">
              <a:rPr lang="en-US" smtClean="0"/>
              <a:t>1/5/2017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40711B-268A-4A83-BB4F-B36A0A7BE890}" type="slidenum">
              <a:rPr lang="en-US" smtClean="0"/>
              <a:t>‹#›</a:t>
            </a:fld>
            <a:endParaRPr lang="en-US"/>
          </a:p>
        </p:txBody>
      </p:sp>
    </p:spTree>
    <p:extLst>
      <p:ext uri="{BB962C8B-B14F-4D97-AF65-F5344CB8AC3E}">
        <p14:creationId xmlns:p14="http://schemas.microsoft.com/office/powerpoint/2010/main" val="765196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5BD84E-2B06-4C04-866D-8431B57F78CE}" type="datetimeFigureOut">
              <a:rPr lang="en-US" smtClean="0"/>
              <a:t>1/5/2017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F40711B-268A-4A83-BB4F-B36A0A7BE890}" type="slidenum">
              <a:rPr lang="en-US" smtClean="0"/>
              <a:t>‹#›</a:t>
            </a:fld>
            <a:endParaRPr lang="en-US"/>
          </a:p>
        </p:txBody>
      </p:sp>
    </p:spTree>
    <p:extLst>
      <p:ext uri="{BB962C8B-B14F-4D97-AF65-F5344CB8AC3E}">
        <p14:creationId xmlns:p14="http://schemas.microsoft.com/office/powerpoint/2010/main" val="10461736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55BD84E-2B06-4C04-866D-8431B57F78CE}" type="datetimeFigureOut">
              <a:rPr lang="en-US" smtClean="0"/>
              <a:t>1/5/2017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40711B-268A-4A83-BB4F-B36A0A7BE890}" type="slidenum">
              <a:rPr lang="en-US" smtClean="0"/>
              <a:t>‹#›</a:t>
            </a:fld>
            <a:endParaRPr lang="en-US"/>
          </a:p>
        </p:txBody>
      </p:sp>
    </p:spTree>
    <p:extLst>
      <p:ext uri="{BB962C8B-B14F-4D97-AF65-F5344CB8AC3E}">
        <p14:creationId xmlns:p14="http://schemas.microsoft.com/office/powerpoint/2010/main" val="10238548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55BD84E-2B06-4C04-866D-8431B57F78CE}" type="datetimeFigureOut">
              <a:rPr lang="en-US" smtClean="0"/>
              <a:t>1/5/2017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40711B-268A-4A83-BB4F-B36A0A7BE890}" type="slidenum">
              <a:rPr lang="en-US" smtClean="0"/>
              <a:t>‹#›</a:t>
            </a:fld>
            <a:endParaRPr lang="en-US"/>
          </a:p>
        </p:txBody>
      </p:sp>
    </p:spTree>
    <p:extLst>
      <p:ext uri="{BB962C8B-B14F-4D97-AF65-F5344CB8AC3E}">
        <p14:creationId xmlns:p14="http://schemas.microsoft.com/office/powerpoint/2010/main" val="13604770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55BD84E-2B06-4C04-866D-8431B57F78CE}" type="datetimeFigureOut">
              <a:rPr lang="en-US" smtClean="0"/>
              <a:t>1/5/2017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40711B-268A-4A83-BB4F-B36A0A7BE890}" type="slidenum">
              <a:rPr lang="en-US" smtClean="0"/>
              <a:t>‹#›</a:t>
            </a:fld>
            <a:endParaRPr lang="en-US"/>
          </a:p>
        </p:txBody>
      </p:sp>
    </p:spTree>
    <p:extLst>
      <p:ext uri="{BB962C8B-B14F-4D97-AF65-F5344CB8AC3E}">
        <p14:creationId xmlns:p14="http://schemas.microsoft.com/office/powerpoint/2010/main" val="1049497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backbonejs.org/#Collection-reset" TargetMode="Externa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hyperlink" Target="http://backbonejs.org/#Model-destroy" TargetMode="Externa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hyperlink" Target="http://backbonejs.org/#Model-validate"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08338" y="143569"/>
            <a:ext cx="11376338" cy="1849794"/>
          </a:xfrm>
        </p:spPr>
        <p:txBody>
          <a:bodyPr/>
          <a:lstStyle/>
          <a:p>
            <a:r>
              <a:rPr lang="en-US" b="1"/>
              <a:t>Backbone.Events</a:t>
            </a:r>
            <a:br>
              <a:rPr lang="en-US" b="1"/>
            </a:br>
            <a:endParaRPr lang="en-US"/>
          </a:p>
        </p:txBody>
      </p:sp>
      <p:sp>
        <p:nvSpPr>
          <p:cNvPr id="3" name="Subtitle 2"/>
          <p:cNvSpPr>
            <a:spLocks noGrp="1"/>
          </p:cNvSpPr>
          <p:nvPr>
            <p:ph type="subTitle" idx="1"/>
          </p:nvPr>
        </p:nvSpPr>
        <p:spPr>
          <a:xfrm>
            <a:off x="407829" y="1352282"/>
            <a:ext cx="10436181" cy="5440789"/>
          </a:xfrm>
        </p:spPr>
        <p:txBody>
          <a:bodyPr/>
          <a:lstStyle/>
          <a:p>
            <a:pPr algn="l"/>
            <a:r>
              <a:rPr lang="en-US" sz="2800" b="1" smtClean="0"/>
              <a:t>Event</a:t>
            </a:r>
            <a:r>
              <a:rPr lang="vi-VN"/>
              <a:t> là một mô-đun có thể được trộn lẫn vào bất kỳ đối tượng, tạo cho các đối tượng có khả năng để ràng buộc và kích hoạt sự kiện tùy chỉnh tên. Sự kiện không cần phải được khai báo trước khi bị ràng buộc, và có thể mất số truyền. </a:t>
            </a:r>
            <a:endParaRPr lang="en-US" smtClean="0"/>
          </a:p>
          <a:p>
            <a:pPr algn="l"/>
            <a:r>
              <a:rPr lang="vi-VN" smtClean="0"/>
              <a:t>Ví </a:t>
            </a:r>
            <a:r>
              <a:rPr lang="vi-VN"/>
              <a:t>dụ</a:t>
            </a:r>
            <a:r>
              <a:rPr lang="vi-VN" smtClean="0"/>
              <a:t>:</a:t>
            </a:r>
            <a:endParaRPr lang="en-US" smtClean="0"/>
          </a:p>
          <a:p>
            <a:pPr algn="l"/>
            <a:endParaRPr lang="en-US" smtClean="0"/>
          </a:p>
          <a:p>
            <a:pPr algn="l"/>
            <a:endParaRPr lang="en-US" smtClean="0"/>
          </a:p>
          <a:p>
            <a:pPr algn="l"/>
            <a:endParaRPr lang="en-US" smtClean="0"/>
          </a:p>
          <a:p>
            <a:pPr algn="l"/>
            <a:endParaRPr lang="en-US" smtClean="0"/>
          </a:p>
          <a:p>
            <a:pPr algn="l"/>
            <a:endParaRPr lang="en-US"/>
          </a:p>
        </p:txBody>
      </p:sp>
      <p:sp>
        <p:nvSpPr>
          <p:cNvPr id="5" name="Rectangle 2"/>
          <p:cNvSpPr>
            <a:spLocks noChangeArrowheads="1"/>
          </p:cNvSpPr>
          <p:nvPr/>
        </p:nvSpPr>
        <p:spPr bwMode="auto">
          <a:xfrm>
            <a:off x="953036" y="7550599"/>
            <a:ext cx="7815957" cy="595284"/>
          </a:xfrm>
          <a:prstGeom prst="rect">
            <a:avLst/>
          </a:prstGeom>
          <a:solidFill>
            <a:srgbClr val="F4F4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223767"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smtClean="0">
              <a:ln>
                <a:noFill/>
              </a:ln>
              <a:solidFill>
                <a:srgbClr val="000000"/>
              </a:solidFill>
              <a:effectLst/>
              <a:latin typeface="Monaco"/>
            </a:endParaRPr>
          </a:p>
        </p:txBody>
      </p:sp>
      <p:sp>
        <p:nvSpPr>
          <p:cNvPr id="6" name="Rectangle 3"/>
          <p:cNvSpPr>
            <a:spLocks noChangeArrowheads="1"/>
          </p:cNvSpPr>
          <p:nvPr/>
        </p:nvSpPr>
        <p:spPr bwMode="auto">
          <a:xfrm>
            <a:off x="862884" y="3455200"/>
            <a:ext cx="9672034" cy="2072612"/>
          </a:xfrm>
          <a:prstGeom prst="rect">
            <a:avLst/>
          </a:prstGeom>
          <a:solidFill>
            <a:srgbClr val="F4F4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223767"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smtClean="0">
                <a:ln>
                  <a:noFill/>
                </a:ln>
                <a:solidFill>
                  <a:srgbClr val="000000"/>
                </a:solidFill>
                <a:effectLst/>
                <a:latin typeface="Monaco"/>
              </a:rPr>
              <a:t>var object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smtClean="0">
                <a:ln>
                  <a:noFill/>
                </a:ln>
                <a:solidFill>
                  <a:srgbClr val="000000"/>
                </a:solidFill>
                <a:effectLst/>
                <a:latin typeface="Monaco"/>
              </a:rPr>
              <a:t> _.extend(object, Backbone.Events);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smtClean="0">
                <a:ln>
                  <a:noFill/>
                </a:ln>
                <a:solidFill>
                  <a:srgbClr val="000000"/>
                </a:solidFill>
                <a:effectLst/>
                <a:latin typeface="Monaco"/>
              </a:rPr>
              <a:t> object.on("alert", function(msg) {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b="1">
                <a:solidFill>
                  <a:srgbClr val="000000"/>
                </a:solidFill>
                <a:latin typeface="Monaco"/>
              </a:rPr>
              <a:t>	</a:t>
            </a:r>
            <a:r>
              <a:rPr kumimoji="0" lang="en-US" altLang="en-US" sz="2400" b="1" i="0" u="none" strike="noStrike" cap="none" normalizeH="0" baseline="0" smtClean="0">
                <a:ln>
                  <a:noFill/>
                </a:ln>
                <a:solidFill>
                  <a:srgbClr val="000000"/>
                </a:solidFill>
                <a:effectLst/>
                <a:latin typeface="Monaco"/>
              </a:rPr>
              <a:t>alert("Triggered " + msg);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smtClean="0">
                <a:ln>
                  <a:noFill/>
                </a:ln>
                <a:solidFill>
                  <a:srgbClr val="000000"/>
                </a:solidFill>
                <a:effectLst/>
                <a:latin typeface="Monaco"/>
              </a:rPr>
              <a:t> object.trigger("alert", "an event");</a:t>
            </a:r>
            <a:r>
              <a:rPr kumimoji="0" lang="en-US" altLang="en-US" sz="2400" b="1" i="0" u="none" strike="noStrike" cap="none" normalizeH="0" baseline="0" smtClean="0">
                <a:ln>
                  <a:noFill/>
                </a:ln>
                <a:solidFill>
                  <a:schemeClr val="tx1"/>
                </a:solidFill>
                <a:effectLst/>
              </a:rPr>
              <a:t> </a:t>
            </a:r>
            <a:endParaRPr kumimoji="0" lang="en-US" altLang="en-US" sz="2400" b="1" i="0" u="none" strike="noStrike" cap="none" normalizeH="0" baseline="0" smtClean="0">
              <a:ln>
                <a:noFill/>
              </a:ln>
              <a:solidFill>
                <a:schemeClr val="tx1"/>
              </a:solidFill>
              <a:effectLst/>
              <a:latin typeface="Arial" panose="020B0604020202020204" pitchFamily="34" charset="0"/>
            </a:endParaRPr>
          </a:p>
        </p:txBody>
      </p:sp>
      <p:sp>
        <p:nvSpPr>
          <p:cNvPr id="7" name="Rectangle 4"/>
          <p:cNvSpPr>
            <a:spLocks noChangeArrowheads="1"/>
          </p:cNvSpPr>
          <p:nvPr/>
        </p:nvSpPr>
        <p:spPr bwMode="auto">
          <a:xfrm rot="10800000" flipV="1">
            <a:off x="407829" y="5592741"/>
            <a:ext cx="10732395" cy="120032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rgbClr val="000000"/>
                </a:solidFill>
                <a:effectLst/>
                <a:latin typeface="Helvetica Neue"/>
              </a:rPr>
              <a:t>Ví dụ, để thực hiện một điều phối tiện dụng sự kiện mà có thể phối hợp các sự kiện giữa các vùng khác nhau của ứng dụng của bạn: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rgbClr val="000000"/>
                </a:solidFill>
                <a:effectLst/>
                <a:latin typeface="Monaco"/>
              </a:rPr>
              <a:t>var dispatcher= _.clone (Backbone.Events)</a:t>
            </a:r>
            <a:r>
              <a:rPr kumimoji="0" lang="en-US" altLang="en-US" sz="2400" b="0" i="0" u="none" strike="noStrike" cap="none" normalizeH="0" baseline="0" smtClean="0">
                <a:ln>
                  <a:noFill/>
                </a:ln>
                <a:solidFill>
                  <a:schemeClr val="tx1"/>
                </a:solidFill>
                <a:effectLst/>
              </a:rPr>
              <a:t> </a:t>
            </a:r>
            <a:endParaRPr kumimoji="0" lang="en-US" altLang="en-US" sz="24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2626254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29004" y="2833353"/>
            <a:ext cx="8950817" cy="3477875"/>
          </a:xfrm>
          <a:prstGeom prst="rect">
            <a:avLst/>
          </a:prstGeom>
        </p:spPr>
        <p:txBody>
          <a:bodyPr wrap="square">
            <a:spAutoFit/>
          </a:bodyPr>
          <a:lstStyle/>
          <a:p>
            <a:endParaRPr lang="en-US" sz="2200" b="1" smtClean="0"/>
          </a:p>
          <a:p>
            <a:r>
              <a:rPr lang="vi-VN" sz="2200" b="1" smtClean="0"/>
              <a:t>"</a:t>
            </a:r>
            <a:r>
              <a:rPr lang="vi-VN" sz="2200" b="1"/>
              <a:t>add"</a:t>
            </a:r>
            <a:r>
              <a:rPr lang="vi-VN" sz="2200"/>
              <a:t> </a:t>
            </a:r>
            <a:r>
              <a:rPr lang="en-US" sz="2200"/>
              <a:t>(model</a:t>
            </a:r>
            <a:r>
              <a:rPr lang="vi-VN" sz="2200"/>
              <a:t>, </a:t>
            </a:r>
            <a:r>
              <a:rPr lang="en-US" sz="2200"/>
              <a:t>collection</a:t>
            </a:r>
            <a:r>
              <a:rPr lang="vi-VN" sz="2200"/>
              <a:t>, </a:t>
            </a:r>
            <a:r>
              <a:rPr lang="en-US" sz="2200"/>
              <a:t>options</a:t>
            </a:r>
            <a:r>
              <a:rPr lang="vi-VN" sz="2200"/>
              <a:t>) - khi một </a:t>
            </a:r>
            <a:r>
              <a:rPr lang="en-US" sz="2200"/>
              <a:t>model</a:t>
            </a:r>
            <a:r>
              <a:rPr lang="vi-VN" sz="2200"/>
              <a:t> được bổ sung vào bộ sưu tập.</a:t>
            </a:r>
          </a:p>
          <a:p>
            <a:r>
              <a:rPr lang="vi-VN" sz="2200" b="1"/>
              <a:t>“</a:t>
            </a:r>
            <a:r>
              <a:rPr lang="en-US" sz="2200" b="1"/>
              <a:t>remove</a:t>
            </a:r>
            <a:r>
              <a:rPr lang="vi-VN" sz="2200" b="1"/>
              <a:t>"</a:t>
            </a:r>
            <a:r>
              <a:rPr lang="vi-VN" sz="2200"/>
              <a:t> </a:t>
            </a:r>
            <a:r>
              <a:rPr lang="en-US" sz="2200"/>
              <a:t>(model</a:t>
            </a:r>
            <a:r>
              <a:rPr lang="vi-VN" sz="2200"/>
              <a:t>, </a:t>
            </a:r>
            <a:r>
              <a:rPr lang="en-US" sz="2200"/>
              <a:t>collection</a:t>
            </a:r>
            <a:r>
              <a:rPr lang="vi-VN" sz="2200"/>
              <a:t>, </a:t>
            </a:r>
            <a:r>
              <a:rPr lang="en-US" sz="2200"/>
              <a:t>options</a:t>
            </a:r>
            <a:r>
              <a:rPr lang="vi-VN" sz="2200"/>
              <a:t>) - khi một </a:t>
            </a:r>
            <a:r>
              <a:rPr lang="en-US" sz="2200"/>
              <a:t>model</a:t>
            </a:r>
            <a:r>
              <a:rPr lang="vi-VN" sz="2200"/>
              <a:t> được lấy ra từ một bộ sưu tập.</a:t>
            </a:r>
          </a:p>
          <a:p>
            <a:r>
              <a:rPr lang="vi-VN" sz="2200" b="1"/>
              <a:t>“</a:t>
            </a:r>
            <a:r>
              <a:rPr lang="en-US" sz="2200" b="1"/>
              <a:t>update</a:t>
            </a:r>
            <a:r>
              <a:rPr lang="vi-VN" sz="2200" b="1"/>
              <a:t>"</a:t>
            </a:r>
            <a:r>
              <a:rPr lang="vi-VN" sz="2200"/>
              <a:t> (</a:t>
            </a:r>
            <a:r>
              <a:rPr lang="en-US" sz="2200"/>
              <a:t>collection</a:t>
            </a:r>
            <a:r>
              <a:rPr lang="vi-VN" sz="2200"/>
              <a:t>, </a:t>
            </a:r>
            <a:r>
              <a:rPr lang="en-US" sz="2200"/>
              <a:t>options</a:t>
            </a:r>
            <a:r>
              <a:rPr lang="vi-VN" sz="2200"/>
              <a:t>) - sự kiện duy nhất kích hoạt sau khi bất kỳ số lượng các m</a:t>
            </a:r>
            <a:r>
              <a:rPr lang="en-US" sz="2200"/>
              <a:t>odel</a:t>
            </a:r>
            <a:r>
              <a:rPr lang="vi-VN" sz="2200"/>
              <a:t> đã được thêm vào hoặc lấy ra từ một bộ sưu tập.</a:t>
            </a:r>
          </a:p>
          <a:p>
            <a:r>
              <a:rPr lang="vi-VN" sz="2200" b="1"/>
              <a:t>“</a:t>
            </a:r>
            <a:r>
              <a:rPr lang="en-US" sz="2200" b="1"/>
              <a:t>reset</a:t>
            </a:r>
            <a:r>
              <a:rPr lang="vi-VN" sz="2200"/>
              <a:t> (</a:t>
            </a:r>
            <a:r>
              <a:rPr lang="en-US" sz="2200"/>
              <a:t>collection</a:t>
            </a:r>
            <a:r>
              <a:rPr lang="vi-VN" sz="2200"/>
              <a:t>, </a:t>
            </a:r>
            <a:r>
              <a:rPr lang="en-US" sz="2200"/>
              <a:t>options</a:t>
            </a:r>
            <a:r>
              <a:rPr lang="vi-VN" sz="2200"/>
              <a:t>) - khi toàn bộ nội dung của bộ sưu tập đã được </a:t>
            </a:r>
            <a:r>
              <a:rPr lang="vi-VN" sz="2200">
                <a:hlinkClick r:id="rId2"/>
              </a:rPr>
              <a:t>thiết lập lại</a:t>
            </a:r>
            <a:r>
              <a:rPr lang="vi-VN" sz="2200"/>
              <a:t> </a:t>
            </a:r>
            <a:r>
              <a:rPr lang="vi-VN" sz="2200" smtClean="0"/>
              <a:t>.</a:t>
            </a:r>
            <a:endParaRPr lang="vi-VN" sz="2200"/>
          </a:p>
        </p:txBody>
      </p:sp>
      <p:sp>
        <p:nvSpPr>
          <p:cNvPr id="3" name="Rectangle 2"/>
          <p:cNvSpPr/>
          <p:nvPr/>
        </p:nvSpPr>
        <p:spPr>
          <a:xfrm>
            <a:off x="3152710" y="77273"/>
            <a:ext cx="4011034" cy="707886"/>
          </a:xfrm>
          <a:prstGeom prst="rect">
            <a:avLst/>
          </a:prstGeom>
        </p:spPr>
        <p:txBody>
          <a:bodyPr wrap="none">
            <a:spAutoFit/>
          </a:bodyPr>
          <a:lstStyle/>
          <a:p>
            <a:r>
              <a:rPr lang="en-US" sz="4000" b="1"/>
              <a:t>Danh mục sự kiện</a:t>
            </a:r>
            <a:endParaRPr lang="en-US" sz="4000"/>
          </a:p>
        </p:txBody>
      </p:sp>
      <p:sp>
        <p:nvSpPr>
          <p:cNvPr id="4" name="Rectangle 1"/>
          <p:cNvSpPr>
            <a:spLocks noChangeArrowheads="1"/>
          </p:cNvSpPr>
          <p:nvPr/>
        </p:nvSpPr>
        <p:spPr bwMode="auto">
          <a:xfrm>
            <a:off x="1029004" y="995807"/>
            <a:ext cx="9892281" cy="1938992"/>
          </a:xfrm>
          <a:prstGeom prst="rect">
            <a:avLst/>
          </a:prstGeom>
          <a:solidFill>
            <a:srgbClr val="F4F4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smtClean="0">
                <a:ln>
                  <a:noFill/>
                </a:ln>
                <a:solidFill>
                  <a:srgbClr val="000000"/>
                </a:solidFill>
                <a:effectLst/>
                <a:latin typeface="Helvetica Neue"/>
              </a:rPr>
              <a:t>Dưới đây là danh sách đầy đủ các sự kiện Backbone xây dựng trong, với đối số.</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smtClean="0">
                <a:ln>
                  <a:noFill/>
                </a:ln>
                <a:solidFill>
                  <a:srgbClr val="000000"/>
                </a:solidFill>
                <a:effectLst/>
                <a:latin typeface="Helvetica Neue"/>
              </a:rPr>
              <a:t> Bạn cũng có quyền để kích hoạt các sự kiện riêng của bạn trên mô hình, sưu tập và xem như bạn thấy phù hợp.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smtClean="0">
                <a:ln>
                  <a:noFill/>
                </a:ln>
                <a:solidFill>
                  <a:srgbClr val="000000"/>
                </a:solidFill>
                <a:effectLst/>
                <a:latin typeface="Helvetica Neue"/>
              </a:rPr>
              <a:t>Các </a:t>
            </a:r>
            <a:r>
              <a:rPr kumimoji="0" lang="en-US" altLang="en-US" sz="2000" b="0" i="0" u="none" strike="noStrike" cap="none" normalizeH="0" baseline="0" smtClean="0">
                <a:ln>
                  <a:noFill/>
                </a:ln>
                <a:solidFill>
                  <a:srgbClr val="000000"/>
                </a:solidFill>
                <a:effectLst/>
                <a:latin typeface="Monaco"/>
              </a:rPr>
              <a:t>Backbone</a:t>
            </a:r>
            <a:r>
              <a:rPr kumimoji="0" lang="en-US" altLang="en-US" sz="2000" b="0" i="0" u="none" strike="noStrike" cap="none" normalizeH="0" baseline="0" smtClean="0">
                <a:ln>
                  <a:noFill/>
                </a:ln>
                <a:solidFill>
                  <a:srgbClr val="000000"/>
                </a:solidFill>
                <a:effectLst/>
                <a:latin typeface="Helvetica Neue"/>
              </a:rPr>
              <a:t> đối tượng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smtClean="0">
                <a:ln>
                  <a:noFill/>
                </a:ln>
                <a:solidFill>
                  <a:srgbClr val="000000"/>
                </a:solidFill>
                <a:effectLst/>
                <a:latin typeface="Helvetica Neue"/>
              </a:rPr>
              <a:t>chính nó pha trộn trong </a:t>
            </a:r>
            <a:r>
              <a:rPr kumimoji="0" lang="en-US" altLang="en-US" sz="2000" b="0" i="0" u="none" strike="noStrike" cap="none" normalizeH="0" baseline="0" smtClean="0">
                <a:ln>
                  <a:noFill/>
                </a:ln>
                <a:solidFill>
                  <a:srgbClr val="000000"/>
                </a:solidFill>
                <a:effectLst/>
                <a:latin typeface="Monaco"/>
              </a:rPr>
              <a:t>sự kiện</a:t>
            </a:r>
            <a:r>
              <a:rPr kumimoji="0" lang="en-US" altLang="en-US" sz="2000" b="0" i="0" u="none" strike="noStrike" cap="none" normalizeH="0" baseline="0" smtClean="0">
                <a:ln>
                  <a:noFill/>
                </a:ln>
                <a:solidFill>
                  <a:srgbClr val="000000"/>
                </a:solidFill>
                <a:effectLst/>
                <a:latin typeface="Helvetica Neue"/>
              </a:rPr>
              <a:t> , và có thể được sử dụng để phát ra bất kỳ sự kiện toàn cầu mà ứng dụng bạn cần.</a:t>
            </a:r>
            <a:r>
              <a:rPr kumimoji="0" lang="en-US" altLang="en-US" sz="2000" b="0" i="0" u="none" strike="noStrike" cap="none" normalizeH="0" baseline="0" smtClean="0">
                <a:ln>
                  <a:noFill/>
                </a:ln>
                <a:solidFill>
                  <a:schemeClr val="tx1"/>
                </a:solidFill>
                <a:effectLst/>
              </a:rPr>
              <a:t> </a:t>
            </a:r>
            <a:endParaRPr kumimoji="0" lang="en-US" altLang="en-US" sz="20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9398858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09104" y="474345"/>
            <a:ext cx="7134896" cy="5724644"/>
          </a:xfrm>
          <a:prstGeom prst="rect">
            <a:avLst/>
          </a:prstGeom>
        </p:spPr>
        <p:txBody>
          <a:bodyPr wrap="square">
            <a:spAutoFit/>
          </a:bodyPr>
          <a:lstStyle/>
          <a:p>
            <a:endParaRPr lang="en-US" sz="2200" b="1" smtClean="0"/>
          </a:p>
          <a:p>
            <a:r>
              <a:rPr lang="vi-VN" sz="2200" b="1"/>
              <a:t>"s</a:t>
            </a:r>
            <a:r>
              <a:rPr lang="en-US" sz="2200" b="1"/>
              <a:t>ort</a:t>
            </a:r>
            <a:r>
              <a:rPr lang="vi-VN" sz="2200" b="1"/>
              <a:t>"</a:t>
            </a:r>
            <a:r>
              <a:rPr lang="vi-VN" sz="2200"/>
              <a:t> (</a:t>
            </a:r>
            <a:r>
              <a:rPr lang="en-US" sz="2200"/>
              <a:t>collection</a:t>
            </a:r>
            <a:r>
              <a:rPr lang="vi-VN" sz="2200"/>
              <a:t>,</a:t>
            </a:r>
            <a:r>
              <a:rPr lang="en-US" sz="2200"/>
              <a:t>options</a:t>
            </a:r>
            <a:r>
              <a:rPr lang="vi-VN" sz="2200"/>
              <a:t>) - khi bộ sưu tập đã được tái sắp xếp.</a:t>
            </a:r>
          </a:p>
          <a:p>
            <a:r>
              <a:rPr lang="vi-VN" sz="2200" b="1"/>
              <a:t>“</a:t>
            </a:r>
            <a:r>
              <a:rPr lang="en-US" sz="2200" b="1"/>
              <a:t>change</a:t>
            </a:r>
            <a:r>
              <a:rPr lang="vi-VN" sz="2200" b="1"/>
              <a:t>"</a:t>
            </a:r>
            <a:r>
              <a:rPr lang="vi-VN" sz="2200"/>
              <a:t> </a:t>
            </a:r>
            <a:r>
              <a:rPr lang="en-US" sz="2200"/>
              <a:t>(model</a:t>
            </a:r>
            <a:r>
              <a:rPr lang="vi-VN" sz="2200"/>
              <a:t>, </a:t>
            </a:r>
            <a:r>
              <a:rPr lang="en-US" sz="2200"/>
              <a:t>options</a:t>
            </a:r>
            <a:r>
              <a:rPr lang="vi-VN" sz="2200"/>
              <a:t>) - khi các thuộc tính của một m</a:t>
            </a:r>
            <a:r>
              <a:rPr lang="en-US" sz="2200"/>
              <a:t>odel</a:t>
            </a:r>
            <a:r>
              <a:rPr lang="vi-VN" sz="2200"/>
              <a:t> đã thay đổi.</a:t>
            </a:r>
            <a:endParaRPr lang="en-US" sz="2200"/>
          </a:p>
          <a:p>
            <a:r>
              <a:rPr lang="vi-VN" sz="2200" b="1"/>
              <a:t>“</a:t>
            </a:r>
            <a:r>
              <a:rPr lang="en-US" sz="2200" b="1"/>
              <a:t>change</a:t>
            </a:r>
            <a:r>
              <a:rPr lang="vi-VN" sz="2200" b="1"/>
              <a:t>: [</a:t>
            </a:r>
            <a:r>
              <a:rPr lang="en-US" sz="2200" b="1"/>
              <a:t>attribute</a:t>
            </a:r>
            <a:r>
              <a:rPr lang="vi-VN" sz="2200" b="1"/>
              <a:t>]"</a:t>
            </a:r>
            <a:r>
              <a:rPr lang="vi-VN" sz="2200"/>
              <a:t> </a:t>
            </a:r>
            <a:r>
              <a:rPr lang="en-US" sz="2200"/>
              <a:t>(model</a:t>
            </a:r>
            <a:r>
              <a:rPr lang="vi-VN" sz="2200"/>
              <a:t>, </a:t>
            </a:r>
            <a:r>
              <a:rPr lang="en-US" sz="2200"/>
              <a:t>value</a:t>
            </a:r>
            <a:r>
              <a:rPr lang="vi-VN" sz="2200"/>
              <a:t>, </a:t>
            </a:r>
            <a:r>
              <a:rPr lang="en-US" sz="2200"/>
              <a:t>options</a:t>
            </a:r>
            <a:r>
              <a:rPr lang="vi-VN" sz="2200"/>
              <a:t>) - khi một thuộc tính cụ thể đã được cập nhật.</a:t>
            </a:r>
            <a:br>
              <a:rPr lang="vi-VN" sz="2200"/>
            </a:br>
            <a:r>
              <a:rPr lang="vi-VN" sz="2200" b="1"/>
              <a:t>“</a:t>
            </a:r>
            <a:r>
              <a:rPr lang="en-US" sz="2200" b="1"/>
              <a:t>destroy</a:t>
            </a:r>
            <a:r>
              <a:rPr lang="vi-VN" sz="2200" b="1"/>
              <a:t>"</a:t>
            </a:r>
            <a:r>
              <a:rPr lang="vi-VN" sz="2200"/>
              <a:t> (m</a:t>
            </a:r>
            <a:r>
              <a:rPr lang="en-US" sz="2200"/>
              <a:t>odel</a:t>
            </a:r>
            <a:r>
              <a:rPr lang="vi-VN" sz="2200"/>
              <a:t>, </a:t>
            </a:r>
            <a:r>
              <a:rPr lang="en-US" sz="2200"/>
              <a:t>collection</a:t>
            </a:r>
            <a:r>
              <a:rPr lang="vi-VN" sz="2200"/>
              <a:t>, </a:t>
            </a:r>
            <a:r>
              <a:rPr lang="en-US" sz="2200"/>
              <a:t>options</a:t>
            </a:r>
            <a:r>
              <a:rPr lang="vi-VN" sz="2200"/>
              <a:t>) - khi một m</a:t>
            </a:r>
            <a:r>
              <a:rPr lang="en-US" sz="2200"/>
              <a:t>odel</a:t>
            </a:r>
            <a:r>
              <a:rPr lang="vi-VN" sz="2200"/>
              <a:t> được </a:t>
            </a:r>
            <a:r>
              <a:rPr lang="vi-VN" sz="2200">
                <a:hlinkClick r:id="rId2"/>
              </a:rPr>
              <a:t>phá hủy</a:t>
            </a:r>
            <a:r>
              <a:rPr lang="vi-VN" sz="2200"/>
              <a:t> </a:t>
            </a:r>
            <a:r>
              <a:rPr lang="vi-VN" sz="2200" smtClean="0"/>
              <a:t>.</a:t>
            </a:r>
            <a:endParaRPr lang="vi-VN" sz="2200"/>
          </a:p>
          <a:p>
            <a:r>
              <a:rPr lang="vi-VN" sz="2200" b="1" smtClean="0"/>
              <a:t>“</a:t>
            </a:r>
            <a:r>
              <a:rPr lang="en-US" sz="2200" b="1"/>
              <a:t>request</a:t>
            </a:r>
            <a:r>
              <a:rPr lang="vi-VN" sz="2200" b="1"/>
              <a:t>"</a:t>
            </a:r>
            <a:r>
              <a:rPr lang="vi-VN" sz="2200"/>
              <a:t> (model_or_collection, XHR, </a:t>
            </a:r>
            <a:r>
              <a:rPr lang="en-US" sz="2200"/>
              <a:t>options</a:t>
            </a:r>
            <a:r>
              <a:rPr lang="vi-VN" sz="2200"/>
              <a:t>) - khi một mô hình hoặc bộ sưu tập đã bắt đầu một yêu cầu đến máy chủ.</a:t>
            </a:r>
            <a:br>
              <a:rPr lang="vi-VN" sz="2200"/>
            </a:br>
            <a:r>
              <a:rPr lang="vi-VN" sz="2200" b="1"/>
              <a:t>“</a:t>
            </a:r>
            <a:r>
              <a:rPr lang="en-US" sz="2200" b="1"/>
              <a:t>sync</a:t>
            </a:r>
            <a:r>
              <a:rPr lang="vi-VN" sz="2200" b="1"/>
              <a:t>"</a:t>
            </a:r>
            <a:r>
              <a:rPr lang="vi-VN" sz="2200"/>
              <a:t> (model_or_collection, </a:t>
            </a:r>
            <a:r>
              <a:rPr lang="en-US" sz="2200"/>
              <a:t>response</a:t>
            </a:r>
            <a:r>
              <a:rPr lang="vi-VN" sz="2200"/>
              <a:t>, </a:t>
            </a:r>
            <a:r>
              <a:rPr lang="en-US" sz="2200"/>
              <a:t>options</a:t>
            </a:r>
            <a:r>
              <a:rPr lang="vi-VN" sz="2200"/>
              <a:t>) - khi một mô hình hoặc bộ sưu tập đã được đồng bộ hóa thành công với máy chủ.</a:t>
            </a:r>
            <a:br>
              <a:rPr lang="vi-VN" sz="2200"/>
            </a:br>
            <a:r>
              <a:rPr lang="vi-VN"/>
              <a:t/>
            </a:r>
            <a:br>
              <a:rPr lang="vi-VN"/>
            </a:br>
            <a:endParaRPr lang="en-US"/>
          </a:p>
        </p:txBody>
      </p:sp>
    </p:spTree>
    <p:extLst>
      <p:ext uri="{BB962C8B-B14F-4D97-AF65-F5344CB8AC3E}">
        <p14:creationId xmlns:p14="http://schemas.microsoft.com/office/powerpoint/2010/main" val="129764604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61375" y="694110"/>
            <a:ext cx="7353836" cy="4832092"/>
          </a:xfrm>
          <a:prstGeom prst="rect">
            <a:avLst/>
          </a:prstGeom>
        </p:spPr>
        <p:txBody>
          <a:bodyPr wrap="square">
            <a:spAutoFit/>
          </a:bodyPr>
          <a:lstStyle/>
          <a:p>
            <a:r>
              <a:rPr lang="vi-VN" sz="2200" b="1"/>
              <a:t>“</a:t>
            </a:r>
            <a:r>
              <a:rPr lang="en-US" sz="2200" b="1"/>
              <a:t>error</a:t>
            </a:r>
            <a:r>
              <a:rPr lang="vi-VN" sz="2200" b="1"/>
              <a:t>"</a:t>
            </a:r>
            <a:r>
              <a:rPr lang="vi-VN" sz="2200"/>
              <a:t> (model_or_collection, </a:t>
            </a:r>
            <a:r>
              <a:rPr lang="en-US" sz="2200"/>
              <a:t>response</a:t>
            </a:r>
            <a:r>
              <a:rPr lang="vi-VN" sz="2200"/>
              <a:t>, </a:t>
            </a:r>
            <a:r>
              <a:rPr lang="en-US" sz="2200"/>
              <a:t>options</a:t>
            </a:r>
            <a:r>
              <a:rPr lang="vi-VN" sz="2200"/>
              <a:t>) - khi một yêu cầu thu thập để các máy chủ của </a:t>
            </a:r>
            <a:r>
              <a:rPr lang="en-US" sz="2200"/>
              <a:t>model</a:t>
            </a:r>
            <a:r>
              <a:rPr lang="vi-VN" sz="2200"/>
              <a:t> hoặc đã thất bại.</a:t>
            </a:r>
            <a:br>
              <a:rPr lang="vi-VN" sz="2200"/>
            </a:br>
            <a:r>
              <a:rPr lang="vi-VN" sz="2200" b="1"/>
              <a:t>“</a:t>
            </a:r>
            <a:r>
              <a:rPr lang="en-US" sz="2200" b="1"/>
              <a:t>invalid</a:t>
            </a:r>
            <a:r>
              <a:rPr lang="vi-VN" sz="2200" b="1"/>
              <a:t>"</a:t>
            </a:r>
            <a:r>
              <a:rPr lang="vi-VN" sz="2200"/>
              <a:t> </a:t>
            </a:r>
            <a:r>
              <a:rPr lang="en-US" sz="2200"/>
              <a:t>(model</a:t>
            </a:r>
            <a:r>
              <a:rPr lang="vi-VN" sz="2200"/>
              <a:t>, </a:t>
            </a:r>
            <a:r>
              <a:rPr lang="en-US" sz="2200"/>
              <a:t>error</a:t>
            </a:r>
            <a:r>
              <a:rPr lang="vi-VN" sz="2200"/>
              <a:t>, </a:t>
            </a:r>
            <a:r>
              <a:rPr lang="en-US" sz="2200"/>
              <a:t>options</a:t>
            </a:r>
            <a:r>
              <a:rPr lang="vi-VN" sz="2200"/>
              <a:t>) - khi một m</a:t>
            </a:r>
            <a:r>
              <a:rPr lang="en-US" sz="2200"/>
              <a:t>odel</a:t>
            </a:r>
            <a:r>
              <a:rPr lang="vi-VN" sz="2200"/>
              <a:t> </a:t>
            </a:r>
            <a:r>
              <a:rPr lang="vi-VN" sz="2200">
                <a:hlinkClick r:id="rId2"/>
              </a:rPr>
              <a:t>xác nhận</a:t>
            </a:r>
            <a:r>
              <a:rPr lang="vi-VN" sz="2200"/>
              <a:t> thất bại trên máy khách.</a:t>
            </a:r>
            <a:br>
              <a:rPr lang="vi-VN" sz="2200"/>
            </a:br>
            <a:r>
              <a:rPr lang="vi-VN" sz="2200" b="1"/>
              <a:t>“</a:t>
            </a:r>
            <a:r>
              <a:rPr lang="en-US" sz="2200" b="1"/>
              <a:t>route</a:t>
            </a:r>
            <a:r>
              <a:rPr lang="vi-VN" sz="2200" b="1"/>
              <a:t>: [name]"</a:t>
            </a:r>
            <a:r>
              <a:rPr lang="vi-VN" sz="2200"/>
              <a:t> (params) - Bị sa thải bởi các bộ định tuyến khi một tuyến đường cụ thể là lần xuất hiện.</a:t>
            </a:r>
            <a:br>
              <a:rPr lang="vi-VN" sz="2200"/>
            </a:br>
            <a:r>
              <a:rPr lang="vi-VN" sz="2200" b="1"/>
              <a:t>“</a:t>
            </a:r>
            <a:r>
              <a:rPr lang="en-US" sz="2200" b="1"/>
              <a:t>route</a:t>
            </a:r>
            <a:r>
              <a:rPr lang="vi-VN" sz="2200" b="1"/>
              <a:t>"</a:t>
            </a:r>
            <a:r>
              <a:rPr lang="vi-VN" sz="2200"/>
              <a:t> (</a:t>
            </a:r>
            <a:r>
              <a:rPr lang="en-US" sz="2200"/>
              <a:t>route</a:t>
            </a:r>
            <a:r>
              <a:rPr lang="vi-VN" sz="2200"/>
              <a:t>, params) - Bị sa thải bởi các router khi </a:t>
            </a:r>
            <a:r>
              <a:rPr lang="vi-VN" sz="2200" i="1"/>
              <a:t>bất kỳ</a:t>
            </a:r>
            <a:r>
              <a:rPr lang="vi-VN" sz="2200"/>
              <a:t> tuyến đường đã được khớp lệnh.</a:t>
            </a:r>
            <a:br>
              <a:rPr lang="vi-VN" sz="2200"/>
            </a:br>
            <a:r>
              <a:rPr lang="vi-VN" sz="2200" b="1" smtClean="0"/>
              <a:t>“</a:t>
            </a:r>
            <a:r>
              <a:rPr lang="en-US" sz="2200" b="1" smtClean="0"/>
              <a:t>route</a:t>
            </a:r>
            <a:r>
              <a:rPr lang="vi-VN" sz="2200" b="1"/>
              <a:t>"</a:t>
            </a:r>
            <a:r>
              <a:rPr lang="vi-VN" sz="2200"/>
              <a:t> (</a:t>
            </a:r>
            <a:r>
              <a:rPr lang="en-US" sz="2200"/>
              <a:t>router</a:t>
            </a:r>
            <a:r>
              <a:rPr lang="vi-VN" sz="2200"/>
              <a:t>, </a:t>
            </a:r>
            <a:r>
              <a:rPr lang="en-US" sz="2200"/>
              <a:t>route</a:t>
            </a:r>
            <a:r>
              <a:rPr lang="vi-VN" sz="2200"/>
              <a:t>, params) - Bị sa thải bởi lịch sử khi </a:t>
            </a:r>
            <a:r>
              <a:rPr lang="vi-VN" sz="2200" i="1"/>
              <a:t>bất kỳ</a:t>
            </a:r>
            <a:r>
              <a:rPr lang="vi-VN" sz="2200"/>
              <a:t> tuyến đường đã được khớp lệnh.</a:t>
            </a:r>
            <a:br>
              <a:rPr lang="vi-VN" sz="2200"/>
            </a:br>
            <a:r>
              <a:rPr lang="vi-VN" sz="2200" b="1"/>
              <a:t>“</a:t>
            </a:r>
            <a:r>
              <a:rPr lang="en-US" sz="2200" b="1"/>
              <a:t>all</a:t>
            </a:r>
            <a:r>
              <a:rPr lang="vi-VN" sz="2200" b="1"/>
              <a:t>"</a:t>
            </a:r>
            <a:r>
              <a:rPr lang="vi-VN" sz="2200"/>
              <a:t> - điều này cháy sự kiện đặc biệt cho </a:t>
            </a:r>
            <a:r>
              <a:rPr lang="vi-VN" sz="2200" i="1"/>
              <a:t>bất kỳ</a:t>
            </a:r>
            <a:r>
              <a:rPr lang="vi-VN" sz="2200"/>
              <a:t> sự kiện được kích hoạt, đi qua các tên sự kiện như là đối số đầu tiên theo sau tất cả đối số kích hoạt.</a:t>
            </a:r>
            <a:endParaRPr lang="en-US" sz="2200"/>
          </a:p>
        </p:txBody>
      </p:sp>
    </p:spTree>
    <p:extLst>
      <p:ext uri="{BB962C8B-B14F-4D97-AF65-F5344CB8AC3E}">
        <p14:creationId xmlns:p14="http://schemas.microsoft.com/office/powerpoint/2010/main" val="7657006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11121" y="101365"/>
            <a:ext cx="9144000" cy="2917535"/>
          </a:xfrm>
        </p:spPr>
        <p:txBody>
          <a:bodyPr>
            <a:normAutofit/>
          </a:bodyPr>
          <a:lstStyle/>
          <a:p>
            <a:pPr algn="l"/>
            <a:r>
              <a:rPr kumimoji="0" lang="en-US" altLang="en-US" sz="2400" b="1" i="1" strike="noStrike" cap="none" normalizeH="0" baseline="0" smtClean="0">
                <a:ln>
                  <a:noFill/>
                </a:ln>
                <a:effectLst/>
                <a:latin typeface="Monaco"/>
              </a:rPr>
              <a:t>Backbone.Events</a:t>
            </a:r>
            <a:r>
              <a:rPr kumimoji="0" lang="en-US" altLang="en-US" sz="2400" b="1" i="1" strike="noStrike" cap="none" normalizeH="0" baseline="0" smtClean="0">
                <a:ln>
                  <a:noFill/>
                </a:ln>
                <a:effectLst/>
                <a:latin typeface="Helvetica Neue"/>
              </a:rPr>
              <a:t> được trộn vào Backbone “</a:t>
            </a:r>
            <a:r>
              <a:rPr lang="en-US" altLang="en-US" sz="2400" b="1" i="1" smtClean="0">
                <a:latin typeface="Helvetica Neue"/>
              </a:rPr>
              <a:t>classes</a:t>
            </a:r>
            <a:r>
              <a:rPr kumimoji="0" lang="en-US" altLang="en-US" sz="2400" b="1" i="1" strike="noStrike" cap="none" normalizeH="0" baseline="0" smtClean="0">
                <a:ln>
                  <a:noFill/>
                </a:ln>
                <a:effectLst/>
                <a:latin typeface="Helvetica Neue"/>
              </a:rPr>
              <a:t>" khác, bao gồm:</a:t>
            </a:r>
            <a:br>
              <a:rPr kumimoji="0" lang="en-US" altLang="en-US" sz="2400" b="1" i="1" strike="noStrike" cap="none" normalizeH="0" baseline="0" smtClean="0">
                <a:ln>
                  <a:noFill/>
                </a:ln>
                <a:effectLst/>
                <a:latin typeface="Helvetica Neue"/>
              </a:rPr>
            </a:br>
            <a:r>
              <a:rPr kumimoji="0" lang="en-US" altLang="en-US" sz="2400" b="1" i="1" strike="noStrike" cap="none" normalizeH="0" baseline="0" smtClean="0">
                <a:ln>
                  <a:noFill/>
                </a:ln>
                <a:effectLst/>
                <a:latin typeface="Helvetica Neue"/>
              </a:rPr>
              <a:t>	</a:t>
            </a:r>
            <a:r>
              <a:rPr lang="en-US" sz="2400" b="1" i="1" smtClean="0"/>
              <a:t>Backbone</a:t>
            </a:r>
            <a:br>
              <a:rPr lang="en-US" sz="2400" b="1" i="1" smtClean="0"/>
            </a:br>
            <a:r>
              <a:rPr lang="en-US" sz="2400" b="1" i="1" smtClean="0"/>
              <a:t>	Backbone.Model</a:t>
            </a:r>
            <a:br>
              <a:rPr lang="en-US" sz="2400" b="1" i="1" smtClean="0"/>
            </a:br>
            <a:r>
              <a:rPr lang="en-US" sz="2400" b="1" i="1" smtClean="0"/>
              <a:t>	Backbone.Collection</a:t>
            </a:r>
            <a:br>
              <a:rPr lang="en-US" sz="2400" b="1" i="1" smtClean="0"/>
            </a:br>
            <a:r>
              <a:rPr lang="en-US" sz="2400" b="1" i="1" smtClean="0"/>
              <a:t>	Backbone.Router</a:t>
            </a:r>
            <a:br>
              <a:rPr lang="en-US" sz="2400" b="1" i="1" smtClean="0"/>
            </a:br>
            <a:r>
              <a:rPr lang="en-US" sz="2400" b="1" i="1" smtClean="0"/>
              <a:t>	Backbone.History</a:t>
            </a:r>
            <a:br>
              <a:rPr lang="en-US" sz="2400" b="1" i="1" smtClean="0"/>
            </a:br>
            <a:r>
              <a:rPr lang="en-US" sz="2400" b="1" i="1" smtClean="0"/>
              <a:t>	Backbone.View</a:t>
            </a:r>
            <a:endParaRPr lang="en-US" sz="2400"/>
          </a:p>
        </p:txBody>
      </p:sp>
      <p:sp>
        <p:nvSpPr>
          <p:cNvPr id="7" name="Rectangle 4"/>
          <p:cNvSpPr>
            <a:spLocks noGrp="1" noChangeArrowheads="1"/>
          </p:cNvSpPr>
          <p:nvPr>
            <p:ph type="subTitle" idx="1"/>
          </p:nvPr>
        </p:nvSpPr>
        <p:spPr bwMode="auto">
          <a:xfrm>
            <a:off x="1249250" y="3014565"/>
            <a:ext cx="10414715" cy="830997"/>
          </a:xfrm>
          <a:prstGeom prst="rect">
            <a:avLst/>
          </a:prstGeom>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smtClean="0">
                <a:ln>
                  <a:noFill/>
                </a:ln>
                <a:solidFill>
                  <a:srgbClr val="000000"/>
                </a:solidFill>
                <a:effectLst/>
                <a:latin typeface="Helvetica Neue"/>
              </a:rPr>
              <a:t>Lưu ý rằng </a:t>
            </a:r>
            <a:r>
              <a:rPr kumimoji="0" lang="en-US" altLang="en-US" b="0" i="0" u="none" strike="noStrike" cap="none" normalizeH="0" baseline="0" smtClean="0">
                <a:ln>
                  <a:noFill/>
                </a:ln>
                <a:solidFill>
                  <a:schemeClr val="tx1"/>
                </a:solidFill>
                <a:effectLst/>
                <a:latin typeface="Monaco"/>
              </a:rPr>
              <a:t>Backbone.Events</a:t>
            </a:r>
            <a:r>
              <a:rPr kumimoji="0" lang="en-US" altLang="en-US" b="0" i="0" u="none" strike="noStrike" cap="none" normalizeH="0" baseline="0" smtClean="0">
                <a:ln>
                  <a:noFill/>
                </a:ln>
                <a:solidFill>
                  <a:srgbClr val="000000"/>
                </a:solidFill>
                <a:effectLst/>
                <a:latin typeface="Helvetica Neue"/>
              </a:rPr>
              <a:t>được </a:t>
            </a:r>
            <a:r>
              <a:rPr kumimoji="0" lang="en-US" altLang="en-US" b="0" i="0" u="none" strike="noStrike" cap="none" normalizeH="0" baseline="0" smtClean="0">
                <a:ln>
                  <a:noFill/>
                </a:ln>
                <a:solidFill>
                  <a:srgbClr val="000000"/>
                </a:solidFill>
                <a:effectLst/>
                <a:latin typeface="Times New Roman" panose="02020603050405020304" pitchFamily="18" charset="0"/>
                <a:cs typeface="Times New Roman" panose="02020603050405020304" pitchFamily="18" charset="0"/>
              </a:rPr>
              <a:t>trộn</a:t>
            </a:r>
            <a:r>
              <a:rPr kumimoji="0" lang="en-US" altLang="en-US" b="0" i="0" u="none" strike="noStrike" cap="none" normalizeH="0" baseline="0" smtClean="0">
                <a:ln>
                  <a:noFill/>
                </a:ln>
                <a:solidFill>
                  <a:srgbClr val="000000"/>
                </a:solidFill>
                <a:effectLst/>
                <a:latin typeface="Helvetica Neue"/>
              </a:rPr>
              <a:t> vào các </a:t>
            </a:r>
            <a:r>
              <a:rPr kumimoji="0" lang="en-US" altLang="en-US" b="0" i="0" u="none" strike="noStrike" cap="none" normalizeH="0" baseline="0" smtClean="0">
                <a:ln>
                  <a:noFill/>
                </a:ln>
                <a:solidFill>
                  <a:schemeClr val="tx1"/>
                </a:solidFill>
                <a:effectLst/>
                <a:latin typeface="Monaco"/>
              </a:rPr>
              <a:t>Backbone </a:t>
            </a:r>
            <a:r>
              <a:rPr kumimoji="0" lang="en-US" altLang="en-US" b="0" i="0" u="none" strike="noStrike" cap="none" normalizeH="0" baseline="0" smtClean="0">
                <a:ln>
                  <a:noFill/>
                </a:ln>
                <a:solidFill>
                  <a:srgbClr val="000000"/>
                </a:solidFill>
                <a:effectLst/>
                <a:latin typeface="Helvetica Neue"/>
              </a:rPr>
              <a:t>đối tượng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smtClean="0">
                <a:ln>
                  <a:noFill/>
                </a:ln>
                <a:solidFill>
                  <a:schemeClr val="tx1"/>
                </a:solidFill>
                <a:effectLst/>
              </a:rPr>
              <a:t> </a:t>
            </a:r>
            <a:endParaRPr kumimoji="0" lang="en-US" altLang="en-US" b="0" i="0" u="none" strike="noStrike" cap="none" normalizeH="0" baseline="0" smtClean="0">
              <a:ln>
                <a:noFill/>
              </a:ln>
              <a:solidFill>
                <a:schemeClr val="tx1"/>
              </a:solidFill>
              <a:effectLst/>
              <a:latin typeface="Arial" panose="020B0604020202020204" pitchFamily="34" charset="0"/>
            </a:endParaRPr>
          </a:p>
        </p:txBody>
      </p:sp>
      <p:sp>
        <p:nvSpPr>
          <p:cNvPr id="8" name="Rectangle 5"/>
          <p:cNvSpPr>
            <a:spLocks noChangeArrowheads="1"/>
          </p:cNvSpPr>
          <p:nvPr/>
        </p:nvSpPr>
        <p:spPr bwMode="auto">
          <a:xfrm rot="10800000" flipV="1">
            <a:off x="1249250" y="3841227"/>
            <a:ext cx="10414715" cy="1107996"/>
          </a:xfrm>
          <a:prstGeom prst="rect">
            <a:avLst/>
          </a:prstGeom>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rgbClr val="000000"/>
                </a:solidFill>
                <a:effectLst/>
                <a:latin typeface="Helvetica Neue"/>
              </a:rPr>
              <a:t>Kể từ khi </a:t>
            </a:r>
            <a:r>
              <a:rPr kumimoji="0" lang="en-US" altLang="en-US" sz="2400" b="0" i="0" u="none" strike="noStrike" cap="none" normalizeH="0" baseline="0" smtClean="0">
                <a:ln>
                  <a:noFill/>
                </a:ln>
                <a:solidFill>
                  <a:schemeClr val="tx1"/>
                </a:solidFill>
                <a:effectLst/>
                <a:latin typeface="Monaco"/>
              </a:rPr>
              <a:t>Backbone </a:t>
            </a:r>
            <a:r>
              <a:rPr kumimoji="0" lang="en-US" altLang="en-US" sz="2400" b="0" i="0" u="none" strike="noStrike" cap="none" normalizeH="0" baseline="0" smtClean="0">
                <a:ln>
                  <a:noFill/>
                </a:ln>
                <a:solidFill>
                  <a:srgbClr val="000000"/>
                </a:solidFill>
                <a:effectLst/>
                <a:latin typeface="Helvetica Neue"/>
              </a:rPr>
              <a:t>được nhìn thấy trên toàn cầu, nó có thể được sử dụng như một chiếc xe buýt sự kiện đơn giản</a:t>
            </a:r>
            <a:r>
              <a:rPr kumimoji="0" lang="en-US" altLang="en-US" sz="1300" b="0" i="0" u="none" strike="noStrike" cap="none" normalizeH="0" baseline="0" smtClean="0">
                <a:ln>
                  <a:noFill/>
                </a:ln>
                <a:solidFill>
                  <a:srgbClr val="000000"/>
                </a:solidFill>
                <a:effectLst/>
                <a:latin typeface="Helvetica Neue"/>
              </a:rPr>
              <a:t>:</a:t>
            </a:r>
            <a:r>
              <a:rPr kumimoji="0" lang="en-US" altLang="en-US" sz="1100" b="0" i="0" u="none" strike="noStrike" cap="none" normalizeH="0" baseline="0" smtClean="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9" name="Rectangle 6"/>
          <p:cNvSpPr>
            <a:spLocks noChangeArrowheads="1"/>
          </p:cNvSpPr>
          <p:nvPr/>
        </p:nvSpPr>
        <p:spPr bwMode="auto">
          <a:xfrm>
            <a:off x="1249250" y="4959363"/>
            <a:ext cx="6375042" cy="1639180"/>
          </a:xfrm>
          <a:prstGeom prst="rect">
            <a:avLst/>
          </a:prstGeom>
          <a:ln/>
        </p:spPr>
        <p:style>
          <a:lnRef idx="2">
            <a:schemeClr val="dk1"/>
          </a:lnRef>
          <a:fillRef idx="1">
            <a:schemeClr val="lt1"/>
          </a:fillRef>
          <a:effectRef idx="0">
            <a:schemeClr val="dk1"/>
          </a:effectRef>
          <a:fontRef idx="minor">
            <a:schemeClr val="dk1"/>
          </a:fontRef>
        </p:style>
        <p:txBody>
          <a:bodyPr vert="horz" wrap="square" lIns="0" tIns="0" rIns="0" bIns="160287"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chemeClr val="tx1"/>
                </a:solidFill>
                <a:effectLst/>
                <a:latin typeface="Monaco"/>
              </a:rPr>
              <a:t>Backbone.on('event', </a:t>
            </a:r>
            <a:r>
              <a:rPr kumimoji="0" lang="en-US" altLang="en-US" sz="2400" b="1" i="0" u="none" strike="noStrike" cap="none" normalizeH="0" baseline="0" smtClean="0">
                <a:ln>
                  <a:noFill/>
                </a:ln>
                <a:solidFill>
                  <a:schemeClr val="tx1"/>
                </a:solidFill>
                <a:effectLst/>
                <a:latin typeface="Monaco"/>
              </a:rPr>
              <a:t>function</a:t>
            </a:r>
            <a:r>
              <a:rPr kumimoji="0" lang="en-US" altLang="en-US" sz="2400" b="0" i="0" u="none" strike="noStrike" cap="none" normalizeH="0" baseline="0" smtClean="0">
                <a:ln>
                  <a:noFill/>
                </a:ln>
                <a:solidFill>
                  <a:schemeClr val="tx1"/>
                </a:solidFill>
                <a:effectLst/>
                <a:latin typeface="Monaco"/>
              </a:rPr>
              <a:t>() {console.log('Handled Backbone event');}); Backbone.trigger('event'); </a:t>
            </a:r>
            <a:r>
              <a:rPr kumimoji="0" lang="en-US" altLang="en-US" sz="2400" b="0" i="1" u="none" strike="noStrike" cap="none" normalizeH="0" baseline="0" smtClean="0">
                <a:ln>
                  <a:noFill/>
                </a:ln>
                <a:solidFill>
                  <a:schemeClr val="tx1"/>
                </a:solidFill>
                <a:effectLst/>
                <a:latin typeface="Monaco"/>
              </a:rPr>
              <a:t>// logs: Handled Backbone event</a:t>
            </a:r>
            <a:r>
              <a:rPr kumimoji="0" lang="en-US" altLang="en-US" sz="2400" b="0" i="0" u="none" strike="noStrike" cap="none" normalizeH="0" baseline="0" smtClean="0">
                <a:ln>
                  <a:noFill/>
                </a:ln>
                <a:solidFill>
                  <a:schemeClr val="tx1"/>
                </a:solidFill>
                <a:effectLst/>
              </a:rPr>
              <a:t> </a:t>
            </a:r>
            <a:endParaRPr kumimoji="0" lang="en-US" altLang="en-US" sz="24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8506148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type="title"/>
          </p:nvPr>
        </p:nvSpPr>
        <p:spPr bwMode="auto">
          <a:xfrm>
            <a:off x="838200" y="318384"/>
            <a:ext cx="10515601" cy="2215991"/>
          </a:xfrm>
          <a:prstGeom prst="rect">
            <a:avLst/>
          </a:prstGeom>
          <a:solidFill>
            <a:srgbClr val="FEE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2400" b="1" strike="noStrike" cap="none" normalizeH="0" baseline="0" smtClean="0">
                <a:ln>
                  <a:noFill/>
                </a:ln>
                <a:effectLst/>
                <a:latin typeface="Helvetica Neue"/>
              </a:rPr>
              <a:t>on (), </a:t>
            </a:r>
            <a:r>
              <a:rPr lang="en-US" altLang="en-US" sz="2400" b="1" smtClean="0">
                <a:latin typeface="Helvetica Neue"/>
              </a:rPr>
              <a:t>off</a:t>
            </a:r>
            <a:r>
              <a:rPr kumimoji="0" lang="en-US" altLang="en-US" sz="2400" b="1" strike="noStrike" cap="none" normalizeH="0" baseline="0" smtClean="0">
                <a:ln>
                  <a:noFill/>
                </a:ln>
                <a:effectLst/>
                <a:latin typeface="Helvetica Neue"/>
              </a:rPr>
              <a:t> (), và </a:t>
            </a:r>
            <a:r>
              <a:rPr lang="en-US" altLang="en-US" sz="2400" b="1" smtClean="0">
                <a:latin typeface="Helvetica Neue"/>
              </a:rPr>
              <a:t>trigger</a:t>
            </a:r>
            <a:r>
              <a:rPr kumimoji="0" lang="en-US" altLang="en-US" sz="2400" b="1" strike="noStrike" cap="none" normalizeH="0" baseline="0" smtClean="0">
                <a:ln>
                  <a:noFill/>
                </a:ln>
                <a:effectLst/>
                <a:latin typeface="Helvetica Neue"/>
              </a:rPr>
              <a:t>()</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2400" b="1" strike="noStrike" cap="none" normalizeH="0" baseline="0" smtClean="0">
                <a:ln>
                  <a:noFill/>
                </a:ln>
                <a:effectLst/>
                <a:latin typeface="Monaco"/>
              </a:rPr>
              <a:t>Backbone.Events</a:t>
            </a:r>
            <a:r>
              <a:rPr kumimoji="0" lang="en-US" altLang="en-US" sz="2400" b="1" strike="noStrike" cap="none" normalizeH="0" baseline="0" smtClean="0">
                <a:ln>
                  <a:noFill/>
                </a:ln>
                <a:effectLst/>
                <a:latin typeface="Helvetica Neue"/>
              </a:rPr>
              <a:t>có thể cung cấp cho bất kỳ đối tượng khả năng để ràng buộc và kích hoạt sự kiện tùy chỉnh. Chúng tôi có thể kết hợp mô-đun này vào bất kỳ đối tượng một cách dễ dàng và không có một yêu cầu cho các sự kiện được khai báo trước khi bị ràng buộc vào một trình xử lý gọi lại.</a:t>
            </a:r>
            <a:endParaRPr kumimoji="0" lang="en-US" altLang="en-US" sz="2400" b="1" strike="noStrike" cap="none" normalizeH="0" baseline="0" smtClean="0">
              <a:ln>
                <a:noFill/>
              </a:ln>
              <a:effectLst/>
            </a:endParaRPr>
          </a:p>
        </p:txBody>
      </p:sp>
      <p:sp>
        <p:nvSpPr>
          <p:cNvPr id="5" name="Rectangle 2"/>
          <p:cNvSpPr>
            <a:spLocks noGrp="1" noChangeArrowheads="1"/>
          </p:cNvSpPr>
          <p:nvPr>
            <p:ph idx="1"/>
          </p:nvPr>
        </p:nvSpPr>
        <p:spPr bwMode="auto">
          <a:xfrm>
            <a:off x="670775" y="2812154"/>
            <a:ext cx="11141765" cy="222395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60287"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None/>
              <a:tabLst/>
            </a:pPr>
            <a:r>
              <a:rPr lang="en-US" altLang="en-US" sz="2200" b="1" smtClean="0">
                <a:latin typeface="Monaco"/>
              </a:rPr>
              <a:t>Thí dụ:</a:t>
            </a:r>
            <a:endParaRPr kumimoji="0" lang="en-US" altLang="en-US" sz="2200" b="1" i="0" u="none" strike="noStrike" cap="none" normalizeH="0" baseline="0" smtClean="0">
              <a:ln>
                <a:noFill/>
              </a:ln>
              <a:effectLst/>
              <a:latin typeface="Monaco"/>
            </a:endParaRP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2200" b="1" i="0" u="none" strike="noStrike" cap="none" normalizeH="0" baseline="0" smtClean="0">
                <a:ln>
                  <a:noFill/>
                </a:ln>
                <a:effectLst/>
                <a:latin typeface="Monaco"/>
              </a:rPr>
              <a:t>var</a:t>
            </a:r>
            <a:r>
              <a:rPr kumimoji="0" lang="en-US" altLang="en-US" sz="2200" b="0" i="0" u="none" strike="noStrike" cap="none" normalizeH="0" baseline="0" smtClean="0">
                <a:ln>
                  <a:noFill/>
                </a:ln>
                <a:effectLst/>
                <a:latin typeface="Monaco"/>
              </a:rPr>
              <a:t> ourObject = {}; </a:t>
            </a:r>
            <a:r>
              <a:rPr kumimoji="0" lang="en-US" altLang="en-US" sz="2200" b="0" i="1" u="none" strike="noStrike" cap="none" normalizeH="0" baseline="0" smtClean="0">
                <a:ln>
                  <a:noFill/>
                </a:ln>
                <a:effectLst/>
                <a:latin typeface="Monaco"/>
              </a:rPr>
              <a:t>// Mixin</a:t>
            </a:r>
            <a:r>
              <a:rPr kumimoji="0" lang="en-US" altLang="en-US" sz="2200" b="0" i="0" u="none" strike="noStrike" cap="none" normalizeH="0" baseline="0" smtClean="0">
                <a:ln>
                  <a:noFill/>
                </a:ln>
                <a:effectLst/>
                <a:latin typeface="Monaco"/>
              </a:rPr>
              <a:t> _.extend(ourObject, Backbone.Events); </a:t>
            </a:r>
            <a:r>
              <a:rPr kumimoji="0" lang="en-US" altLang="en-US" sz="2200" b="0" i="1" u="none" strike="noStrike" cap="none" normalizeH="0" baseline="0" smtClean="0">
                <a:ln>
                  <a:noFill/>
                </a:ln>
                <a:effectLst/>
                <a:latin typeface="Monaco"/>
              </a:rPr>
              <a:t>// Add a </a:t>
            </a:r>
            <a:r>
              <a:rPr lang="en-US" altLang="en-US" sz="2200" i="1" smtClean="0">
                <a:latin typeface="Monaco"/>
              </a:rPr>
              <a:t>    	</a:t>
            </a:r>
            <a:r>
              <a:rPr kumimoji="0" lang="en-US" altLang="en-US" sz="2200" b="0" i="1" u="none" strike="noStrike" cap="none" normalizeH="0" baseline="0" smtClean="0">
                <a:ln>
                  <a:noFill/>
                </a:ln>
                <a:effectLst/>
                <a:latin typeface="Monaco"/>
              </a:rPr>
              <a:t>custom event</a:t>
            </a:r>
            <a:r>
              <a:rPr kumimoji="0" lang="en-US" altLang="en-US" sz="2200" b="0" i="0" u="none" strike="noStrike" cap="none" normalizeH="0" baseline="0" smtClean="0">
                <a:ln>
                  <a:noFill/>
                </a:ln>
                <a:effectLst/>
                <a:latin typeface="Monaco"/>
              </a:rPr>
              <a:t> ourObject.on('dance', </a:t>
            </a:r>
            <a:r>
              <a:rPr kumimoji="0" lang="en-US" altLang="en-US" sz="2200" b="1" i="0" u="none" strike="noStrike" cap="none" normalizeH="0" baseline="0" smtClean="0">
                <a:ln>
                  <a:noFill/>
                </a:ln>
                <a:effectLst/>
                <a:latin typeface="Monaco"/>
              </a:rPr>
              <a:t>function</a:t>
            </a:r>
            <a:r>
              <a:rPr kumimoji="0" lang="en-US" altLang="en-US" sz="2200" b="0" i="0" u="none" strike="noStrike" cap="none" normalizeH="0" baseline="0" smtClean="0">
                <a:ln>
                  <a:noFill/>
                </a:ln>
                <a:effectLst/>
                <a:latin typeface="Monaco"/>
              </a:rPr>
              <a:t>(msg){ </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smtClean="0">
                <a:ln>
                  <a:noFill/>
                </a:ln>
                <a:effectLst/>
                <a:latin typeface="Monaco"/>
              </a:rPr>
              <a:t>			console.log('We triggered ' + msg); }); </a:t>
            </a:r>
            <a:r>
              <a:rPr kumimoji="0" lang="en-US" altLang="en-US" sz="2200" b="0" i="1" u="none" strike="noStrike" cap="none" normalizeH="0" baseline="0" smtClean="0">
                <a:ln>
                  <a:noFill/>
                </a:ln>
                <a:effectLst/>
                <a:latin typeface="Monaco"/>
              </a:rPr>
              <a:t>// Trigger the custom 	event</a:t>
            </a:r>
            <a:r>
              <a:rPr kumimoji="0" lang="en-US" altLang="en-US" sz="2200" b="0" i="0" u="none" strike="noStrike" cap="none" normalizeH="0" baseline="0" smtClean="0">
                <a:ln>
                  <a:noFill/>
                </a:ln>
                <a:effectLst/>
                <a:latin typeface="Monaco"/>
              </a:rPr>
              <a:t> ourObject.trigger('dance', 'our event');</a:t>
            </a:r>
            <a:r>
              <a:rPr kumimoji="0" lang="en-US" altLang="en-US" sz="2200" b="0" i="0" u="none" strike="noStrike" cap="none" normalizeH="0" baseline="0" smtClean="0">
                <a:ln>
                  <a:noFill/>
                </a:ln>
                <a:effectLst/>
              </a:rPr>
              <a:t> </a:t>
            </a:r>
          </a:p>
          <a:p>
            <a:pPr marL="0" marR="0" lvl="0" indent="0"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smtClean="0">
              <a:ln>
                <a:noFill/>
              </a:ln>
              <a:effectLst/>
              <a:latin typeface="Arial" panose="020B0604020202020204" pitchFamily="34" charset="0"/>
            </a:endParaRPr>
          </a:p>
        </p:txBody>
      </p:sp>
      <p:sp>
        <p:nvSpPr>
          <p:cNvPr id="6" name="Rectangle 5"/>
          <p:cNvSpPr/>
          <p:nvPr/>
        </p:nvSpPr>
        <p:spPr>
          <a:xfrm>
            <a:off x="6003630" y="2967335"/>
            <a:ext cx="184730" cy="1754326"/>
          </a:xfrm>
          <a:prstGeom prst="rect">
            <a:avLst/>
          </a:prstGeom>
          <a:noFill/>
        </p:spPr>
        <p:txBody>
          <a:bodyPr wrap="none" lIns="91440" tIns="45720" rIns="91440" bIns="45720">
            <a:spAutoFit/>
          </a:bodyPr>
          <a:lstStyle/>
          <a:p>
            <a:pPr algn="ctr"/>
            <a:endParaRPr lang="en-US" sz="5400" b="0" cap="none" spc="0" smtClean="0">
              <a:ln w="0"/>
              <a:solidFill>
                <a:schemeClr val="tx1"/>
              </a:solidFill>
              <a:effectLst>
                <a:outerShdw blurRad="38100" dist="19050" dir="2700000" algn="tl" rotWithShape="0">
                  <a:schemeClr val="dk1">
                    <a:alpha val="40000"/>
                  </a:schemeClr>
                </a:outerShdw>
              </a:effectLst>
            </a:endParaRPr>
          </a:p>
          <a:p>
            <a:pPr algn="ctr"/>
            <a:endParaRPr lang="en-US" sz="5400" b="0" cap="none" spc="0">
              <a:ln w="0"/>
              <a:solidFill>
                <a:schemeClr val="tx1"/>
              </a:solidFill>
              <a:effectLst>
                <a:outerShdw blurRad="38100" dist="19050" dir="2700000" algn="tl" rotWithShape="0">
                  <a:schemeClr val="dk1">
                    <a:alpha val="40000"/>
                  </a:schemeClr>
                </a:outerShdw>
              </a:effectLst>
            </a:endParaRPr>
          </a:p>
        </p:txBody>
      </p:sp>
      <p:sp>
        <p:nvSpPr>
          <p:cNvPr id="7" name="Rectangle 3"/>
          <p:cNvSpPr>
            <a:spLocks noChangeArrowheads="1"/>
          </p:cNvSpPr>
          <p:nvPr/>
        </p:nvSpPr>
        <p:spPr bwMode="auto">
          <a:xfrm>
            <a:off x="437883" y="5124665"/>
            <a:ext cx="11374658" cy="769441"/>
          </a:xfrm>
          <a:prstGeom prst="rect">
            <a:avLst/>
          </a:prstGeom>
          <a:solidFill>
            <a:srgbClr val="FEE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smtClean="0">
                <a:ln>
                  <a:noFill/>
                </a:ln>
                <a:solidFill>
                  <a:schemeClr val="tx1">
                    <a:lumMod val="75000"/>
                    <a:lumOff val="25000"/>
                  </a:schemeClr>
                </a:solidFill>
                <a:effectLst/>
                <a:latin typeface="Monaco"/>
              </a:rPr>
              <a:t>on </a:t>
            </a:r>
            <a:r>
              <a:rPr kumimoji="0" lang="en-US" altLang="en-US" sz="2200" b="0" i="0" u="none" strike="noStrike" cap="none" normalizeH="0" baseline="0" smtClean="0">
                <a:ln>
                  <a:noFill/>
                </a:ln>
                <a:solidFill>
                  <a:schemeClr val="tx1">
                    <a:lumMod val="75000"/>
                    <a:lumOff val="25000"/>
                  </a:schemeClr>
                </a:solidFill>
                <a:effectLst/>
                <a:latin typeface="Helvetica Neue"/>
              </a:rPr>
              <a:t>gắn bó với một chức năng gọi lại cho một đối tượng, như chúng tôi đã thực hiện với </a:t>
            </a:r>
            <a:r>
              <a:rPr kumimoji="0" lang="en-US" altLang="en-US" sz="2200" b="0" i="0" u="none" strike="noStrike" cap="none" normalizeH="0" baseline="0" smtClean="0">
                <a:ln>
                  <a:noFill/>
                </a:ln>
                <a:solidFill>
                  <a:schemeClr val="tx1">
                    <a:lumMod val="75000"/>
                    <a:lumOff val="25000"/>
                  </a:schemeClr>
                </a:solidFill>
                <a:effectLst/>
                <a:latin typeface="Monaco"/>
              </a:rPr>
              <a:t>dance </a:t>
            </a:r>
            <a:r>
              <a:rPr kumimoji="0" lang="en-US" altLang="en-US" sz="2200" b="0" i="0" u="none" strike="noStrike" cap="none" normalizeH="0" baseline="0" smtClean="0">
                <a:ln>
                  <a:noFill/>
                </a:ln>
                <a:solidFill>
                  <a:schemeClr val="tx1">
                    <a:lumMod val="75000"/>
                    <a:lumOff val="25000"/>
                  </a:schemeClr>
                </a:solidFill>
                <a:effectLst/>
                <a:latin typeface="Helvetica Neue"/>
              </a:rPr>
              <a:t>ở ví dụ trên. Việc gọi lại được gọi mỗi khi sự kiện được kích hoạt</a:t>
            </a:r>
            <a:r>
              <a:rPr kumimoji="0" lang="en-US" altLang="en-US" sz="1300" b="0" i="0" u="none" strike="noStrike" cap="none" normalizeH="0" baseline="0" smtClean="0">
                <a:ln>
                  <a:noFill/>
                </a:ln>
                <a:solidFill>
                  <a:schemeClr val="tx1">
                    <a:lumMod val="75000"/>
                    <a:lumOff val="25000"/>
                  </a:schemeClr>
                </a:solidFill>
                <a:effectLst/>
                <a:latin typeface="Helvetica Neue"/>
              </a:rPr>
              <a:t>.</a:t>
            </a:r>
            <a:r>
              <a:rPr kumimoji="0" lang="en-US" altLang="en-US" sz="1100" b="0" i="0" u="none" strike="noStrike" cap="none" normalizeH="0" baseline="0" smtClean="0">
                <a:ln>
                  <a:noFill/>
                </a:ln>
                <a:solidFill>
                  <a:schemeClr val="tx1">
                    <a:lumMod val="75000"/>
                    <a:lumOff val="25000"/>
                  </a:schemeClr>
                </a:solidFill>
                <a:effectLst/>
              </a:rPr>
              <a:t> </a:t>
            </a:r>
            <a:endParaRPr kumimoji="0" lang="en-US" altLang="en-US" sz="1800" b="0" i="0" u="none" strike="noStrike" cap="none" normalizeH="0" baseline="0" smtClean="0">
              <a:ln>
                <a:noFill/>
              </a:ln>
              <a:solidFill>
                <a:schemeClr val="tx1">
                  <a:lumMod val="75000"/>
                  <a:lumOff val="25000"/>
                </a:schemeClr>
              </a:solidFill>
              <a:effectLst/>
              <a:latin typeface="Arial" panose="020B0604020202020204" pitchFamily="34" charset="0"/>
            </a:endParaRPr>
          </a:p>
        </p:txBody>
      </p:sp>
    </p:spTree>
    <p:extLst>
      <p:ext uri="{BB962C8B-B14F-4D97-AF65-F5344CB8AC3E}">
        <p14:creationId xmlns:p14="http://schemas.microsoft.com/office/powerpoint/2010/main" val="109318486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type="ctrTitle"/>
          </p:nvPr>
        </p:nvSpPr>
        <p:spPr bwMode="auto">
          <a:xfrm>
            <a:off x="662610" y="332480"/>
            <a:ext cx="10979892" cy="1569660"/>
          </a:xfrm>
          <a:prstGeom prst="rect">
            <a:avLst/>
          </a:prstGeom>
          <a:solidFill>
            <a:srgbClr val="FEE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cap="none" normalizeH="0" baseline="0" smtClean="0">
                <a:ln>
                  <a:noFill/>
                </a:ln>
                <a:solidFill>
                  <a:srgbClr val="000000"/>
                </a:solidFill>
                <a:latin typeface="Helvetica Neue"/>
              </a:rPr>
              <a:t>Một đặc biệt </a:t>
            </a:r>
            <a:r>
              <a:rPr kumimoji="0" lang="en-US" altLang="en-US" sz="2400" b="0" i="0" u="none" cap="none" normalizeH="0" baseline="0" smtClean="0">
                <a:ln>
                  <a:noFill/>
                </a:ln>
                <a:solidFill>
                  <a:schemeClr val="tx1"/>
                </a:solidFill>
                <a:latin typeface="Monaco"/>
              </a:rPr>
              <a:t>all </a:t>
            </a:r>
            <a:r>
              <a:rPr kumimoji="0" lang="en-US" altLang="en-US" sz="2400" b="0" i="0" u="none" cap="none" normalizeH="0" baseline="0" smtClean="0">
                <a:ln>
                  <a:noFill/>
                </a:ln>
                <a:solidFill>
                  <a:srgbClr val="000000"/>
                </a:solidFill>
                <a:latin typeface="Helvetica Neue"/>
              </a:rPr>
              <a:t>sự kiện được thực hiện trong trường hợp bạn muốn thông báo cho mọi sự kiện xảy ra trên đối tượng </a:t>
            </a:r>
            <a:br>
              <a:rPr kumimoji="0" lang="en-US" altLang="en-US" sz="2400" b="0" i="0" u="none" cap="none" normalizeH="0" baseline="0" smtClean="0">
                <a:ln>
                  <a:noFill/>
                </a:ln>
                <a:solidFill>
                  <a:srgbClr val="000000"/>
                </a:solidFill>
                <a:latin typeface="Helvetica Neue"/>
              </a:rPr>
            </a:br>
            <a:r>
              <a:rPr kumimoji="0" lang="en-US" altLang="en-US" sz="2400" b="0" i="0" u="none" cap="none" normalizeH="0" baseline="0" smtClean="0">
                <a:ln>
                  <a:noFill/>
                </a:ln>
                <a:solidFill>
                  <a:srgbClr val="000000"/>
                </a:solidFill>
                <a:latin typeface="Helvetica Neue"/>
              </a:rPr>
              <a:t>(ví dụ, nếu bạn muốn để sàng lọc các sự kiện trong một địa điểm duy nhất). Các </a:t>
            </a:r>
            <a:r>
              <a:rPr kumimoji="0" lang="en-US" altLang="en-US" sz="2400" b="0" i="0" u="none" cap="none" normalizeH="0" baseline="0" smtClean="0">
                <a:ln>
                  <a:noFill/>
                </a:ln>
                <a:solidFill>
                  <a:schemeClr val="tx1"/>
                </a:solidFill>
                <a:latin typeface="Monaco"/>
              </a:rPr>
              <a:t>all</a:t>
            </a:r>
            <a:r>
              <a:rPr kumimoji="0" lang="en-US" altLang="en-US" sz="2400" b="0" i="0" u="none" cap="none" normalizeH="0" baseline="0" smtClean="0">
                <a:ln>
                  <a:noFill/>
                </a:ln>
                <a:solidFill>
                  <a:srgbClr val="000000"/>
                </a:solidFill>
                <a:latin typeface="Helvetica Neue"/>
              </a:rPr>
              <a:t>sự kiện có thể được sử dụng như sau:</a:t>
            </a:r>
            <a:r>
              <a:rPr kumimoji="0" lang="en-US" altLang="en-US" sz="2400" b="0" i="0" u="none" cap="none" normalizeH="0" baseline="0" smtClean="0">
                <a:ln>
                  <a:noFill/>
                </a:ln>
                <a:solidFill>
                  <a:schemeClr val="tx1"/>
                </a:solidFill>
              </a:rPr>
              <a:t> </a:t>
            </a:r>
            <a:endParaRPr kumimoji="0" lang="en-US" altLang="en-US" sz="2400" b="0" i="0" u="none" cap="none" normalizeH="0" baseline="0" smtClean="0">
              <a:ln>
                <a:noFill/>
              </a:ln>
              <a:solidFill>
                <a:schemeClr val="tx1"/>
              </a:solidFill>
              <a:latin typeface="Arial" panose="020B0604020202020204" pitchFamily="34" charset="0"/>
            </a:endParaRPr>
          </a:p>
        </p:txBody>
      </p:sp>
      <p:sp>
        <p:nvSpPr>
          <p:cNvPr id="5" name="Rectangle 2"/>
          <p:cNvSpPr>
            <a:spLocks noGrp="1" noChangeArrowheads="1"/>
          </p:cNvSpPr>
          <p:nvPr>
            <p:ph type="subTitle" idx="1"/>
          </p:nvPr>
        </p:nvSpPr>
        <p:spPr bwMode="auto">
          <a:xfrm>
            <a:off x="662610" y="2176272"/>
            <a:ext cx="10580397" cy="385517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60287"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smtClean="0">
                <a:ln>
                  <a:noFill/>
                </a:ln>
                <a:solidFill>
                  <a:schemeClr val="tx1">
                    <a:lumMod val="75000"/>
                    <a:lumOff val="25000"/>
                  </a:schemeClr>
                </a:solidFill>
                <a:effectLst/>
                <a:latin typeface="Monaco"/>
              </a:rPr>
              <a:t>var</a:t>
            </a:r>
            <a:r>
              <a:rPr kumimoji="0" lang="en-US" altLang="en-US" b="0" i="0" u="none" strike="noStrike" cap="none" normalizeH="0" baseline="0" smtClean="0">
                <a:ln>
                  <a:noFill/>
                </a:ln>
                <a:solidFill>
                  <a:schemeClr val="tx1">
                    <a:lumMod val="75000"/>
                    <a:lumOff val="25000"/>
                  </a:schemeClr>
                </a:solidFill>
                <a:effectLst/>
                <a:latin typeface="Monaco"/>
              </a:rPr>
              <a:t> ourObject = {}; </a:t>
            </a:r>
            <a:r>
              <a:rPr kumimoji="0" lang="en-US" altLang="en-US" b="0" i="1" u="none" strike="noStrike" cap="none" normalizeH="0" baseline="0" smtClean="0">
                <a:ln>
                  <a:noFill/>
                </a:ln>
                <a:solidFill>
                  <a:schemeClr val="tx1">
                    <a:lumMod val="75000"/>
                    <a:lumOff val="25000"/>
                  </a:schemeClr>
                </a:solidFill>
                <a:effectLst/>
                <a:latin typeface="Monaco"/>
              </a:rPr>
              <a:t>// Mixin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smtClean="0">
                <a:ln>
                  <a:noFill/>
                </a:ln>
                <a:solidFill>
                  <a:schemeClr val="tx1">
                    <a:lumMod val="75000"/>
                    <a:lumOff val="25000"/>
                  </a:schemeClr>
                </a:solidFill>
                <a:effectLst/>
                <a:latin typeface="Monaco"/>
              </a:rPr>
              <a:t> _.extend(ourObject, Backbone.Events);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smtClean="0">
                <a:ln>
                  <a:noFill/>
                </a:ln>
                <a:solidFill>
                  <a:schemeClr val="tx1">
                    <a:lumMod val="75000"/>
                    <a:lumOff val="25000"/>
                  </a:schemeClr>
                </a:solidFill>
                <a:effectLst/>
                <a:latin typeface="Monaco"/>
              </a:rPr>
              <a:t> </a:t>
            </a:r>
            <a:r>
              <a:rPr kumimoji="0" lang="en-US" altLang="en-US" b="1" i="0" u="none" strike="noStrike" cap="none" normalizeH="0" baseline="0" smtClean="0">
                <a:ln>
                  <a:noFill/>
                </a:ln>
                <a:solidFill>
                  <a:schemeClr val="tx1">
                    <a:lumMod val="75000"/>
                    <a:lumOff val="25000"/>
                  </a:schemeClr>
                </a:solidFill>
                <a:effectLst/>
                <a:latin typeface="Monaco"/>
              </a:rPr>
              <a:t>function</a:t>
            </a:r>
            <a:r>
              <a:rPr kumimoji="0" lang="en-US" altLang="en-US" b="0" i="0" u="none" strike="noStrike" cap="none" normalizeH="0" baseline="0" smtClean="0">
                <a:ln>
                  <a:noFill/>
                </a:ln>
                <a:solidFill>
                  <a:schemeClr val="tx1">
                    <a:lumMod val="75000"/>
                    <a:lumOff val="25000"/>
                  </a:schemeClr>
                </a:solidFill>
                <a:effectLst/>
                <a:latin typeface="Monaco"/>
              </a:rPr>
              <a:t> dancing (msg) { console.log("We started " + msg);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smtClean="0">
                <a:ln>
                  <a:noFill/>
                </a:ln>
                <a:solidFill>
                  <a:schemeClr val="tx1">
                    <a:lumMod val="75000"/>
                    <a:lumOff val="25000"/>
                  </a:schemeClr>
                </a:solidFill>
                <a:effectLst/>
                <a:latin typeface="Monaco"/>
              </a:rPr>
              <a:t> ourObject.on("all", </a:t>
            </a:r>
            <a:r>
              <a:rPr kumimoji="0" lang="en-US" altLang="en-US" b="1" i="0" u="none" strike="noStrike" cap="none" normalizeH="0" baseline="0" smtClean="0">
                <a:ln>
                  <a:noFill/>
                </a:ln>
                <a:solidFill>
                  <a:schemeClr val="tx1">
                    <a:lumMod val="75000"/>
                    <a:lumOff val="25000"/>
                  </a:schemeClr>
                </a:solidFill>
                <a:effectLst/>
                <a:latin typeface="Monaco"/>
              </a:rPr>
              <a:t>function</a:t>
            </a:r>
            <a:r>
              <a:rPr kumimoji="0" lang="en-US" altLang="en-US" b="0" i="0" u="none" strike="noStrike" cap="none" normalizeH="0" baseline="0" smtClean="0">
                <a:ln>
                  <a:noFill/>
                </a:ln>
                <a:solidFill>
                  <a:schemeClr val="tx1">
                    <a:lumMod val="75000"/>
                    <a:lumOff val="25000"/>
                  </a:schemeClr>
                </a:solidFill>
                <a:effectLst/>
                <a:latin typeface="Monaco"/>
              </a:rPr>
              <a:t>(eventName){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a:solidFill>
                  <a:schemeClr val="tx1">
                    <a:lumMod val="75000"/>
                    <a:lumOff val="25000"/>
                  </a:schemeClr>
                </a:solidFill>
                <a:latin typeface="Monaco"/>
              </a:rPr>
              <a:t> </a:t>
            </a:r>
            <a:r>
              <a:rPr lang="en-US" altLang="en-US" smtClean="0">
                <a:solidFill>
                  <a:schemeClr val="tx1">
                    <a:lumMod val="75000"/>
                    <a:lumOff val="25000"/>
                  </a:schemeClr>
                </a:solidFill>
                <a:latin typeface="Monaco"/>
              </a:rPr>
              <a:t>         </a:t>
            </a:r>
            <a:r>
              <a:rPr kumimoji="0" lang="en-US" altLang="en-US" b="0" i="0" u="none" strike="noStrike" cap="none" normalizeH="0" baseline="0" smtClean="0">
                <a:ln>
                  <a:noFill/>
                </a:ln>
                <a:solidFill>
                  <a:schemeClr val="tx1">
                    <a:lumMod val="75000"/>
                    <a:lumOff val="25000"/>
                  </a:schemeClr>
                </a:solidFill>
                <a:effectLst/>
                <a:latin typeface="Monaco"/>
              </a:rPr>
              <a:t>console.log("The name of the event passed was " + eventName);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smtClean="0">
                <a:ln>
                  <a:noFill/>
                </a:ln>
                <a:solidFill>
                  <a:schemeClr val="tx1">
                    <a:lumMod val="75000"/>
                    <a:lumOff val="25000"/>
                  </a:schemeClr>
                </a:solidFill>
                <a:effectLst/>
                <a:latin typeface="Monaco"/>
              </a:rPr>
              <a:t>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1" u="none" strike="noStrike" cap="none" normalizeH="0" baseline="0" smtClean="0">
                <a:ln>
                  <a:noFill/>
                </a:ln>
                <a:solidFill>
                  <a:schemeClr val="tx1">
                    <a:lumMod val="75000"/>
                    <a:lumOff val="25000"/>
                  </a:schemeClr>
                </a:solidFill>
                <a:effectLst/>
                <a:latin typeface="Monaco"/>
              </a:rPr>
              <a:t>// This time each event will be caught with a catch 'all' event listener</a:t>
            </a:r>
            <a:r>
              <a:rPr kumimoji="0" lang="en-US" altLang="en-US" b="0" i="0" u="none" strike="noStrike" cap="none" normalizeH="0" baseline="0" smtClean="0">
                <a:ln>
                  <a:noFill/>
                </a:ln>
                <a:solidFill>
                  <a:schemeClr val="tx1">
                    <a:lumMod val="75000"/>
                    <a:lumOff val="25000"/>
                  </a:schemeClr>
                </a:solidFill>
                <a:effectLst/>
                <a:latin typeface="Monac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smtClean="0">
                <a:ln>
                  <a:noFill/>
                </a:ln>
                <a:solidFill>
                  <a:schemeClr val="tx1">
                    <a:lumMod val="75000"/>
                    <a:lumOff val="25000"/>
                  </a:schemeClr>
                </a:solidFill>
                <a:effectLst/>
                <a:latin typeface="Monaco"/>
              </a:rPr>
              <a:t> ourObject.trigger("dance:tap", "tap dancing. Yeah!");</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smtClean="0">
                <a:ln>
                  <a:noFill/>
                </a:ln>
                <a:solidFill>
                  <a:schemeClr val="tx1">
                    <a:lumMod val="75000"/>
                    <a:lumOff val="25000"/>
                  </a:schemeClr>
                </a:solidFill>
                <a:effectLst/>
                <a:latin typeface="Monaco"/>
              </a:rPr>
              <a:t> ourObject.trigger("dance:break", "break dancing. Yeah!");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smtClean="0">
                <a:ln>
                  <a:noFill/>
                </a:ln>
                <a:solidFill>
                  <a:schemeClr val="tx1">
                    <a:lumMod val="75000"/>
                    <a:lumOff val="25000"/>
                  </a:schemeClr>
                </a:solidFill>
                <a:effectLst/>
                <a:latin typeface="Monaco"/>
              </a:rPr>
              <a:t> ourObject.trigger("dance", "break dancing. Yeah!");</a:t>
            </a:r>
            <a:r>
              <a:rPr kumimoji="0" lang="en-US" altLang="en-US" b="0" i="0" u="none" strike="noStrike" cap="none" normalizeH="0" baseline="0" smtClean="0">
                <a:ln>
                  <a:noFill/>
                </a:ln>
                <a:solidFill>
                  <a:schemeClr val="tx1">
                    <a:lumMod val="75000"/>
                    <a:lumOff val="25000"/>
                  </a:schemeClr>
                </a:solidFill>
                <a:effectLst/>
              </a:rPr>
              <a:t>  </a:t>
            </a:r>
            <a:endParaRPr kumimoji="0" lang="en-US" altLang="en-US" b="0" i="0" u="none" strike="noStrike" cap="none" normalizeH="0" baseline="0" smtClean="0">
              <a:ln>
                <a:noFill/>
              </a:ln>
              <a:solidFill>
                <a:schemeClr val="tx1">
                  <a:lumMod val="75000"/>
                  <a:lumOff val="25000"/>
                </a:schemeClr>
              </a:solidFill>
              <a:effectLst/>
              <a:latin typeface="Arial" panose="020B0604020202020204" pitchFamily="34" charset="0"/>
            </a:endParaRPr>
          </a:p>
        </p:txBody>
      </p:sp>
    </p:spTree>
    <p:extLst>
      <p:ext uri="{BB962C8B-B14F-4D97-AF65-F5344CB8AC3E}">
        <p14:creationId xmlns:p14="http://schemas.microsoft.com/office/powerpoint/2010/main" val="280785309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type="ctrTitle"/>
          </p:nvPr>
        </p:nvSpPr>
        <p:spPr bwMode="auto">
          <a:xfrm>
            <a:off x="728870" y="153973"/>
            <a:ext cx="9939130" cy="1938992"/>
          </a:xfrm>
          <a:prstGeom prst="rect">
            <a:avLst/>
          </a:prstGeom>
          <a:solidFill>
            <a:srgbClr val="FEE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rgbClr val="000000"/>
                </a:solidFill>
                <a:effectLst/>
                <a:latin typeface="Monaco"/>
              </a:rPr>
              <a:t>off </a:t>
            </a:r>
            <a:r>
              <a:rPr kumimoji="0" lang="en-US" altLang="en-US" sz="2400" b="0" i="0" u="none" strike="noStrike" cap="none" normalizeH="0" baseline="0" smtClean="0">
                <a:ln>
                  <a:noFill/>
                </a:ln>
                <a:solidFill>
                  <a:srgbClr val="000000"/>
                </a:solidFill>
                <a:effectLst/>
                <a:latin typeface="Helvetica Neue"/>
              </a:rPr>
              <a:t>loại bỏ chức năng gọi lại mà trước đây bị ràng buộc vào một đối tượng. Trở lại với chúng tôi Xuất bản / Theo dõi so sánh, suy nghĩ của nó như là một </a:t>
            </a:r>
            <a:r>
              <a:rPr kumimoji="0" lang="en-US" altLang="en-US" sz="2400" b="0" i="0" u="none" strike="noStrike" cap="none" normalizeH="0" baseline="0" smtClean="0">
                <a:ln>
                  <a:noFill/>
                </a:ln>
                <a:solidFill>
                  <a:srgbClr val="000000"/>
                </a:solidFill>
                <a:effectLst/>
                <a:latin typeface="Monaco"/>
              </a:rPr>
              <a:t>unsubscribe </a:t>
            </a:r>
            <a:r>
              <a:rPr kumimoji="0" lang="en-US" altLang="en-US" sz="2400" b="0" i="0" u="none" strike="noStrike" cap="none" normalizeH="0" baseline="0" smtClean="0">
                <a:ln>
                  <a:noFill/>
                </a:ln>
                <a:solidFill>
                  <a:srgbClr val="000000"/>
                </a:solidFill>
                <a:effectLst/>
                <a:latin typeface="Helvetica Neue"/>
              </a:rPr>
              <a:t>sự kiện tùy chỉnh.</a:t>
            </a:r>
            <a:endParaRPr kumimoji="0" lang="en-US" altLang="en-US" sz="24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rgbClr val="000000"/>
                </a:solidFill>
                <a:effectLst/>
                <a:latin typeface="Helvetica Neue"/>
              </a:rPr>
              <a:t>Để loại bỏ các </a:t>
            </a:r>
            <a:r>
              <a:rPr kumimoji="0" lang="en-US" altLang="en-US" sz="2400" b="0" i="0" u="none" strike="noStrike" cap="none" normalizeH="0" baseline="0" smtClean="0">
                <a:ln>
                  <a:noFill/>
                </a:ln>
                <a:solidFill>
                  <a:srgbClr val="000000"/>
                </a:solidFill>
                <a:effectLst/>
                <a:latin typeface="Monaco"/>
              </a:rPr>
              <a:t>dance </a:t>
            </a:r>
            <a:r>
              <a:rPr kumimoji="0" lang="en-US" altLang="en-US" sz="2400" b="0" i="0" u="none" strike="noStrike" cap="none" normalizeH="0" baseline="0" smtClean="0">
                <a:ln>
                  <a:noFill/>
                </a:ln>
                <a:solidFill>
                  <a:srgbClr val="000000"/>
                </a:solidFill>
                <a:effectLst/>
                <a:latin typeface="Helvetica Neue"/>
              </a:rPr>
              <a:t>sự kiện trước đây, chúng tôi buộc phải </a:t>
            </a:r>
            <a:r>
              <a:rPr kumimoji="0" lang="en-US" altLang="en-US" sz="2400" b="0" i="0" u="none" strike="noStrike" cap="none" normalizeH="0" baseline="0" smtClean="0">
                <a:ln>
                  <a:noFill/>
                </a:ln>
                <a:solidFill>
                  <a:srgbClr val="000000"/>
                </a:solidFill>
                <a:effectLst/>
                <a:latin typeface="Monaco"/>
              </a:rPr>
              <a:t>ourObject</a:t>
            </a:r>
            <a:r>
              <a:rPr kumimoji="0" lang="en-US" altLang="en-US" sz="2400" b="0" i="0" u="none" strike="noStrike" cap="none" normalizeH="0" baseline="0" smtClean="0">
                <a:ln>
                  <a:noFill/>
                </a:ln>
                <a:solidFill>
                  <a:srgbClr val="000000"/>
                </a:solidFill>
                <a:effectLst/>
                <a:latin typeface="Helvetica Neue"/>
              </a:rPr>
              <a:t>, chúng ta chỉ cần làm:</a:t>
            </a:r>
            <a:endParaRPr kumimoji="0" lang="en-US" altLang="en-US" sz="2400" b="0" i="0" u="none" strike="noStrike" cap="none" normalizeH="0" baseline="0" smtClean="0">
              <a:ln>
                <a:noFill/>
              </a:ln>
              <a:solidFill>
                <a:schemeClr val="tx1"/>
              </a:solidFill>
              <a:effectLst/>
            </a:endParaRPr>
          </a:p>
        </p:txBody>
      </p:sp>
      <p:sp>
        <p:nvSpPr>
          <p:cNvPr id="5" name="Rectangle 2"/>
          <p:cNvSpPr>
            <a:spLocks noGrp="1" noChangeArrowheads="1"/>
          </p:cNvSpPr>
          <p:nvPr>
            <p:ph type="subTitle" idx="1"/>
          </p:nvPr>
        </p:nvSpPr>
        <p:spPr bwMode="auto">
          <a:xfrm>
            <a:off x="728870" y="2158769"/>
            <a:ext cx="10999304" cy="456305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60287"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1" i="0" u="none" strike="noStrike" cap="none" normalizeH="0" baseline="0" smtClean="0">
                <a:ln>
                  <a:noFill/>
                </a:ln>
                <a:solidFill>
                  <a:schemeClr val="tx1">
                    <a:lumMod val="75000"/>
                    <a:lumOff val="25000"/>
                  </a:schemeClr>
                </a:solidFill>
                <a:effectLst/>
                <a:latin typeface="Monaco"/>
              </a:rPr>
              <a:t>var</a:t>
            </a:r>
            <a:r>
              <a:rPr kumimoji="0" lang="en-US" altLang="en-US" sz="2200" b="0" i="0" u="none" strike="noStrike" cap="none" normalizeH="0" baseline="0" smtClean="0">
                <a:ln>
                  <a:noFill/>
                </a:ln>
                <a:solidFill>
                  <a:schemeClr val="tx1">
                    <a:lumMod val="75000"/>
                    <a:lumOff val="25000"/>
                  </a:schemeClr>
                </a:solidFill>
                <a:effectLst/>
                <a:latin typeface="Monaco"/>
              </a:rPr>
              <a:t> ourObject = {}; </a:t>
            </a:r>
            <a:r>
              <a:rPr kumimoji="0" lang="en-US" altLang="en-US" sz="2200" b="0" i="1" u="none" strike="noStrike" cap="none" normalizeH="0" baseline="0" smtClean="0">
                <a:ln>
                  <a:noFill/>
                </a:ln>
                <a:solidFill>
                  <a:schemeClr val="tx1">
                    <a:lumMod val="75000"/>
                    <a:lumOff val="25000"/>
                  </a:schemeClr>
                </a:solidFill>
                <a:effectLst/>
                <a:latin typeface="Monaco"/>
              </a:rPr>
              <a:t>// Mixin</a:t>
            </a:r>
            <a:r>
              <a:rPr kumimoji="0" lang="en-US" altLang="en-US" sz="2200" b="0" i="0" u="none" strike="noStrike" cap="none" normalizeH="0" baseline="0" smtClean="0">
                <a:ln>
                  <a:noFill/>
                </a:ln>
                <a:solidFill>
                  <a:schemeClr val="tx1">
                    <a:lumMod val="75000"/>
                    <a:lumOff val="25000"/>
                  </a:schemeClr>
                </a:solidFill>
                <a:effectLst/>
                <a:latin typeface="Monac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smtClean="0">
                <a:ln>
                  <a:noFill/>
                </a:ln>
                <a:solidFill>
                  <a:schemeClr val="tx1">
                    <a:lumMod val="75000"/>
                    <a:lumOff val="25000"/>
                  </a:schemeClr>
                </a:solidFill>
                <a:effectLst/>
                <a:latin typeface="Monaco"/>
              </a:rPr>
              <a:t>_.extend(ourObject, Backbone.Events);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1" i="0" u="none" strike="noStrike" cap="none" normalizeH="0" baseline="0" smtClean="0">
                <a:ln>
                  <a:noFill/>
                </a:ln>
                <a:solidFill>
                  <a:schemeClr val="tx1">
                    <a:lumMod val="75000"/>
                    <a:lumOff val="25000"/>
                  </a:schemeClr>
                </a:solidFill>
                <a:effectLst/>
                <a:latin typeface="Monaco"/>
              </a:rPr>
              <a:t>function</a:t>
            </a:r>
            <a:r>
              <a:rPr kumimoji="0" lang="en-US" altLang="en-US" sz="2200" b="0" i="0" u="none" strike="noStrike" cap="none" normalizeH="0" baseline="0" smtClean="0">
                <a:ln>
                  <a:noFill/>
                </a:ln>
                <a:solidFill>
                  <a:schemeClr val="tx1">
                    <a:lumMod val="75000"/>
                    <a:lumOff val="25000"/>
                  </a:schemeClr>
                </a:solidFill>
                <a:effectLst/>
                <a:latin typeface="Monaco"/>
              </a:rPr>
              <a:t> dancing (msg) { console.log("We " + msg); }</a:t>
            </a:r>
            <a:r>
              <a:rPr kumimoji="0" lang="en-US" altLang="en-US" sz="2200" b="0" i="1" u="none" strike="noStrike" cap="none" normalizeH="0" baseline="0" smtClean="0">
                <a:ln>
                  <a:noFill/>
                </a:ln>
                <a:solidFill>
                  <a:schemeClr val="tx1">
                    <a:lumMod val="75000"/>
                    <a:lumOff val="25000"/>
                  </a:schemeClr>
                </a:solidFill>
                <a:effectLst/>
                <a:latin typeface="Monaco"/>
              </a:rPr>
              <a:t>// Add namespaced custom events</a:t>
            </a:r>
            <a:r>
              <a:rPr kumimoji="0" lang="en-US" altLang="en-US" sz="2200" b="0" i="0" u="none" strike="noStrike" cap="none" normalizeH="0" baseline="0" smtClean="0">
                <a:ln>
                  <a:noFill/>
                </a:ln>
                <a:solidFill>
                  <a:schemeClr val="tx1">
                    <a:lumMod val="75000"/>
                    <a:lumOff val="25000"/>
                  </a:schemeClr>
                </a:solidFill>
                <a:effectLst/>
                <a:latin typeface="Monac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smtClean="0">
                <a:ln>
                  <a:noFill/>
                </a:ln>
                <a:solidFill>
                  <a:schemeClr val="tx1">
                    <a:lumMod val="75000"/>
                    <a:lumOff val="25000"/>
                  </a:schemeClr>
                </a:solidFill>
                <a:effectLst/>
                <a:latin typeface="Monaco"/>
              </a:rPr>
              <a:t>ourObject.on("dance:tap", dancing);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smtClean="0">
                <a:ln>
                  <a:noFill/>
                </a:ln>
                <a:solidFill>
                  <a:schemeClr val="tx1">
                    <a:lumMod val="75000"/>
                    <a:lumOff val="25000"/>
                  </a:schemeClr>
                </a:solidFill>
                <a:effectLst/>
                <a:latin typeface="Monaco"/>
              </a:rPr>
              <a:t>ourObject.on("dance:break", dancing);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smtClean="0">
                <a:ln>
                  <a:noFill/>
                </a:ln>
                <a:solidFill>
                  <a:schemeClr val="tx1">
                    <a:lumMod val="75000"/>
                    <a:lumOff val="25000"/>
                  </a:schemeClr>
                </a:solidFill>
                <a:effectLst/>
                <a:latin typeface="Monaco"/>
              </a:rPr>
              <a:t> </a:t>
            </a:r>
            <a:r>
              <a:rPr kumimoji="0" lang="en-US" altLang="en-US" sz="2200" b="0" i="1" u="none" strike="noStrike" cap="none" normalizeH="0" baseline="0" smtClean="0">
                <a:ln>
                  <a:noFill/>
                </a:ln>
                <a:solidFill>
                  <a:schemeClr val="tx1">
                    <a:lumMod val="75000"/>
                    <a:lumOff val="25000"/>
                  </a:schemeClr>
                </a:solidFill>
                <a:effectLst/>
                <a:latin typeface="Monaco"/>
              </a:rPr>
              <a:t>// Trigger the custom events. Each will be caught and acted upon.</a:t>
            </a:r>
            <a:r>
              <a:rPr kumimoji="0" lang="en-US" altLang="en-US" sz="2200" b="0" i="0" u="none" strike="noStrike" cap="none" normalizeH="0" baseline="0" smtClean="0">
                <a:ln>
                  <a:noFill/>
                </a:ln>
                <a:solidFill>
                  <a:schemeClr val="tx1">
                    <a:lumMod val="75000"/>
                    <a:lumOff val="25000"/>
                  </a:schemeClr>
                </a:solidFill>
                <a:effectLst/>
                <a:latin typeface="Monac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smtClean="0">
                <a:ln>
                  <a:noFill/>
                </a:ln>
                <a:solidFill>
                  <a:schemeClr val="tx1">
                    <a:lumMod val="75000"/>
                    <a:lumOff val="25000"/>
                  </a:schemeClr>
                </a:solidFill>
                <a:effectLst/>
                <a:latin typeface="Monaco"/>
              </a:rPr>
              <a:t>ourObject.trigger("dance:tap", "started tap dancing. Yeah!");</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smtClean="0">
                <a:ln>
                  <a:noFill/>
                </a:ln>
                <a:solidFill>
                  <a:schemeClr val="tx1">
                    <a:lumMod val="75000"/>
                    <a:lumOff val="25000"/>
                  </a:schemeClr>
                </a:solidFill>
                <a:effectLst/>
                <a:latin typeface="Monaco"/>
              </a:rPr>
              <a:t> ourObject.trigger("dance:break", "started break dancing. Yeah!");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1" u="none" strike="noStrike" cap="none" normalizeH="0" baseline="0" smtClean="0">
                <a:ln>
                  <a:noFill/>
                </a:ln>
                <a:solidFill>
                  <a:schemeClr val="tx1">
                    <a:lumMod val="75000"/>
                    <a:lumOff val="25000"/>
                  </a:schemeClr>
                </a:solidFill>
                <a:effectLst/>
                <a:latin typeface="Monaco"/>
              </a:rPr>
              <a:t>//Removes event bound to the object</a:t>
            </a:r>
            <a:r>
              <a:rPr kumimoji="0" lang="en-US" altLang="en-US" sz="2200" b="0" i="0" u="none" strike="noStrike" cap="none" normalizeH="0" baseline="0" smtClean="0">
                <a:ln>
                  <a:noFill/>
                </a:ln>
                <a:solidFill>
                  <a:schemeClr val="tx1">
                    <a:lumMod val="75000"/>
                    <a:lumOff val="25000"/>
                  </a:schemeClr>
                </a:solidFill>
                <a:effectLst/>
                <a:latin typeface="Monac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smtClean="0">
                <a:ln>
                  <a:noFill/>
                </a:ln>
                <a:solidFill>
                  <a:schemeClr val="tx1">
                    <a:lumMod val="75000"/>
                    <a:lumOff val="25000"/>
                  </a:schemeClr>
                </a:solidFill>
                <a:effectLst/>
                <a:latin typeface="Monaco"/>
              </a:rPr>
              <a:t>ourObject.off("dance:tap"); </a:t>
            </a:r>
            <a:r>
              <a:rPr lang="en-US" altLang="en-US" sz="2200">
                <a:solidFill>
                  <a:schemeClr val="tx1">
                    <a:lumMod val="75000"/>
                    <a:lumOff val="25000"/>
                  </a:schemeClr>
                </a:solidFill>
                <a:latin typeface="Monaco"/>
              </a:rPr>
              <a:t>/</a:t>
            </a:r>
            <a:r>
              <a:rPr kumimoji="0" lang="en-US" altLang="en-US" sz="2200" b="0" i="1" u="none" strike="noStrike" cap="none" normalizeH="0" baseline="0" smtClean="0">
                <a:ln>
                  <a:noFill/>
                </a:ln>
                <a:solidFill>
                  <a:schemeClr val="tx1">
                    <a:lumMod val="75000"/>
                    <a:lumOff val="25000"/>
                  </a:schemeClr>
                </a:solidFill>
                <a:effectLst/>
                <a:latin typeface="Monaco"/>
              </a:rPr>
              <a:t>/ Trigger the custom events again, but one is logged.</a:t>
            </a:r>
            <a:r>
              <a:rPr kumimoji="0" lang="en-US" altLang="en-US" sz="2200" b="0" i="0" u="none" strike="noStrike" cap="none" normalizeH="0" baseline="0" smtClean="0">
                <a:ln>
                  <a:noFill/>
                </a:ln>
                <a:solidFill>
                  <a:schemeClr val="tx1">
                    <a:lumMod val="75000"/>
                    <a:lumOff val="25000"/>
                  </a:schemeClr>
                </a:solidFill>
                <a:effectLst/>
                <a:latin typeface="Monac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smtClean="0">
                <a:ln>
                  <a:noFill/>
                </a:ln>
                <a:solidFill>
                  <a:schemeClr val="tx1">
                    <a:lumMod val="75000"/>
                    <a:lumOff val="25000"/>
                  </a:schemeClr>
                </a:solidFill>
                <a:effectLst/>
                <a:latin typeface="Monaco"/>
              </a:rPr>
              <a:t>ourObject.trigger("dance:tap", "stopped tap dancing."); </a:t>
            </a:r>
            <a:r>
              <a:rPr lang="en-US" altLang="en-US" sz="2200">
                <a:solidFill>
                  <a:schemeClr val="tx1">
                    <a:lumMod val="75000"/>
                    <a:lumOff val="25000"/>
                  </a:schemeClr>
                </a:solidFill>
                <a:latin typeface="Monaco"/>
              </a:rPr>
              <a:t>/</a:t>
            </a:r>
            <a:r>
              <a:rPr kumimoji="0" lang="en-US" altLang="en-US" sz="2200" b="0" i="1" u="none" strike="noStrike" cap="none" normalizeH="0" baseline="0" smtClean="0">
                <a:ln>
                  <a:noFill/>
                </a:ln>
                <a:solidFill>
                  <a:schemeClr val="tx1">
                    <a:lumMod val="75000"/>
                    <a:lumOff val="25000"/>
                  </a:schemeClr>
                </a:solidFill>
                <a:effectLst/>
                <a:latin typeface="Monaco"/>
              </a:rPr>
              <a:t>/ won't be logged as it's not listened for</a:t>
            </a:r>
            <a:r>
              <a:rPr kumimoji="0" lang="en-US" altLang="en-US" sz="2200" b="0" i="0" u="none" strike="noStrike" cap="none" normalizeH="0" baseline="0" smtClean="0">
                <a:ln>
                  <a:noFill/>
                </a:ln>
                <a:solidFill>
                  <a:schemeClr val="tx1">
                    <a:lumMod val="75000"/>
                    <a:lumOff val="25000"/>
                  </a:schemeClr>
                </a:solidFill>
                <a:effectLst/>
                <a:latin typeface="Monac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smtClean="0">
                <a:ln>
                  <a:noFill/>
                </a:ln>
                <a:solidFill>
                  <a:schemeClr val="tx1">
                    <a:lumMod val="75000"/>
                    <a:lumOff val="25000"/>
                  </a:schemeClr>
                </a:solidFill>
                <a:effectLst/>
                <a:latin typeface="Monaco"/>
              </a:rPr>
              <a:t>ourObject.trigger("dance:break", "break dancing. Yeah!");</a:t>
            </a:r>
            <a:r>
              <a:rPr kumimoji="0" lang="en-US" altLang="en-US" sz="2200" b="0" i="0" u="none" strike="noStrike" cap="none" normalizeH="0" baseline="0" smtClean="0">
                <a:ln>
                  <a:noFill/>
                </a:ln>
                <a:solidFill>
                  <a:schemeClr val="tx1">
                    <a:lumMod val="75000"/>
                    <a:lumOff val="25000"/>
                  </a:schemeClr>
                </a:solidFill>
                <a:effectLst/>
              </a:rPr>
              <a:t> </a:t>
            </a:r>
            <a:endParaRPr kumimoji="0" lang="en-US" altLang="en-US" sz="2200" b="0" i="0" u="none" strike="noStrike" cap="none" normalizeH="0" baseline="0" smtClean="0">
              <a:ln>
                <a:noFill/>
              </a:ln>
              <a:solidFill>
                <a:schemeClr val="tx1">
                  <a:lumMod val="75000"/>
                  <a:lumOff val="25000"/>
                </a:schemeClr>
              </a:solidFill>
              <a:effectLst/>
              <a:latin typeface="Arial" panose="020B0604020202020204" pitchFamily="34" charset="0"/>
            </a:endParaRPr>
          </a:p>
        </p:txBody>
      </p:sp>
    </p:spTree>
    <p:extLst>
      <p:ext uri="{BB962C8B-B14F-4D97-AF65-F5344CB8AC3E}">
        <p14:creationId xmlns:p14="http://schemas.microsoft.com/office/powerpoint/2010/main" val="106586098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type="ctrTitle"/>
          </p:nvPr>
        </p:nvSpPr>
        <p:spPr bwMode="auto">
          <a:xfrm>
            <a:off x="1146220" y="236390"/>
            <a:ext cx="9521779" cy="1938992"/>
          </a:xfrm>
          <a:prstGeom prst="rect">
            <a:avLst/>
          </a:prstGeom>
          <a:solidFill>
            <a:srgbClr val="FEE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rgbClr val="000000"/>
                </a:solidFill>
                <a:effectLst/>
                <a:latin typeface="Helvetica Neue"/>
              </a:rPr>
              <a:t>Để loại bỏ tất cả các callbacks cho các sự kiện chúng tôi vượt qua một tên sự kiện (ví dụ</a:t>
            </a:r>
            <a:r>
              <a:rPr kumimoji="0" lang="en-US" altLang="en-US" sz="2400" b="0" i="0" u="none" strike="noStrike" cap="none" normalizeH="0" baseline="0" smtClean="0">
                <a:ln>
                  <a:noFill/>
                </a:ln>
                <a:solidFill>
                  <a:schemeClr val="tx1"/>
                </a:solidFill>
                <a:effectLst/>
                <a:latin typeface="Monaco"/>
              </a:rPr>
              <a:t>move</a:t>
            </a:r>
            <a:r>
              <a:rPr kumimoji="0" lang="en-US" altLang="en-US" sz="2400" b="0" i="0" u="none" strike="noStrike" cap="none" normalizeH="0" baseline="0" smtClean="0">
                <a:ln>
                  <a:noFill/>
                </a:ln>
                <a:solidFill>
                  <a:srgbClr val="000000"/>
                </a:solidFill>
                <a:effectLst/>
                <a:latin typeface="Helvetica Neue"/>
              </a:rPr>
              <a:t>) để các </a:t>
            </a:r>
            <a:r>
              <a:rPr kumimoji="0" lang="en-US" altLang="en-US" sz="2400" b="0" i="0" u="none" strike="noStrike" cap="none" normalizeH="0" baseline="0" smtClean="0">
                <a:ln>
                  <a:noFill/>
                </a:ln>
                <a:solidFill>
                  <a:schemeClr val="tx1"/>
                </a:solidFill>
                <a:effectLst/>
                <a:latin typeface="Monaco"/>
              </a:rPr>
              <a:t>off() </a:t>
            </a:r>
            <a:r>
              <a:rPr kumimoji="0" lang="en-US" altLang="en-US" sz="2400" b="0" i="0" u="none" strike="noStrike" cap="none" normalizeH="0" baseline="0" smtClean="0">
                <a:ln>
                  <a:noFill/>
                </a:ln>
                <a:solidFill>
                  <a:srgbClr val="000000"/>
                </a:solidFill>
                <a:effectLst/>
                <a:latin typeface="Helvetica Neue"/>
              </a:rPr>
              <a:t>phương pháp trên đối tượng sự kiện là ràng buộc để. Nếu chúng ta muốn bỏ một cuộc gọi lại cụ thể, chúng ta có thể vượt qua mà gọi lại như là tham số thứ hai:</a:t>
            </a:r>
            <a:r>
              <a:rPr kumimoji="0" lang="en-US" altLang="en-US" sz="2400" b="0" i="0" u="none" strike="noStrike" cap="none" normalizeH="0" baseline="0" smtClean="0">
                <a:ln>
                  <a:noFill/>
                </a:ln>
                <a:solidFill>
                  <a:schemeClr val="tx1"/>
                </a:solidFill>
                <a:effectLst/>
              </a:rPr>
              <a:t> </a:t>
            </a:r>
            <a:endParaRPr kumimoji="0" lang="en-US" altLang="en-US" sz="2400" b="0" i="0" u="none" strike="noStrike" cap="none" normalizeH="0" baseline="0" smtClean="0">
              <a:ln>
                <a:noFill/>
              </a:ln>
              <a:solidFill>
                <a:schemeClr val="tx1"/>
              </a:solidFill>
              <a:effectLst/>
              <a:latin typeface="Arial" panose="020B0604020202020204" pitchFamily="34" charset="0"/>
            </a:endParaRPr>
          </a:p>
        </p:txBody>
      </p:sp>
      <p:sp>
        <p:nvSpPr>
          <p:cNvPr id="5" name="Rectangle 2"/>
          <p:cNvSpPr>
            <a:spLocks noGrp="1" noChangeArrowheads="1"/>
          </p:cNvSpPr>
          <p:nvPr>
            <p:ph type="subTitle" idx="1"/>
          </p:nvPr>
        </p:nvSpPr>
        <p:spPr bwMode="auto">
          <a:xfrm>
            <a:off x="1146220" y="2193815"/>
            <a:ext cx="9659155" cy="422450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60287"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1" i="0" u="none" strike="noStrike" cap="none" normalizeH="0" baseline="0" smtClean="0">
                <a:ln>
                  <a:noFill/>
                </a:ln>
                <a:solidFill>
                  <a:schemeClr val="tx1">
                    <a:lumMod val="75000"/>
                    <a:lumOff val="25000"/>
                  </a:schemeClr>
                </a:solidFill>
                <a:effectLst/>
                <a:latin typeface="Monaco"/>
              </a:rPr>
              <a:t>var</a:t>
            </a:r>
            <a:r>
              <a:rPr kumimoji="0" lang="en-US" altLang="en-US" sz="2200" b="0" i="0" u="none" strike="noStrike" cap="none" normalizeH="0" baseline="0" smtClean="0">
                <a:ln>
                  <a:noFill/>
                </a:ln>
                <a:solidFill>
                  <a:schemeClr val="tx1">
                    <a:lumMod val="75000"/>
                    <a:lumOff val="25000"/>
                  </a:schemeClr>
                </a:solidFill>
                <a:effectLst/>
                <a:latin typeface="Monaco"/>
              </a:rPr>
              <a:t> ourObject = {}; </a:t>
            </a:r>
            <a:r>
              <a:rPr kumimoji="0" lang="en-US" altLang="en-US" sz="2200" b="0" i="1" u="none" strike="noStrike" cap="none" normalizeH="0" baseline="0" smtClean="0">
                <a:ln>
                  <a:noFill/>
                </a:ln>
                <a:solidFill>
                  <a:schemeClr val="tx1">
                    <a:lumMod val="75000"/>
                    <a:lumOff val="25000"/>
                  </a:schemeClr>
                </a:solidFill>
                <a:effectLst/>
                <a:latin typeface="Monaco"/>
              </a:rPr>
              <a:t>// Mixin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smtClean="0">
                <a:ln>
                  <a:noFill/>
                </a:ln>
                <a:solidFill>
                  <a:schemeClr val="tx1">
                    <a:lumMod val="75000"/>
                    <a:lumOff val="25000"/>
                  </a:schemeClr>
                </a:solidFill>
                <a:effectLst/>
                <a:latin typeface="Monaco"/>
              </a:rPr>
              <a:t> _.extend(ourObject, Backbone.Events);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smtClean="0">
                <a:ln>
                  <a:noFill/>
                </a:ln>
                <a:solidFill>
                  <a:schemeClr val="tx1">
                    <a:lumMod val="75000"/>
                    <a:lumOff val="25000"/>
                  </a:schemeClr>
                </a:solidFill>
                <a:effectLst/>
                <a:latin typeface="Monaco"/>
              </a:rPr>
              <a:t> </a:t>
            </a:r>
            <a:r>
              <a:rPr kumimoji="0" lang="en-US" altLang="en-US" sz="2200" b="1" i="0" u="none" strike="noStrike" cap="none" normalizeH="0" baseline="0" smtClean="0">
                <a:ln>
                  <a:noFill/>
                </a:ln>
                <a:solidFill>
                  <a:schemeClr val="tx1">
                    <a:lumMod val="75000"/>
                    <a:lumOff val="25000"/>
                  </a:schemeClr>
                </a:solidFill>
                <a:effectLst/>
                <a:latin typeface="Monaco"/>
              </a:rPr>
              <a:t>function</a:t>
            </a:r>
            <a:r>
              <a:rPr kumimoji="0" lang="en-US" altLang="en-US" sz="2200" b="0" i="0" u="none" strike="noStrike" cap="none" normalizeH="0" baseline="0" smtClean="0">
                <a:ln>
                  <a:noFill/>
                </a:ln>
                <a:solidFill>
                  <a:schemeClr val="tx1">
                    <a:lumMod val="75000"/>
                    <a:lumOff val="25000"/>
                  </a:schemeClr>
                </a:solidFill>
                <a:effectLst/>
                <a:latin typeface="Monaco"/>
              </a:rPr>
              <a:t> dancing (msg)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200" smtClean="0">
                <a:solidFill>
                  <a:schemeClr val="tx1">
                    <a:lumMod val="75000"/>
                    <a:lumOff val="25000"/>
                  </a:schemeClr>
                </a:solidFill>
                <a:latin typeface="Monaco"/>
              </a:rPr>
              <a:t>        </a:t>
            </a:r>
            <a:r>
              <a:rPr kumimoji="0" lang="en-US" altLang="en-US" sz="2200" b="0" i="0" u="none" strike="noStrike" cap="none" normalizeH="0" baseline="0" smtClean="0">
                <a:ln>
                  <a:noFill/>
                </a:ln>
                <a:solidFill>
                  <a:schemeClr val="tx1">
                    <a:lumMod val="75000"/>
                    <a:lumOff val="25000"/>
                  </a:schemeClr>
                </a:solidFill>
                <a:effectLst/>
                <a:latin typeface="Monaco"/>
              </a:rPr>
              <a:t> console.log("We are dancing. " + msg);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1" i="0" u="none" strike="noStrike" cap="none" normalizeH="0" baseline="0" smtClean="0">
                <a:ln>
                  <a:noFill/>
                </a:ln>
                <a:solidFill>
                  <a:schemeClr val="tx1">
                    <a:lumMod val="75000"/>
                    <a:lumOff val="25000"/>
                  </a:schemeClr>
                </a:solidFill>
                <a:effectLst/>
                <a:latin typeface="Monaco"/>
              </a:rPr>
              <a:t>function</a:t>
            </a:r>
            <a:r>
              <a:rPr kumimoji="0" lang="en-US" altLang="en-US" sz="2200" b="0" i="0" u="none" strike="noStrike" cap="none" normalizeH="0" baseline="0" smtClean="0">
                <a:ln>
                  <a:noFill/>
                </a:ln>
                <a:solidFill>
                  <a:schemeClr val="tx1">
                    <a:lumMod val="75000"/>
                    <a:lumOff val="25000"/>
                  </a:schemeClr>
                </a:solidFill>
                <a:effectLst/>
                <a:latin typeface="Monaco"/>
              </a:rPr>
              <a:t> jumping (msg) {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200">
                <a:solidFill>
                  <a:schemeClr val="tx1">
                    <a:lumMod val="75000"/>
                    <a:lumOff val="25000"/>
                  </a:schemeClr>
                </a:solidFill>
                <a:latin typeface="Monaco"/>
              </a:rPr>
              <a:t> </a:t>
            </a:r>
            <a:r>
              <a:rPr lang="en-US" altLang="en-US" sz="2200" smtClean="0">
                <a:solidFill>
                  <a:schemeClr val="tx1">
                    <a:lumMod val="75000"/>
                    <a:lumOff val="25000"/>
                  </a:schemeClr>
                </a:solidFill>
                <a:latin typeface="Monaco"/>
              </a:rPr>
              <a:t>       </a:t>
            </a:r>
            <a:r>
              <a:rPr kumimoji="0" lang="en-US" altLang="en-US" sz="2200" b="0" i="0" u="none" strike="noStrike" cap="none" normalizeH="0" baseline="0" smtClean="0">
                <a:ln>
                  <a:noFill/>
                </a:ln>
                <a:solidFill>
                  <a:schemeClr val="tx1">
                    <a:lumMod val="75000"/>
                    <a:lumOff val="25000"/>
                  </a:schemeClr>
                </a:solidFill>
                <a:effectLst/>
                <a:latin typeface="Monaco"/>
              </a:rPr>
              <a:t>console.log("We are jumping. " + msg);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smtClean="0">
                <a:ln>
                  <a:noFill/>
                </a:ln>
                <a:solidFill>
                  <a:schemeClr val="tx1">
                    <a:lumMod val="75000"/>
                    <a:lumOff val="25000"/>
                  </a:schemeClr>
                </a:solidFill>
                <a:effectLst/>
                <a:latin typeface="Monaco"/>
              </a:rPr>
              <a:t> </a:t>
            </a:r>
            <a:r>
              <a:rPr kumimoji="0" lang="en-US" altLang="en-US" sz="2200" b="0" i="1" u="none" strike="noStrike" cap="none" normalizeH="0" baseline="0" smtClean="0">
                <a:ln>
                  <a:noFill/>
                </a:ln>
                <a:solidFill>
                  <a:schemeClr val="tx1">
                    <a:lumMod val="75000"/>
                    <a:lumOff val="25000"/>
                  </a:schemeClr>
                </a:solidFill>
                <a:effectLst/>
                <a:latin typeface="Monaco"/>
              </a:rPr>
              <a:t>// Add two listeners to the same event</a:t>
            </a:r>
            <a:r>
              <a:rPr kumimoji="0" lang="en-US" altLang="en-US" sz="2200" b="0" i="0" u="none" strike="noStrike" cap="none" normalizeH="0" baseline="0" smtClean="0">
                <a:ln>
                  <a:noFill/>
                </a:ln>
                <a:solidFill>
                  <a:schemeClr val="tx1">
                    <a:lumMod val="75000"/>
                    <a:lumOff val="25000"/>
                  </a:schemeClr>
                </a:solidFill>
                <a:effectLst/>
                <a:latin typeface="Monac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smtClean="0">
                <a:ln>
                  <a:noFill/>
                </a:ln>
                <a:solidFill>
                  <a:schemeClr val="tx1">
                    <a:lumMod val="75000"/>
                    <a:lumOff val="25000"/>
                  </a:schemeClr>
                </a:solidFill>
                <a:effectLst/>
                <a:latin typeface="Monaco"/>
              </a:rPr>
              <a:t>ourObject.on("move", dancing);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smtClean="0">
                <a:ln>
                  <a:noFill/>
                </a:ln>
                <a:solidFill>
                  <a:schemeClr val="tx1">
                    <a:lumMod val="75000"/>
                    <a:lumOff val="25000"/>
                  </a:schemeClr>
                </a:solidFill>
                <a:effectLst/>
                <a:latin typeface="Monaco"/>
              </a:rPr>
              <a:t>ourObject.on("move", jumping); </a:t>
            </a:r>
            <a:r>
              <a:rPr lang="en-US" altLang="en-US" sz="2200">
                <a:solidFill>
                  <a:schemeClr val="tx1">
                    <a:lumMod val="75000"/>
                    <a:lumOff val="25000"/>
                  </a:schemeClr>
                </a:solidFill>
                <a:latin typeface="Monaco"/>
              </a:rPr>
              <a:t>/</a:t>
            </a:r>
            <a:r>
              <a:rPr kumimoji="0" lang="en-US" altLang="en-US" sz="2200" b="0" i="1" u="none" strike="noStrike" cap="none" normalizeH="0" baseline="0" smtClean="0">
                <a:ln>
                  <a:noFill/>
                </a:ln>
                <a:solidFill>
                  <a:schemeClr val="tx1">
                    <a:lumMod val="75000"/>
                    <a:lumOff val="25000"/>
                  </a:schemeClr>
                </a:solidFill>
                <a:effectLst/>
                <a:latin typeface="Monaco"/>
              </a:rPr>
              <a:t>/ Trigger the events. Both listeners are called.</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smtClean="0">
                <a:ln>
                  <a:noFill/>
                </a:ln>
                <a:solidFill>
                  <a:schemeClr val="tx1">
                    <a:lumMod val="75000"/>
                    <a:lumOff val="25000"/>
                  </a:schemeClr>
                </a:solidFill>
                <a:effectLst/>
                <a:latin typeface="Monaco"/>
              </a:rPr>
              <a:t> ourObject.trigger("move", "Yeah!"); </a:t>
            </a:r>
            <a:r>
              <a:rPr kumimoji="0" lang="en-US" altLang="en-US" sz="2200" b="0" i="1" u="none" strike="noStrike" cap="none" normalizeH="0" baseline="0" smtClean="0">
                <a:ln>
                  <a:noFill/>
                </a:ln>
                <a:solidFill>
                  <a:schemeClr val="tx1">
                    <a:lumMod val="75000"/>
                    <a:lumOff val="25000"/>
                  </a:schemeClr>
                </a:solidFill>
                <a:effectLst/>
                <a:latin typeface="Monaco"/>
              </a:rPr>
              <a:t>// Removes specified listener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smtClean="0">
                <a:ln>
                  <a:noFill/>
                </a:ln>
                <a:solidFill>
                  <a:schemeClr val="tx1">
                    <a:lumMod val="75000"/>
                    <a:lumOff val="25000"/>
                  </a:schemeClr>
                </a:solidFill>
                <a:effectLst/>
                <a:latin typeface="Monaco"/>
              </a:rPr>
              <a:t> ourObject.off("move", dancing);</a:t>
            </a:r>
            <a:r>
              <a:rPr kumimoji="0" lang="en-US" altLang="en-US" sz="2200" b="0" i="1" u="none" strike="noStrike" cap="none" normalizeH="0" baseline="0" smtClean="0">
                <a:ln>
                  <a:noFill/>
                </a:ln>
                <a:solidFill>
                  <a:schemeClr val="tx1">
                    <a:lumMod val="75000"/>
                    <a:lumOff val="25000"/>
                  </a:schemeClr>
                </a:solidFill>
                <a:effectLst/>
                <a:latin typeface="Monaco"/>
              </a:rPr>
              <a:t>// Trigger the events again. One listener left.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smtClean="0">
                <a:ln>
                  <a:noFill/>
                </a:ln>
                <a:solidFill>
                  <a:schemeClr val="tx1">
                    <a:lumMod val="75000"/>
                    <a:lumOff val="25000"/>
                  </a:schemeClr>
                </a:solidFill>
                <a:effectLst/>
                <a:latin typeface="Monaco"/>
              </a:rPr>
              <a:t> ourObject.trigger("move", "Yeah, jump, jump!");</a:t>
            </a:r>
            <a:r>
              <a:rPr kumimoji="0" lang="en-US" altLang="en-US" sz="2200" b="0" i="0" u="none" strike="noStrike" cap="none" normalizeH="0" baseline="0" smtClean="0">
                <a:ln>
                  <a:noFill/>
                </a:ln>
                <a:solidFill>
                  <a:schemeClr val="tx1">
                    <a:lumMod val="75000"/>
                    <a:lumOff val="25000"/>
                  </a:schemeClr>
                </a:solidFill>
                <a:effectLst/>
              </a:rPr>
              <a:t> </a:t>
            </a:r>
            <a:endParaRPr kumimoji="0" lang="en-US" altLang="en-US" sz="2200" b="0" i="0" u="none" strike="noStrike" cap="none" normalizeH="0" baseline="0" smtClean="0">
              <a:ln>
                <a:noFill/>
              </a:ln>
              <a:solidFill>
                <a:schemeClr val="tx1">
                  <a:lumMod val="75000"/>
                  <a:lumOff val="25000"/>
                </a:schemeClr>
              </a:solidFill>
              <a:effectLst/>
              <a:latin typeface="Arial" panose="020B0604020202020204" pitchFamily="34" charset="0"/>
            </a:endParaRPr>
          </a:p>
        </p:txBody>
      </p:sp>
    </p:spTree>
    <p:extLst>
      <p:ext uri="{BB962C8B-B14F-4D97-AF65-F5344CB8AC3E}">
        <p14:creationId xmlns:p14="http://schemas.microsoft.com/office/powerpoint/2010/main" val="110590862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type="ctrTitle"/>
          </p:nvPr>
        </p:nvSpPr>
        <p:spPr bwMode="auto">
          <a:xfrm>
            <a:off x="1253543" y="473465"/>
            <a:ext cx="9414457" cy="1200329"/>
          </a:xfrm>
          <a:prstGeom prst="rect">
            <a:avLst/>
          </a:prstGeom>
          <a:solidFill>
            <a:srgbClr val="FEE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rgbClr val="000000"/>
                </a:solidFill>
                <a:effectLst/>
                <a:latin typeface="Helvetica Neue"/>
              </a:rPr>
              <a:t>Cuối cùng, như chúng ta đã thấy trong các ví dụ trước đây của chúng tôi, </a:t>
            </a:r>
            <a:r>
              <a:rPr kumimoji="0" lang="en-US" altLang="en-US" sz="2400" b="0" i="0" u="none" strike="noStrike" cap="none" normalizeH="0" baseline="0" smtClean="0">
                <a:ln>
                  <a:noFill/>
                </a:ln>
                <a:solidFill>
                  <a:schemeClr val="tx1"/>
                </a:solidFill>
                <a:effectLst/>
                <a:latin typeface="Monaco"/>
              </a:rPr>
              <a:t>trigger </a:t>
            </a:r>
            <a:r>
              <a:rPr kumimoji="0" lang="en-US" altLang="en-US" sz="2400" b="0" i="0" u="none" strike="noStrike" cap="none" normalizeH="0" baseline="0" smtClean="0">
                <a:ln>
                  <a:noFill/>
                </a:ln>
                <a:solidFill>
                  <a:srgbClr val="000000"/>
                </a:solidFill>
                <a:effectLst/>
                <a:latin typeface="Helvetica Neue"/>
              </a:rPr>
              <a:t>gây nên một cuộc gọi lại cho một sự kiện nào đó (hoặc một danh sách không gian tách biệt của sự kiện).ví dụ:</a:t>
            </a:r>
            <a:r>
              <a:rPr kumimoji="0" lang="en-US" altLang="en-US" sz="2400" b="0" i="0" u="none" strike="noStrike" cap="none" normalizeH="0" baseline="0" smtClean="0">
                <a:ln>
                  <a:noFill/>
                </a:ln>
                <a:solidFill>
                  <a:schemeClr val="tx1"/>
                </a:solidFill>
                <a:effectLst/>
              </a:rPr>
              <a:t> </a:t>
            </a:r>
            <a:endParaRPr kumimoji="0" lang="en-US" altLang="en-US" sz="2400" b="0" i="0" u="none" strike="noStrike" cap="none" normalizeH="0" baseline="0" smtClean="0">
              <a:ln>
                <a:noFill/>
              </a:ln>
              <a:solidFill>
                <a:schemeClr val="tx1"/>
              </a:solidFill>
              <a:effectLst/>
              <a:latin typeface="Arial" panose="020B0604020202020204" pitchFamily="34" charset="0"/>
            </a:endParaRPr>
          </a:p>
        </p:txBody>
      </p:sp>
      <p:sp>
        <p:nvSpPr>
          <p:cNvPr id="5" name="Rectangle 2"/>
          <p:cNvSpPr>
            <a:spLocks noGrp="1" noChangeArrowheads="1"/>
          </p:cNvSpPr>
          <p:nvPr>
            <p:ph type="subTitle" idx="1"/>
          </p:nvPr>
        </p:nvSpPr>
        <p:spPr bwMode="auto">
          <a:xfrm>
            <a:off x="1254125" y="1846600"/>
            <a:ext cx="8883842" cy="354739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60287"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1" i="0" u="none" strike="noStrike" cap="none" normalizeH="0" baseline="0" smtClean="0">
                <a:ln>
                  <a:noFill/>
                </a:ln>
                <a:solidFill>
                  <a:schemeClr val="tx1">
                    <a:lumMod val="75000"/>
                    <a:lumOff val="25000"/>
                  </a:schemeClr>
                </a:solidFill>
                <a:effectLst/>
                <a:latin typeface="Monaco"/>
              </a:rPr>
              <a:t>var</a:t>
            </a:r>
            <a:r>
              <a:rPr kumimoji="0" lang="en-US" altLang="en-US" sz="2200" b="0" i="0" u="none" strike="noStrike" cap="none" normalizeH="0" baseline="0" smtClean="0">
                <a:ln>
                  <a:noFill/>
                </a:ln>
                <a:solidFill>
                  <a:schemeClr val="tx1">
                    <a:lumMod val="75000"/>
                    <a:lumOff val="25000"/>
                  </a:schemeClr>
                </a:solidFill>
                <a:effectLst/>
                <a:latin typeface="Monaco"/>
              </a:rPr>
              <a:t> ourObject = {}; </a:t>
            </a:r>
            <a:r>
              <a:rPr kumimoji="0" lang="en-US" altLang="en-US" sz="2200" b="0" i="1" u="none" strike="noStrike" cap="none" normalizeH="0" baseline="0" smtClean="0">
                <a:ln>
                  <a:noFill/>
                </a:ln>
                <a:solidFill>
                  <a:schemeClr val="tx1">
                    <a:lumMod val="75000"/>
                    <a:lumOff val="25000"/>
                  </a:schemeClr>
                </a:solidFill>
                <a:effectLst/>
                <a:latin typeface="Monaco"/>
              </a:rPr>
              <a:t>// Mixin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smtClean="0">
                <a:ln>
                  <a:noFill/>
                </a:ln>
                <a:solidFill>
                  <a:schemeClr val="tx1">
                    <a:lumMod val="75000"/>
                    <a:lumOff val="25000"/>
                  </a:schemeClr>
                </a:solidFill>
                <a:effectLst/>
                <a:latin typeface="Monaco"/>
              </a:rPr>
              <a:t> _.extend(ourObject, Backbone.Events);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smtClean="0">
                <a:ln>
                  <a:noFill/>
                </a:ln>
                <a:solidFill>
                  <a:schemeClr val="tx1">
                    <a:lumMod val="75000"/>
                    <a:lumOff val="25000"/>
                  </a:schemeClr>
                </a:solidFill>
                <a:effectLst/>
                <a:latin typeface="Monaco"/>
              </a:rPr>
              <a:t> </a:t>
            </a:r>
            <a:r>
              <a:rPr kumimoji="0" lang="en-US" altLang="en-US" sz="2200" b="1" i="0" u="none" strike="noStrike" cap="none" normalizeH="0" baseline="0" smtClean="0">
                <a:ln>
                  <a:noFill/>
                </a:ln>
                <a:solidFill>
                  <a:schemeClr val="tx1">
                    <a:lumMod val="75000"/>
                    <a:lumOff val="25000"/>
                  </a:schemeClr>
                </a:solidFill>
                <a:effectLst/>
                <a:latin typeface="Monaco"/>
              </a:rPr>
              <a:t>function</a:t>
            </a:r>
            <a:r>
              <a:rPr kumimoji="0" lang="en-US" altLang="en-US" sz="2200" b="0" i="0" u="none" strike="noStrike" cap="none" normalizeH="0" baseline="0" smtClean="0">
                <a:ln>
                  <a:noFill/>
                </a:ln>
                <a:solidFill>
                  <a:schemeClr val="tx1">
                    <a:lumMod val="75000"/>
                    <a:lumOff val="25000"/>
                  </a:schemeClr>
                </a:solidFill>
                <a:effectLst/>
                <a:latin typeface="Monaco"/>
              </a:rPr>
              <a:t> doAction (msg) {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200">
                <a:solidFill>
                  <a:schemeClr val="tx1">
                    <a:lumMod val="75000"/>
                    <a:lumOff val="25000"/>
                  </a:schemeClr>
                </a:solidFill>
                <a:latin typeface="Monaco"/>
              </a:rPr>
              <a:t> </a:t>
            </a:r>
            <a:r>
              <a:rPr lang="en-US" altLang="en-US" sz="2200" smtClean="0">
                <a:solidFill>
                  <a:schemeClr val="tx1">
                    <a:lumMod val="75000"/>
                    <a:lumOff val="25000"/>
                  </a:schemeClr>
                </a:solidFill>
                <a:latin typeface="Monaco"/>
              </a:rPr>
              <a:t>    </a:t>
            </a:r>
            <a:r>
              <a:rPr kumimoji="0" lang="en-US" altLang="en-US" sz="2200" b="0" i="0" u="none" strike="noStrike" cap="none" normalizeH="0" baseline="0" smtClean="0">
                <a:ln>
                  <a:noFill/>
                </a:ln>
                <a:solidFill>
                  <a:schemeClr val="tx1">
                    <a:lumMod val="75000"/>
                    <a:lumOff val="25000"/>
                  </a:schemeClr>
                </a:solidFill>
                <a:effectLst/>
                <a:latin typeface="Monaco"/>
              </a:rPr>
              <a:t>console.log("We are " + msg);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1" u="none" strike="noStrike" cap="none" normalizeH="0" baseline="0" smtClean="0">
                <a:ln>
                  <a:noFill/>
                </a:ln>
                <a:solidFill>
                  <a:schemeClr val="tx1">
                    <a:lumMod val="75000"/>
                    <a:lumOff val="25000"/>
                  </a:schemeClr>
                </a:solidFill>
                <a:effectLst/>
                <a:latin typeface="Monaco"/>
              </a:rPr>
              <a:t>// Add event listeners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smtClean="0">
                <a:ln>
                  <a:noFill/>
                </a:ln>
                <a:solidFill>
                  <a:schemeClr val="tx1">
                    <a:lumMod val="75000"/>
                    <a:lumOff val="25000"/>
                  </a:schemeClr>
                </a:solidFill>
                <a:effectLst/>
                <a:latin typeface="Monaco"/>
              </a:rPr>
              <a:t> ourObject.on("dance", doAction);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smtClean="0">
                <a:ln>
                  <a:noFill/>
                </a:ln>
                <a:solidFill>
                  <a:schemeClr val="tx1">
                    <a:lumMod val="75000"/>
                    <a:lumOff val="25000"/>
                  </a:schemeClr>
                </a:solidFill>
                <a:effectLst/>
                <a:latin typeface="Monaco"/>
              </a:rPr>
              <a:t> ourObject.on("jump", doAction);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smtClean="0">
                <a:ln>
                  <a:noFill/>
                </a:ln>
                <a:solidFill>
                  <a:schemeClr val="tx1">
                    <a:lumMod val="75000"/>
                    <a:lumOff val="25000"/>
                  </a:schemeClr>
                </a:solidFill>
                <a:effectLst/>
                <a:latin typeface="Monaco"/>
              </a:rPr>
              <a:t> ourObject.on("skip", doAction); </a:t>
            </a:r>
            <a:r>
              <a:rPr kumimoji="0" lang="en-US" altLang="en-US" sz="2200" b="0" i="1" u="none" strike="noStrike" cap="none" normalizeH="0" baseline="0" smtClean="0">
                <a:ln>
                  <a:noFill/>
                </a:ln>
                <a:solidFill>
                  <a:schemeClr val="tx1">
                    <a:lumMod val="75000"/>
                    <a:lumOff val="25000"/>
                  </a:schemeClr>
                </a:solidFill>
                <a:effectLst/>
                <a:latin typeface="Monaco"/>
              </a:rPr>
              <a:t>// Single event</a:t>
            </a:r>
            <a:r>
              <a:rPr kumimoji="0" lang="en-US" altLang="en-US" sz="2200" b="0" i="0" u="none" strike="noStrike" cap="none" normalizeH="0" baseline="0" smtClean="0">
                <a:ln>
                  <a:noFill/>
                </a:ln>
                <a:solidFill>
                  <a:schemeClr val="tx1">
                    <a:lumMod val="75000"/>
                    <a:lumOff val="25000"/>
                  </a:schemeClr>
                </a:solidFill>
                <a:effectLst/>
                <a:latin typeface="Monac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smtClean="0">
                <a:ln>
                  <a:noFill/>
                </a:ln>
                <a:solidFill>
                  <a:schemeClr val="tx1">
                    <a:lumMod val="75000"/>
                    <a:lumOff val="25000"/>
                  </a:schemeClr>
                </a:solidFill>
                <a:effectLst/>
                <a:latin typeface="Monaco"/>
              </a:rPr>
              <a:t> ourObject.trigger("dance", 'just dancing.'); </a:t>
            </a:r>
            <a:r>
              <a:rPr kumimoji="0" lang="en-US" altLang="en-US" sz="2200" b="0" i="1" u="none" strike="noStrike" cap="none" normalizeH="0" baseline="0" smtClean="0">
                <a:ln>
                  <a:noFill/>
                </a:ln>
                <a:solidFill>
                  <a:schemeClr val="tx1">
                    <a:lumMod val="75000"/>
                    <a:lumOff val="25000"/>
                  </a:schemeClr>
                </a:solidFill>
                <a:effectLst/>
                <a:latin typeface="Monaco"/>
              </a:rPr>
              <a:t>// Multiple events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smtClean="0">
                <a:ln>
                  <a:noFill/>
                </a:ln>
                <a:solidFill>
                  <a:schemeClr val="tx1">
                    <a:lumMod val="75000"/>
                    <a:lumOff val="25000"/>
                  </a:schemeClr>
                </a:solidFill>
                <a:effectLst/>
                <a:latin typeface="Monaco"/>
              </a:rPr>
              <a:t> ourObject.trigger("dance jump skip", 'very tired from so much action.');</a:t>
            </a:r>
            <a:r>
              <a:rPr kumimoji="0" lang="en-US" altLang="en-US" sz="2200" b="0" i="0" u="none" strike="noStrike" cap="none" normalizeH="0" baseline="0" smtClean="0">
                <a:ln>
                  <a:noFill/>
                </a:ln>
                <a:solidFill>
                  <a:schemeClr val="tx1">
                    <a:lumMod val="75000"/>
                    <a:lumOff val="25000"/>
                  </a:schemeClr>
                </a:solidFill>
                <a:effectLst/>
              </a:rPr>
              <a:t> </a:t>
            </a:r>
            <a:endParaRPr kumimoji="0" lang="en-US" altLang="en-US" sz="2200" b="0" i="0" u="none" strike="noStrike" cap="none" normalizeH="0" baseline="0" smtClean="0">
              <a:ln>
                <a:noFill/>
              </a:ln>
              <a:solidFill>
                <a:schemeClr val="tx1">
                  <a:lumMod val="75000"/>
                  <a:lumOff val="25000"/>
                </a:schemeClr>
              </a:solidFill>
              <a:effectLst/>
              <a:latin typeface="Arial" panose="020B0604020202020204" pitchFamily="34" charset="0"/>
            </a:endParaRPr>
          </a:p>
        </p:txBody>
      </p:sp>
    </p:spTree>
    <p:extLst>
      <p:ext uri="{BB962C8B-B14F-4D97-AF65-F5344CB8AC3E}">
        <p14:creationId xmlns:p14="http://schemas.microsoft.com/office/powerpoint/2010/main" val="345799785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type="title"/>
          </p:nvPr>
        </p:nvSpPr>
        <p:spPr bwMode="auto">
          <a:xfrm>
            <a:off x="838200" y="224713"/>
            <a:ext cx="10651436" cy="2215991"/>
          </a:xfrm>
          <a:prstGeom prst="rect">
            <a:avLst/>
          </a:prstGeom>
          <a:solidFill>
            <a:srgbClr val="FEE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smtClean="0">
                <a:ln>
                  <a:noFill/>
                </a:ln>
                <a:solidFill>
                  <a:srgbClr val="404040"/>
                </a:solidFill>
                <a:effectLst/>
                <a:latin typeface="Helvetica Neue"/>
              </a:rPr>
              <a:t>listenTo () và stopListening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rgbClr val="000000"/>
                </a:solidFill>
                <a:effectLst/>
                <a:latin typeface="Helvetica Neue"/>
              </a:rPr>
              <a:t>Trong khi </a:t>
            </a:r>
            <a:r>
              <a:rPr kumimoji="0" lang="en-US" altLang="en-US" sz="2400" b="0" i="0" u="none" strike="noStrike" cap="none" normalizeH="0" baseline="0" smtClean="0">
                <a:ln>
                  <a:noFill/>
                </a:ln>
                <a:solidFill>
                  <a:srgbClr val="000000"/>
                </a:solidFill>
                <a:effectLst/>
                <a:latin typeface="Monaco"/>
              </a:rPr>
              <a:t>on() </a:t>
            </a:r>
            <a:r>
              <a:rPr kumimoji="0" lang="en-US" altLang="en-US" sz="2400" b="0" i="0" u="none" strike="noStrike" cap="none" normalizeH="0" baseline="0" smtClean="0">
                <a:ln>
                  <a:noFill/>
                </a:ln>
                <a:solidFill>
                  <a:srgbClr val="000000"/>
                </a:solidFill>
                <a:effectLst/>
                <a:latin typeface="Helvetica Neue"/>
              </a:rPr>
              <a:t>và </a:t>
            </a:r>
            <a:r>
              <a:rPr kumimoji="0" lang="en-US" altLang="en-US" sz="2400" b="0" i="0" u="none" strike="noStrike" cap="none" normalizeH="0" baseline="0" smtClean="0">
                <a:ln>
                  <a:noFill/>
                </a:ln>
                <a:solidFill>
                  <a:srgbClr val="000000"/>
                </a:solidFill>
                <a:effectLst/>
                <a:latin typeface="Monaco"/>
              </a:rPr>
              <a:t>off() </a:t>
            </a:r>
            <a:r>
              <a:rPr kumimoji="0" lang="en-US" altLang="en-US" sz="2400" b="0" i="0" u="none" strike="noStrike" cap="none" normalizeH="0" baseline="0" smtClean="0">
                <a:ln>
                  <a:noFill/>
                </a:ln>
                <a:solidFill>
                  <a:srgbClr val="000000"/>
                </a:solidFill>
                <a:effectLst/>
                <a:latin typeface="Helvetica Neue"/>
              </a:rPr>
              <a:t>thêm callbacks trực tiếp đến một đối tượng quan sát, </a:t>
            </a:r>
            <a:r>
              <a:rPr kumimoji="0" lang="en-US" altLang="en-US" sz="2400" b="0" i="0" u="none" strike="noStrike" cap="none" normalizeH="0" baseline="0" smtClean="0">
                <a:ln>
                  <a:noFill/>
                </a:ln>
                <a:solidFill>
                  <a:srgbClr val="000000"/>
                </a:solidFill>
                <a:effectLst/>
                <a:latin typeface="Monaco"/>
              </a:rPr>
              <a:t>listenTo() </a:t>
            </a:r>
            <a:r>
              <a:rPr kumimoji="0" lang="en-US" altLang="en-US" sz="2400" b="0" i="0" u="none" strike="noStrike" cap="none" normalizeH="0" baseline="0" smtClean="0">
                <a:ln>
                  <a:noFill/>
                </a:ln>
                <a:solidFill>
                  <a:srgbClr val="000000"/>
                </a:solidFill>
                <a:effectLst/>
                <a:latin typeface="Helvetica Neue"/>
              </a:rPr>
              <a:t>nói với một đối tượng để lắng nghe cho các sự kiện vào một </a:t>
            </a:r>
            <a:br>
              <a:rPr kumimoji="0" lang="en-US" altLang="en-US" sz="2400" b="0" i="0" u="none" strike="noStrike" cap="none" normalizeH="0" baseline="0" smtClean="0">
                <a:ln>
                  <a:noFill/>
                </a:ln>
                <a:solidFill>
                  <a:srgbClr val="000000"/>
                </a:solidFill>
                <a:effectLst/>
                <a:latin typeface="Helvetica Neue"/>
              </a:rPr>
            </a:br>
            <a:r>
              <a:rPr kumimoji="0" lang="en-US" altLang="en-US" sz="2400" b="0" i="0" u="none" strike="noStrike" cap="none" normalizeH="0" baseline="0" smtClean="0">
                <a:ln>
                  <a:noFill/>
                </a:ln>
                <a:solidFill>
                  <a:srgbClr val="000000"/>
                </a:solidFill>
                <a:effectLst/>
                <a:latin typeface="Helvetica Neue"/>
              </a:rPr>
              <a:t>đối tượng khác, cho phép người nghe để theo dõi các sự kiện mà nó đang lắng nghe. </a:t>
            </a:r>
            <a:r>
              <a:rPr kumimoji="0" lang="en-US" altLang="en-US" sz="2400" b="0" i="0" u="none" strike="noStrike" cap="none" normalizeH="0" baseline="0" smtClean="0">
                <a:ln>
                  <a:noFill/>
                </a:ln>
                <a:solidFill>
                  <a:srgbClr val="000000"/>
                </a:solidFill>
                <a:effectLst/>
                <a:latin typeface="Monaco"/>
              </a:rPr>
              <a:t>stopListening() </a:t>
            </a:r>
            <a:r>
              <a:rPr kumimoji="0" lang="en-US" altLang="en-US" sz="2400" b="0" i="0" u="none" strike="noStrike" cap="none" normalizeH="0" baseline="0" smtClean="0">
                <a:ln>
                  <a:noFill/>
                </a:ln>
                <a:solidFill>
                  <a:srgbClr val="000000"/>
                </a:solidFill>
                <a:effectLst/>
                <a:latin typeface="Helvetica Neue"/>
              </a:rPr>
              <a:t>sau đó có thể được gọi vào người nghe để nói cho nó ngừng lắng nghe cho các sự kiện:</a:t>
            </a:r>
            <a:endParaRPr kumimoji="0" lang="en-US" altLang="en-US" sz="2400" b="0" i="0" u="none" strike="noStrike" cap="none" normalizeH="0" baseline="0" smtClean="0">
              <a:ln>
                <a:noFill/>
              </a:ln>
              <a:solidFill>
                <a:schemeClr val="tx1"/>
              </a:solidFill>
              <a:effectLst/>
            </a:endParaRPr>
          </a:p>
        </p:txBody>
      </p:sp>
      <p:sp>
        <p:nvSpPr>
          <p:cNvPr id="5" name="Rectangle 2"/>
          <p:cNvSpPr>
            <a:spLocks noGrp="1" noChangeArrowheads="1"/>
          </p:cNvSpPr>
          <p:nvPr>
            <p:ph idx="1"/>
          </p:nvPr>
        </p:nvSpPr>
        <p:spPr bwMode="auto">
          <a:xfrm>
            <a:off x="838201" y="2503788"/>
            <a:ext cx="11022496" cy="388594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60287"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1" i="0" u="none" strike="noStrike" cap="none" normalizeH="0" baseline="0" smtClean="0">
                <a:ln>
                  <a:noFill/>
                </a:ln>
                <a:solidFill>
                  <a:schemeClr val="tx1">
                    <a:lumMod val="75000"/>
                    <a:lumOff val="25000"/>
                  </a:schemeClr>
                </a:solidFill>
                <a:effectLst/>
                <a:latin typeface="Monaco"/>
              </a:rPr>
              <a:t>var</a:t>
            </a:r>
            <a:r>
              <a:rPr kumimoji="0" lang="en-US" altLang="en-US" sz="2200" b="0" i="0" u="none" strike="noStrike" cap="none" normalizeH="0" baseline="0" smtClean="0">
                <a:ln>
                  <a:noFill/>
                </a:ln>
                <a:solidFill>
                  <a:schemeClr val="tx1">
                    <a:lumMod val="75000"/>
                    <a:lumOff val="25000"/>
                  </a:schemeClr>
                </a:solidFill>
                <a:effectLst/>
                <a:latin typeface="Monaco"/>
              </a:rPr>
              <a:t> a = _.extend({}, Backbone.Events);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1" i="0" u="none" strike="noStrike" cap="none" normalizeH="0" baseline="0" smtClean="0">
                <a:ln>
                  <a:noFill/>
                </a:ln>
                <a:solidFill>
                  <a:schemeClr val="tx1">
                    <a:lumMod val="75000"/>
                    <a:lumOff val="25000"/>
                  </a:schemeClr>
                </a:solidFill>
                <a:effectLst/>
                <a:latin typeface="Monaco"/>
              </a:rPr>
              <a:t>var</a:t>
            </a:r>
            <a:r>
              <a:rPr kumimoji="0" lang="en-US" altLang="en-US" sz="2200" b="0" i="0" u="none" strike="noStrike" cap="none" normalizeH="0" baseline="0" smtClean="0">
                <a:ln>
                  <a:noFill/>
                </a:ln>
                <a:solidFill>
                  <a:schemeClr val="tx1">
                    <a:lumMod val="75000"/>
                    <a:lumOff val="25000"/>
                  </a:schemeClr>
                </a:solidFill>
                <a:effectLst/>
                <a:latin typeface="Monaco"/>
              </a:rPr>
              <a:t> b = _.extend({}, Backbone.Events);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1" i="0" u="none" strike="noStrike" cap="none" normalizeH="0" baseline="0" smtClean="0">
                <a:ln>
                  <a:noFill/>
                </a:ln>
                <a:solidFill>
                  <a:schemeClr val="tx1">
                    <a:lumMod val="75000"/>
                    <a:lumOff val="25000"/>
                  </a:schemeClr>
                </a:solidFill>
                <a:effectLst/>
                <a:latin typeface="Monaco"/>
              </a:rPr>
              <a:t>var</a:t>
            </a:r>
            <a:r>
              <a:rPr kumimoji="0" lang="en-US" altLang="en-US" sz="2200" b="0" i="0" u="none" strike="noStrike" cap="none" normalizeH="0" baseline="0" smtClean="0">
                <a:ln>
                  <a:noFill/>
                </a:ln>
                <a:solidFill>
                  <a:schemeClr val="tx1">
                    <a:lumMod val="75000"/>
                    <a:lumOff val="25000"/>
                  </a:schemeClr>
                </a:solidFill>
                <a:effectLst/>
                <a:latin typeface="Monaco"/>
              </a:rPr>
              <a:t> c = _.extend({}, Backbone.Events); </a:t>
            </a:r>
            <a:r>
              <a:rPr kumimoji="0" lang="en-US" altLang="en-US" sz="2200" b="0" i="1" u="none" strike="noStrike" cap="none" normalizeH="0" baseline="0" smtClean="0">
                <a:ln>
                  <a:noFill/>
                </a:ln>
                <a:solidFill>
                  <a:schemeClr val="tx1">
                    <a:lumMod val="75000"/>
                    <a:lumOff val="25000"/>
                  </a:schemeClr>
                </a:solidFill>
                <a:effectLst/>
                <a:latin typeface="Monaco"/>
              </a:rPr>
              <a:t>// add listeners to A for events on B and C</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smtClean="0">
                <a:ln>
                  <a:noFill/>
                </a:ln>
                <a:solidFill>
                  <a:schemeClr val="tx1">
                    <a:lumMod val="75000"/>
                    <a:lumOff val="25000"/>
                  </a:schemeClr>
                </a:solidFill>
                <a:effectLst/>
                <a:latin typeface="Monaco"/>
              </a:rPr>
              <a:t>    a.listenTo(b, 'anything', </a:t>
            </a:r>
            <a:r>
              <a:rPr kumimoji="0" lang="en-US" altLang="en-US" sz="2200" b="1" i="0" u="none" strike="noStrike" cap="none" normalizeH="0" baseline="0" smtClean="0">
                <a:ln>
                  <a:noFill/>
                </a:ln>
                <a:solidFill>
                  <a:schemeClr val="tx1">
                    <a:lumMod val="75000"/>
                    <a:lumOff val="25000"/>
                  </a:schemeClr>
                </a:solidFill>
                <a:effectLst/>
                <a:latin typeface="Monaco"/>
              </a:rPr>
              <a:t>function</a:t>
            </a:r>
            <a:r>
              <a:rPr kumimoji="0" lang="en-US" altLang="en-US" sz="2200" b="0" i="0" u="none" strike="noStrike" cap="none" normalizeH="0" baseline="0" smtClean="0">
                <a:ln>
                  <a:noFill/>
                </a:ln>
                <a:solidFill>
                  <a:schemeClr val="tx1">
                    <a:lumMod val="75000"/>
                    <a:lumOff val="25000"/>
                  </a:schemeClr>
                </a:solidFill>
                <a:effectLst/>
                <a:latin typeface="Monaco"/>
              </a:rPr>
              <a:t>(event){ console.log("anything happened");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smtClean="0">
                <a:ln>
                  <a:noFill/>
                </a:ln>
                <a:solidFill>
                  <a:schemeClr val="tx1">
                    <a:lumMod val="75000"/>
                    <a:lumOff val="25000"/>
                  </a:schemeClr>
                </a:solidFill>
                <a:effectLst/>
                <a:latin typeface="Monaco"/>
              </a:rPr>
              <a:t>    a.listenTo(c, 'everything', </a:t>
            </a:r>
            <a:r>
              <a:rPr kumimoji="0" lang="en-US" altLang="en-US" sz="2200" b="1" i="0" u="none" strike="noStrike" cap="none" normalizeH="0" baseline="0" smtClean="0">
                <a:ln>
                  <a:noFill/>
                </a:ln>
                <a:solidFill>
                  <a:schemeClr val="tx1">
                    <a:lumMod val="75000"/>
                    <a:lumOff val="25000"/>
                  </a:schemeClr>
                </a:solidFill>
                <a:effectLst/>
                <a:latin typeface="Monaco"/>
              </a:rPr>
              <a:t>function</a:t>
            </a:r>
            <a:r>
              <a:rPr kumimoji="0" lang="en-US" altLang="en-US" sz="2200" b="0" i="0" u="none" strike="noStrike" cap="none" normalizeH="0" baseline="0" smtClean="0">
                <a:ln>
                  <a:noFill/>
                </a:ln>
                <a:solidFill>
                  <a:schemeClr val="tx1">
                    <a:lumMod val="75000"/>
                    <a:lumOff val="25000"/>
                  </a:schemeClr>
                </a:solidFill>
                <a:effectLst/>
                <a:latin typeface="Monaco"/>
              </a:rPr>
              <a:t>(event){ console.log("everything happened");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1" u="none" strike="noStrike" cap="none" normalizeH="0" baseline="0" smtClean="0">
                <a:ln>
                  <a:noFill/>
                </a:ln>
                <a:solidFill>
                  <a:schemeClr val="tx1">
                    <a:lumMod val="75000"/>
                    <a:lumOff val="25000"/>
                  </a:schemeClr>
                </a:solidFill>
                <a:effectLst/>
                <a:latin typeface="Monaco"/>
              </a:rPr>
              <a:t>// trigger an event</a:t>
            </a:r>
            <a:r>
              <a:rPr kumimoji="0" lang="en-US" altLang="en-US" sz="2200" b="0" i="0" u="none" strike="noStrike" cap="none" normalizeH="0" baseline="0" smtClean="0">
                <a:ln>
                  <a:noFill/>
                </a:ln>
                <a:solidFill>
                  <a:schemeClr val="tx1">
                    <a:lumMod val="75000"/>
                    <a:lumOff val="25000"/>
                  </a:schemeClr>
                </a:solidFill>
                <a:effectLst/>
                <a:latin typeface="Monac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smtClean="0">
                <a:ln>
                  <a:noFill/>
                </a:ln>
                <a:solidFill>
                  <a:schemeClr val="tx1">
                    <a:lumMod val="75000"/>
                    <a:lumOff val="25000"/>
                  </a:schemeClr>
                </a:solidFill>
                <a:effectLst/>
                <a:latin typeface="Monaco"/>
              </a:rPr>
              <a:t>    b.trigger('anything'); </a:t>
            </a:r>
            <a:r>
              <a:rPr kumimoji="0" lang="en-US" altLang="en-US" sz="2200" b="0" i="1" u="none" strike="noStrike" cap="none" normalizeH="0" baseline="0" smtClean="0">
                <a:ln>
                  <a:noFill/>
                </a:ln>
                <a:solidFill>
                  <a:schemeClr val="tx1">
                    <a:lumMod val="75000"/>
                    <a:lumOff val="25000"/>
                  </a:schemeClr>
                </a:solidFill>
                <a:effectLst/>
                <a:latin typeface="Monaco"/>
              </a:rPr>
              <a:t>// logs: anything happened</a:t>
            </a:r>
            <a:r>
              <a:rPr kumimoji="0" lang="en-US" altLang="en-US" sz="2200" b="0" i="0" u="none" strike="noStrike" cap="none" normalizeH="0" baseline="0" smtClean="0">
                <a:ln>
                  <a:noFill/>
                </a:ln>
                <a:solidFill>
                  <a:schemeClr val="tx1">
                    <a:lumMod val="75000"/>
                    <a:lumOff val="25000"/>
                  </a:schemeClr>
                </a:solidFill>
                <a:effectLst/>
                <a:latin typeface="Monaco"/>
              </a:rPr>
              <a:t> </a:t>
            </a:r>
            <a:r>
              <a:rPr kumimoji="0" lang="en-US" altLang="en-US" sz="2200" b="0" i="1" u="none" strike="noStrike" cap="none" normalizeH="0" baseline="0" smtClean="0">
                <a:ln>
                  <a:noFill/>
                </a:ln>
                <a:solidFill>
                  <a:schemeClr val="tx1">
                    <a:lumMod val="75000"/>
                    <a:lumOff val="25000"/>
                  </a:schemeClr>
                </a:solidFill>
                <a:effectLst/>
                <a:latin typeface="Monaco"/>
              </a:rPr>
              <a:t>// stop listening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smtClean="0">
                <a:ln>
                  <a:noFill/>
                </a:ln>
                <a:solidFill>
                  <a:schemeClr val="tx1">
                    <a:lumMod val="75000"/>
                    <a:lumOff val="25000"/>
                  </a:schemeClr>
                </a:solidFill>
                <a:effectLst/>
                <a:latin typeface="Monaco"/>
              </a:rPr>
              <a:t>    a.stopListening(); </a:t>
            </a:r>
            <a:r>
              <a:rPr kumimoji="0" lang="en-US" altLang="en-US" sz="2200" b="0" i="1" u="none" strike="noStrike" cap="none" normalizeH="0" baseline="0" smtClean="0">
                <a:ln>
                  <a:noFill/>
                </a:ln>
                <a:solidFill>
                  <a:schemeClr val="tx1">
                    <a:lumMod val="75000"/>
                    <a:lumOff val="25000"/>
                  </a:schemeClr>
                </a:solidFill>
                <a:effectLst/>
                <a:latin typeface="Monaco"/>
              </a:rPr>
              <a:t>// A does not receive these events</a:t>
            </a:r>
            <a:r>
              <a:rPr kumimoji="0" lang="en-US" altLang="en-US" sz="2200" b="0" i="0" u="none" strike="noStrike" cap="none" normalizeH="0" baseline="0" smtClean="0">
                <a:ln>
                  <a:noFill/>
                </a:ln>
                <a:solidFill>
                  <a:schemeClr val="tx1">
                    <a:lumMod val="75000"/>
                    <a:lumOff val="25000"/>
                  </a:schemeClr>
                </a:solidFill>
                <a:effectLst/>
                <a:latin typeface="Monac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smtClean="0">
                <a:ln>
                  <a:noFill/>
                </a:ln>
                <a:solidFill>
                  <a:schemeClr val="tx1">
                    <a:lumMod val="75000"/>
                    <a:lumOff val="25000"/>
                  </a:schemeClr>
                </a:solidFill>
                <a:effectLst/>
                <a:latin typeface="Monaco"/>
              </a:rPr>
              <a:t>    b.trigger('anything');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smtClean="0">
                <a:ln>
                  <a:noFill/>
                </a:ln>
                <a:solidFill>
                  <a:schemeClr val="tx1">
                    <a:lumMod val="75000"/>
                    <a:lumOff val="25000"/>
                  </a:schemeClr>
                </a:solidFill>
                <a:effectLst/>
                <a:latin typeface="Monaco"/>
              </a:rPr>
              <a:t>    c.trigger('everything');</a:t>
            </a:r>
            <a:r>
              <a:rPr kumimoji="0" lang="en-US" altLang="en-US" sz="2200" b="0" i="0" u="none" strike="noStrike" cap="none" normalizeH="0" baseline="0" smtClean="0">
                <a:ln>
                  <a:noFill/>
                </a:ln>
                <a:solidFill>
                  <a:schemeClr val="tx1">
                    <a:lumMod val="75000"/>
                    <a:lumOff val="25000"/>
                  </a:schemeClr>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200" b="0" i="0" u="none" strike="noStrike" cap="none" normalizeH="0" baseline="0" smtClean="0">
              <a:ln>
                <a:noFill/>
              </a:ln>
              <a:solidFill>
                <a:schemeClr val="tx1">
                  <a:lumMod val="75000"/>
                  <a:lumOff val="25000"/>
                </a:schemeClr>
              </a:solidFill>
              <a:effectLst/>
              <a:latin typeface="Arial" panose="020B0604020202020204" pitchFamily="34" charset="0"/>
            </a:endParaRPr>
          </a:p>
        </p:txBody>
      </p:sp>
      <p:sp>
        <p:nvSpPr>
          <p:cNvPr id="6" name="Rectangle 3"/>
          <p:cNvSpPr>
            <a:spLocks noChangeArrowheads="1"/>
          </p:cNvSpPr>
          <p:nvPr/>
        </p:nvSpPr>
        <p:spPr bwMode="auto">
          <a:xfrm>
            <a:off x="664266" y="6005016"/>
            <a:ext cx="11370366" cy="769441"/>
          </a:xfrm>
          <a:prstGeom prst="rect">
            <a:avLst/>
          </a:prstGeom>
          <a:solidFill>
            <a:srgbClr val="FEE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smtClean="0">
                <a:ln>
                  <a:noFill/>
                </a:ln>
                <a:solidFill>
                  <a:schemeClr val="tx1"/>
                </a:solidFill>
                <a:effectLst/>
                <a:latin typeface="Monaco"/>
              </a:rPr>
              <a:t>stopListening()</a:t>
            </a:r>
            <a:r>
              <a:rPr kumimoji="0" lang="en-US" altLang="en-US" sz="2200" b="0" i="0" u="none" strike="noStrike" cap="none" normalizeH="0" baseline="0" smtClean="0">
                <a:ln>
                  <a:noFill/>
                </a:ln>
                <a:solidFill>
                  <a:srgbClr val="000000"/>
                </a:solidFill>
                <a:effectLst/>
                <a:latin typeface="Helvetica Neue"/>
              </a:rPr>
              <a:t> cũng có thể được sử dụng để chọn lọc ngừng lắng nghe dựa trên các sự kiện, mô hình, hoặc xử lý gọi lại</a:t>
            </a:r>
            <a:r>
              <a:rPr kumimoji="0" lang="en-US" altLang="en-US" sz="1300" b="0" i="0" u="none" strike="noStrike" cap="none" normalizeH="0" baseline="0" smtClean="0">
                <a:ln>
                  <a:noFill/>
                </a:ln>
                <a:solidFill>
                  <a:srgbClr val="000000"/>
                </a:solidFill>
                <a:effectLst/>
                <a:latin typeface="Helvetica Neue"/>
              </a:rPr>
              <a:t>.</a:t>
            </a:r>
            <a:r>
              <a:rPr kumimoji="0" lang="en-US" altLang="en-US" sz="1100" b="0" i="0" u="none" strike="noStrike" cap="none" normalizeH="0" baseline="0" smtClean="0">
                <a:ln>
                  <a:noFill/>
                </a:ln>
                <a:solidFill>
                  <a:schemeClr val="tx1"/>
                </a:solidFill>
                <a:effectLst/>
              </a:rPr>
              <a:t> </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195569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type="ctrTitle"/>
          </p:nvPr>
        </p:nvSpPr>
        <p:spPr bwMode="auto">
          <a:xfrm>
            <a:off x="1417983" y="187362"/>
            <a:ext cx="9250017" cy="3046988"/>
          </a:xfrm>
          <a:prstGeom prst="rect">
            <a:avLst/>
          </a:prstGeom>
          <a:solidFill>
            <a:srgbClr val="FEE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chemeClr val="tx1">
                    <a:lumMod val="75000"/>
                    <a:lumOff val="25000"/>
                  </a:schemeClr>
                </a:solidFill>
                <a:effectLst/>
                <a:latin typeface="Helvetica Neue"/>
              </a:rPr>
              <a:t>Thực tế, mỗi </a:t>
            </a:r>
            <a:r>
              <a:rPr kumimoji="0" lang="en-US" altLang="en-US" sz="2400" b="0" i="0" u="none" strike="noStrike" cap="none" normalizeH="0" baseline="0" smtClean="0">
                <a:ln>
                  <a:noFill/>
                </a:ln>
                <a:solidFill>
                  <a:schemeClr val="tx1">
                    <a:lumMod val="75000"/>
                    <a:lumOff val="25000"/>
                  </a:schemeClr>
                </a:solidFill>
                <a:effectLst/>
                <a:latin typeface="Monaco"/>
              </a:rPr>
              <a:t>on </a:t>
            </a:r>
            <a:r>
              <a:rPr kumimoji="0" lang="en-US" altLang="en-US" sz="2400" b="0" i="0" u="none" strike="noStrike" cap="none" normalizeH="0" baseline="0" smtClean="0">
                <a:ln>
                  <a:noFill/>
                </a:ln>
                <a:solidFill>
                  <a:schemeClr val="tx1">
                    <a:lumMod val="75000"/>
                    <a:lumOff val="25000"/>
                  </a:schemeClr>
                </a:solidFill>
                <a:effectLst/>
                <a:latin typeface="Helvetica Neue"/>
              </a:rPr>
              <a:t>gọi trên một đối tượng cũng đòi hỏi một </a:t>
            </a:r>
            <a:r>
              <a:rPr kumimoji="0" lang="en-US" altLang="en-US" sz="2400" b="0" i="0" u="none" strike="noStrike" cap="none" normalizeH="0" baseline="0" smtClean="0">
                <a:ln>
                  <a:noFill/>
                </a:ln>
                <a:solidFill>
                  <a:schemeClr val="tx1">
                    <a:lumMod val="75000"/>
                    <a:lumOff val="25000"/>
                  </a:schemeClr>
                </a:solidFill>
                <a:effectLst/>
                <a:latin typeface="Monaco"/>
              </a:rPr>
              <a:t>off </a:t>
            </a:r>
            <a:r>
              <a:rPr kumimoji="0" lang="en-US" altLang="en-US" sz="2400" b="0" i="0" u="none" strike="noStrike" cap="none" normalizeH="0" baseline="0" smtClean="0">
                <a:ln>
                  <a:noFill/>
                </a:ln>
                <a:solidFill>
                  <a:schemeClr val="tx1">
                    <a:lumMod val="75000"/>
                    <a:lumOff val="25000"/>
                  </a:schemeClr>
                </a:solidFill>
                <a:effectLst/>
                <a:latin typeface="Helvetica Neue"/>
              </a:rPr>
              <a:t>được gọi là để cho người thu gom </a:t>
            </a:r>
            <a:br>
              <a:rPr kumimoji="0" lang="en-US" altLang="en-US" sz="2400" b="0" i="0" u="none" strike="noStrike" cap="none" normalizeH="0" baseline="0" smtClean="0">
                <a:ln>
                  <a:noFill/>
                </a:ln>
                <a:solidFill>
                  <a:schemeClr val="tx1">
                    <a:lumMod val="75000"/>
                    <a:lumOff val="25000"/>
                  </a:schemeClr>
                </a:solidFill>
                <a:effectLst/>
                <a:latin typeface="Helvetica Neue"/>
              </a:rPr>
            </a:br>
            <a:r>
              <a:rPr kumimoji="0" lang="en-US" altLang="en-US" sz="2400" b="0" i="0" u="none" strike="noStrike" cap="none" normalizeH="0" baseline="0" smtClean="0">
                <a:ln>
                  <a:noFill/>
                </a:ln>
                <a:solidFill>
                  <a:schemeClr val="tx1">
                    <a:lumMod val="75000"/>
                    <a:lumOff val="25000"/>
                  </a:schemeClr>
                </a:solidFill>
                <a:effectLst/>
                <a:latin typeface="Helvetica Neue"/>
              </a:rPr>
              <a:t>rác để làm công việc của mình. </a:t>
            </a:r>
            <a:r>
              <a:rPr kumimoji="0" lang="en-US" altLang="en-US" sz="2400" b="0" i="0" u="none" strike="noStrike" cap="none" normalizeH="0" baseline="0" smtClean="0">
                <a:ln>
                  <a:noFill/>
                </a:ln>
                <a:solidFill>
                  <a:schemeClr val="tx1">
                    <a:lumMod val="75000"/>
                    <a:lumOff val="25000"/>
                  </a:schemeClr>
                </a:solidFill>
                <a:effectLst/>
                <a:latin typeface="Monaco"/>
              </a:rPr>
              <a:t>listenTo() </a:t>
            </a:r>
            <a:r>
              <a:rPr kumimoji="0" lang="en-US" altLang="en-US" sz="2400" b="0" i="0" u="none" strike="noStrike" cap="none" normalizeH="0" baseline="0" smtClean="0">
                <a:ln>
                  <a:noFill/>
                </a:ln>
                <a:solidFill>
                  <a:schemeClr val="tx1">
                    <a:lumMod val="75000"/>
                    <a:lumOff val="25000"/>
                  </a:schemeClr>
                </a:solidFill>
                <a:effectLst/>
                <a:latin typeface="Helvetica Neue"/>
              </a:rPr>
              <a:t>những thay đổi đó, cho phép xem liên kết với Mô hình thông báo và mở ra từ tất cả chúng chỉ với một cuộc gọi - </a:t>
            </a:r>
            <a:r>
              <a:rPr kumimoji="0" lang="en-US" altLang="en-US" sz="2400" b="0" i="0" u="none" strike="noStrike" cap="none" normalizeH="0" baseline="0" smtClean="0">
                <a:ln>
                  <a:noFill/>
                </a:ln>
                <a:solidFill>
                  <a:schemeClr val="tx1">
                    <a:lumMod val="75000"/>
                    <a:lumOff val="25000"/>
                  </a:schemeClr>
                </a:solidFill>
                <a:effectLst/>
                <a:latin typeface="Monaco"/>
              </a:rPr>
              <a:t>stopListening()</a:t>
            </a:r>
            <a:r>
              <a:rPr kumimoji="0" lang="en-US" altLang="en-US" sz="2400" b="0" i="0" u="none" strike="noStrike" cap="none" normalizeH="0" baseline="0" smtClean="0">
                <a:ln>
                  <a:noFill/>
                </a:ln>
                <a:solidFill>
                  <a:schemeClr val="tx1">
                    <a:lumMod val="75000"/>
                    <a:lumOff val="25000"/>
                  </a:schemeClr>
                </a:solidFill>
                <a:effectLst/>
                <a:latin typeface="Helvetica Neue"/>
              </a:rPr>
              <a:t>.</a:t>
            </a:r>
            <a:endParaRPr kumimoji="0" lang="en-US" altLang="en-US" sz="2400" b="0" i="0" u="none" strike="noStrike" cap="none" normalizeH="0" baseline="0" smtClean="0">
              <a:ln>
                <a:noFill/>
              </a:ln>
              <a:solidFill>
                <a:schemeClr val="tx1">
                  <a:lumMod val="75000"/>
                  <a:lumOff val="25000"/>
                </a:schemeClr>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chemeClr val="tx1">
                    <a:lumMod val="75000"/>
                    <a:lumOff val="25000"/>
                  </a:schemeClr>
                </a:solidFill>
                <a:effectLst/>
                <a:latin typeface="Helvetica Neue"/>
              </a:rPr>
              <a:t>Việc thực hiện mặc định của </a:t>
            </a:r>
            <a:r>
              <a:rPr kumimoji="0" lang="en-US" altLang="en-US" sz="2400" b="0" i="0" u="none" strike="noStrike" cap="none" normalizeH="0" baseline="0" smtClean="0">
                <a:ln>
                  <a:noFill/>
                </a:ln>
                <a:solidFill>
                  <a:schemeClr val="tx1">
                    <a:lumMod val="75000"/>
                    <a:lumOff val="25000"/>
                  </a:schemeClr>
                </a:solidFill>
                <a:effectLst/>
                <a:latin typeface="Monaco"/>
              </a:rPr>
              <a:t>View.remove() </a:t>
            </a:r>
            <a:r>
              <a:rPr kumimoji="0" lang="en-US" altLang="en-US" sz="2400" b="0" i="0" u="none" strike="noStrike" cap="none" normalizeH="0" baseline="0" smtClean="0">
                <a:ln>
                  <a:noFill/>
                </a:ln>
                <a:solidFill>
                  <a:schemeClr val="tx1">
                    <a:lumMod val="75000"/>
                    <a:lumOff val="25000"/>
                  </a:schemeClr>
                </a:solidFill>
                <a:effectLst/>
                <a:latin typeface="Helvetica Neue"/>
              </a:rPr>
              <a:t>làm cho một cuộc gọi đến </a:t>
            </a:r>
            <a:r>
              <a:rPr kumimoji="0" lang="en-US" altLang="en-US" sz="2400" b="0" i="0" u="none" strike="noStrike" cap="none" normalizeH="0" baseline="0" smtClean="0">
                <a:ln>
                  <a:noFill/>
                </a:ln>
                <a:solidFill>
                  <a:schemeClr val="tx1">
                    <a:lumMod val="75000"/>
                    <a:lumOff val="25000"/>
                  </a:schemeClr>
                </a:solidFill>
                <a:effectLst/>
                <a:latin typeface="Monaco"/>
              </a:rPr>
              <a:t>stopListening()</a:t>
            </a:r>
            <a:r>
              <a:rPr kumimoji="0" lang="en-US" altLang="en-US" sz="2400" b="0" i="0" u="none" strike="noStrike" cap="none" normalizeH="0" baseline="0" smtClean="0">
                <a:ln>
                  <a:noFill/>
                </a:ln>
                <a:solidFill>
                  <a:schemeClr val="tx1">
                    <a:lumMod val="75000"/>
                    <a:lumOff val="25000"/>
                  </a:schemeClr>
                </a:solidFill>
                <a:effectLst/>
                <a:latin typeface="Helvetica Neue"/>
              </a:rPr>
              <a:t>, đảm bảo rằng bất kỳ người nghe ràng buộc sử dụng </a:t>
            </a:r>
            <a:r>
              <a:rPr kumimoji="0" lang="en-US" altLang="en-US" sz="2400" b="0" i="0" u="none" strike="noStrike" cap="none" normalizeH="0" baseline="0" smtClean="0">
                <a:ln>
                  <a:noFill/>
                </a:ln>
                <a:solidFill>
                  <a:schemeClr val="tx1">
                    <a:lumMod val="75000"/>
                    <a:lumOff val="25000"/>
                  </a:schemeClr>
                </a:solidFill>
                <a:effectLst/>
                <a:latin typeface="Monaco"/>
              </a:rPr>
              <a:t>listenTo() </a:t>
            </a:r>
            <a:r>
              <a:rPr kumimoji="0" lang="en-US" altLang="en-US" sz="2400" b="0" i="0" u="none" strike="noStrike" cap="none" normalizeH="0" baseline="0" smtClean="0">
                <a:ln>
                  <a:noFill/>
                </a:ln>
                <a:solidFill>
                  <a:schemeClr val="tx1">
                    <a:lumMod val="75000"/>
                    <a:lumOff val="25000"/>
                  </a:schemeClr>
                </a:solidFill>
                <a:effectLst/>
                <a:latin typeface="Helvetica Neue"/>
              </a:rPr>
              <a:t>là không ràng buộc trước khi xem bị phá hủy.</a:t>
            </a:r>
            <a:endParaRPr kumimoji="0" lang="en-US" altLang="en-US" sz="2400" b="0" i="0" u="none" strike="noStrike" cap="none" normalizeH="0" baseline="0" smtClean="0">
              <a:ln>
                <a:noFill/>
              </a:ln>
              <a:solidFill>
                <a:schemeClr val="tx1">
                  <a:lumMod val="75000"/>
                  <a:lumOff val="25000"/>
                </a:schemeClr>
              </a:solidFill>
              <a:effectLst/>
            </a:endParaRPr>
          </a:p>
        </p:txBody>
      </p:sp>
      <p:sp>
        <p:nvSpPr>
          <p:cNvPr id="5" name="Rectangle 2"/>
          <p:cNvSpPr>
            <a:spLocks noGrp="1" noChangeArrowheads="1"/>
          </p:cNvSpPr>
          <p:nvPr>
            <p:ph type="subTitle" idx="1"/>
          </p:nvPr>
        </p:nvSpPr>
        <p:spPr bwMode="auto">
          <a:xfrm>
            <a:off x="1714197" y="3460269"/>
            <a:ext cx="6786730" cy="25317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60287"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1" i="0" u="none" strike="noStrike" cap="none" normalizeH="0" baseline="0" smtClean="0">
                <a:ln>
                  <a:noFill/>
                </a:ln>
                <a:solidFill>
                  <a:schemeClr val="tx1">
                    <a:lumMod val="75000"/>
                    <a:lumOff val="25000"/>
                  </a:schemeClr>
                </a:solidFill>
                <a:effectLst/>
                <a:latin typeface="Monaco"/>
              </a:rPr>
              <a:t>var</a:t>
            </a:r>
            <a:r>
              <a:rPr kumimoji="0" lang="en-US" altLang="en-US" sz="2200" b="0" i="0" u="none" strike="noStrike" cap="none" normalizeH="0" baseline="0" smtClean="0">
                <a:ln>
                  <a:noFill/>
                </a:ln>
                <a:solidFill>
                  <a:schemeClr val="tx1">
                    <a:lumMod val="75000"/>
                    <a:lumOff val="25000"/>
                  </a:schemeClr>
                </a:solidFill>
                <a:effectLst/>
                <a:latin typeface="Monaco"/>
              </a:rPr>
              <a:t> view = </a:t>
            </a:r>
            <a:r>
              <a:rPr kumimoji="0" lang="en-US" altLang="en-US" sz="2200" b="1" i="0" u="none" strike="noStrike" cap="none" normalizeH="0" baseline="0" smtClean="0">
                <a:ln>
                  <a:noFill/>
                </a:ln>
                <a:solidFill>
                  <a:schemeClr val="tx1">
                    <a:lumMod val="75000"/>
                    <a:lumOff val="25000"/>
                  </a:schemeClr>
                </a:solidFill>
                <a:effectLst/>
                <a:latin typeface="Monaco"/>
              </a:rPr>
              <a:t>new</a:t>
            </a:r>
            <a:r>
              <a:rPr kumimoji="0" lang="en-US" altLang="en-US" sz="2200" b="0" i="0" u="none" strike="noStrike" cap="none" normalizeH="0" baseline="0" smtClean="0">
                <a:ln>
                  <a:noFill/>
                </a:ln>
                <a:solidFill>
                  <a:schemeClr val="tx1">
                    <a:lumMod val="75000"/>
                    <a:lumOff val="25000"/>
                  </a:schemeClr>
                </a:solidFill>
                <a:effectLst/>
                <a:latin typeface="Monaco"/>
              </a:rPr>
              <a:t> Backbone.View();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1" i="0" u="none" strike="noStrike" cap="none" normalizeH="0" baseline="0" smtClean="0">
                <a:ln>
                  <a:noFill/>
                </a:ln>
                <a:solidFill>
                  <a:schemeClr val="tx1">
                    <a:lumMod val="75000"/>
                    <a:lumOff val="25000"/>
                  </a:schemeClr>
                </a:solidFill>
                <a:effectLst/>
                <a:latin typeface="Monaco"/>
              </a:rPr>
              <a:t>var</a:t>
            </a:r>
            <a:r>
              <a:rPr kumimoji="0" lang="en-US" altLang="en-US" sz="2200" b="0" i="0" u="none" strike="noStrike" cap="none" normalizeH="0" baseline="0" smtClean="0">
                <a:ln>
                  <a:noFill/>
                </a:ln>
                <a:solidFill>
                  <a:schemeClr val="tx1">
                    <a:lumMod val="75000"/>
                    <a:lumOff val="25000"/>
                  </a:schemeClr>
                </a:solidFill>
                <a:effectLst/>
                <a:latin typeface="Monaco"/>
              </a:rPr>
              <a:t> b = _.extend({}, Backbone.Events);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smtClean="0">
                <a:ln>
                  <a:noFill/>
                </a:ln>
                <a:solidFill>
                  <a:schemeClr val="tx1">
                    <a:lumMod val="75000"/>
                    <a:lumOff val="25000"/>
                  </a:schemeClr>
                </a:solidFill>
                <a:effectLst/>
                <a:latin typeface="Monaco"/>
              </a:rPr>
              <a:t>view.listenTo(b, 'all', </a:t>
            </a:r>
            <a:r>
              <a:rPr kumimoji="0" lang="en-US" altLang="en-US" sz="2200" b="1" i="0" u="none" strike="noStrike" cap="none" normalizeH="0" baseline="0" smtClean="0">
                <a:ln>
                  <a:noFill/>
                </a:ln>
                <a:solidFill>
                  <a:schemeClr val="tx1">
                    <a:lumMod val="75000"/>
                    <a:lumOff val="25000"/>
                  </a:schemeClr>
                </a:solidFill>
                <a:effectLst/>
                <a:latin typeface="Monaco"/>
              </a:rPr>
              <a:t>function</a:t>
            </a:r>
            <a:r>
              <a:rPr kumimoji="0" lang="en-US" altLang="en-US" sz="2200" b="0" i="0" u="none" strike="noStrike" cap="none" normalizeH="0" baseline="0" smtClean="0">
                <a:ln>
                  <a:noFill/>
                </a:ln>
                <a:solidFill>
                  <a:schemeClr val="tx1">
                    <a:lumMod val="75000"/>
                    <a:lumOff val="25000"/>
                  </a:schemeClr>
                </a:solidFill>
                <a:effectLst/>
                <a:latin typeface="Monaco"/>
              </a:rPr>
              <a:t>(){ console.log(</a:t>
            </a:r>
            <a:r>
              <a:rPr kumimoji="0" lang="en-US" altLang="en-US" sz="2200" b="1" i="0" u="none" strike="noStrike" cap="none" normalizeH="0" baseline="0" smtClean="0">
                <a:ln>
                  <a:noFill/>
                </a:ln>
                <a:solidFill>
                  <a:schemeClr val="tx1">
                    <a:lumMod val="75000"/>
                    <a:lumOff val="25000"/>
                  </a:schemeClr>
                </a:solidFill>
                <a:effectLst/>
                <a:latin typeface="Monaco"/>
              </a:rPr>
              <a:t>true</a:t>
            </a:r>
            <a:r>
              <a:rPr kumimoji="0" lang="en-US" altLang="en-US" sz="2200" b="0" i="0" u="none" strike="noStrike" cap="none" normalizeH="0" baseline="0" smtClean="0">
                <a:ln>
                  <a:noFill/>
                </a:ln>
                <a:solidFill>
                  <a:schemeClr val="tx1">
                    <a:lumMod val="75000"/>
                    <a:lumOff val="25000"/>
                  </a:schemeClr>
                </a:solidFill>
                <a:effectLst/>
                <a:latin typeface="Monaco"/>
              </a:rPr>
              <a:t>);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smtClean="0">
                <a:ln>
                  <a:noFill/>
                </a:ln>
                <a:solidFill>
                  <a:schemeClr val="tx1">
                    <a:lumMod val="75000"/>
                    <a:lumOff val="25000"/>
                  </a:schemeClr>
                </a:solidFill>
                <a:effectLst/>
                <a:latin typeface="Monaco"/>
              </a:rPr>
              <a:t>b.trigger('anything'); </a:t>
            </a:r>
            <a:r>
              <a:rPr kumimoji="0" lang="en-US" altLang="en-US" sz="2200" b="0" i="1" u="none" strike="noStrike" cap="none" normalizeH="0" baseline="0" smtClean="0">
                <a:ln>
                  <a:noFill/>
                </a:ln>
                <a:solidFill>
                  <a:schemeClr val="tx1">
                    <a:lumMod val="75000"/>
                    <a:lumOff val="25000"/>
                  </a:schemeClr>
                </a:solidFill>
                <a:effectLst/>
                <a:latin typeface="Monaco"/>
              </a:rPr>
              <a:t>// logs: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smtClean="0">
                <a:ln>
                  <a:noFill/>
                </a:ln>
                <a:solidFill>
                  <a:schemeClr val="tx1">
                    <a:lumMod val="75000"/>
                    <a:lumOff val="25000"/>
                  </a:schemeClr>
                </a:solidFill>
                <a:effectLst/>
                <a:latin typeface="Monaco"/>
              </a:rPr>
              <a:t>view.listenTo(b, 'all', </a:t>
            </a:r>
            <a:r>
              <a:rPr kumimoji="0" lang="en-US" altLang="en-US" sz="2200" b="1" i="0" u="none" strike="noStrike" cap="none" normalizeH="0" baseline="0" smtClean="0">
                <a:ln>
                  <a:noFill/>
                </a:ln>
                <a:solidFill>
                  <a:schemeClr val="tx1">
                    <a:lumMod val="75000"/>
                    <a:lumOff val="25000"/>
                  </a:schemeClr>
                </a:solidFill>
                <a:effectLst/>
                <a:latin typeface="Monaco"/>
              </a:rPr>
              <a:t>function</a:t>
            </a:r>
            <a:r>
              <a:rPr kumimoji="0" lang="en-US" altLang="en-US" sz="2200" b="0" i="0" u="none" strike="noStrike" cap="none" normalizeH="0" baseline="0" smtClean="0">
                <a:ln>
                  <a:noFill/>
                </a:ln>
                <a:solidFill>
                  <a:schemeClr val="tx1">
                    <a:lumMod val="75000"/>
                    <a:lumOff val="25000"/>
                  </a:schemeClr>
                </a:solidFill>
                <a:effectLst/>
                <a:latin typeface="Monaco"/>
              </a:rPr>
              <a:t>(){ console.log(</a:t>
            </a:r>
            <a:r>
              <a:rPr kumimoji="0" lang="en-US" altLang="en-US" sz="2200" b="1" i="0" u="none" strike="noStrike" cap="none" normalizeH="0" baseline="0" smtClean="0">
                <a:ln>
                  <a:noFill/>
                </a:ln>
                <a:solidFill>
                  <a:schemeClr val="tx1">
                    <a:lumMod val="75000"/>
                    <a:lumOff val="25000"/>
                  </a:schemeClr>
                </a:solidFill>
                <a:effectLst/>
                <a:latin typeface="Monaco"/>
              </a:rPr>
              <a:t>false</a:t>
            </a:r>
            <a:r>
              <a:rPr kumimoji="0" lang="en-US" altLang="en-US" sz="2200" b="0" i="0" u="none" strike="noStrike" cap="none" normalizeH="0" baseline="0" smtClean="0">
                <a:ln>
                  <a:noFill/>
                </a:ln>
                <a:solidFill>
                  <a:schemeClr val="tx1">
                    <a:lumMod val="75000"/>
                    <a:lumOff val="25000"/>
                  </a:schemeClr>
                </a:solidFill>
                <a:effectLst/>
                <a:latin typeface="Monaco"/>
              </a:rPr>
              <a:t>);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smtClean="0">
                <a:ln>
                  <a:noFill/>
                </a:ln>
                <a:solidFill>
                  <a:schemeClr val="tx1">
                    <a:lumMod val="75000"/>
                    <a:lumOff val="25000"/>
                  </a:schemeClr>
                </a:solidFill>
                <a:effectLst/>
                <a:latin typeface="Monaco"/>
              </a:rPr>
              <a:t>view.remove(); </a:t>
            </a:r>
            <a:r>
              <a:rPr kumimoji="0" lang="en-US" altLang="en-US" sz="2200" b="0" i="1" u="none" strike="noStrike" cap="none" normalizeH="0" baseline="0" smtClean="0">
                <a:ln>
                  <a:noFill/>
                </a:ln>
                <a:solidFill>
                  <a:schemeClr val="tx1">
                    <a:lumMod val="75000"/>
                    <a:lumOff val="25000"/>
                  </a:schemeClr>
                </a:solidFill>
                <a:effectLst/>
                <a:latin typeface="Monaco"/>
              </a:rPr>
              <a:t>// stopListening() implicitly called</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smtClean="0">
                <a:ln>
                  <a:noFill/>
                </a:ln>
                <a:solidFill>
                  <a:schemeClr val="tx1">
                    <a:lumMod val="75000"/>
                    <a:lumOff val="25000"/>
                  </a:schemeClr>
                </a:solidFill>
                <a:effectLst/>
                <a:latin typeface="Monaco"/>
              </a:rPr>
              <a:t> b.trigger('anything'); </a:t>
            </a:r>
            <a:r>
              <a:rPr kumimoji="0" lang="en-US" altLang="en-US" sz="2200" b="0" i="1" u="none" strike="noStrike" cap="none" normalizeH="0" baseline="0" smtClean="0">
                <a:ln>
                  <a:noFill/>
                </a:ln>
                <a:solidFill>
                  <a:schemeClr val="tx1">
                    <a:lumMod val="75000"/>
                    <a:lumOff val="25000"/>
                  </a:schemeClr>
                </a:solidFill>
                <a:effectLst/>
                <a:latin typeface="Monaco"/>
              </a:rPr>
              <a:t>// does not log anything</a:t>
            </a:r>
            <a:r>
              <a:rPr kumimoji="0" lang="en-US" altLang="en-US" sz="2200" b="0" i="0" u="none" strike="noStrike" cap="none" normalizeH="0" baseline="0" smtClean="0">
                <a:ln>
                  <a:noFill/>
                </a:ln>
                <a:solidFill>
                  <a:schemeClr val="tx1">
                    <a:lumMod val="75000"/>
                    <a:lumOff val="25000"/>
                  </a:schemeClr>
                </a:solidFill>
                <a:effectLst/>
              </a:rPr>
              <a:t> </a:t>
            </a:r>
            <a:endParaRPr kumimoji="0" lang="en-US" altLang="en-US" sz="2200" b="0" i="0" u="none" strike="noStrike" cap="none" normalizeH="0" baseline="0" smtClean="0">
              <a:ln>
                <a:noFill/>
              </a:ln>
              <a:solidFill>
                <a:schemeClr val="tx1">
                  <a:lumMod val="75000"/>
                  <a:lumOff val="25000"/>
                </a:schemeClr>
              </a:solidFill>
              <a:effectLst/>
              <a:latin typeface="Arial" panose="020B0604020202020204" pitchFamily="34" charset="0"/>
            </a:endParaRPr>
          </a:p>
        </p:txBody>
      </p:sp>
    </p:spTree>
    <p:extLst>
      <p:ext uri="{BB962C8B-B14F-4D97-AF65-F5344CB8AC3E}">
        <p14:creationId xmlns:p14="http://schemas.microsoft.com/office/powerpoint/2010/main" val="361580768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231</TotalTime>
  <Words>844</Words>
  <Application>Microsoft Office PowerPoint</Application>
  <PresentationFormat>Widescreen</PresentationFormat>
  <Paragraphs>111</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Calibri Light</vt:lpstr>
      <vt:lpstr>Helvetica Neue</vt:lpstr>
      <vt:lpstr>Monaco</vt:lpstr>
      <vt:lpstr>Times New Roman</vt:lpstr>
      <vt:lpstr>Office Theme</vt:lpstr>
      <vt:lpstr>Backbone.Events </vt:lpstr>
      <vt:lpstr>Backbone.Events được trộn vào Backbone “classes" khác, bao gồm:  Backbone  Backbone.Model  Backbone.Collection  Backbone.Router  Backbone.History  Backbone.View</vt:lpstr>
      <vt:lpstr>on (), off (), và trigger() Backbone.Eventscó thể cung cấp cho bất kỳ đối tượng khả năng để ràng buộc và kích hoạt sự kiện tùy chỉnh. Chúng tôi có thể kết hợp mô-đun này vào bất kỳ đối tượng một cách dễ dàng và không có một yêu cầu cho các sự kiện được khai báo trước khi bị ràng buộc vào một trình xử lý gọi lại.</vt:lpstr>
      <vt:lpstr>Một đặc biệt all sự kiện được thực hiện trong trường hợp bạn muốn thông báo cho mọi sự kiện xảy ra trên đối tượng  (ví dụ, nếu bạn muốn để sàng lọc các sự kiện trong một địa điểm duy nhất). Các allsự kiện có thể được sử dụng như sau: </vt:lpstr>
      <vt:lpstr>off loại bỏ chức năng gọi lại mà trước đây bị ràng buộc vào một đối tượng. Trở lại với chúng tôi Xuất bản / Theo dõi so sánh, suy nghĩ của nó như là một unsubscribe sự kiện tùy chỉnh. Để loại bỏ các dance sự kiện trước đây, chúng tôi buộc phải ourObject, chúng ta chỉ cần làm:</vt:lpstr>
      <vt:lpstr>Để loại bỏ tất cả các callbacks cho các sự kiện chúng tôi vượt qua một tên sự kiện (ví dụmove) để các off() phương pháp trên đối tượng sự kiện là ràng buộc để. Nếu chúng ta muốn bỏ một cuộc gọi lại cụ thể, chúng ta có thể vượt qua mà gọi lại như là tham số thứ hai: </vt:lpstr>
      <vt:lpstr>Cuối cùng, như chúng ta đã thấy trong các ví dụ trước đây của chúng tôi, trigger gây nên một cuộc gọi lại cho một sự kiện nào đó (hoặc một danh sách không gian tách biệt của sự kiện).ví dụ: </vt:lpstr>
      <vt:lpstr>listenTo () và stopListening () Trong khi on() và off() thêm callbacks trực tiếp đến một đối tượng quan sát, listenTo() nói với một đối tượng để lắng nghe cho các sự kiện vào một  đối tượng khác, cho phép người nghe để theo dõi các sự kiện mà nó đang lắng nghe. stopListening() sau đó có thể được gọi vào người nghe để nói cho nó ngừng lắng nghe cho các sự kiện:</vt:lpstr>
      <vt:lpstr>Thực tế, mỗi on gọi trên một đối tượng cũng đòi hỏi một off được gọi là để cho người thu gom  rác để làm công việc của mình. listenTo() những thay đổi đó, cho phép xem liên kết với Mô hình thông báo và mở ra từ tất cả chúng chỉ với một cuộc gọi - stopListening(). Việc thực hiện mặc định của View.remove() làm cho một cuộc gọi đến stopListening(), đảm bảo rằng bất kỳ người nghe ràng buộc sử dụng listenTo() là không ràng buộc trước khi xem bị phá hủy.</vt:lpstr>
      <vt:lpstr>PowerPoint Presentation</vt:lpstr>
      <vt:lpstr>PowerPoint Presentation</vt:lpstr>
      <vt:lpstr>PowerPoint Presentation</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Backbone.Events</dc:title>
  <dc:creator>Admin</dc:creator>
  <cp:lastModifiedBy>Admin</cp:lastModifiedBy>
  <cp:revision>21</cp:revision>
  <dcterms:created xsi:type="dcterms:W3CDTF">2016-12-20T16:12:17Z</dcterms:created>
  <dcterms:modified xsi:type="dcterms:W3CDTF">2017-01-05T09:50:36Z</dcterms:modified>
</cp:coreProperties>
</file>