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media/image1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1" r:id="rId5"/>
    <p:sldId id="265" r:id="rId6"/>
    <p:sldId id="267" r:id="rId7"/>
    <p:sldId id="268" r:id="rId8"/>
    <p:sldId id="270" r:id="rId9"/>
    <p:sldId id="269" r:id="rId10"/>
    <p:sldId id="272" r:id="rId11"/>
    <p:sldId id="273" r:id="rId12"/>
    <p:sldId id="274" r:id="rId13"/>
    <p:sldId id="275" r:id="rId14"/>
    <p:sldId id="276" r:id="rId15"/>
    <p:sldId id="278" r:id="rId16"/>
    <p:sldId id="277" r:id="rId17"/>
    <p:sldId id="266" r:id="rId18"/>
    <p:sldId id="262" r:id="rId1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p:scale>
          <a:sx n="125" d="100"/>
          <a:sy n="125" d="100"/>
        </p:scale>
        <p:origin x="-293" y="149"/>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19872" y="1347614"/>
            <a:ext cx="5292080" cy="1080121"/>
          </a:xfrm>
        </p:spPr>
        <p:txBody>
          <a:bodyPr/>
          <a:lstStyle/>
          <a:p>
            <a:pPr algn="ctr">
              <a:lnSpc>
                <a:spcPts val="3650"/>
              </a:lnSpc>
              <a:spcBef>
                <a:spcPts val="105"/>
              </a:spcBef>
            </a:pPr>
            <a:r>
              <a:rPr lang="en-US" sz="3600" dirty="0">
                <a:latin typeface="Times New Roman"/>
                <a:cs typeface="Times New Roman"/>
              </a:rPr>
              <a:t>BÁO</a:t>
            </a:r>
            <a:r>
              <a:rPr lang="en-US" sz="3600" spc="-10" dirty="0">
                <a:latin typeface="Times New Roman"/>
                <a:cs typeface="Times New Roman"/>
              </a:rPr>
              <a:t> </a:t>
            </a:r>
            <a:r>
              <a:rPr lang="en-US" sz="3600" dirty="0">
                <a:latin typeface="Times New Roman"/>
                <a:cs typeface="Times New Roman"/>
              </a:rPr>
              <a:t>CÁO</a:t>
            </a:r>
          </a:p>
          <a:p>
            <a:pPr algn="ctr">
              <a:lnSpc>
                <a:spcPts val="3650"/>
              </a:lnSpc>
            </a:pPr>
            <a:r>
              <a:rPr lang="en-US" sz="3600" dirty="0">
                <a:latin typeface="Times New Roman"/>
                <a:cs typeface="Times New Roman"/>
              </a:rPr>
              <a:t>ĐỒ ÁN TỐT </a:t>
            </a:r>
            <a:r>
              <a:rPr lang="en-US" sz="3600" spc="-5" dirty="0">
                <a:latin typeface="Times New Roman"/>
                <a:cs typeface="Times New Roman"/>
              </a:rPr>
              <a:t>NGHIỆP</a:t>
            </a:r>
            <a:endParaRPr lang="en-US" altLang="ko-KR" sz="3600" dirty="0"/>
          </a:p>
        </p:txBody>
      </p:sp>
      <p:sp>
        <p:nvSpPr>
          <p:cNvPr id="4" name="Text Placeholder 3"/>
          <p:cNvSpPr>
            <a:spLocks noGrp="1"/>
          </p:cNvSpPr>
          <p:nvPr>
            <p:ph type="body" sz="quarter" idx="11"/>
          </p:nvPr>
        </p:nvSpPr>
        <p:spPr>
          <a:xfrm>
            <a:off x="3635896" y="3363838"/>
            <a:ext cx="5292080" cy="1224135"/>
          </a:xfrm>
        </p:spPr>
        <p:txBody>
          <a:bodyPr/>
          <a:lstStyle/>
          <a:p>
            <a:pPr>
              <a:lnSpc>
                <a:spcPct val="150000"/>
              </a:lnSpc>
              <a:spcBef>
                <a:spcPts val="0"/>
              </a:spcBef>
              <a:tabLst>
                <a:tab pos="2286000" algn="l"/>
                <a:tab pos="2517775" algn="l"/>
              </a:tabLst>
              <a:defRPr/>
            </a:pPr>
            <a:r>
              <a:rPr lang="en-US" altLang="ko-KR" b="1" dirty="0" err="1" smtClean="0"/>
              <a:t>Giáo</a:t>
            </a:r>
            <a:r>
              <a:rPr lang="en-US" altLang="ko-KR" b="1" dirty="0" smtClean="0"/>
              <a:t> </a:t>
            </a:r>
            <a:r>
              <a:rPr lang="en-US" altLang="ko-KR" b="1" dirty="0" err="1" smtClean="0"/>
              <a:t>viên</a:t>
            </a:r>
            <a:r>
              <a:rPr lang="en-US" altLang="ko-KR" b="1" dirty="0" smtClean="0"/>
              <a:t> </a:t>
            </a:r>
            <a:r>
              <a:rPr lang="en-US" altLang="ko-KR" b="1" dirty="0" err="1" smtClean="0"/>
              <a:t>hướng</a:t>
            </a:r>
            <a:r>
              <a:rPr lang="en-US" altLang="ko-KR" b="1" dirty="0" smtClean="0"/>
              <a:t> </a:t>
            </a:r>
            <a:r>
              <a:rPr lang="en-US" altLang="ko-KR" b="1" dirty="0" err="1" smtClean="0"/>
              <a:t>dẫn</a:t>
            </a:r>
            <a:r>
              <a:rPr lang="en-US" altLang="ko-KR" b="1" dirty="0" smtClean="0"/>
              <a:t>	:	</a:t>
            </a:r>
            <a:r>
              <a:rPr lang="en-US" altLang="ko-KR" dirty="0" err="1" smtClean="0"/>
              <a:t>Trần</a:t>
            </a:r>
            <a:r>
              <a:rPr lang="en-US" altLang="ko-KR" dirty="0" smtClean="0"/>
              <a:t> </a:t>
            </a:r>
            <a:r>
              <a:rPr lang="en-US" altLang="ko-KR" dirty="0" err="1" smtClean="0"/>
              <a:t>Hữu</a:t>
            </a:r>
            <a:r>
              <a:rPr lang="en-US" altLang="ko-KR" dirty="0" smtClean="0"/>
              <a:t> </a:t>
            </a:r>
            <a:r>
              <a:rPr lang="en-US" altLang="ko-KR" dirty="0" err="1" smtClean="0"/>
              <a:t>Quang</a:t>
            </a:r>
            <a:r>
              <a:rPr lang="en-US" altLang="ko-KR" b="1" dirty="0" smtClean="0"/>
              <a:t/>
            </a:r>
            <a:br>
              <a:rPr lang="en-US" altLang="ko-KR" b="1" dirty="0" smtClean="0"/>
            </a:br>
            <a:r>
              <a:rPr lang="en-US" altLang="ko-KR" b="1" dirty="0" err="1" smtClean="0"/>
              <a:t>Sinh</a:t>
            </a:r>
            <a:r>
              <a:rPr lang="en-US" altLang="ko-KR" b="1" dirty="0" smtClean="0"/>
              <a:t> </a:t>
            </a:r>
            <a:r>
              <a:rPr lang="en-US" altLang="ko-KR" b="1" dirty="0" err="1" smtClean="0"/>
              <a:t>viên</a:t>
            </a:r>
            <a:r>
              <a:rPr lang="en-US" altLang="ko-KR" b="1" dirty="0" smtClean="0"/>
              <a:t> </a:t>
            </a:r>
            <a:r>
              <a:rPr lang="en-US" altLang="ko-KR" b="1" dirty="0" err="1" smtClean="0"/>
              <a:t>thực</a:t>
            </a:r>
            <a:r>
              <a:rPr lang="en-US" altLang="ko-KR" b="1" dirty="0" smtClean="0"/>
              <a:t> </a:t>
            </a:r>
            <a:r>
              <a:rPr lang="en-US" altLang="ko-KR" b="1" dirty="0" err="1" smtClean="0"/>
              <a:t>hiện</a:t>
            </a:r>
            <a:r>
              <a:rPr lang="en-US" altLang="ko-KR" b="1" dirty="0" smtClean="0"/>
              <a:t>	:	</a:t>
            </a:r>
            <a:r>
              <a:rPr lang="en-US" altLang="ko-KR" dirty="0" err="1" smtClean="0"/>
              <a:t>Nguyễn</a:t>
            </a:r>
            <a:r>
              <a:rPr lang="en-US" altLang="ko-KR" dirty="0" smtClean="0"/>
              <a:t> </a:t>
            </a:r>
            <a:r>
              <a:rPr lang="en-US" altLang="ko-KR" dirty="0" err="1" smtClean="0"/>
              <a:t>Văn</a:t>
            </a:r>
            <a:r>
              <a:rPr lang="en-US" altLang="ko-KR" dirty="0" smtClean="0"/>
              <a:t> </a:t>
            </a:r>
            <a:r>
              <a:rPr lang="en-US" altLang="ko-KR" dirty="0" err="1" smtClean="0"/>
              <a:t>Dũng</a:t>
            </a:r>
            <a:r>
              <a:rPr lang="en-US" altLang="ko-KR" dirty="0" smtClean="0"/>
              <a:t/>
            </a:r>
            <a:br>
              <a:rPr lang="en-US" altLang="ko-KR" dirty="0" smtClean="0"/>
            </a:br>
            <a:r>
              <a:rPr lang="en-US" altLang="ko-KR" b="1" dirty="0" smtClean="0"/>
              <a:t>	:	</a:t>
            </a:r>
            <a:r>
              <a:rPr lang="en-US" altLang="ko-KR" dirty="0"/>
              <a:t>Cao </a:t>
            </a:r>
            <a:r>
              <a:rPr lang="en-US" altLang="ko-KR" dirty="0" err="1"/>
              <a:t>Thị</a:t>
            </a:r>
            <a:r>
              <a:rPr lang="en-US" altLang="ko-KR" dirty="0"/>
              <a:t> Thu </a:t>
            </a:r>
            <a:r>
              <a:rPr lang="en-US" altLang="ko-KR" dirty="0" err="1"/>
              <a:t>Hiền</a:t>
            </a:r>
            <a:r>
              <a:rPr lang="en-US" altLang="ko-KR" b="1" dirty="0" smtClean="0"/>
              <a:t/>
            </a:r>
            <a:br>
              <a:rPr lang="en-US" altLang="ko-KR" b="1" dirty="0" smtClean="0"/>
            </a:br>
            <a:r>
              <a:rPr lang="en-US" altLang="ko-KR" b="1" dirty="0" err="1" smtClean="0"/>
              <a:t>Lớp</a:t>
            </a:r>
            <a:r>
              <a:rPr lang="en-US" altLang="ko-KR" b="1" dirty="0" smtClean="0"/>
              <a:t> 	:	</a:t>
            </a:r>
            <a:r>
              <a:rPr lang="en-US" altLang="ko-KR" dirty="0"/>
              <a:t>PH43</a:t>
            </a:r>
            <a:br>
              <a:rPr lang="en-US" altLang="ko-KR" dirty="0"/>
            </a:br>
            <a:endParaRPr lang="en-US" altLang="ko-KR" dirty="0"/>
          </a:p>
        </p:txBody>
      </p:sp>
      <p:sp>
        <p:nvSpPr>
          <p:cNvPr id="5" name="TextBox 4"/>
          <p:cNvSpPr txBox="1"/>
          <p:nvPr/>
        </p:nvSpPr>
        <p:spPr>
          <a:xfrm>
            <a:off x="2195736" y="123478"/>
            <a:ext cx="5184576" cy="584775"/>
          </a:xfrm>
          <a:prstGeom prst="rect">
            <a:avLst/>
          </a:prstGeom>
          <a:noFill/>
        </p:spPr>
        <p:txBody>
          <a:bodyPr wrap="square" rtlCol="0">
            <a:spAutoFit/>
          </a:bodyPr>
          <a:lstStyle/>
          <a:p>
            <a:pPr algn="r"/>
            <a:r>
              <a:rPr lang="en-US" altLang="ko-KR" sz="1600" dirty="0">
                <a:solidFill>
                  <a:schemeClr val="bg1"/>
                </a:solidFill>
                <a:cs typeface="Arial" pitchFamily="34" charset="0"/>
              </a:rPr>
              <a:t>TRUNG TÂM ĐÀO TẠO LẬP TRÌNH VIÊN </a:t>
            </a:r>
            <a:r>
              <a:rPr lang="en-US" altLang="ko-KR" sz="1600" dirty="0" err="1">
                <a:solidFill>
                  <a:schemeClr val="bg1"/>
                </a:solidFill>
                <a:cs typeface="Arial" pitchFamily="34" charset="0"/>
              </a:rPr>
              <a:t>iVIETTECH</a:t>
            </a:r>
            <a:endParaRPr lang="en-US" altLang="ko-KR" sz="1600" dirty="0">
              <a:solidFill>
                <a:schemeClr val="bg1"/>
              </a:solidFill>
              <a:cs typeface="Arial" pitchFamily="34" charset="0"/>
            </a:endParaRPr>
          </a:p>
          <a:p>
            <a:pPr algn="r"/>
            <a:endParaRPr lang="ko-KR" altLang="en-US" sz="1600" dirty="0">
              <a:solidFill>
                <a:schemeClr val="bg1"/>
              </a:solidFill>
              <a:cs typeface="Arial" pitchFamily="34" charset="0"/>
            </a:endParaRPr>
          </a:p>
        </p:txBody>
      </p:sp>
      <p:sp>
        <p:nvSpPr>
          <p:cNvPr id="6" name="TextBox 5">
            <a:hlinkClick r:id="rId2"/>
          </p:cNvPr>
          <p:cNvSpPr txBox="1"/>
          <p:nvPr/>
        </p:nvSpPr>
        <p:spPr>
          <a:xfrm>
            <a:off x="3851772" y="4825165"/>
            <a:ext cx="4752528" cy="215444"/>
          </a:xfrm>
          <a:prstGeom prst="rect">
            <a:avLst/>
          </a:prstGeom>
          <a:noFill/>
        </p:spPr>
        <p:txBody>
          <a:bodyPr wrap="square" rtlCol="0">
            <a:spAutoFit/>
          </a:bodyPr>
          <a:lstStyle/>
          <a:p>
            <a:r>
              <a:rPr lang="en-US" altLang="ko-KR" sz="800" dirty="0">
                <a:solidFill>
                  <a:schemeClr val="bg1"/>
                </a:solidFill>
                <a:cs typeface="Arial" pitchFamily="34" charset="0"/>
                <a:hlinkClick r:id="rId2"/>
              </a:rPr>
              <a:t>http://www.free-powerpoint-templates-design.com</a:t>
            </a:r>
            <a:endParaRPr lang="ko-KR" altLang="en-US" sz="800" dirty="0">
              <a:solidFill>
                <a:schemeClr val="bg1"/>
              </a:solidFill>
              <a:cs typeface="Arial" pitchFamily="34" charset="0"/>
            </a:endParaRPr>
          </a:p>
        </p:txBody>
      </p:sp>
      <p:sp>
        <p:nvSpPr>
          <p:cNvPr id="2" name="TextBox 1"/>
          <p:cNvSpPr txBox="1"/>
          <p:nvPr/>
        </p:nvSpPr>
        <p:spPr>
          <a:xfrm>
            <a:off x="4397766" y="2427734"/>
            <a:ext cx="3664465" cy="646331"/>
          </a:xfrm>
          <a:prstGeom prst="rect">
            <a:avLst/>
          </a:prstGeom>
          <a:noFill/>
        </p:spPr>
        <p:txBody>
          <a:bodyPr wrap="none" rtlCol="0">
            <a:spAutoFit/>
          </a:bodyPr>
          <a:lstStyle/>
          <a:p>
            <a:r>
              <a:rPr lang="en-US" i="1" dirty="0">
                <a:solidFill>
                  <a:schemeClr val="bg1"/>
                </a:solidFill>
                <a:latin typeface="Times New Roman" pitchFamily="18" charset="0"/>
                <a:cs typeface="Times New Roman" pitchFamily="18" charset="0"/>
              </a:rPr>
              <a:t>Website </a:t>
            </a:r>
            <a:r>
              <a:rPr lang="en-US" i="1" dirty="0" err="1" smtClean="0">
                <a:solidFill>
                  <a:schemeClr val="bg1"/>
                </a:solidFill>
                <a:latin typeface="Times New Roman" pitchFamily="18" charset="0"/>
                <a:cs typeface="Times New Roman" pitchFamily="18" charset="0"/>
              </a:rPr>
              <a:t>đặt</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phòng</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Khách</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Sạn</a:t>
            </a:r>
            <a:r>
              <a:rPr lang="en-US" i="1" dirty="0" smtClean="0">
                <a:solidFill>
                  <a:schemeClr val="bg1"/>
                </a:solidFill>
                <a:latin typeface="Times New Roman" pitchFamily="18" charset="0"/>
                <a:cs typeface="Times New Roman" pitchFamily="18" charset="0"/>
              </a:rPr>
              <a:t> Online</a:t>
            </a:r>
            <a:endParaRPr lang="en-US" i="1" dirty="0">
              <a:solidFill>
                <a:schemeClr val="bg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187419" y="158889"/>
            <a:ext cx="8856984" cy="400110"/>
          </a:xfrm>
          <a:prstGeom prst="rect">
            <a:avLst/>
          </a:prstGeom>
          <a:noFill/>
        </p:spPr>
        <p:txBody>
          <a:bodyPr wrap="square" rtlCol="0">
            <a:spAutoFit/>
          </a:bodyPr>
          <a:lstStyle/>
          <a:p>
            <a:pPr algn="ctr"/>
            <a:r>
              <a:rPr lang="en-US" altLang="ko-KR" sz="2000" b="1" dirty="0" err="1" smtClean="0">
                <a:solidFill>
                  <a:schemeClr val="accent1"/>
                </a:solidFill>
                <a:cs typeface="Arial" pitchFamily="34" charset="0"/>
              </a:rPr>
              <a:t>V.Một</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số</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giao</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diện</a:t>
            </a:r>
            <a:r>
              <a:rPr lang="en-US" altLang="ko-KR" sz="2000" b="1" dirty="0" smtClean="0">
                <a:solidFill>
                  <a:schemeClr val="accent1"/>
                </a:solidFill>
                <a:cs typeface="Arial" pitchFamily="34" charset="0"/>
              </a:rPr>
              <a:t> website</a:t>
            </a:r>
            <a:endParaRPr lang="ko-KR" altLang="en-US" sz="2000" b="1" dirty="0">
              <a:solidFill>
                <a:schemeClr val="accent1"/>
              </a:solidFill>
              <a:cs typeface="Arial" pitchFamily="34" charset="0"/>
            </a:endParaRPr>
          </a:p>
        </p:txBody>
      </p:sp>
      <p:sp>
        <p:nvSpPr>
          <p:cNvPr id="2" name="TextBox 1"/>
          <p:cNvSpPr txBox="1"/>
          <p:nvPr/>
        </p:nvSpPr>
        <p:spPr>
          <a:xfrm>
            <a:off x="3378966" y="4659982"/>
            <a:ext cx="2350067" cy="307777"/>
          </a:xfrm>
          <a:prstGeom prst="rect">
            <a:avLst/>
          </a:prstGeom>
          <a:noFill/>
        </p:spPr>
        <p:txBody>
          <a:bodyPr wrap="none" rtlCol="0">
            <a:spAutoFit/>
          </a:bodyPr>
          <a:lstStyle/>
          <a:p>
            <a:r>
              <a:rPr lang="en-US" sz="1400" i="1" dirty="0" err="1" smtClean="0">
                <a:latin typeface="Times New Roman" pitchFamily="18" charset="0"/>
                <a:cs typeface="Times New Roman" pitchFamily="18" charset="0"/>
              </a:rPr>
              <a:t>Hình</a:t>
            </a:r>
            <a:r>
              <a:rPr lang="en-US" sz="1400" i="1" dirty="0" smtClean="0">
                <a:latin typeface="Times New Roman" pitchFamily="18" charset="0"/>
                <a:cs typeface="Times New Roman" pitchFamily="18" charset="0"/>
              </a:rPr>
              <a:t> 5.1 </a:t>
            </a:r>
            <a:r>
              <a:rPr lang="en-US" sz="1400" i="1" dirty="0" err="1" smtClean="0">
                <a:latin typeface="Times New Roman" pitchFamily="18" charset="0"/>
                <a:cs typeface="Times New Roman" pitchFamily="18" charset="0"/>
              </a:rPr>
              <a:t>Giao</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diện</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trang</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chủ</a:t>
            </a:r>
            <a:endParaRPr lang="en-US" sz="1400" i="1" dirty="0">
              <a:latin typeface="Times New Roman" pitchFamily="18" charset="0"/>
              <a:cs typeface="Times New Roman" pitchFamily="18" charset="0"/>
            </a:endParaRPr>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71550"/>
            <a:ext cx="8480707" cy="3772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42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187419" y="158889"/>
            <a:ext cx="8856984" cy="400110"/>
          </a:xfrm>
          <a:prstGeom prst="rect">
            <a:avLst/>
          </a:prstGeom>
          <a:noFill/>
        </p:spPr>
        <p:txBody>
          <a:bodyPr wrap="square" rtlCol="0">
            <a:spAutoFit/>
          </a:bodyPr>
          <a:lstStyle/>
          <a:p>
            <a:pPr algn="ctr"/>
            <a:r>
              <a:rPr lang="en-US" altLang="ko-KR" sz="2000" b="1" dirty="0" smtClean="0">
                <a:solidFill>
                  <a:schemeClr val="accent1"/>
                </a:solidFill>
                <a:cs typeface="Arial" pitchFamily="34" charset="0"/>
              </a:rPr>
              <a:t>V. </a:t>
            </a:r>
            <a:r>
              <a:rPr lang="en-US" altLang="ko-KR" sz="2000" b="1" dirty="0" err="1" smtClean="0">
                <a:solidFill>
                  <a:schemeClr val="accent1"/>
                </a:solidFill>
                <a:cs typeface="Arial" pitchFamily="34" charset="0"/>
              </a:rPr>
              <a:t>Một</a:t>
            </a:r>
            <a:r>
              <a:rPr lang="en-US" altLang="ko-KR" sz="2000" b="1" dirty="0" smtClean="0">
                <a:solidFill>
                  <a:schemeClr val="accent1"/>
                </a:solidFill>
                <a:cs typeface="Arial" pitchFamily="34" charset="0"/>
              </a:rPr>
              <a:t> </a:t>
            </a:r>
            <a:r>
              <a:rPr lang="en-US" altLang="ko-KR" sz="2000" b="1" dirty="0" err="1">
                <a:solidFill>
                  <a:schemeClr val="accent1"/>
                </a:solidFill>
                <a:cs typeface="Arial" pitchFamily="34" charset="0"/>
              </a:rPr>
              <a:t>số</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giao</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diện</a:t>
            </a:r>
            <a:r>
              <a:rPr lang="en-US" altLang="ko-KR" sz="2000" b="1" dirty="0">
                <a:solidFill>
                  <a:schemeClr val="accent1"/>
                </a:solidFill>
                <a:cs typeface="Arial" pitchFamily="34" charset="0"/>
              </a:rPr>
              <a:t> website</a:t>
            </a:r>
            <a:endParaRPr lang="ko-KR" altLang="en-US" sz="2000" b="1" dirty="0">
              <a:solidFill>
                <a:schemeClr val="accent1"/>
              </a:solidFill>
              <a:cs typeface="Arial" pitchFamily="34" charset="0"/>
            </a:endParaRPr>
          </a:p>
        </p:txBody>
      </p:sp>
      <p:sp>
        <p:nvSpPr>
          <p:cNvPr id="2" name="TextBox 1"/>
          <p:cNvSpPr txBox="1"/>
          <p:nvPr/>
        </p:nvSpPr>
        <p:spPr>
          <a:xfrm>
            <a:off x="3059832" y="4659982"/>
            <a:ext cx="3283271" cy="307777"/>
          </a:xfrm>
          <a:prstGeom prst="rect">
            <a:avLst/>
          </a:prstGeom>
          <a:noFill/>
        </p:spPr>
        <p:txBody>
          <a:bodyPr wrap="none" rtlCol="0">
            <a:spAutoFit/>
          </a:bodyPr>
          <a:lstStyle/>
          <a:p>
            <a:r>
              <a:rPr lang="en-US" sz="1400" i="1" dirty="0" err="1" smtClean="0">
                <a:latin typeface="Times New Roman" pitchFamily="18" charset="0"/>
                <a:cs typeface="Times New Roman" pitchFamily="18" charset="0"/>
              </a:rPr>
              <a:t>Hình</a:t>
            </a:r>
            <a:r>
              <a:rPr lang="en-US" sz="1400" i="1" dirty="0" smtClean="0">
                <a:latin typeface="Times New Roman" pitchFamily="18" charset="0"/>
                <a:cs typeface="Times New Roman" pitchFamily="18" charset="0"/>
              </a:rPr>
              <a:t> 5.2 </a:t>
            </a:r>
            <a:r>
              <a:rPr lang="en-US" sz="1400" i="1" dirty="0" err="1" smtClean="0">
                <a:latin typeface="Times New Roman" pitchFamily="18" charset="0"/>
                <a:cs typeface="Times New Roman" pitchFamily="18" charset="0"/>
              </a:rPr>
              <a:t>Giao</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diện</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sau</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khi</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tìm</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kiếm</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phòng</a:t>
            </a:r>
            <a:endParaRPr lang="en-US" sz="1400" i="1" dirty="0">
              <a:latin typeface="Times New Roman" pitchFamily="18" charset="0"/>
              <a:cs typeface="Times New Roman" pitchFamily="18" charset="0"/>
            </a:endParaRP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93" t="11843" r="2053" b="4551"/>
          <a:stretch/>
        </p:blipFill>
        <p:spPr bwMode="auto">
          <a:xfrm>
            <a:off x="896399" y="843559"/>
            <a:ext cx="7315201" cy="361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42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187419" y="158889"/>
            <a:ext cx="8856984" cy="400110"/>
          </a:xfrm>
          <a:prstGeom prst="rect">
            <a:avLst/>
          </a:prstGeom>
          <a:noFill/>
        </p:spPr>
        <p:txBody>
          <a:bodyPr wrap="square" rtlCol="0">
            <a:spAutoFit/>
          </a:bodyPr>
          <a:lstStyle/>
          <a:p>
            <a:pPr algn="ctr"/>
            <a:r>
              <a:rPr lang="en-US" altLang="ko-KR" sz="2000" b="1" dirty="0" smtClean="0">
                <a:solidFill>
                  <a:schemeClr val="accent1"/>
                </a:solidFill>
                <a:cs typeface="Arial" pitchFamily="34" charset="0"/>
              </a:rPr>
              <a:t>V. </a:t>
            </a:r>
            <a:r>
              <a:rPr lang="en-US" altLang="ko-KR" sz="2000" b="1" dirty="0" err="1" smtClean="0">
                <a:solidFill>
                  <a:schemeClr val="accent1"/>
                </a:solidFill>
                <a:cs typeface="Arial" pitchFamily="34" charset="0"/>
              </a:rPr>
              <a:t>Một</a:t>
            </a:r>
            <a:r>
              <a:rPr lang="en-US" altLang="ko-KR" sz="2000" b="1" dirty="0" smtClean="0">
                <a:solidFill>
                  <a:schemeClr val="accent1"/>
                </a:solidFill>
                <a:cs typeface="Arial" pitchFamily="34" charset="0"/>
              </a:rPr>
              <a:t> </a:t>
            </a:r>
            <a:r>
              <a:rPr lang="en-US" altLang="ko-KR" sz="2000" b="1" dirty="0" err="1">
                <a:solidFill>
                  <a:schemeClr val="accent1"/>
                </a:solidFill>
                <a:cs typeface="Arial" pitchFamily="34" charset="0"/>
              </a:rPr>
              <a:t>số</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giao</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diện</a:t>
            </a:r>
            <a:r>
              <a:rPr lang="en-US" altLang="ko-KR" sz="2000" b="1" dirty="0">
                <a:solidFill>
                  <a:schemeClr val="accent1"/>
                </a:solidFill>
                <a:cs typeface="Arial" pitchFamily="34" charset="0"/>
              </a:rPr>
              <a:t> website</a:t>
            </a:r>
            <a:endParaRPr lang="ko-KR" altLang="en-US" sz="2000" b="1" dirty="0">
              <a:solidFill>
                <a:schemeClr val="accent1"/>
              </a:solidFill>
              <a:cs typeface="Arial" pitchFamily="34" charset="0"/>
            </a:endParaRPr>
          </a:p>
        </p:txBody>
      </p:sp>
      <p:sp>
        <p:nvSpPr>
          <p:cNvPr id="2" name="TextBox 1"/>
          <p:cNvSpPr txBox="1"/>
          <p:nvPr/>
        </p:nvSpPr>
        <p:spPr>
          <a:xfrm>
            <a:off x="3059832" y="4659982"/>
            <a:ext cx="2339102" cy="307777"/>
          </a:xfrm>
          <a:prstGeom prst="rect">
            <a:avLst/>
          </a:prstGeom>
          <a:noFill/>
        </p:spPr>
        <p:txBody>
          <a:bodyPr wrap="none" rtlCol="0">
            <a:spAutoFit/>
          </a:bodyPr>
          <a:lstStyle/>
          <a:p>
            <a:r>
              <a:rPr lang="en-US" sz="1400" i="1" dirty="0" err="1" smtClean="0">
                <a:latin typeface="Times New Roman" pitchFamily="18" charset="0"/>
                <a:cs typeface="Times New Roman" pitchFamily="18" charset="0"/>
              </a:rPr>
              <a:t>Hình</a:t>
            </a:r>
            <a:r>
              <a:rPr lang="en-US" sz="1400" i="1" dirty="0" smtClean="0">
                <a:latin typeface="Times New Roman" pitchFamily="18" charset="0"/>
                <a:cs typeface="Times New Roman" pitchFamily="18" charset="0"/>
              </a:rPr>
              <a:t> 5.3 </a:t>
            </a:r>
            <a:r>
              <a:rPr lang="en-US" sz="1400" i="1" dirty="0" err="1" smtClean="0">
                <a:latin typeface="Times New Roman" pitchFamily="18" charset="0"/>
                <a:cs typeface="Times New Roman" pitchFamily="18" charset="0"/>
              </a:rPr>
              <a:t>Giao</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diện</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đặt</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phòng</a:t>
            </a:r>
            <a:endParaRPr lang="en-US" sz="1400" i="1" dirty="0">
              <a:latin typeface="Times New Roman" pitchFamily="18" charset="0"/>
              <a:cs typeface="Times New Roman"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23" t="11740" r="1227" b="4796"/>
          <a:stretch/>
        </p:blipFill>
        <p:spPr bwMode="auto">
          <a:xfrm>
            <a:off x="104083" y="771550"/>
            <a:ext cx="8923685" cy="346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42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187419" y="158889"/>
            <a:ext cx="8856984" cy="400110"/>
          </a:xfrm>
          <a:prstGeom prst="rect">
            <a:avLst/>
          </a:prstGeom>
          <a:noFill/>
        </p:spPr>
        <p:txBody>
          <a:bodyPr wrap="square" rtlCol="0">
            <a:spAutoFit/>
          </a:bodyPr>
          <a:lstStyle/>
          <a:p>
            <a:pPr algn="ctr"/>
            <a:r>
              <a:rPr lang="en-US" altLang="ko-KR" sz="2000" b="1" dirty="0" smtClean="0">
                <a:solidFill>
                  <a:schemeClr val="accent1"/>
                </a:solidFill>
                <a:cs typeface="Arial" pitchFamily="34" charset="0"/>
              </a:rPr>
              <a:t>V. </a:t>
            </a:r>
            <a:r>
              <a:rPr lang="en-US" altLang="ko-KR" sz="2000" b="1" dirty="0" err="1" smtClean="0">
                <a:solidFill>
                  <a:schemeClr val="accent1"/>
                </a:solidFill>
                <a:cs typeface="Arial" pitchFamily="34" charset="0"/>
              </a:rPr>
              <a:t>Tổng</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kết</a:t>
            </a:r>
            <a:endParaRPr lang="ko-KR" altLang="en-US" sz="2000" b="1" dirty="0">
              <a:solidFill>
                <a:schemeClr val="accent1"/>
              </a:solidFill>
              <a:cs typeface="Arial" pitchFamily="34" charset="0"/>
            </a:endParaRPr>
          </a:p>
        </p:txBody>
      </p:sp>
      <p:sp>
        <p:nvSpPr>
          <p:cNvPr id="3" name="TextBox 2"/>
          <p:cNvSpPr txBox="1"/>
          <p:nvPr/>
        </p:nvSpPr>
        <p:spPr>
          <a:xfrm>
            <a:off x="385439" y="698693"/>
            <a:ext cx="4230472" cy="4444807"/>
          </a:xfrm>
          <a:prstGeom prst="rect">
            <a:avLst/>
          </a:prstGeom>
          <a:noFill/>
        </p:spPr>
        <p:txBody>
          <a:bodyPr wrap="square" rtlCol="0">
            <a:spAutoFit/>
          </a:bodyPr>
          <a:lstStyle/>
          <a:p>
            <a:pPr marL="298450" indent="-285750">
              <a:lnSpc>
                <a:spcPct val="100000"/>
              </a:lnSpc>
              <a:spcBef>
                <a:spcPts val="1060"/>
              </a:spcBef>
              <a:buFont typeface="Wingdings" pitchFamily="2" charset="2"/>
              <a:buChar char="v"/>
              <a:tabLst>
                <a:tab pos="241300" algn="l"/>
              </a:tabLst>
            </a:pPr>
            <a:r>
              <a:rPr lang="vi-VN" b="1" spc="-5" dirty="0">
                <a:latin typeface="Times New Roman" pitchFamily="18" charset="0"/>
                <a:cs typeface="Times New Roman" pitchFamily="18" charset="0"/>
              </a:rPr>
              <a:t>Những điểm </a:t>
            </a:r>
            <a:r>
              <a:rPr lang="vi-VN" b="1" dirty="0">
                <a:latin typeface="Times New Roman" pitchFamily="18" charset="0"/>
                <a:cs typeface="Times New Roman" pitchFamily="18" charset="0"/>
              </a:rPr>
              <a:t>đã đạt</a:t>
            </a:r>
            <a:r>
              <a:rPr lang="vi-VN" b="1" spc="-45" dirty="0">
                <a:latin typeface="Times New Roman" pitchFamily="18" charset="0"/>
                <a:cs typeface="Times New Roman" pitchFamily="18" charset="0"/>
              </a:rPr>
              <a:t> </a:t>
            </a:r>
            <a:r>
              <a:rPr lang="vi-VN" b="1" spc="-5" dirty="0">
                <a:latin typeface="Times New Roman" pitchFamily="18" charset="0"/>
                <a:cs typeface="Times New Roman" pitchFamily="18" charset="0"/>
              </a:rPr>
              <a:t>được:</a:t>
            </a:r>
          </a:p>
          <a:p>
            <a:pPr marL="469265" indent="-456565">
              <a:lnSpc>
                <a:spcPct val="100000"/>
              </a:lnSpc>
              <a:spcBef>
                <a:spcPts val="965"/>
              </a:spcBef>
              <a:buFont typeface="Arial" panose="020B0604020202020204" pitchFamily="34" charset="0"/>
              <a:buChar char="•"/>
              <a:tabLst>
                <a:tab pos="469265" algn="l"/>
                <a:tab pos="469900" algn="l"/>
              </a:tabLst>
            </a:pPr>
            <a:r>
              <a:rPr lang="vi-VN" dirty="0">
                <a:latin typeface="Times New Roman"/>
                <a:cs typeface="Times New Roman"/>
              </a:rPr>
              <a:t>Giao diện thân</a:t>
            </a:r>
            <a:r>
              <a:rPr lang="vi-VN" spc="-40" dirty="0">
                <a:latin typeface="Times New Roman"/>
                <a:cs typeface="Times New Roman"/>
              </a:rPr>
              <a:t> </a:t>
            </a:r>
            <a:r>
              <a:rPr lang="vi-VN" dirty="0">
                <a:latin typeface="Times New Roman"/>
                <a:cs typeface="Times New Roman"/>
              </a:rPr>
              <a:t>thiện.</a:t>
            </a:r>
          </a:p>
          <a:p>
            <a:pPr marL="469265" marR="31115" indent="-456565">
              <a:lnSpc>
                <a:spcPts val="2160"/>
              </a:lnSpc>
              <a:spcBef>
                <a:spcPts val="1230"/>
              </a:spcBef>
              <a:buFont typeface="Arial" panose="020B0604020202020204" pitchFamily="34" charset="0"/>
              <a:buChar char="•"/>
              <a:tabLst>
                <a:tab pos="469265" algn="l"/>
                <a:tab pos="469900" algn="l"/>
              </a:tabLst>
            </a:pPr>
            <a:r>
              <a:rPr lang="vi-VN" spc="-25" dirty="0">
                <a:latin typeface="Times New Roman"/>
                <a:cs typeface="Times New Roman"/>
              </a:rPr>
              <a:t>Website </a:t>
            </a:r>
            <a:r>
              <a:rPr lang="vi-VN" dirty="0">
                <a:latin typeface="Times New Roman"/>
                <a:cs typeface="Times New Roman"/>
              </a:rPr>
              <a:t>đã đáp </a:t>
            </a:r>
            <a:r>
              <a:rPr lang="vi-VN" spc="5" dirty="0">
                <a:latin typeface="Times New Roman"/>
                <a:cs typeface="Times New Roman"/>
              </a:rPr>
              <a:t>ứng </a:t>
            </a:r>
            <a:r>
              <a:rPr lang="vi-VN" dirty="0">
                <a:latin typeface="Times New Roman"/>
                <a:cs typeface="Times New Roman"/>
              </a:rPr>
              <a:t>được </a:t>
            </a:r>
            <a:r>
              <a:rPr lang="vi-VN" spc="-5" dirty="0">
                <a:latin typeface="Times New Roman"/>
                <a:cs typeface="Times New Roman"/>
              </a:rPr>
              <a:t>yêu cầu </a:t>
            </a:r>
            <a:r>
              <a:rPr lang="vi-VN" dirty="0">
                <a:latin typeface="Times New Roman"/>
                <a:cs typeface="Times New Roman"/>
              </a:rPr>
              <a:t>xử </a:t>
            </a:r>
            <a:r>
              <a:rPr lang="vi-VN" spc="-5" dirty="0">
                <a:latin typeface="Times New Roman"/>
                <a:cs typeface="Times New Roman"/>
              </a:rPr>
              <a:t>lý </a:t>
            </a:r>
            <a:r>
              <a:rPr lang="vi-VN" dirty="0">
                <a:latin typeface="Times New Roman"/>
                <a:cs typeface="Times New Roman"/>
              </a:rPr>
              <a:t>nghiệp  vụ </a:t>
            </a:r>
            <a:r>
              <a:rPr lang="vi-VN" spc="-5" dirty="0">
                <a:latin typeface="Times New Roman"/>
                <a:cs typeface="Times New Roman"/>
              </a:rPr>
              <a:t>cơ </a:t>
            </a:r>
            <a:r>
              <a:rPr lang="vi-VN" dirty="0">
                <a:latin typeface="Times New Roman"/>
                <a:cs typeface="Times New Roman"/>
              </a:rPr>
              <a:t>bản của </a:t>
            </a:r>
            <a:r>
              <a:rPr lang="vi-VN" spc="5" dirty="0">
                <a:latin typeface="Times New Roman"/>
                <a:cs typeface="Times New Roman"/>
              </a:rPr>
              <a:t>quá </a:t>
            </a:r>
            <a:r>
              <a:rPr lang="vi-VN" dirty="0">
                <a:latin typeface="Times New Roman"/>
                <a:cs typeface="Times New Roman"/>
              </a:rPr>
              <a:t>trình </a:t>
            </a:r>
            <a:r>
              <a:rPr lang="en-US" dirty="0" err="1" smtClean="0">
                <a:latin typeface="Times New Roman"/>
                <a:cs typeface="Times New Roman"/>
              </a:rPr>
              <a:t>thuê</a:t>
            </a:r>
            <a:r>
              <a:rPr lang="en-US" dirty="0" smtClean="0">
                <a:latin typeface="Times New Roman"/>
                <a:cs typeface="Times New Roman"/>
              </a:rPr>
              <a:t> </a:t>
            </a:r>
            <a:r>
              <a:rPr lang="en-US" dirty="0" err="1" smtClean="0">
                <a:latin typeface="Times New Roman"/>
                <a:cs typeface="Times New Roman"/>
              </a:rPr>
              <a:t>phòng</a:t>
            </a:r>
            <a:r>
              <a:rPr lang="en-US" dirty="0" smtClean="0">
                <a:latin typeface="Times New Roman"/>
                <a:cs typeface="Times New Roman"/>
              </a:rPr>
              <a:t> </a:t>
            </a:r>
            <a:r>
              <a:rPr lang="vi-VN" spc="5" dirty="0" smtClean="0">
                <a:latin typeface="Times New Roman"/>
                <a:cs typeface="Times New Roman"/>
              </a:rPr>
              <a:t>như </a:t>
            </a:r>
            <a:r>
              <a:rPr lang="vi-VN" dirty="0" smtClean="0">
                <a:latin typeface="Times New Roman"/>
                <a:cs typeface="Times New Roman"/>
              </a:rPr>
              <a:t>quản </a:t>
            </a:r>
            <a:r>
              <a:rPr lang="vi-VN" spc="-5" dirty="0" smtClean="0">
                <a:latin typeface="Times New Roman"/>
                <a:cs typeface="Times New Roman"/>
              </a:rPr>
              <a:t>lý  </a:t>
            </a:r>
            <a:r>
              <a:rPr lang="en-US" spc="-5" dirty="0" err="1" smtClean="0">
                <a:latin typeface="Times New Roman"/>
                <a:cs typeface="Times New Roman"/>
              </a:rPr>
              <a:t>phòng</a:t>
            </a:r>
            <a:r>
              <a:rPr lang="en-US" spc="-5" dirty="0" smtClean="0">
                <a:latin typeface="Times New Roman"/>
                <a:cs typeface="Times New Roman"/>
              </a:rPr>
              <a:t>, </a:t>
            </a:r>
            <a:r>
              <a:rPr lang="vi-VN" dirty="0" smtClean="0">
                <a:latin typeface="Times New Roman"/>
                <a:cs typeface="Times New Roman"/>
              </a:rPr>
              <a:t>quản </a:t>
            </a:r>
            <a:r>
              <a:rPr lang="vi-VN" spc="-5" dirty="0">
                <a:latin typeface="Times New Roman"/>
                <a:cs typeface="Times New Roman"/>
              </a:rPr>
              <a:t>lý </a:t>
            </a:r>
            <a:r>
              <a:rPr lang="en-US" dirty="0" err="1" smtClean="0">
                <a:latin typeface="Times New Roman"/>
                <a:cs typeface="Times New Roman"/>
              </a:rPr>
              <a:t>đặt</a:t>
            </a:r>
            <a:r>
              <a:rPr lang="en-US" dirty="0" smtClean="0">
                <a:latin typeface="Times New Roman"/>
                <a:cs typeface="Times New Roman"/>
              </a:rPr>
              <a:t> </a:t>
            </a:r>
            <a:r>
              <a:rPr lang="en-US" dirty="0" err="1" smtClean="0">
                <a:latin typeface="Times New Roman"/>
                <a:cs typeface="Times New Roman"/>
              </a:rPr>
              <a:t>phòng</a:t>
            </a:r>
            <a:r>
              <a:rPr lang="en-US" dirty="0" smtClean="0">
                <a:latin typeface="Times New Roman"/>
                <a:cs typeface="Times New Roman"/>
              </a:rPr>
              <a:t> </a:t>
            </a:r>
            <a:r>
              <a:rPr lang="vi-VN" dirty="0" smtClean="0">
                <a:latin typeface="Times New Roman"/>
                <a:cs typeface="Times New Roman"/>
              </a:rPr>
              <a:t>,đánh giá</a:t>
            </a:r>
            <a:r>
              <a:rPr lang="en-US" dirty="0" smtClean="0">
                <a:latin typeface="Times New Roman"/>
                <a:cs typeface="Times New Roman"/>
              </a:rPr>
              <a:t> </a:t>
            </a:r>
            <a:r>
              <a:rPr lang="en-US" dirty="0" err="1" smtClean="0">
                <a:latin typeface="Times New Roman"/>
                <a:cs typeface="Times New Roman"/>
              </a:rPr>
              <a:t>phòng</a:t>
            </a:r>
            <a:r>
              <a:rPr lang="vi-VN" dirty="0" smtClean="0">
                <a:latin typeface="Times New Roman"/>
                <a:cs typeface="Times New Roman"/>
              </a:rPr>
              <a:t>.</a:t>
            </a:r>
            <a:endParaRPr lang="vi-VN" dirty="0">
              <a:latin typeface="Times New Roman"/>
              <a:cs typeface="Times New Roman"/>
            </a:endParaRPr>
          </a:p>
          <a:p>
            <a:pPr marL="469265" marR="5080" indent="-456565">
              <a:lnSpc>
                <a:spcPts val="2160"/>
              </a:lnSpc>
              <a:spcBef>
                <a:spcPts val="1205"/>
              </a:spcBef>
              <a:buFont typeface="Arial" panose="020B0604020202020204" pitchFamily="34" charset="0"/>
              <a:buChar char="•"/>
              <a:tabLst>
                <a:tab pos="469265" algn="l"/>
                <a:tab pos="469900" algn="l"/>
              </a:tabLst>
            </a:pPr>
            <a:r>
              <a:rPr lang="vi-VN" spc="-5" dirty="0">
                <a:latin typeface="Times New Roman"/>
                <a:cs typeface="Times New Roman"/>
              </a:rPr>
              <a:t>Các </a:t>
            </a:r>
            <a:r>
              <a:rPr lang="vi-VN" dirty="0">
                <a:latin typeface="Times New Roman"/>
                <a:cs typeface="Times New Roman"/>
              </a:rPr>
              <a:t>thông </a:t>
            </a:r>
            <a:r>
              <a:rPr lang="vi-VN" spc="-5" dirty="0">
                <a:latin typeface="Times New Roman"/>
                <a:cs typeface="Times New Roman"/>
              </a:rPr>
              <a:t>tin </a:t>
            </a:r>
            <a:r>
              <a:rPr lang="vi-VN" dirty="0">
                <a:latin typeface="Times New Roman"/>
                <a:cs typeface="Times New Roman"/>
              </a:rPr>
              <a:t>được lưu trữ </a:t>
            </a:r>
            <a:r>
              <a:rPr lang="vi-VN" spc="5" dirty="0">
                <a:latin typeface="Times New Roman"/>
                <a:cs typeface="Times New Roman"/>
              </a:rPr>
              <a:t>khoa </a:t>
            </a:r>
            <a:r>
              <a:rPr lang="vi-VN" dirty="0">
                <a:latin typeface="Times New Roman"/>
                <a:cs typeface="Times New Roman"/>
              </a:rPr>
              <a:t>học, xử </a:t>
            </a:r>
            <a:r>
              <a:rPr lang="vi-VN" spc="-5" dirty="0">
                <a:latin typeface="Times New Roman"/>
                <a:cs typeface="Times New Roman"/>
              </a:rPr>
              <a:t>lý</a:t>
            </a:r>
            <a:r>
              <a:rPr lang="vi-VN" spc="-105" dirty="0">
                <a:latin typeface="Times New Roman"/>
                <a:cs typeface="Times New Roman"/>
              </a:rPr>
              <a:t> </a:t>
            </a:r>
            <a:r>
              <a:rPr lang="vi-VN" spc="-10" dirty="0">
                <a:latin typeface="Times New Roman"/>
                <a:cs typeface="Times New Roman"/>
              </a:rPr>
              <a:t>một  </a:t>
            </a:r>
            <a:r>
              <a:rPr lang="vi-VN" spc="-5" dirty="0">
                <a:latin typeface="Times New Roman"/>
                <a:cs typeface="Times New Roman"/>
              </a:rPr>
              <a:t>cách </a:t>
            </a:r>
            <a:r>
              <a:rPr lang="vi-VN" dirty="0">
                <a:latin typeface="Times New Roman"/>
                <a:cs typeface="Times New Roman"/>
              </a:rPr>
              <a:t>dễ dàng, chính</a:t>
            </a:r>
            <a:r>
              <a:rPr lang="vi-VN" spc="-55" dirty="0">
                <a:latin typeface="Times New Roman"/>
                <a:cs typeface="Times New Roman"/>
              </a:rPr>
              <a:t> </a:t>
            </a:r>
            <a:r>
              <a:rPr lang="vi-VN" dirty="0">
                <a:latin typeface="Times New Roman"/>
                <a:cs typeface="Times New Roman"/>
              </a:rPr>
              <a:t>xác.</a:t>
            </a:r>
          </a:p>
          <a:p>
            <a:pPr marL="469265" marR="78740" indent="-456565">
              <a:lnSpc>
                <a:spcPts val="2160"/>
              </a:lnSpc>
              <a:spcBef>
                <a:spcPts val="1200"/>
              </a:spcBef>
              <a:buFont typeface="Arial" panose="020B0604020202020204" pitchFamily="34" charset="0"/>
              <a:buChar char="•"/>
              <a:tabLst>
                <a:tab pos="469265" algn="l"/>
                <a:tab pos="469900" algn="l"/>
              </a:tabLst>
            </a:pPr>
            <a:r>
              <a:rPr lang="vi-VN" spc="-5" dirty="0">
                <a:latin typeface="Times New Roman"/>
                <a:cs typeface="Times New Roman"/>
              </a:rPr>
              <a:t>Các </a:t>
            </a:r>
            <a:r>
              <a:rPr lang="vi-VN" spc="5" dirty="0">
                <a:latin typeface="Times New Roman"/>
                <a:cs typeface="Times New Roman"/>
              </a:rPr>
              <a:t>vùng </a:t>
            </a:r>
            <a:r>
              <a:rPr lang="vi-VN" dirty="0">
                <a:latin typeface="Times New Roman"/>
                <a:cs typeface="Times New Roman"/>
              </a:rPr>
              <a:t>nhập liệu được kiểm soát, tránh</a:t>
            </a:r>
            <a:r>
              <a:rPr lang="vi-VN" spc="-155" dirty="0">
                <a:latin typeface="Times New Roman"/>
                <a:cs typeface="Times New Roman"/>
              </a:rPr>
              <a:t> </a:t>
            </a:r>
            <a:r>
              <a:rPr lang="vi-VN" dirty="0">
                <a:latin typeface="Times New Roman"/>
                <a:cs typeface="Times New Roman"/>
              </a:rPr>
              <a:t>việc  sai sót thông </a:t>
            </a:r>
            <a:r>
              <a:rPr lang="vi-VN" spc="-5" dirty="0">
                <a:latin typeface="Times New Roman"/>
                <a:cs typeface="Times New Roman"/>
              </a:rPr>
              <a:t>tin </a:t>
            </a:r>
            <a:r>
              <a:rPr lang="vi-VN" dirty="0">
                <a:latin typeface="Times New Roman"/>
                <a:cs typeface="Times New Roman"/>
              </a:rPr>
              <a:t>trong </a:t>
            </a:r>
            <a:r>
              <a:rPr lang="vi-VN" spc="5" dirty="0">
                <a:latin typeface="Times New Roman"/>
                <a:cs typeface="Times New Roman"/>
              </a:rPr>
              <a:t>quá </a:t>
            </a:r>
            <a:r>
              <a:rPr lang="vi-VN" dirty="0">
                <a:latin typeface="Times New Roman"/>
                <a:cs typeface="Times New Roman"/>
              </a:rPr>
              <a:t>trình nhập dữ</a:t>
            </a:r>
            <a:r>
              <a:rPr lang="vi-VN" spc="-175" dirty="0">
                <a:latin typeface="Times New Roman"/>
                <a:cs typeface="Times New Roman"/>
              </a:rPr>
              <a:t> </a:t>
            </a:r>
            <a:r>
              <a:rPr lang="vi-VN" spc="-5" dirty="0">
                <a:latin typeface="Times New Roman"/>
                <a:cs typeface="Times New Roman"/>
              </a:rPr>
              <a:t>liệu.</a:t>
            </a:r>
          </a:p>
          <a:p>
            <a:pPr marL="469265" indent="-456565">
              <a:lnSpc>
                <a:spcPct val="100000"/>
              </a:lnSpc>
              <a:spcBef>
                <a:spcPts val="925"/>
              </a:spcBef>
              <a:buFont typeface="Arial" panose="020B0604020202020204" pitchFamily="34" charset="0"/>
              <a:buChar char="•"/>
              <a:tabLst>
                <a:tab pos="469265" algn="l"/>
                <a:tab pos="469900" algn="l"/>
              </a:tabLst>
            </a:pPr>
            <a:r>
              <a:rPr lang="vi-VN" dirty="0">
                <a:latin typeface="Times New Roman"/>
                <a:cs typeface="Times New Roman"/>
              </a:rPr>
              <a:t>Hỗ trợ đặt </a:t>
            </a:r>
            <a:r>
              <a:rPr lang="en-US" dirty="0" err="1" smtClean="0">
                <a:latin typeface="Times New Roman"/>
                <a:cs typeface="Times New Roman"/>
              </a:rPr>
              <a:t>phòng</a:t>
            </a:r>
            <a:r>
              <a:rPr lang="vi-VN" dirty="0" smtClean="0">
                <a:latin typeface="Times New Roman"/>
                <a:cs typeface="Times New Roman"/>
              </a:rPr>
              <a:t> </a:t>
            </a:r>
            <a:r>
              <a:rPr lang="vi-VN" dirty="0"/>
              <a:t>.</a:t>
            </a:r>
            <a:endParaRPr lang="vi-VN" dirty="0">
              <a:latin typeface="Times New Roman"/>
              <a:cs typeface="Times New Roman"/>
            </a:endParaRPr>
          </a:p>
          <a:p>
            <a:endParaRPr lang="en-US" dirty="0"/>
          </a:p>
        </p:txBody>
      </p:sp>
      <p:sp>
        <p:nvSpPr>
          <p:cNvPr id="6" name="TextBox 5"/>
          <p:cNvSpPr txBox="1"/>
          <p:nvPr/>
        </p:nvSpPr>
        <p:spPr>
          <a:xfrm>
            <a:off x="5004048" y="715099"/>
            <a:ext cx="3960440" cy="4095993"/>
          </a:xfrm>
          <a:prstGeom prst="rect">
            <a:avLst/>
          </a:prstGeom>
          <a:noFill/>
        </p:spPr>
        <p:txBody>
          <a:bodyPr wrap="square" rtlCol="0">
            <a:spAutoFit/>
          </a:bodyPr>
          <a:lstStyle/>
          <a:p>
            <a:pPr marL="298450" indent="-285750">
              <a:lnSpc>
                <a:spcPct val="100000"/>
              </a:lnSpc>
              <a:spcBef>
                <a:spcPts val="105"/>
              </a:spcBef>
              <a:buFont typeface="Wingdings" pitchFamily="2" charset="2"/>
              <a:buChar char="v"/>
              <a:tabLst>
                <a:tab pos="241300" algn="l"/>
              </a:tabLst>
            </a:pPr>
            <a:r>
              <a:rPr lang="vi-VN" b="1" spc="-5" dirty="0">
                <a:solidFill>
                  <a:srgbClr val="514743"/>
                </a:solidFill>
                <a:latin typeface="Times New Roman"/>
                <a:cs typeface="Times New Roman"/>
              </a:rPr>
              <a:t>Hướng </a:t>
            </a:r>
            <a:r>
              <a:rPr lang="vi-VN" b="1" dirty="0">
                <a:solidFill>
                  <a:srgbClr val="514743"/>
                </a:solidFill>
                <a:latin typeface="Times New Roman"/>
                <a:cs typeface="Times New Roman"/>
              </a:rPr>
              <a:t>phát triển của</a:t>
            </a:r>
            <a:r>
              <a:rPr lang="vi-VN" b="1" spc="-105" dirty="0">
                <a:solidFill>
                  <a:srgbClr val="514743"/>
                </a:solidFill>
                <a:latin typeface="Times New Roman"/>
                <a:cs typeface="Times New Roman"/>
              </a:rPr>
              <a:t> </a:t>
            </a:r>
            <a:r>
              <a:rPr lang="vi-VN" b="1" spc="-15" dirty="0">
                <a:solidFill>
                  <a:srgbClr val="514743"/>
                </a:solidFill>
                <a:latin typeface="Times New Roman"/>
                <a:cs typeface="Times New Roman"/>
              </a:rPr>
              <a:t>Website</a:t>
            </a:r>
            <a:endParaRPr lang="vi-VN" dirty="0">
              <a:latin typeface="Times New Roman"/>
              <a:cs typeface="Times New Roman"/>
            </a:endParaRPr>
          </a:p>
          <a:p>
            <a:pPr marL="469265" indent="-456565">
              <a:lnSpc>
                <a:spcPts val="2280"/>
              </a:lnSpc>
              <a:spcBef>
                <a:spcPts val="1525"/>
              </a:spcBef>
              <a:buFont typeface="Arial" panose="020B0604020202020204" pitchFamily="34" charset="0"/>
              <a:buChar char="•"/>
              <a:tabLst>
                <a:tab pos="469265" algn="l"/>
                <a:tab pos="469900" algn="l"/>
              </a:tabLst>
            </a:pPr>
            <a:r>
              <a:rPr lang="vi-VN" spc="-25" dirty="0">
                <a:latin typeface="Times New Roman"/>
                <a:cs typeface="Times New Roman"/>
              </a:rPr>
              <a:t>Hỗ trợ thanh toán thêm các phương </a:t>
            </a:r>
            <a:r>
              <a:rPr lang="en-US" spc="-25" dirty="0" smtClean="0">
                <a:latin typeface="Times New Roman"/>
                <a:cs typeface="Times New Roman"/>
              </a:rPr>
              <a:t/>
            </a:r>
            <a:br>
              <a:rPr lang="en-US" spc="-25" dirty="0" smtClean="0">
                <a:latin typeface="Times New Roman"/>
                <a:cs typeface="Times New Roman"/>
              </a:rPr>
            </a:br>
            <a:r>
              <a:rPr lang="vi-VN" spc="-25" dirty="0" smtClean="0">
                <a:latin typeface="Times New Roman"/>
                <a:cs typeface="Times New Roman"/>
              </a:rPr>
              <a:t>thức </a:t>
            </a:r>
            <a:r>
              <a:rPr lang="vi-VN" spc="-25" dirty="0">
                <a:latin typeface="Times New Roman"/>
                <a:cs typeface="Times New Roman"/>
              </a:rPr>
              <a:t>mới</a:t>
            </a:r>
          </a:p>
          <a:p>
            <a:pPr marL="469265" marR="5080" indent="-456565">
              <a:lnSpc>
                <a:spcPts val="2160"/>
              </a:lnSpc>
              <a:spcBef>
                <a:spcPts val="1835"/>
              </a:spcBef>
              <a:buFont typeface="Arial" panose="020B0604020202020204" pitchFamily="34" charset="0"/>
              <a:buChar char="•"/>
              <a:tabLst>
                <a:tab pos="469265" algn="l"/>
                <a:tab pos="469900" algn="l"/>
              </a:tabLst>
            </a:pPr>
            <a:r>
              <a:rPr lang="vi-VN" spc="-25" dirty="0">
                <a:latin typeface="Times New Roman"/>
                <a:cs typeface="Times New Roman"/>
              </a:rPr>
              <a:t>Cần kiểm soát chặt chẽ hơn nữa khi đặt  </a:t>
            </a:r>
            <a:r>
              <a:rPr lang="en-US" spc="-25" dirty="0" err="1" smtClean="0">
                <a:latin typeface="Times New Roman"/>
                <a:cs typeface="Times New Roman"/>
              </a:rPr>
              <a:t>phòng</a:t>
            </a:r>
            <a:r>
              <a:rPr lang="vi-VN" spc="-25" dirty="0" smtClean="0">
                <a:latin typeface="Times New Roman"/>
                <a:cs typeface="Times New Roman"/>
              </a:rPr>
              <a:t>.</a:t>
            </a:r>
            <a:endParaRPr lang="vi-VN" spc="-25" dirty="0">
              <a:latin typeface="Times New Roman"/>
              <a:cs typeface="Times New Roman"/>
            </a:endParaRPr>
          </a:p>
          <a:p>
            <a:pPr marL="469265" marR="5080" indent="-456565">
              <a:lnSpc>
                <a:spcPts val="2160"/>
              </a:lnSpc>
              <a:spcBef>
                <a:spcPts val="1835"/>
              </a:spcBef>
              <a:buFont typeface="Arial" panose="020B0604020202020204" pitchFamily="34" charset="0"/>
              <a:buChar char="•"/>
              <a:tabLst>
                <a:tab pos="469265" algn="l"/>
                <a:tab pos="469900" algn="l"/>
              </a:tabLst>
            </a:pPr>
            <a:r>
              <a:rPr lang="vi-VN" spc="-25" dirty="0">
                <a:latin typeface="Times New Roman"/>
                <a:cs typeface="Times New Roman"/>
              </a:rPr>
              <a:t> Cần thêm chức năng </a:t>
            </a:r>
            <a:r>
              <a:rPr lang="en-US" spc="-25" dirty="0" err="1" smtClean="0">
                <a:latin typeface="Times New Roman"/>
                <a:cs typeface="Times New Roman"/>
              </a:rPr>
              <a:t>tìm</a:t>
            </a:r>
            <a:r>
              <a:rPr lang="en-US" spc="-25" dirty="0" smtClean="0">
                <a:latin typeface="Times New Roman"/>
                <a:cs typeface="Times New Roman"/>
              </a:rPr>
              <a:t> </a:t>
            </a:r>
            <a:r>
              <a:rPr lang="en-US" spc="-25" dirty="0" err="1" smtClean="0">
                <a:latin typeface="Times New Roman"/>
                <a:cs typeface="Times New Roman"/>
              </a:rPr>
              <a:t>tiếm</a:t>
            </a:r>
            <a:r>
              <a:rPr lang="en-US" spc="-25" dirty="0" smtClean="0">
                <a:latin typeface="Times New Roman"/>
                <a:cs typeface="Times New Roman"/>
              </a:rPr>
              <a:t> </a:t>
            </a:r>
            <a:r>
              <a:rPr lang="en-US" spc="-25" dirty="0" err="1" smtClean="0">
                <a:latin typeface="Times New Roman"/>
                <a:cs typeface="Times New Roman"/>
              </a:rPr>
              <a:t>nâng</a:t>
            </a:r>
            <a:r>
              <a:rPr lang="en-US" spc="-25" dirty="0" smtClean="0">
                <a:latin typeface="Times New Roman"/>
                <a:cs typeface="Times New Roman"/>
              </a:rPr>
              <a:t> </a:t>
            </a:r>
            <a:r>
              <a:rPr lang="en-US" spc="-25" dirty="0" err="1" smtClean="0">
                <a:latin typeface="Times New Roman"/>
                <a:cs typeface="Times New Roman"/>
              </a:rPr>
              <a:t>cao</a:t>
            </a:r>
            <a:endParaRPr lang="en-US" spc="-25" dirty="0" smtClean="0">
              <a:latin typeface="Times New Roman"/>
              <a:cs typeface="Times New Roman"/>
            </a:endParaRPr>
          </a:p>
          <a:p>
            <a:pPr marL="469265" marR="5080" indent="-456565">
              <a:lnSpc>
                <a:spcPts val="2160"/>
              </a:lnSpc>
              <a:spcBef>
                <a:spcPts val="1835"/>
              </a:spcBef>
              <a:buFont typeface="Arial" panose="020B0604020202020204" pitchFamily="34" charset="0"/>
              <a:buChar char="•"/>
              <a:tabLst>
                <a:tab pos="469265" algn="l"/>
                <a:tab pos="469900" algn="l"/>
              </a:tabLst>
            </a:pPr>
            <a:r>
              <a:rPr lang="en-US" spc="-25" dirty="0" err="1" smtClean="0">
                <a:latin typeface="Times New Roman"/>
                <a:cs typeface="Times New Roman"/>
              </a:rPr>
              <a:t>Cần</a:t>
            </a:r>
            <a:r>
              <a:rPr lang="en-US" spc="-25" dirty="0" smtClean="0">
                <a:latin typeface="Times New Roman"/>
                <a:cs typeface="Times New Roman"/>
              </a:rPr>
              <a:t> </a:t>
            </a:r>
            <a:r>
              <a:rPr lang="en-US" spc="-25" dirty="0" err="1" smtClean="0">
                <a:latin typeface="Times New Roman"/>
                <a:cs typeface="Times New Roman"/>
              </a:rPr>
              <a:t>thêm</a:t>
            </a:r>
            <a:r>
              <a:rPr lang="en-US" spc="-25" dirty="0" smtClean="0">
                <a:latin typeface="Times New Roman"/>
                <a:cs typeface="Times New Roman"/>
              </a:rPr>
              <a:t> </a:t>
            </a:r>
            <a:r>
              <a:rPr lang="en-US" spc="-25" dirty="0" err="1" smtClean="0">
                <a:latin typeface="Times New Roman"/>
                <a:cs typeface="Times New Roman"/>
              </a:rPr>
              <a:t>chức</a:t>
            </a:r>
            <a:r>
              <a:rPr lang="en-US" spc="-25" dirty="0" smtClean="0">
                <a:latin typeface="Times New Roman"/>
                <a:cs typeface="Times New Roman"/>
              </a:rPr>
              <a:t> </a:t>
            </a:r>
            <a:r>
              <a:rPr lang="en-US" spc="-25" dirty="0" err="1" smtClean="0">
                <a:latin typeface="Times New Roman"/>
                <a:cs typeface="Times New Roman"/>
              </a:rPr>
              <a:t>năng</a:t>
            </a:r>
            <a:r>
              <a:rPr lang="en-US" spc="-25" dirty="0" smtClean="0">
                <a:latin typeface="Times New Roman"/>
                <a:cs typeface="Times New Roman"/>
              </a:rPr>
              <a:t> </a:t>
            </a:r>
            <a:r>
              <a:rPr lang="en-US" spc="-25" dirty="0" err="1" smtClean="0">
                <a:latin typeface="Times New Roman"/>
                <a:cs typeface="Times New Roman"/>
              </a:rPr>
              <a:t>đăng</a:t>
            </a:r>
            <a:r>
              <a:rPr lang="en-US" spc="-25" dirty="0" smtClean="0">
                <a:latin typeface="Times New Roman"/>
                <a:cs typeface="Times New Roman"/>
              </a:rPr>
              <a:t> </a:t>
            </a:r>
            <a:r>
              <a:rPr lang="en-US" spc="-25" dirty="0" err="1" smtClean="0">
                <a:latin typeface="Times New Roman"/>
                <a:cs typeface="Times New Roman"/>
              </a:rPr>
              <a:t>ký</a:t>
            </a:r>
            <a:r>
              <a:rPr lang="en-US" spc="-25" dirty="0" smtClean="0">
                <a:latin typeface="Times New Roman"/>
                <a:cs typeface="Times New Roman"/>
              </a:rPr>
              <a:t> </a:t>
            </a:r>
            <a:r>
              <a:rPr lang="en-US" spc="-25" dirty="0" err="1" smtClean="0">
                <a:latin typeface="Times New Roman"/>
                <a:cs typeface="Times New Roman"/>
              </a:rPr>
              <a:t>hợp</a:t>
            </a:r>
            <a:r>
              <a:rPr lang="en-US" spc="-25" dirty="0" smtClean="0">
                <a:latin typeface="Times New Roman"/>
                <a:cs typeface="Times New Roman"/>
              </a:rPr>
              <a:t> </a:t>
            </a:r>
            <a:r>
              <a:rPr lang="en-US" spc="-25" dirty="0" err="1" smtClean="0">
                <a:latin typeface="Times New Roman"/>
                <a:cs typeface="Times New Roman"/>
              </a:rPr>
              <a:t>tác</a:t>
            </a:r>
            <a:r>
              <a:rPr lang="en-US" spc="-25" dirty="0" smtClean="0">
                <a:latin typeface="Times New Roman"/>
                <a:cs typeface="Times New Roman"/>
              </a:rPr>
              <a:t> </a:t>
            </a:r>
            <a:r>
              <a:rPr lang="en-US" spc="-25" dirty="0" err="1" smtClean="0">
                <a:latin typeface="Times New Roman"/>
                <a:cs typeface="Times New Roman"/>
              </a:rPr>
              <a:t>doanh</a:t>
            </a:r>
            <a:r>
              <a:rPr lang="en-US" spc="-25" dirty="0" smtClean="0">
                <a:latin typeface="Times New Roman"/>
                <a:cs typeface="Times New Roman"/>
              </a:rPr>
              <a:t> </a:t>
            </a:r>
            <a:r>
              <a:rPr lang="en-US" spc="-25" dirty="0" err="1" smtClean="0">
                <a:latin typeface="Times New Roman"/>
                <a:cs typeface="Times New Roman"/>
              </a:rPr>
              <a:t>nghiệp</a:t>
            </a:r>
            <a:r>
              <a:rPr lang="en-US" spc="-25" dirty="0" smtClean="0">
                <a:latin typeface="Times New Roman"/>
                <a:cs typeface="Times New Roman"/>
              </a:rPr>
              <a:t> </a:t>
            </a:r>
            <a:r>
              <a:rPr lang="en-US" spc="-25" dirty="0" err="1" smtClean="0">
                <a:latin typeface="Times New Roman"/>
                <a:cs typeface="Times New Roman"/>
              </a:rPr>
              <a:t>giữa</a:t>
            </a:r>
            <a:r>
              <a:rPr lang="en-US" spc="-25" dirty="0" smtClean="0">
                <a:latin typeface="Times New Roman"/>
                <a:cs typeface="Times New Roman"/>
              </a:rPr>
              <a:t> hotel </a:t>
            </a:r>
            <a:r>
              <a:rPr lang="en-US" spc="-25" dirty="0" err="1" smtClean="0">
                <a:latin typeface="Times New Roman"/>
                <a:cs typeface="Times New Roman"/>
              </a:rPr>
              <a:t>và</a:t>
            </a:r>
            <a:r>
              <a:rPr lang="en-US" spc="-25" dirty="0" smtClean="0">
                <a:latin typeface="Times New Roman"/>
                <a:cs typeface="Times New Roman"/>
              </a:rPr>
              <a:t> </a:t>
            </a:r>
            <a:r>
              <a:rPr lang="en-US" spc="-25" dirty="0" err="1" smtClean="0">
                <a:latin typeface="Times New Roman"/>
                <a:cs typeface="Times New Roman"/>
              </a:rPr>
              <a:t>công</a:t>
            </a:r>
            <a:r>
              <a:rPr lang="en-US" spc="-25" dirty="0" smtClean="0">
                <a:latin typeface="Times New Roman"/>
                <a:cs typeface="Times New Roman"/>
              </a:rPr>
              <a:t> </a:t>
            </a:r>
            <a:r>
              <a:rPr lang="en-US" spc="-25" dirty="0" err="1" smtClean="0">
                <a:latin typeface="Times New Roman"/>
                <a:cs typeface="Times New Roman"/>
              </a:rPr>
              <a:t>ty</a:t>
            </a:r>
            <a:r>
              <a:rPr lang="en-US" spc="-25" dirty="0" smtClean="0">
                <a:latin typeface="Times New Roman"/>
                <a:cs typeface="Times New Roman"/>
              </a:rPr>
              <a:t/>
            </a:r>
            <a:br>
              <a:rPr lang="en-US" spc="-25" dirty="0" smtClean="0">
                <a:latin typeface="Times New Roman"/>
                <a:cs typeface="Times New Roman"/>
              </a:rPr>
            </a:br>
            <a:r>
              <a:rPr lang="en-US" spc="-25" dirty="0" smtClean="0">
                <a:latin typeface="Times New Roman"/>
                <a:cs typeface="Times New Roman"/>
              </a:rPr>
              <a:t> </a:t>
            </a:r>
            <a:r>
              <a:rPr lang="en-US" spc="-25" dirty="0" err="1" smtClean="0">
                <a:latin typeface="Times New Roman"/>
                <a:cs typeface="Times New Roman"/>
              </a:rPr>
              <a:t>hệ</a:t>
            </a:r>
            <a:r>
              <a:rPr lang="en-US" spc="-25" dirty="0" smtClean="0">
                <a:latin typeface="Times New Roman"/>
                <a:cs typeface="Times New Roman"/>
              </a:rPr>
              <a:t> </a:t>
            </a:r>
            <a:r>
              <a:rPr lang="en-US" spc="-25" dirty="0" err="1" smtClean="0">
                <a:latin typeface="Times New Roman"/>
                <a:cs typeface="Times New Roman"/>
              </a:rPr>
              <a:t>thống</a:t>
            </a:r>
            <a:r>
              <a:rPr lang="en-US" spc="-25" dirty="0" smtClean="0">
                <a:latin typeface="Times New Roman"/>
                <a:cs typeface="Times New Roman"/>
              </a:rPr>
              <a:t> website</a:t>
            </a:r>
            <a:endParaRPr lang="vi-VN" spc="-25" dirty="0">
              <a:latin typeface="Times New Roman"/>
              <a:cs typeface="Times New Roman"/>
            </a:endParaRPr>
          </a:p>
          <a:p>
            <a:endParaRPr lang="en-US" dirty="0"/>
          </a:p>
        </p:txBody>
      </p:sp>
    </p:spTree>
    <p:extLst>
      <p:ext uri="{BB962C8B-B14F-4D97-AF65-F5344CB8AC3E}">
        <p14:creationId xmlns:p14="http://schemas.microsoft.com/office/powerpoint/2010/main" val="2908441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187419" y="158889"/>
            <a:ext cx="8856984" cy="400110"/>
          </a:xfrm>
          <a:prstGeom prst="rect">
            <a:avLst/>
          </a:prstGeom>
          <a:noFill/>
        </p:spPr>
        <p:txBody>
          <a:bodyPr wrap="square" rtlCol="0">
            <a:spAutoFit/>
          </a:bodyPr>
          <a:lstStyle/>
          <a:p>
            <a:pPr algn="ctr"/>
            <a:r>
              <a:rPr lang="en-US" altLang="ko-KR" sz="2000" b="1" dirty="0" smtClean="0">
                <a:solidFill>
                  <a:schemeClr val="accent1"/>
                </a:solidFill>
                <a:cs typeface="Arial" pitchFamily="34" charset="0"/>
              </a:rPr>
              <a:t>V. </a:t>
            </a:r>
            <a:r>
              <a:rPr lang="en-US" altLang="ko-KR" sz="2000" b="1" dirty="0" err="1" smtClean="0">
                <a:solidFill>
                  <a:schemeClr val="accent1"/>
                </a:solidFill>
                <a:cs typeface="Arial" pitchFamily="34" charset="0"/>
              </a:rPr>
              <a:t>Một</a:t>
            </a:r>
            <a:r>
              <a:rPr lang="en-US" altLang="ko-KR" sz="2000" b="1" dirty="0" smtClean="0">
                <a:solidFill>
                  <a:schemeClr val="accent1"/>
                </a:solidFill>
                <a:cs typeface="Arial" pitchFamily="34" charset="0"/>
              </a:rPr>
              <a:t> </a:t>
            </a:r>
            <a:r>
              <a:rPr lang="en-US" altLang="ko-KR" sz="2000" b="1" dirty="0" err="1">
                <a:solidFill>
                  <a:schemeClr val="accent1"/>
                </a:solidFill>
                <a:cs typeface="Arial" pitchFamily="34" charset="0"/>
              </a:rPr>
              <a:t>số</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giao</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diện</a:t>
            </a:r>
            <a:r>
              <a:rPr lang="en-US" altLang="ko-KR" sz="2000" b="1" dirty="0">
                <a:solidFill>
                  <a:schemeClr val="accent1"/>
                </a:solidFill>
                <a:cs typeface="Arial" pitchFamily="34" charset="0"/>
              </a:rPr>
              <a:t> website</a:t>
            </a:r>
            <a:endParaRPr lang="ko-KR" altLang="en-US" sz="2000" b="1" dirty="0">
              <a:solidFill>
                <a:schemeClr val="accent1"/>
              </a:solidFill>
              <a:cs typeface="Arial" pitchFamily="34" charset="0"/>
            </a:endParaRPr>
          </a:p>
        </p:txBody>
      </p:sp>
      <p:sp>
        <p:nvSpPr>
          <p:cNvPr id="2" name="TextBox 1"/>
          <p:cNvSpPr txBox="1"/>
          <p:nvPr/>
        </p:nvSpPr>
        <p:spPr>
          <a:xfrm>
            <a:off x="3347864" y="4656524"/>
            <a:ext cx="2109873" cy="307777"/>
          </a:xfrm>
          <a:prstGeom prst="rect">
            <a:avLst/>
          </a:prstGeom>
          <a:noFill/>
        </p:spPr>
        <p:txBody>
          <a:bodyPr wrap="none" rtlCol="0">
            <a:spAutoFit/>
          </a:bodyPr>
          <a:lstStyle/>
          <a:p>
            <a:r>
              <a:rPr lang="en-US" sz="1400" i="1" dirty="0" err="1" smtClean="0">
                <a:latin typeface="Times New Roman" pitchFamily="18" charset="0"/>
                <a:cs typeface="Times New Roman" pitchFamily="18" charset="0"/>
              </a:rPr>
              <a:t>Hình</a:t>
            </a:r>
            <a:r>
              <a:rPr lang="en-US" sz="1400" i="1" dirty="0" smtClean="0">
                <a:latin typeface="Times New Roman" pitchFamily="18" charset="0"/>
                <a:cs typeface="Times New Roman" pitchFamily="18" charset="0"/>
              </a:rPr>
              <a:t> 5.4  </a:t>
            </a:r>
            <a:r>
              <a:rPr lang="en-US" sz="1400" i="1" dirty="0" err="1" smtClean="0">
                <a:latin typeface="Times New Roman" pitchFamily="18" charset="0"/>
                <a:cs typeface="Times New Roman" pitchFamily="18" charset="0"/>
              </a:rPr>
              <a:t>Giao</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diện</a:t>
            </a:r>
            <a:r>
              <a:rPr lang="en-US" sz="1400" i="1" dirty="0" smtClean="0">
                <a:latin typeface="Times New Roman" pitchFamily="18" charset="0"/>
                <a:cs typeface="Times New Roman" pitchFamily="18" charset="0"/>
              </a:rPr>
              <a:t> admin</a:t>
            </a:r>
            <a:endParaRPr lang="en-US" sz="1400" i="1"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19" y="652534"/>
            <a:ext cx="8761584" cy="3863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0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bg1"/>
                </a:solidFill>
                <a:latin typeface="+mj-lt"/>
                <a:cs typeface="Arial" pitchFamily="34" charset="0"/>
              </a:rPr>
              <a:t>One Columns Designed</a:t>
            </a:r>
            <a:endParaRPr lang="ko-KR" altLang="en-US" sz="2800" b="1" dirty="0">
              <a:solidFill>
                <a:schemeClr val="bg1"/>
              </a:solidFill>
              <a:latin typeface="+mj-lt"/>
              <a:cs typeface="Arial" pitchFamily="34" charset="0"/>
            </a:endParaRPr>
          </a:p>
        </p:txBody>
      </p:sp>
      <p:grpSp>
        <p:nvGrpSpPr>
          <p:cNvPr id="21" name="Group 20"/>
          <p:cNvGrpSpPr/>
          <p:nvPr/>
        </p:nvGrpSpPr>
        <p:grpSpPr>
          <a:xfrm>
            <a:off x="611560" y="691634"/>
            <a:ext cx="5688632" cy="3381474"/>
            <a:chOff x="3687661" y="1203598"/>
            <a:chExt cx="2252491" cy="3381474"/>
          </a:xfrm>
        </p:grpSpPr>
        <p:sp>
          <p:nvSpPr>
            <p:cNvPr id="22" name="TextBox 21"/>
            <p:cNvSpPr txBox="1"/>
            <p:nvPr/>
          </p:nvSpPr>
          <p:spPr>
            <a:xfrm>
              <a:off x="3687661" y="1568862"/>
              <a:ext cx="2252491" cy="3016210"/>
            </a:xfrm>
            <a:prstGeom prst="rect">
              <a:avLst/>
            </a:prstGeom>
            <a:noFill/>
          </p:spPr>
          <p:txBody>
            <a:bodyPr wrap="square" rtlCol="0">
              <a:spAutoFit/>
            </a:bodyPr>
            <a:lstStyle/>
            <a:p>
              <a:pPr algn="just">
                <a:spcAft>
                  <a:spcPts val="600"/>
                </a:spcAft>
              </a:pPr>
              <a:r>
                <a:rPr lang="en-US" altLang="ko-KR" dirty="0" smtClean="0">
                  <a:solidFill>
                    <a:schemeClr val="tx1">
                      <a:lumMod val="75000"/>
                      <a:lumOff val="25000"/>
                    </a:schemeClr>
                  </a:solidFill>
                  <a:latin typeface="Times New Roman" pitchFamily="18" charset="0"/>
                  <a:cs typeface="Times New Roman" pitchFamily="18" charset="0"/>
                </a:rPr>
                <a:t>E</a:t>
              </a:r>
              <a:r>
                <a:rPr lang="vi-VN" altLang="ko-KR" dirty="0" smtClean="0">
                  <a:solidFill>
                    <a:schemeClr val="tx1">
                      <a:lumMod val="75000"/>
                      <a:lumOff val="25000"/>
                    </a:schemeClr>
                  </a:solidFill>
                  <a:latin typeface="Times New Roman" pitchFamily="18" charset="0"/>
                  <a:cs typeface="Times New Roman" pitchFamily="18" charset="0"/>
                </a:rPr>
                <a:t>m </a:t>
              </a:r>
              <a:r>
                <a:rPr lang="vi-VN" altLang="ko-KR" dirty="0">
                  <a:solidFill>
                    <a:schemeClr val="tx1">
                      <a:lumMod val="75000"/>
                      <a:lumOff val="25000"/>
                    </a:schemeClr>
                  </a:solidFill>
                  <a:latin typeface="Times New Roman" pitchFamily="18" charset="0"/>
                  <a:cs typeface="Times New Roman" pitchFamily="18" charset="0"/>
                </a:rPr>
                <a:t>xin gửi lời cảm ơn tới các thầy cô tại trung tâm iViettech đã tạo diều kiện và giúp đỡ em trong quá trình học tập tại trung tâm. </a:t>
              </a:r>
              <a:r>
                <a:rPr lang="vi-VN" altLang="ko-KR" dirty="0" smtClean="0">
                  <a:solidFill>
                    <a:schemeClr val="tx1">
                      <a:lumMod val="75000"/>
                      <a:lumOff val="25000"/>
                    </a:schemeClr>
                  </a:solidFill>
                  <a:latin typeface="Times New Roman" pitchFamily="18" charset="0"/>
                  <a:cs typeface="Times New Roman" pitchFamily="18" charset="0"/>
                </a:rPr>
                <a:t>Đặc </a:t>
              </a:r>
              <a:r>
                <a:rPr lang="vi-VN" altLang="ko-KR" dirty="0">
                  <a:solidFill>
                    <a:schemeClr val="tx1">
                      <a:lumMod val="75000"/>
                      <a:lumOff val="25000"/>
                    </a:schemeClr>
                  </a:solidFill>
                  <a:latin typeface="Times New Roman" pitchFamily="18" charset="0"/>
                  <a:cs typeface="Times New Roman" pitchFamily="18" charset="0"/>
                </a:rPr>
                <a:t>biệt là thầy Trần Hữu Quang, người đã tận tình  giúp đỡ chỉ bảo để em có thể hoàn thiện được đồ án này.</a:t>
              </a:r>
            </a:p>
            <a:p>
              <a:pPr algn="just">
                <a:spcAft>
                  <a:spcPts val="600"/>
                </a:spcAft>
              </a:pPr>
              <a:r>
                <a:rPr lang="vi-VN" altLang="ko-KR" dirty="0">
                  <a:solidFill>
                    <a:schemeClr val="tx1">
                      <a:lumMod val="75000"/>
                      <a:lumOff val="25000"/>
                    </a:schemeClr>
                  </a:solidFill>
                  <a:latin typeface="Times New Roman" pitchFamily="18" charset="0"/>
                  <a:cs typeface="Times New Roman" pitchFamily="18" charset="0"/>
                </a:rPr>
                <a:t>Tuy nhiên do thời gian có hạn cùng với nhiều nguyên nhân khác, mặc dù em đã nỗ  lực hết mình xong đồ án của em vẫn còn nhiều thiếu sót và hạn chế.</a:t>
              </a:r>
            </a:p>
            <a:p>
              <a:pPr algn="just"/>
              <a:r>
                <a:rPr lang="vi-VN" altLang="ko-KR" dirty="0">
                  <a:solidFill>
                    <a:schemeClr val="tx1">
                      <a:lumMod val="75000"/>
                      <a:lumOff val="25000"/>
                    </a:schemeClr>
                  </a:solidFill>
                  <a:latin typeface="Times New Roman" pitchFamily="18" charset="0"/>
                  <a:cs typeface="Times New Roman" pitchFamily="18" charset="0"/>
                </a:rPr>
                <a:t>Em rất mong nhận được sự thông cảm và sự chỉ bảo của Thầy Cô cùng các bạn.</a:t>
              </a:r>
            </a:p>
          </p:txBody>
        </p:sp>
        <p:sp>
          <p:nvSpPr>
            <p:cNvPr id="23" name="TextBox 22"/>
            <p:cNvSpPr txBox="1"/>
            <p:nvPr/>
          </p:nvSpPr>
          <p:spPr>
            <a:xfrm>
              <a:off x="3687661" y="1203598"/>
              <a:ext cx="2252491" cy="400110"/>
            </a:xfrm>
            <a:prstGeom prst="rect">
              <a:avLst/>
            </a:prstGeom>
            <a:noFill/>
          </p:spPr>
          <p:txBody>
            <a:bodyPr wrap="square" rtlCol="0">
              <a:spAutoFit/>
            </a:bodyPr>
            <a:lstStyle/>
            <a:p>
              <a:pPr algn="ctr"/>
              <a:r>
                <a:rPr lang="en-US" altLang="ko-KR" sz="2000" b="1" dirty="0" err="1" smtClean="0">
                  <a:solidFill>
                    <a:schemeClr val="tx1">
                      <a:lumMod val="75000"/>
                      <a:lumOff val="25000"/>
                    </a:schemeClr>
                  </a:solidFill>
                  <a:cs typeface="Arial" pitchFamily="34" charset="0"/>
                </a:rPr>
                <a:t>Lời</a:t>
              </a:r>
              <a:r>
                <a:rPr lang="en-US" altLang="ko-KR" sz="2000" b="1" dirty="0" smtClean="0">
                  <a:solidFill>
                    <a:schemeClr val="tx1">
                      <a:lumMod val="75000"/>
                      <a:lumOff val="25000"/>
                    </a:schemeClr>
                  </a:solidFill>
                  <a:cs typeface="Arial" pitchFamily="34" charset="0"/>
                </a:rPr>
                <a:t> </a:t>
              </a:r>
              <a:r>
                <a:rPr lang="en-US" altLang="ko-KR" sz="2000" b="1" dirty="0" err="1" smtClean="0">
                  <a:solidFill>
                    <a:schemeClr val="tx1">
                      <a:lumMod val="75000"/>
                      <a:lumOff val="25000"/>
                    </a:schemeClr>
                  </a:solidFill>
                  <a:cs typeface="Arial" pitchFamily="34" charset="0"/>
                </a:rPr>
                <a:t>cảm</a:t>
              </a:r>
              <a:r>
                <a:rPr lang="en-US" altLang="ko-KR" sz="2000" b="1" dirty="0" smtClean="0">
                  <a:solidFill>
                    <a:schemeClr val="tx1">
                      <a:lumMod val="75000"/>
                      <a:lumOff val="25000"/>
                    </a:schemeClr>
                  </a:solidFill>
                  <a:cs typeface="Arial" pitchFamily="34" charset="0"/>
                </a:rPr>
                <a:t> </a:t>
              </a:r>
              <a:r>
                <a:rPr lang="en-US" altLang="ko-KR" sz="2000" b="1" dirty="0" err="1" smtClean="0">
                  <a:solidFill>
                    <a:schemeClr val="tx1">
                      <a:lumMod val="75000"/>
                      <a:lumOff val="25000"/>
                    </a:schemeClr>
                  </a:solidFill>
                  <a:cs typeface="Arial" pitchFamily="34" charset="0"/>
                </a:rPr>
                <a:t>ơn</a:t>
              </a:r>
              <a:endParaRPr lang="ko-KR" altLang="en-US" sz="20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88759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err="1" smtClean="0">
                <a:cs typeface="Arial" pitchFamily="34" charset="0"/>
              </a:rPr>
              <a:t>Nội</a:t>
            </a:r>
            <a:r>
              <a:rPr lang="en-US" sz="3600" dirty="0" smtClean="0">
                <a:cs typeface="Arial" pitchFamily="34" charset="0"/>
              </a:rPr>
              <a:t> dung đồ </a:t>
            </a:r>
            <a:r>
              <a:rPr lang="en-US" sz="3600" dirty="0" err="1" smtClean="0">
                <a:cs typeface="Arial" pitchFamily="34" charset="0"/>
              </a:rPr>
              <a:t>án</a:t>
            </a:r>
            <a:endParaRPr lang="en-US" sz="3600" dirty="0">
              <a:cs typeface="Arial" pitchFamily="34" charset="0"/>
            </a:endParaRPr>
          </a:p>
        </p:txBody>
      </p:sp>
      <p:grpSp>
        <p:nvGrpSpPr>
          <p:cNvPr id="6" name="Group 5"/>
          <p:cNvGrpSpPr/>
          <p:nvPr/>
        </p:nvGrpSpPr>
        <p:grpSpPr>
          <a:xfrm>
            <a:off x="3123442" y="1093113"/>
            <a:ext cx="5256584" cy="603862"/>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11932" y="109311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11932" y="198121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0" name="TextBox 29"/>
          <p:cNvSpPr txBox="1"/>
          <p:nvPr/>
        </p:nvSpPr>
        <p:spPr>
          <a:xfrm>
            <a:off x="3843442" y="1173755"/>
            <a:ext cx="4392567" cy="523220"/>
          </a:xfrm>
          <a:prstGeom prst="rect">
            <a:avLst/>
          </a:prstGeom>
          <a:noFill/>
        </p:spPr>
        <p:txBody>
          <a:bodyPr wrap="square" rtlCol="0">
            <a:spAutoFit/>
          </a:bodyPr>
          <a:lstStyle/>
          <a:p>
            <a:r>
              <a:rPr lang="vi-VN" altLang="ko-KR" sz="1400" dirty="0">
                <a:solidFill>
                  <a:schemeClr val="tx1">
                    <a:lumMod val="75000"/>
                    <a:lumOff val="25000"/>
                  </a:schemeClr>
                </a:solidFill>
                <a:cs typeface="Arial" pitchFamily="34" charset="0"/>
              </a:rPr>
              <a:t>Lý do chọn đề tài, mục đích và yêu cầu của đồ án</a:t>
            </a:r>
          </a:p>
          <a:p>
            <a:endParaRPr lang="ko-KR" altLang="en-US" sz="1400" dirty="0">
              <a:solidFill>
                <a:schemeClr val="tx1">
                  <a:lumMod val="75000"/>
                  <a:lumOff val="25000"/>
                </a:schemeClr>
              </a:solidFill>
              <a:cs typeface="Arial" pitchFamily="34" charset="0"/>
            </a:endParaRPr>
          </a:p>
        </p:txBody>
      </p:sp>
      <p:sp>
        <p:nvSpPr>
          <p:cNvPr id="38" name="TextBox 37"/>
          <p:cNvSpPr txBox="1"/>
          <p:nvPr/>
        </p:nvSpPr>
        <p:spPr>
          <a:xfrm>
            <a:off x="3843442" y="2337285"/>
            <a:ext cx="439256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nvGrpSpPr>
          <p:cNvPr id="32" name="Group 31"/>
          <p:cNvGrpSpPr/>
          <p:nvPr/>
        </p:nvGrpSpPr>
        <p:grpSpPr>
          <a:xfrm>
            <a:off x="3130778" y="1866821"/>
            <a:ext cx="5256584" cy="603862"/>
            <a:chOff x="3131840" y="1491630"/>
            <a:chExt cx="5256584" cy="576064"/>
          </a:xfrm>
        </p:grpSpPr>
        <p:sp>
          <p:nvSpPr>
            <p:cNvPr id="33" name="Rectangle 3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ight Triangle 33"/>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35" name="Group 34"/>
          <p:cNvGrpSpPr/>
          <p:nvPr/>
        </p:nvGrpSpPr>
        <p:grpSpPr>
          <a:xfrm>
            <a:off x="3130778" y="2618149"/>
            <a:ext cx="5256584" cy="603862"/>
            <a:chOff x="3131840" y="1491630"/>
            <a:chExt cx="5256584" cy="576064"/>
          </a:xfrm>
        </p:grpSpPr>
        <p:sp>
          <p:nvSpPr>
            <p:cNvPr id="45" name="Rectangle 4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47" name="Group 46"/>
          <p:cNvGrpSpPr/>
          <p:nvPr/>
        </p:nvGrpSpPr>
        <p:grpSpPr>
          <a:xfrm>
            <a:off x="3111932" y="3397369"/>
            <a:ext cx="5256584" cy="603862"/>
            <a:chOff x="3131840" y="1491630"/>
            <a:chExt cx="5256584" cy="576064"/>
          </a:xfrm>
        </p:grpSpPr>
        <p:sp>
          <p:nvSpPr>
            <p:cNvPr id="48" name="Rectangle 4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Right Triangle 48"/>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50" name="Group 49"/>
          <p:cNvGrpSpPr/>
          <p:nvPr/>
        </p:nvGrpSpPr>
        <p:grpSpPr>
          <a:xfrm>
            <a:off x="3094521" y="4189457"/>
            <a:ext cx="5256584" cy="603862"/>
            <a:chOff x="3131840" y="1491630"/>
            <a:chExt cx="5256584" cy="576064"/>
          </a:xfrm>
        </p:grpSpPr>
        <p:sp>
          <p:nvSpPr>
            <p:cNvPr id="51" name="Rectangle 5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Right Triangle 5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6" name="TextBox 55"/>
          <p:cNvSpPr txBox="1"/>
          <p:nvPr/>
        </p:nvSpPr>
        <p:spPr>
          <a:xfrm>
            <a:off x="3110457" y="1840406"/>
            <a:ext cx="533164" cy="400110"/>
          </a:xfrm>
          <a:prstGeom prst="rect">
            <a:avLst/>
          </a:prstGeom>
          <a:noFill/>
        </p:spPr>
        <p:txBody>
          <a:bodyPr wrap="square" rtlCol="0">
            <a:spAutoFit/>
          </a:bodyPr>
          <a:lstStyle/>
          <a:p>
            <a:r>
              <a:rPr lang="en-US" altLang="ko-KR" sz="2000" b="1" dirty="0" smtClean="0">
                <a:solidFill>
                  <a:schemeClr val="bg1"/>
                </a:solidFill>
                <a:cs typeface="Arial" pitchFamily="34" charset="0"/>
              </a:rPr>
              <a:t>02</a:t>
            </a:r>
            <a:endParaRPr lang="ko-KR" altLang="en-US" sz="2000" b="1" dirty="0">
              <a:solidFill>
                <a:schemeClr val="bg1"/>
              </a:solidFill>
              <a:cs typeface="Arial" pitchFamily="34" charset="0"/>
            </a:endParaRPr>
          </a:p>
        </p:txBody>
      </p:sp>
      <p:sp>
        <p:nvSpPr>
          <p:cNvPr id="57" name="TextBox 56"/>
          <p:cNvSpPr txBox="1"/>
          <p:nvPr/>
        </p:nvSpPr>
        <p:spPr>
          <a:xfrm>
            <a:off x="3130778" y="2601325"/>
            <a:ext cx="533164" cy="400110"/>
          </a:xfrm>
          <a:prstGeom prst="rect">
            <a:avLst/>
          </a:prstGeom>
          <a:noFill/>
        </p:spPr>
        <p:txBody>
          <a:bodyPr wrap="square" rtlCol="0">
            <a:spAutoFit/>
          </a:bodyPr>
          <a:lstStyle/>
          <a:p>
            <a:r>
              <a:rPr lang="en-US" altLang="ko-KR" sz="2000" b="1" dirty="0" smtClean="0">
                <a:solidFill>
                  <a:schemeClr val="bg1"/>
                </a:solidFill>
                <a:cs typeface="Arial" pitchFamily="34" charset="0"/>
              </a:rPr>
              <a:t>03</a:t>
            </a:r>
            <a:endParaRPr lang="ko-KR" altLang="en-US" sz="2000" b="1" dirty="0">
              <a:solidFill>
                <a:schemeClr val="bg1"/>
              </a:solidFill>
              <a:cs typeface="Arial" pitchFamily="34" charset="0"/>
            </a:endParaRPr>
          </a:p>
        </p:txBody>
      </p:sp>
      <p:sp>
        <p:nvSpPr>
          <p:cNvPr id="58" name="TextBox 57"/>
          <p:cNvSpPr txBox="1"/>
          <p:nvPr/>
        </p:nvSpPr>
        <p:spPr>
          <a:xfrm>
            <a:off x="3089986" y="3394693"/>
            <a:ext cx="533164" cy="400110"/>
          </a:xfrm>
          <a:prstGeom prst="rect">
            <a:avLst/>
          </a:prstGeom>
          <a:noFill/>
        </p:spPr>
        <p:txBody>
          <a:bodyPr wrap="square" rtlCol="0">
            <a:spAutoFit/>
          </a:bodyPr>
          <a:lstStyle/>
          <a:p>
            <a:r>
              <a:rPr lang="en-US" altLang="ko-KR" sz="2000" b="1" dirty="0" smtClean="0">
                <a:solidFill>
                  <a:schemeClr val="bg1"/>
                </a:solidFill>
                <a:cs typeface="Arial" pitchFamily="34" charset="0"/>
              </a:rPr>
              <a:t>04</a:t>
            </a:r>
            <a:endParaRPr lang="ko-KR" altLang="en-US" sz="2000" b="1" dirty="0">
              <a:solidFill>
                <a:schemeClr val="bg1"/>
              </a:solidFill>
              <a:cs typeface="Arial" pitchFamily="34" charset="0"/>
            </a:endParaRPr>
          </a:p>
        </p:txBody>
      </p:sp>
      <p:sp>
        <p:nvSpPr>
          <p:cNvPr id="59" name="TextBox 58"/>
          <p:cNvSpPr txBox="1"/>
          <p:nvPr/>
        </p:nvSpPr>
        <p:spPr>
          <a:xfrm>
            <a:off x="3089986" y="4163410"/>
            <a:ext cx="533164" cy="400110"/>
          </a:xfrm>
          <a:prstGeom prst="rect">
            <a:avLst/>
          </a:prstGeom>
          <a:noFill/>
        </p:spPr>
        <p:txBody>
          <a:bodyPr wrap="square" rtlCol="0">
            <a:spAutoFit/>
          </a:bodyPr>
          <a:lstStyle/>
          <a:p>
            <a:r>
              <a:rPr lang="en-US" altLang="ko-KR" sz="2000" b="1" dirty="0" smtClean="0">
                <a:solidFill>
                  <a:schemeClr val="bg1"/>
                </a:solidFill>
                <a:cs typeface="Arial" pitchFamily="34" charset="0"/>
              </a:rPr>
              <a:t>05</a:t>
            </a:r>
            <a:endParaRPr lang="ko-KR" altLang="en-US" sz="2000" b="1" dirty="0">
              <a:solidFill>
                <a:schemeClr val="bg1"/>
              </a:solidFill>
              <a:cs typeface="Arial" pitchFamily="34" charset="0"/>
            </a:endParaRPr>
          </a:p>
        </p:txBody>
      </p:sp>
      <p:sp>
        <p:nvSpPr>
          <p:cNvPr id="61" name="TextBox 60"/>
          <p:cNvSpPr txBox="1"/>
          <p:nvPr/>
        </p:nvSpPr>
        <p:spPr>
          <a:xfrm>
            <a:off x="3850779" y="1907108"/>
            <a:ext cx="4392567" cy="523220"/>
          </a:xfrm>
          <a:prstGeom prst="rect">
            <a:avLst/>
          </a:prstGeom>
          <a:noFill/>
        </p:spPr>
        <p:txBody>
          <a:bodyPr wrap="square" rtlCol="0">
            <a:spAutoFit/>
          </a:bodyPr>
          <a:lstStyle/>
          <a:p>
            <a:r>
              <a:rPr lang="vi-VN" altLang="ko-KR" sz="1400" dirty="0">
                <a:solidFill>
                  <a:schemeClr val="tx1">
                    <a:lumMod val="75000"/>
                    <a:lumOff val="25000"/>
                  </a:schemeClr>
                </a:solidFill>
                <a:cs typeface="Arial" pitchFamily="34" charset="0"/>
              </a:rPr>
              <a:t>Phân tích và thiết kế hệ thống</a:t>
            </a:r>
          </a:p>
          <a:p>
            <a:endParaRPr lang="ko-KR" altLang="en-US" sz="1400" dirty="0">
              <a:solidFill>
                <a:schemeClr val="tx1">
                  <a:lumMod val="75000"/>
                  <a:lumOff val="25000"/>
                </a:schemeClr>
              </a:solidFill>
              <a:cs typeface="Arial" pitchFamily="34" charset="0"/>
            </a:endParaRPr>
          </a:p>
        </p:txBody>
      </p:sp>
      <p:sp>
        <p:nvSpPr>
          <p:cNvPr id="62" name="TextBox 61"/>
          <p:cNvSpPr txBox="1"/>
          <p:nvPr/>
        </p:nvSpPr>
        <p:spPr>
          <a:xfrm>
            <a:off x="3859353" y="2685647"/>
            <a:ext cx="4392567" cy="523220"/>
          </a:xfrm>
          <a:prstGeom prst="rect">
            <a:avLst/>
          </a:prstGeom>
          <a:noFill/>
        </p:spPr>
        <p:txBody>
          <a:bodyPr wrap="square" rtlCol="0">
            <a:spAutoFit/>
          </a:bodyPr>
          <a:lstStyle/>
          <a:p>
            <a:r>
              <a:rPr lang="vi-VN" altLang="ko-KR" sz="1400" dirty="0">
                <a:solidFill>
                  <a:schemeClr val="tx1">
                    <a:lumMod val="75000"/>
                    <a:lumOff val="25000"/>
                  </a:schemeClr>
                </a:solidFill>
                <a:cs typeface="Arial" pitchFamily="34" charset="0"/>
              </a:rPr>
              <a:t>Công cụ thực hiện</a:t>
            </a:r>
          </a:p>
          <a:p>
            <a:endParaRPr lang="ko-KR" altLang="en-US" sz="1400" dirty="0">
              <a:solidFill>
                <a:schemeClr val="tx1">
                  <a:lumMod val="75000"/>
                  <a:lumOff val="25000"/>
                </a:schemeClr>
              </a:solidFill>
              <a:cs typeface="Arial" pitchFamily="34" charset="0"/>
            </a:endParaRPr>
          </a:p>
        </p:txBody>
      </p:sp>
      <p:sp>
        <p:nvSpPr>
          <p:cNvPr id="63" name="TextBox 62"/>
          <p:cNvSpPr txBox="1"/>
          <p:nvPr/>
        </p:nvSpPr>
        <p:spPr>
          <a:xfrm>
            <a:off x="3843568" y="3437690"/>
            <a:ext cx="4392567" cy="523220"/>
          </a:xfrm>
          <a:prstGeom prst="rect">
            <a:avLst/>
          </a:prstGeom>
          <a:noFill/>
        </p:spPr>
        <p:txBody>
          <a:bodyPr wrap="square" rtlCol="0">
            <a:spAutoFit/>
          </a:bodyPr>
          <a:lstStyle/>
          <a:p>
            <a:r>
              <a:rPr lang="vi-VN" altLang="ko-KR" sz="1400" dirty="0">
                <a:solidFill>
                  <a:schemeClr val="tx1">
                    <a:lumMod val="75000"/>
                    <a:lumOff val="25000"/>
                  </a:schemeClr>
                </a:solidFill>
                <a:cs typeface="Arial" pitchFamily="34" charset="0"/>
              </a:rPr>
              <a:t>Kết quả chương trình</a:t>
            </a:r>
          </a:p>
          <a:p>
            <a:endParaRPr lang="ko-KR" altLang="en-US" sz="1400" dirty="0">
              <a:solidFill>
                <a:schemeClr val="tx1">
                  <a:lumMod val="75000"/>
                  <a:lumOff val="25000"/>
                </a:schemeClr>
              </a:solidFill>
              <a:cs typeface="Arial" pitchFamily="34" charset="0"/>
            </a:endParaRPr>
          </a:p>
        </p:txBody>
      </p:sp>
      <p:sp>
        <p:nvSpPr>
          <p:cNvPr id="64" name="TextBox 63"/>
          <p:cNvSpPr txBox="1"/>
          <p:nvPr/>
        </p:nvSpPr>
        <p:spPr>
          <a:xfrm>
            <a:off x="3859353" y="4233200"/>
            <a:ext cx="4392567" cy="523220"/>
          </a:xfrm>
          <a:prstGeom prst="rect">
            <a:avLst/>
          </a:prstGeom>
          <a:noFill/>
        </p:spPr>
        <p:txBody>
          <a:bodyPr wrap="square" rtlCol="0">
            <a:spAutoFit/>
          </a:bodyPr>
          <a:lstStyle/>
          <a:p>
            <a:r>
              <a:rPr lang="vi-VN" altLang="ko-KR" sz="1400" dirty="0">
                <a:solidFill>
                  <a:schemeClr val="tx1">
                    <a:lumMod val="75000"/>
                    <a:lumOff val="25000"/>
                  </a:schemeClr>
                </a:solidFill>
                <a:cs typeface="Arial" pitchFamily="34" charset="0"/>
              </a:rPr>
              <a:t>Tổng kết</a:t>
            </a:r>
          </a:p>
          <a:p>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64296" cy="929628"/>
            <a:chOff x="803640" y="3362835"/>
            <a:chExt cx="2059657" cy="929628"/>
          </a:xfrm>
        </p:grpSpPr>
        <p:sp>
          <p:nvSpPr>
            <p:cNvPr id="12" name="TextBox 11"/>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14" name="Group 13"/>
          <p:cNvGrpSpPr/>
          <p:nvPr/>
        </p:nvGrpSpPr>
        <p:grpSpPr>
          <a:xfrm>
            <a:off x="1300683" y="2538984"/>
            <a:ext cx="2664296" cy="929628"/>
            <a:chOff x="803640" y="3362835"/>
            <a:chExt cx="2059657" cy="929628"/>
          </a:xfrm>
        </p:grpSpPr>
        <p:sp>
          <p:nvSpPr>
            <p:cNvPr id="15" name="TextBox 14"/>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2724149"/>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896719" y="1539255"/>
            <a:ext cx="2664296" cy="929628"/>
            <a:chOff x="803640" y="3362835"/>
            <a:chExt cx="2059657" cy="929628"/>
          </a:xfrm>
        </p:grpSpPr>
        <p:sp>
          <p:nvSpPr>
            <p:cNvPr id="24" name="TextBox 23"/>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5" name="TextBox 24"/>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26" name="Group 25"/>
          <p:cNvGrpSpPr/>
          <p:nvPr/>
        </p:nvGrpSpPr>
        <p:grpSpPr>
          <a:xfrm>
            <a:off x="5896719" y="2547367"/>
            <a:ext cx="2664296" cy="929628"/>
            <a:chOff x="803640" y="3362835"/>
            <a:chExt cx="2059657" cy="929628"/>
          </a:xfrm>
        </p:grpSpPr>
        <p:sp>
          <p:nvSpPr>
            <p:cNvPr id="27" name="TextBox 26"/>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8" name="TextBox 27"/>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29" name="Group 28"/>
          <p:cNvGrpSpPr/>
          <p:nvPr/>
        </p:nvGrpSpPr>
        <p:grpSpPr>
          <a:xfrm>
            <a:off x="2987824" y="2552794"/>
            <a:ext cx="2664296" cy="929628"/>
            <a:chOff x="803640" y="3362835"/>
            <a:chExt cx="2059657" cy="929628"/>
          </a:xfrm>
        </p:grpSpPr>
        <p:sp>
          <p:nvSpPr>
            <p:cNvPr id="30" name="TextBox 29"/>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31" name="TextBox 30"/>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TextBox 34"/>
          <p:cNvSpPr txBox="1"/>
          <p:nvPr/>
        </p:nvSpPr>
        <p:spPr>
          <a:xfrm>
            <a:off x="187419" y="158889"/>
            <a:ext cx="8856984" cy="400110"/>
          </a:xfrm>
          <a:prstGeom prst="rect">
            <a:avLst/>
          </a:prstGeom>
          <a:noFill/>
        </p:spPr>
        <p:txBody>
          <a:bodyPr wrap="square" rtlCol="0">
            <a:spAutoFit/>
          </a:bodyPr>
          <a:lstStyle/>
          <a:p>
            <a:pPr algn="ctr"/>
            <a:r>
              <a:rPr lang="en-US" altLang="ko-KR" sz="2000" b="1" dirty="0" smtClean="0">
                <a:solidFill>
                  <a:schemeClr val="accent1"/>
                </a:solidFill>
                <a:cs typeface="Arial" pitchFamily="34" charset="0"/>
              </a:rPr>
              <a:t>I. </a:t>
            </a:r>
            <a:r>
              <a:rPr lang="en-US" altLang="ko-KR" sz="2000" b="1" dirty="0" err="1" smtClean="0">
                <a:solidFill>
                  <a:schemeClr val="accent1"/>
                </a:solidFill>
                <a:cs typeface="Arial" pitchFamily="34" charset="0"/>
              </a:rPr>
              <a:t>Lý</a:t>
            </a:r>
            <a:r>
              <a:rPr lang="en-US" altLang="ko-KR" sz="2000" b="1" dirty="0" smtClean="0">
                <a:solidFill>
                  <a:schemeClr val="accent1"/>
                </a:solidFill>
                <a:cs typeface="Arial" pitchFamily="34" charset="0"/>
              </a:rPr>
              <a:t> do </a:t>
            </a:r>
            <a:r>
              <a:rPr lang="en-US" altLang="ko-KR" sz="2000" b="1" dirty="0" err="1" smtClean="0">
                <a:solidFill>
                  <a:schemeClr val="accent1"/>
                </a:solidFill>
                <a:cs typeface="Arial" pitchFamily="34" charset="0"/>
              </a:rPr>
              <a:t>chọn</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đề</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tài</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mục</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đích</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và</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yêu</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cầu</a:t>
            </a:r>
            <a:endParaRPr lang="ko-KR" altLang="en-US" sz="2000" b="1" dirty="0">
              <a:solidFill>
                <a:schemeClr val="accent1"/>
              </a:solidFill>
              <a:cs typeface="Arial" pitchFamily="34" charset="0"/>
            </a:endParaRPr>
          </a:p>
        </p:txBody>
      </p:sp>
      <p:sp>
        <p:nvSpPr>
          <p:cNvPr id="4" name="TextBox 3"/>
          <p:cNvSpPr txBox="1"/>
          <p:nvPr/>
        </p:nvSpPr>
        <p:spPr>
          <a:xfrm>
            <a:off x="238565" y="721524"/>
            <a:ext cx="4788531" cy="4278094"/>
          </a:xfrm>
          <a:prstGeom prst="rect">
            <a:avLst/>
          </a:prstGeom>
          <a:noFill/>
        </p:spPr>
        <p:txBody>
          <a:bodyPr wrap="square" rtlCol="0">
            <a:spAutoFit/>
          </a:bodyPr>
          <a:lstStyle/>
          <a:p>
            <a:pPr marL="12700">
              <a:lnSpc>
                <a:spcPct val="100000"/>
              </a:lnSpc>
              <a:spcBef>
                <a:spcPts val="95"/>
              </a:spcBef>
            </a:pPr>
            <a:r>
              <a:rPr lang="vi-VN" sz="2000" b="1" spc="-5" dirty="0">
                <a:solidFill>
                  <a:srgbClr val="514743"/>
                </a:solidFill>
                <a:latin typeface="Times New Roman"/>
                <a:cs typeface="Times New Roman"/>
              </a:rPr>
              <a:t>Lý </a:t>
            </a:r>
            <a:r>
              <a:rPr lang="vi-VN" sz="2000" b="1" dirty="0">
                <a:solidFill>
                  <a:srgbClr val="514743"/>
                </a:solidFill>
                <a:latin typeface="Times New Roman"/>
                <a:cs typeface="Times New Roman"/>
              </a:rPr>
              <a:t>do </a:t>
            </a:r>
            <a:r>
              <a:rPr lang="vi-VN" sz="2000" b="1" spc="-5" dirty="0">
                <a:solidFill>
                  <a:srgbClr val="514743"/>
                </a:solidFill>
                <a:latin typeface="Times New Roman"/>
                <a:cs typeface="Times New Roman"/>
              </a:rPr>
              <a:t>chọn </a:t>
            </a:r>
            <a:r>
              <a:rPr lang="vi-VN" sz="2000" b="1" dirty="0">
                <a:solidFill>
                  <a:srgbClr val="514743"/>
                </a:solidFill>
                <a:latin typeface="Times New Roman"/>
                <a:cs typeface="Times New Roman"/>
              </a:rPr>
              <a:t>đề</a:t>
            </a:r>
            <a:r>
              <a:rPr lang="vi-VN" sz="2000" b="1" spc="15" dirty="0">
                <a:solidFill>
                  <a:srgbClr val="514743"/>
                </a:solidFill>
                <a:latin typeface="Times New Roman"/>
                <a:cs typeface="Times New Roman"/>
              </a:rPr>
              <a:t> </a:t>
            </a:r>
            <a:r>
              <a:rPr lang="vi-VN" sz="2000" b="1" dirty="0">
                <a:solidFill>
                  <a:srgbClr val="514743"/>
                </a:solidFill>
                <a:latin typeface="Times New Roman"/>
                <a:cs typeface="Times New Roman"/>
              </a:rPr>
              <a:t>tài:</a:t>
            </a:r>
            <a:endParaRPr lang="vi-VN" sz="2000" dirty="0">
              <a:latin typeface="Times New Roman"/>
              <a:cs typeface="Times New Roman"/>
            </a:endParaRPr>
          </a:p>
          <a:p>
            <a:pPr marL="12700" marR="5080">
              <a:lnSpc>
                <a:spcPct val="100000"/>
              </a:lnSpc>
              <a:spcBef>
                <a:spcPts val="15"/>
              </a:spcBef>
            </a:pPr>
            <a:r>
              <a:rPr lang="vi-VN" dirty="0" smtClean="0">
                <a:solidFill>
                  <a:srgbClr val="514743"/>
                </a:solidFill>
                <a:latin typeface="Times New Roman"/>
                <a:cs typeface="Times New Roman"/>
              </a:rPr>
              <a:t>Theo khảo </a:t>
            </a:r>
            <a:r>
              <a:rPr lang="vi-VN" spc="-5" dirty="0" smtClean="0">
                <a:solidFill>
                  <a:srgbClr val="514743"/>
                </a:solidFill>
                <a:latin typeface="Times New Roman"/>
                <a:cs typeface="Times New Roman"/>
              </a:rPr>
              <a:t>sát </a:t>
            </a:r>
            <a:r>
              <a:rPr lang="en-US" dirty="0" err="1" smtClean="0">
                <a:solidFill>
                  <a:srgbClr val="514743"/>
                </a:solidFill>
                <a:latin typeface="Times New Roman"/>
                <a:cs typeface="Times New Roman"/>
              </a:rPr>
              <a:t>của</a:t>
            </a:r>
            <a:r>
              <a:rPr lang="en-US" dirty="0">
                <a:solidFill>
                  <a:srgbClr val="514743"/>
                </a:solidFill>
                <a:latin typeface="Times New Roman"/>
                <a:cs typeface="Times New Roman"/>
              </a:rPr>
              <a:t>  OTA </a:t>
            </a:r>
            <a:r>
              <a:rPr lang="vi-VN" dirty="0" smtClean="0">
                <a:solidFill>
                  <a:srgbClr val="514743"/>
                </a:solidFill>
                <a:latin typeface="Times New Roman"/>
                <a:cs typeface="Times New Roman"/>
              </a:rPr>
              <a:t>201</a:t>
            </a:r>
            <a:r>
              <a:rPr lang="en-US" dirty="0">
                <a:solidFill>
                  <a:srgbClr val="514743"/>
                </a:solidFill>
                <a:latin typeface="Times New Roman"/>
                <a:cs typeface="Times New Roman"/>
              </a:rPr>
              <a:t>6</a:t>
            </a:r>
            <a:r>
              <a:rPr lang="vi-VN" dirty="0" smtClean="0">
                <a:solidFill>
                  <a:srgbClr val="514743"/>
                </a:solidFill>
                <a:latin typeface="Times New Roman"/>
                <a:cs typeface="Times New Roman"/>
              </a:rPr>
              <a:t>. </a:t>
            </a:r>
            <a:r>
              <a:rPr lang="vi-VN" spc="-40" dirty="0" smtClean="0">
                <a:solidFill>
                  <a:srgbClr val="514743"/>
                </a:solidFill>
                <a:latin typeface="Times New Roman"/>
                <a:cs typeface="Times New Roman"/>
              </a:rPr>
              <a:t>Việt </a:t>
            </a:r>
            <a:r>
              <a:rPr lang="vi-VN" dirty="0" smtClean="0">
                <a:solidFill>
                  <a:srgbClr val="514743"/>
                </a:solidFill>
                <a:latin typeface="Times New Roman"/>
                <a:cs typeface="Times New Roman"/>
              </a:rPr>
              <a:t>Nam</a:t>
            </a:r>
            <a:r>
              <a:rPr lang="en-US" dirty="0" smtClean="0">
                <a:solidFill>
                  <a:srgbClr val="514743"/>
                </a:solidFill>
                <a:latin typeface="Times New Roman"/>
                <a:cs typeface="Times New Roman"/>
              </a:rPr>
              <a:t> </a:t>
            </a:r>
            <a:r>
              <a:rPr lang="en-US" dirty="0" err="1" smtClean="0">
                <a:latin typeface="Times New Roman" pitchFamily="18" charset="0"/>
                <a:cs typeface="Times New Roman" pitchFamily="18" charset="0"/>
              </a:rPr>
              <a:t>đón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10 </a:t>
            </a:r>
            <a:r>
              <a:rPr lang="en-US" dirty="0" err="1">
                <a:latin typeface="Times New Roman" pitchFamily="18" charset="0"/>
                <a:cs typeface="Times New Roman" pitchFamily="18" charset="0"/>
              </a:rPr>
              <a:t>triệu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quốc</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tế,phục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62</a:t>
            </a: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triệu </a:t>
            </a:r>
            <a:r>
              <a:rPr lang="vi-VN" dirty="0">
                <a:latin typeface="Times New Roman" pitchFamily="18" charset="0"/>
                <a:cs typeface="Times New Roman" pitchFamily="18" charset="0"/>
              </a:rPr>
              <a:t>lượt khách nội địa</a:t>
            </a:r>
            <a:r>
              <a:rPr lang="en-US" dirty="0" smtClean="0">
                <a:latin typeface="Times New Roman" pitchFamily="18" charset="0"/>
                <a:cs typeface="Times New Roman" pitchFamily="18" charset="0"/>
              </a:rPr>
              <a:t> </a:t>
            </a:r>
            <a:r>
              <a:rPr lang="en-US" dirty="0" smtClean="0"/>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50% </a:t>
            </a:r>
            <a:r>
              <a:rPr lang="en-US" dirty="0" err="1" smtClean="0">
                <a:latin typeface="Times New Roman" pitchFamily="18" charset="0"/>
                <a:cs typeface="Times New Roman" pitchFamily="18" charset="0"/>
              </a:rPr>
              <a:t>khách</a:t>
            </a:r>
            <a:r>
              <a:rPr lang="en-US" dirty="0" smtClean="0">
                <a:latin typeface="Times New Roman" pitchFamily="18" charset="0"/>
                <a:cs typeface="Times New Roman" pitchFamily="18" charset="0"/>
              </a:rPr>
              <a:t> du </a:t>
            </a:r>
            <a:r>
              <a:rPr lang="en-US" dirty="0" err="1" smtClean="0">
                <a:latin typeface="Times New Roman" pitchFamily="18" charset="0"/>
                <a:cs typeface="Times New Roman" pitchFamily="18" charset="0"/>
              </a:rPr>
              <a:t>lịch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tuyến</a:t>
            </a:r>
            <a:r>
              <a:rPr lang="en-US" dirty="0" smtClean="0">
                <a:latin typeface="Times New Roman" pitchFamily="18" charset="0"/>
                <a:cs typeface="Times New Roman" pitchFamily="18" charset="0"/>
              </a:rPr>
              <a:t> qua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du </a:t>
            </a:r>
            <a:r>
              <a:rPr lang="en-US" dirty="0" err="1" smtClean="0">
                <a:latin typeface="Times New Roman" pitchFamily="18" charset="0"/>
                <a:cs typeface="Times New Roman" pitchFamily="18" charset="0"/>
              </a:rPr>
              <a:t>lịch</a:t>
            </a:r>
            <a:endParaRPr lang="vi-VN" dirty="0">
              <a:latin typeface="Times New Roman" pitchFamily="18" charset="0"/>
              <a:cs typeface="Times New Roman" pitchFamily="18" charset="0"/>
            </a:endParaRPr>
          </a:p>
          <a:p>
            <a:pPr marL="12700">
              <a:lnSpc>
                <a:spcPct val="100000"/>
              </a:lnSpc>
            </a:pPr>
            <a:r>
              <a:rPr lang="vi-VN" b="1" dirty="0">
                <a:solidFill>
                  <a:srgbClr val="514743"/>
                </a:solidFill>
                <a:latin typeface="Times New Roman"/>
                <a:cs typeface="Times New Roman"/>
              </a:rPr>
              <a:t>Mục </a:t>
            </a:r>
            <a:r>
              <a:rPr lang="vi-VN" b="1" spc="-5" dirty="0">
                <a:solidFill>
                  <a:srgbClr val="514743"/>
                </a:solidFill>
                <a:latin typeface="Times New Roman"/>
                <a:cs typeface="Times New Roman"/>
              </a:rPr>
              <a:t>đích </a:t>
            </a:r>
            <a:r>
              <a:rPr lang="vi-VN" b="1" dirty="0">
                <a:solidFill>
                  <a:srgbClr val="514743"/>
                </a:solidFill>
                <a:latin typeface="Times New Roman"/>
                <a:cs typeface="Times New Roman"/>
              </a:rPr>
              <a:t>xây</a:t>
            </a:r>
            <a:r>
              <a:rPr lang="vi-VN" b="1" spc="-20" dirty="0">
                <a:solidFill>
                  <a:srgbClr val="514743"/>
                </a:solidFill>
                <a:latin typeface="Times New Roman"/>
                <a:cs typeface="Times New Roman"/>
              </a:rPr>
              <a:t> </a:t>
            </a:r>
            <a:r>
              <a:rPr lang="vi-VN" b="1" spc="-5" dirty="0">
                <a:solidFill>
                  <a:srgbClr val="514743"/>
                </a:solidFill>
                <a:latin typeface="Times New Roman"/>
                <a:cs typeface="Times New Roman"/>
              </a:rPr>
              <a:t>dựng:</a:t>
            </a:r>
            <a:endParaRPr lang="vi-VN" dirty="0">
              <a:latin typeface="Times New Roman"/>
              <a:cs typeface="Times New Roman"/>
            </a:endParaRPr>
          </a:p>
          <a:p>
            <a:pPr marL="252729" indent="-240029">
              <a:lnSpc>
                <a:spcPct val="100000"/>
              </a:lnSpc>
              <a:buSzPct val="95833"/>
              <a:buFont typeface="Wingdings"/>
              <a:buChar char=""/>
              <a:tabLst>
                <a:tab pos="253365" algn="l"/>
              </a:tabLst>
            </a:pPr>
            <a:r>
              <a:rPr lang="vi-VN" spc="-5" dirty="0">
                <a:solidFill>
                  <a:srgbClr val="514743"/>
                </a:solidFill>
                <a:latin typeface="Times New Roman"/>
                <a:cs typeface="Times New Roman"/>
              </a:rPr>
              <a:t>Xây </a:t>
            </a:r>
            <a:r>
              <a:rPr lang="vi-VN" dirty="0">
                <a:solidFill>
                  <a:srgbClr val="514743"/>
                </a:solidFill>
                <a:latin typeface="Times New Roman"/>
                <a:cs typeface="Times New Roman"/>
              </a:rPr>
              <a:t>dựng </a:t>
            </a:r>
            <a:r>
              <a:rPr lang="en-US" dirty="0" err="1" smtClean="0">
                <a:solidFill>
                  <a:srgbClr val="514743"/>
                </a:solidFill>
                <a:latin typeface="Times New Roman"/>
                <a:cs typeface="Times New Roman"/>
              </a:rPr>
              <a:t>hệ</a:t>
            </a:r>
            <a:r>
              <a:rPr lang="en-US" dirty="0" smtClean="0">
                <a:solidFill>
                  <a:srgbClr val="514743"/>
                </a:solidFill>
                <a:latin typeface="Times New Roman"/>
                <a:cs typeface="Times New Roman"/>
              </a:rPr>
              <a:t> </a:t>
            </a:r>
            <a:r>
              <a:rPr lang="en-US" dirty="0" err="1" smtClean="0">
                <a:solidFill>
                  <a:srgbClr val="514743"/>
                </a:solidFill>
                <a:latin typeface="Times New Roman"/>
                <a:cs typeface="Times New Roman"/>
              </a:rPr>
              <a:t>thống</a:t>
            </a:r>
            <a:r>
              <a:rPr lang="vi-VN" dirty="0" smtClean="0">
                <a:solidFill>
                  <a:srgbClr val="514743"/>
                </a:solidFill>
                <a:latin typeface="Times New Roman"/>
                <a:cs typeface="Times New Roman"/>
              </a:rPr>
              <a:t> </a:t>
            </a:r>
            <a:r>
              <a:rPr lang="en-US" dirty="0" err="1" smtClean="0">
                <a:solidFill>
                  <a:srgbClr val="514743"/>
                </a:solidFill>
                <a:latin typeface="Times New Roman"/>
                <a:cs typeface="Times New Roman"/>
              </a:rPr>
              <a:t>đặt</a:t>
            </a:r>
            <a:r>
              <a:rPr lang="en-US" dirty="0" smtClean="0">
                <a:solidFill>
                  <a:srgbClr val="514743"/>
                </a:solidFill>
                <a:latin typeface="Times New Roman"/>
                <a:cs typeface="Times New Roman"/>
              </a:rPr>
              <a:t> </a:t>
            </a:r>
            <a:r>
              <a:rPr lang="en-US" dirty="0" err="1" smtClean="0">
                <a:solidFill>
                  <a:srgbClr val="514743"/>
                </a:solidFill>
                <a:latin typeface="Times New Roman"/>
                <a:cs typeface="Times New Roman"/>
              </a:rPr>
              <a:t>phòng</a:t>
            </a:r>
            <a:r>
              <a:rPr lang="en-US" dirty="0" smtClean="0">
                <a:solidFill>
                  <a:srgbClr val="514743"/>
                </a:solidFill>
                <a:latin typeface="Times New Roman"/>
                <a:cs typeface="Times New Roman"/>
              </a:rPr>
              <a:t> </a:t>
            </a:r>
            <a:r>
              <a:rPr lang="en-US" dirty="0" err="1" smtClean="0">
                <a:solidFill>
                  <a:srgbClr val="514743"/>
                </a:solidFill>
                <a:latin typeface="Times New Roman"/>
                <a:cs typeface="Times New Roman"/>
              </a:rPr>
              <a:t>trực</a:t>
            </a:r>
            <a:r>
              <a:rPr lang="en-US" dirty="0" smtClean="0">
                <a:solidFill>
                  <a:srgbClr val="514743"/>
                </a:solidFill>
                <a:latin typeface="Times New Roman"/>
                <a:cs typeface="Times New Roman"/>
              </a:rPr>
              <a:t> </a:t>
            </a:r>
            <a:r>
              <a:rPr lang="en-US" dirty="0" err="1" smtClean="0">
                <a:solidFill>
                  <a:srgbClr val="514743"/>
                </a:solidFill>
                <a:latin typeface="Times New Roman"/>
                <a:cs typeface="Times New Roman"/>
              </a:rPr>
              <a:t>tuyến</a:t>
            </a:r>
            <a:r>
              <a:rPr lang="en-US" dirty="0" smtClean="0">
                <a:solidFill>
                  <a:srgbClr val="514743"/>
                </a:solidFill>
                <a:latin typeface="Times New Roman"/>
                <a:cs typeface="Times New Roman"/>
              </a:rPr>
              <a:t> </a:t>
            </a:r>
            <a:r>
              <a:rPr lang="vi-VN" dirty="0" smtClean="0">
                <a:solidFill>
                  <a:srgbClr val="514743"/>
                </a:solidFill>
                <a:latin typeface="Times New Roman"/>
                <a:cs typeface="Times New Roman"/>
              </a:rPr>
              <a:t>cho </a:t>
            </a:r>
            <a:r>
              <a:rPr lang="vi-VN" dirty="0">
                <a:solidFill>
                  <a:srgbClr val="514743"/>
                </a:solidFill>
                <a:latin typeface="Times New Roman"/>
                <a:cs typeface="Times New Roman"/>
              </a:rPr>
              <a:t>công</a:t>
            </a:r>
            <a:r>
              <a:rPr lang="vi-VN" spc="-55" dirty="0">
                <a:solidFill>
                  <a:srgbClr val="514743"/>
                </a:solidFill>
                <a:latin typeface="Times New Roman"/>
                <a:cs typeface="Times New Roman"/>
              </a:rPr>
              <a:t> </a:t>
            </a:r>
            <a:r>
              <a:rPr lang="vi-VN" spc="-55" dirty="0" smtClean="0">
                <a:solidFill>
                  <a:srgbClr val="514743"/>
                </a:solidFill>
                <a:latin typeface="Times New Roman"/>
                <a:cs typeface="Times New Roman"/>
              </a:rPr>
              <a:t>ty</a:t>
            </a:r>
            <a:r>
              <a:rPr lang="en-US" spc="-55" dirty="0" smtClean="0">
                <a:solidFill>
                  <a:srgbClr val="514743"/>
                </a:solidFill>
                <a:latin typeface="Times New Roman"/>
                <a:cs typeface="Times New Roman"/>
              </a:rPr>
              <a:t> du </a:t>
            </a:r>
            <a:r>
              <a:rPr lang="en-US" spc="-55" dirty="0" err="1" smtClean="0">
                <a:solidFill>
                  <a:srgbClr val="514743"/>
                </a:solidFill>
                <a:latin typeface="Times New Roman"/>
                <a:cs typeface="Times New Roman"/>
              </a:rPr>
              <a:t>lịch</a:t>
            </a:r>
            <a:endParaRPr lang="vi-VN" dirty="0">
              <a:latin typeface="Times New Roman"/>
              <a:cs typeface="Times New Roman"/>
            </a:endParaRPr>
          </a:p>
          <a:p>
            <a:pPr marL="252729" indent="-240029">
              <a:lnSpc>
                <a:spcPct val="100000"/>
              </a:lnSpc>
              <a:buSzPct val="95833"/>
              <a:buFont typeface="Wingdings"/>
              <a:buChar char=""/>
              <a:tabLst>
                <a:tab pos="253365" algn="l"/>
              </a:tabLst>
            </a:pPr>
            <a:r>
              <a:rPr lang="vi-VN" dirty="0">
                <a:solidFill>
                  <a:srgbClr val="514743"/>
                </a:solidFill>
                <a:latin typeface="Times New Roman"/>
                <a:cs typeface="Times New Roman"/>
              </a:rPr>
              <a:t>Phát triển thương hiệu cho công</a:t>
            </a:r>
            <a:r>
              <a:rPr lang="vi-VN" spc="-90" dirty="0">
                <a:solidFill>
                  <a:srgbClr val="514743"/>
                </a:solidFill>
                <a:latin typeface="Times New Roman"/>
                <a:cs typeface="Times New Roman"/>
              </a:rPr>
              <a:t> </a:t>
            </a:r>
            <a:r>
              <a:rPr lang="vi-VN" spc="5" dirty="0" smtClean="0">
                <a:solidFill>
                  <a:srgbClr val="514743"/>
                </a:solidFill>
                <a:latin typeface="Times New Roman"/>
                <a:cs typeface="Times New Roman"/>
              </a:rPr>
              <a:t>ty</a:t>
            </a:r>
            <a:r>
              <a:rPr lang="en-US" spc="5" dirty="0" smtClean="0">
                <a:solidFill>
                  <a:srgbClr val="514743"/>
                </a:solidFill>
                <a:latin typeface="Times New Roman"/>
                <a:cs typeface="Times New Roman"/>
              </a:rPr>
              <a:t>, </a:t>
            </a:r>
            <a:r>
              <a:rPr lang="en-US" spc="5" dirty="0" err="1" smtClean="0">
                <a:solidFill>
                  <a:srgbClr val="514743"/>
                </a:solidFill>
                <a:latin typeface="Times New Roman"/>
                <a:cs typeface="Times New Roman"/>
              </a:rPr>
              <a:t>khách</a:t>
            </a:r>
            <a:r>
              <a:rPr lang="en-US" spc="5" dirty="0" smtClean="0">
                <a:solidFill>
                  <a:srgbClr val="514743"/>
                </a:solidFill>
                <a:latin typeface="Times New Roman"/>
                <a:cs typeface="Times New Roman"/>
              </a:rPr>
              <a:t> </a:t>
            </a:r>
            <a:r>
              <a:rPr lang="en-US" spc="5" dirty="0" err="1" smtClean="0">
                <a:solidFill>
                  <a:srgbClr val="514743"/>
                </a:solidFill>
                <a:latin typeface="Times New Roman"/>
                <a:cs typeface="Times New Roman"/>
              </a:rPr>
              <a:t>sạn</a:t>
            </a:r>
            <a:endParaRPr lang="en-US" spc="5" dirty="0" smtClean="0">
              <a:solidFill>
                <a:srgbClr val="514743"/>
              </a:solidFill>
              <a:latin typeface="Times New Roman"/>
              <a:cs typeface="Times New Roman"/>
            </a:endParaRPr>
          </a:p>
          <a:p>
            <a:pPr marL="252729" indent="-240029">
              <a:lnSpc>
                <a:spcPct val="100000"/>
              </a:lnSpc>
              <a:buSzPct val="95833"/>
              <a:buFont typeface="Wingdings"/>
              <a:buChar char=""/>
              <a:tabLst>
                <a:tab pos="253365" algn="l"/>
              </a:tabLst>
            </a:pPr>
            <a:r>
              <a:rPr lang="en-US" spc="5" dirty="0" err="1" smtClean="0">
                <a:solidFill>
                  <a:srgbClr val="514743"/>
                </a:solidFill>
                <a:latin typeface="Times New Roman"/>
                <a:cs typeface="Times New Roman"/>
              </a:rPr>
              <a:t>Tăng</a:t>
            </a:r>
            <a:r>
              <a:rPr lang="en-US" spc="5" dirty="0" smtClean="0">
                <a:solidFill>
                  <a:srgbClr val="514743"/>
                </a:solidFill>
                <a:latin typeface="Times New Roman"/>
                <a:cs typeface="Times New Roman"/>
              </a:rPr>
              <a:t> </a:t>
            </a:r>
            <a:r>
              <a:rPr lang="en-US" spc="5" dirty="0" err="1" smtClean="0">
                <a:solidFill>
                  <a:srgbClr val="514743"/>
                </a:solidFill>
                <a:latin typeface="Times New Roman"/>
                <a:cs typeface="Times New Roman"/>
              </a:rPr>
              <a:t>doanh</a:t>
            </a:r>
            <a:r>
              <a:rPr lang="en-US" spc="5" dirty="0" smtClean="0">
                <a:solidFill>
                  <a:srgbClr val="514743"/>
                </a:solidFill>
                <a:latin typeface="Times New Roman"/>
                <a:cs typeface="Times New Roman"/>
              </a:rPr>
              <a:t> </a:t>
            </a:r>
            <a:r>
              <a:rPr lang="en-US" spc="5" dirty="0" err="1" smtClean="0">
                <a:solidFill>
                  <a:srgbClr val="514743"/>
                </a:solidFill>
                <a:latin typeface="Times New Roman"/>
                <a:cs typeface="Times New Roman"/>
              </a:rPr>
              <a:t>thu</a:t>
            </a:r>
            <a:r>
              <a:rPr lang="en-US" spc="5" dirty="0" smtClean="0">
                <a:solidFill>
                  <a:srgbClr val="514743"/>
                </a:solidFill>
                <a:latin typeface="Times New Roman"/>
                <a:cs typeface="Times New Roman"/>
              </a:rPr>
              <a:t> </a:t>
            </a:r>
            <a:r>
              <a:rPr lang="en-US" spc="5" dirty="0" err="1" smtClean="0">
                <a:solidFill>
                  <a:srgbClr val="514743"/>
                </a:solidFill>
                <a:latin typeface="Times New Roman"/>
                <a:cs typeface="Times New Roman"/>
              </a:rPr>
              <a:t>cho</a:t>
            </a:r>
            <a:r>
              <a:rPr lang="en-US" spc="5" dirty="0" smtClean="0">
                <a:solidFill>
                  <a:srgbClr val="514743"/>
                </a:solidFill>
                <a:latin typeface="Times New Roman"/>
                <a:cs typeface="Times New Roman"/>
              </a:rPr>
              <a:t> </a:t>
            </a:r>
            <a:r>
              <a:rPr lang="en-US" spc="5" dirty="0" err="1" smtClean="0">
                <a:solidFill>
                  <a:srgbClr val="514743"/>
                </a:solidFill>
                <a:latin typeface="Times New Roman"/>
                <a:cs typeface="Times New Roman"/>
              </a:rPr>
              <a:t>khách</a:t>
            </a:r>
            <a:r>
              <a:rPr lang="en-US" spc="5" dirty="0" smtClean="0">
                <a:solidFill>
                  <a:srgbClr val="514743"/>
                </a:solidFill>
                <a:latin typeface="Times New Roman"/>
                <a:cs typeface="Times New Roman"/>
              </a:rPr>
              <a:t> </a:t>
            </a:r>
            <a:r>
              <a:rPr lang="en-US" spc="5" dirty="0" err="1" smtClean="0">
                <a:solidFill>
                  <a:srgbClr val="514743"/>
                </a:solidFill>
                <a:latin typeface="Times New Roman"/>
                <a:cs typeface="Times New Roman"/>
              </a:rPr>
              <a:t>sạn</a:t>
            </a:r>
            <a:endParaRPr lang="vi-VN" dirty="0">
              <a:latin typeface="Times New Roman"/>
              <a:cs typeface="Times New Roman"/>
            </a:endParaRPr>
          </a:p>
          <a:p>
            <a:pPr marL="252729" indent="-240029">
              <a:lnSpc>
                <a:spcPct val="100000"/>
              </a:lnSpc>
              <a:spcBef>
                <a:spcPts val="5"/>
              </a:spcBef>
              <a:buSzPct val="95833"/>
              <a:buFont typeface="Wingdings"/>
              <a:buChar char=""/>
              <a:tabLst>
                <a:tab pos="253365" algn="l"/>
              </a:tabLst>
            </a:pPr>
            <a:r>
              <a:rPr lang="vi-VN" dirty="0">
                <a:solidFill>
                  <a:srgbClr val="514743"/>
                </a:solidFill>
                <a:latin typeface="Times New Roman"/>
                <a:cs typeface="Times New Roman"/>
              </a:rPr>
              <a:t>Chăm sóc, hỗ trợ khách</a:t>
            </a:r>
            <a:r>
              <a:rPr lang="vi-VN" spc="-50" dirty="0">
                <a:solidFill>
                  <a:srgbClr val="514743"/>
                </a:solidFill>
                <a:latin typeface="Times New Roman"/>
                <a:cs typeface="Times New Roman"/>
              </a:rPr>
              <a:t> </a:t>
            </a:r>
            <a:r>
              <a:rPr lang="vi-VN" dirty="0" smtClean="0">
                <a:solidFill>
                  <a:srgbClr val="514743"/>
                </a:solidFill>
                <a:latin typeface="Times New Roman"/>
                <a:cs typeface="Times New Roman"/>
              </a:rPr>
              <a:t>hàng</a:t>
            </a:r>
            <a:endParaRPr lang="vi-VN" dirty="0">
              <a:latin typeface="Times New Roman"/>
              <a:cs typeface="Times New Roman"/>
            </a:endParaRPr>
          </a:p>
          <a:p>
            <a:pPr marL="12700">
              <a:lnSpc>
                <a:spcPct val="100000"/>
              </a:lnSpc>
            </a:pPr>
            <a:r>
              <a:rPr lang="vi-VN" b="1" spc="-5" dirty="0">
                <a:solidFill>
                  <a:srgbClr val="514743"/>
                </a:solidFill>
                <a:latin typeface="Times New Roman"/>
                <a:cs typeface="Times New Roman"/>
              </a:rPr>
              <a:t>Yêu</a:t>
            </a:r>
            <a:r>
              <a:rPr lang="vi-VN" b="1" dirty="0">
                <a:solidFill>
                  <a:srgbClr val="514743"/>
                </a:solidFill>
                <a:latin typeface="Times New Roman"/>
                <a:cs typeface="Times New Roman"/>
              </a:rPr>
              <a:t> </a:t>
            </a:r>
            <a:r>
              <a:rPr lang="vi-VN" b="1" spc="-5" dirty="0">
                <a:solidFill>
                  <a:srgbClr val="514743"/>
                </a:solidFill>
                <a:latin typeface="Times New Roman"/>
                <a:cs typeface="Times New Roman"/>
              </a:rPr>
              <a:t>cầu:</a:t>
            </a:r>
            <a:endParaRPr lang="vi-VN" dirty="0">
              <a:latin typeface="Times New Roman"/>
              <a:cs typeface="Times New Roman"/>
            </a:endParaRPr>
          </a:p>
          <a:p>
            <a:pPr marL="252729" indent="-240029">
              <a:lnSpc>
                <a:spcPct val="100000"/>
              </a:lnSpc>
              <a:buSzPct val="95833"/>
              <a:buFont typeface="Wingdings"/>
              <a:buChar char=""/>
              <a:tabLst>
                <a:tab pos="253365" algn="l"/>
              </a:tabLst>
            </a:pPr>
            <a:r>
              <a:rPr lang="vi-VN" spc="-5" dirty="0">
                <a:solidFill>
                  <a:srgbClr val="514743"/>
                </a:solidFill>
                <a:latin typeface="Times New Roman"/>
                <a:cs typeface="Times New Roman"/>
              </a:rPr>
              <a:t>Xây </a:t>
            </a:r>
            <a:r>
              <a:rPr lang="vi-VN" dirty="0">
                <a:solidFill>
                  <a:srgbClr val="514743"/>
                </a:solidFill>
                <a:latin typeface="Times New Roman"/>
                <a:cs typeface="Times New Roman"/>
              </a:rPr>
              <a:t>dựng </a:t>
            </a:r>
            <a:r>
              <a:rPr lang="vi-VN" spc="-30" dirty="0">
                <a:solidFill>
                  <a:srgbClr val="514743"/>
                </a:solidFill>
                <a:latin typeface="Times New Roman"/>
                <a:cs typeface="Times New Roman"/>
              </a:rPr>
              <a:t>Website </a:t>
            </a:r>
            <a:r>
              <a:rPr lang="vi-VN" dirty="0">
                <a:solidFill>
                  <a:srgbClr val="514743"/>
                </a:solidFill>
                <a:latin typeface="Times New Roman"/>
                <a:cs typeface="Times New Roman"/>
              </a:rPr>
              <a:t>chuyên</a:t>
            </a:r>
            <a:r>
              <a:rPr lang="vi-VN" spc="-45" dirty="0">
                <a:solidFill>
                  <a:srgbClr val="514743"/>
                </a:solidFill>
                <a:latin typeface="Times New Roman"/>
                <a:cs typeface="Times New Roman"/>
              </a:rPr>
              <a:t> </a:t>
            </a:r>
            <a:r>
              <a:rPr lang="vi-VN" dirty="0">
                <a:solidFill>
                  <a:srgbClr val="514743"/>
                </a:solidFill>
                <a:latin typeface="Times New Roman"/>
                <a:cs typeface="Times New Roman"/>
              </a:rPr>
              <a:t>nghiệp</a:t>
            </a:r>
            <a:endParaRPr lang="vi-VN" dirty="0">
              <a:latin typeface="Times New Roman"/>
              <a:cs typeface="Times New Roman"/>
            </a:endParaRPr>
          </a:p>
          <a:p>
            <a:pPr marL="252729" indent="-240029">
              <a:lnSpc>
                <a:spcPct val="100000"/>
              </a:lnSpc>
              <a:buSzPct val="95833"/>
              <a:buFont typeface="Wingdings"/>
              <a:buChar char=""/>
              <a:tabLst>
                <a:tab pos="253365" algn="l"/>
              </a:tabLst>
            </a:pPr>
            <a:r>
              <a:rPr lang="vi-VN" spc="-5" dirty="0">
                <a:solidFill>
                  <a:srgbClr val="514743"/>
                </a:solidFill>
                <a:latin typeface="Times New Roman"/>
                <a:cs typeface="Times New Roman"/>
              </a:rPr>
              <a:t>Hỗ </a:t>
            </a:r>
            <a:r>
              <a:rPr lang="vi-VN" dirty="0">
                <a:solidFill>
                  <a:srgbClr val="514743"/>
                </a:solidFill>
                <a:latin typeface="Times New Roman"/>
                <a:cs typeface="Times New Roman"/>
              </a:rPr>
              <a:t>trợ đặt </a:t>
            </a:r>
            <a:r>
              <a:rPr lang="en-US" dirty="0" err="1" smtClean="0">
                <a:solidFill>
                  <a:srgbClr val="514743"/>
                </a:solidFill>
                <a:latin typeface="Times New Roman"/>
                <a:cs typeface="Times New Roman"/>
              </a:rPr>
              <a:t>phòng</a:t>
            </a:r>
            <a:r>
              <a:rPr lang="vi-VN" dirty="0" smtClean="0">
                <a:solidFill>
                  <a:srgbClr val="514743"/>
                </a:solidFill>
                <a:latin typeface="Times New Roman"/>
                <a:cs typeface="Times New Roman"/>
              </a:rPr>
              <a:t> </a:t>
            </a:r>
            <a:r>
              <a:rPr lang="vi-VN" dirty="0">
                <a:solidFill>
                  <a:srgbClr val="514743"/>
                </a:solidFill>
                <a:latin typeface="Times New Roman"/>
                <a:cs typeface="Times New Roman"/>
              </a:rPr>
              <a:t>trực tuyến trên</a:t>
            </a:r>
            <a:r>
              <a:rPr lang="vi-VN" spc="-135" dirty="0">
                <a:solidFill>
                  <a:srgbClr val="514743"/>
                </a:solidFill>
                <a:latin typeface="Times New Roman"/>
                <a:cs typeface="Times New Roman"/>
              </a:rPr>
              <a:t> </a:t>
            </a:r>
            <a:r>
              <a:rPr lang="vi-VN" spc="-30" dirty="0">
                <a:solidFill>
                  <a:srgbClr val="514743"/>
                </a:solidFill>
                <a:latin typeface="Times New Roman"/>
                <a:cs typeface="Times New Roman"/>
              </a:rPr>
              <a:t>Website</a:t>
            </a:r>
            <a:endParaRPr lang="vi-VN" dirty="0">
              <a:latin typeface="Times New Roman"/>
              <a:cs typeface="Times New Roman"/>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929171"/>
            <a:ext cx="3744416" cy="270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66769" y="3818282"/>
            <a:ext cx="3281573" cy="523220"/>
          </a:xfrm>
          <a:prstGeom prst="rect">
            <a:avLst/>
          </a:prstGeom>
          <a:noFill/>
        </p:spPr>
        <p:txBody>
          <a:bodyPr wrap="square" rtlCol="0">
            <a:spAutoFit/>
          </a:bodyPr>
          <a:lstStyle/>
          <a:p>
            <a:pPr algn="ctr"/>
            <a:r>
              <a:rPr lang="en-US" sz="1400" i="1" dirty="0" err="1" smtClean="0">
                <a:latin typeface="Times New Roman" pitchFamily="18" charset="0"/>
                <a:cs typeface="Times New Roman" pitchFamily="18" charset="0"/>
              </a:rPr>
              <a:t>Hình</a:t>
            </a:r>
            <a:r>
              <a:rPr lang="en-US" sz="1400" i="1" dirty="0" smtClean="0">
                <a:latin typeface="Times New Roman" pitchFamily="18" charset="0"/>
                <a:cs typeface="Times New Roman" pitchFamily="18" charset="0"/>
              </a:rPr>
              <a:t> 1.1:Thống </a:t>
            </a:r>
            <a:r>
              <a:rPr lang="en-US" sz="1400" i="1" dirty="0" err="1" smtClean="0">
                <a:latin typeface="Times New Roman" pitchFamily="18" charset="0"/>
                <a:cs typeface="Times New Roman" pitchFamily="18" charset="0"/>
              </a:rPr>
              <a:t>kê</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doanh</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thu</a:t>
            </a:r>
            <a:r>
              <a:rPr lang="en-US" sz="1400" i="1" dirty="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đặt</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phòng</a:t>
            </a:r>
            <a:endParaRPr lang="en-US" sz="1400" i="1" dirty="0" smtClean="0">
              <a:latin typeface="Times New Roman" pitchFamily="18" charset="0"/>
              <a:cs typeface="Times New Roman" pitchFamily="18" charset="0"/>
            </a:endParaRPr>
          </a:p>
          <a:p>
            <a:pPr algn="ct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trực</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tuyến</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trên</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các</a:t>
            </a:r>
            <a:r>
              <a:rPr lang="en-US" sz="1400" i="1" dirty="0" smtClean="0">
                <a:latin typeface="Times New Roman" pitchFamily="18" charset="0"/>
                <a:cs typeface="Times New Roman" pitchFamily="18" charset="0"/>
              </a:rPr>
              <a:t> website</a:t>
            </a:r>
            <a:endParaRPr lang="en-US" sz="1400" i="1" dirty="0">
              <a:latin typeface="Times New Roman" pitchFamily="18" charset="0"/>
              <a:cs typeface="Times New Roman" pitchFamily="18" charset="0"/>
            </a:endParaRPr>
          </a:p>
        </p:txBody>
      </p:sp>
    </p:spTree>
    <p:extLst>
      <p:ext uri="{BB962C8B-B14F-4D97-AF65-F5344CB8AC3E}">
        <p14:creationId xmlns:p14="http://schemas.microsoft.com/office/powerpoint/2010/main" val="323940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187419" y="158889"/>
            <a:ext cx="8856984" cy="400110"/>
          </a:xfrm>
          <a:prstGeom prst="rect">
            <a:avLst/>
          </a:prstGeom>
          <a:noFill/>
        </p:spPr>
        <p:txBody>
          <a:bodyPr wrap="square" rtlCol="0">
            <a:spAutoFit/>
          </a:bodyPr>
          <a:lstStyle/>
          <a:p>
            <a:pPr algn="ctr"/>
            <a:r>
              <a:rPr lang="en-US" altLang="ko-KR" sz="2000" b="1" dirty="0" smtClean="0">
                <a:solidFill>
                  <a:schemeClr val="accent1"/>
                </a:solidFill>
                <a:cs typeface="Arial" pitchFamily="34" charset="0"/>
              </a:rPr>
              <a:t> </a:t>
            </a:r>
            <a:r>
              <a:rPr lang="en-US" altLang="ko-KR" sz="2000" b="1" dirty="0">
                <a:solidFill>
                  <a:schemeClr val="accent1"/>
                </a:solidFill>
                <a:cs typeface="Arial" pitchFamily="34" charset="0"/>
              </a:rPr>
              <a:t>II. </a:t>
            </a:r>
            <a:r>
              <a:rPr lang="en-US" altLang="ko-KR" sz="2000" b="1" dirty="0" err="1">
                <a:solidFill>
                  <a:schemeClr val="accent1"/>
                </a:solidFill>
                <a:cs typeface="Arial" pitchFamily="34" charset="0"/>
              </a:rPr>
              <a:t>Phân</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tích</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và</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thiết</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kế</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hệ</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thống</a:t>
            </a:r>
            <a:endParaRPr lang="ko-KR" altLang="en-US" sz="2000" b="1" dirty="0">
              <a:solidFill>
                <a:schemeClr val="accent1"/>
              </a:solidFill>
              <a:cs typeface="Arial" pitchFamily="34" charset="0"/>
            </a:endParaRPr>
          </a:p>
        </p:txBody>
      </p:sp>
      <p:sp>
        <p:nvSpPr>
          <p:cNvPr id="6" name="TextBox 5"/>
          <p:cNvSpPr txBox="1"/>
          <p:nvPr/>
        </p:nvSpPr>
        <p:spPr>
          <a:xfrm>
            <a:off x="683568" y="915566"/>
            <a:ext cx="3325910" cy="2067233"/>
          </a:xfrm>
          <a:prstGeom prst="rect">
            <a:avLst/>
          </a:prstGeom>
          <a:noFill/>
        </p:spPr>
        <p:txBody>
          <a:bodyPr wrap="none" rtlCol="0">
            <a:spAutoFit/>
          </a:bodyPr>
          <a:lstStyle/>
          <a:p>
            <a:pPr marL="240665" indent="-227965">
              <a:lnSpc>
                <a:spcPct val="100000"/>
              </a:lnSpc>
              <a:spcBef>
                <a:spcPts val="1570"/>
              </a:spcBef>
              <a:buFont typeface="Wingdings"/>
              <a:buChar char=""/>
              <a:tabLst>
                <a:tab pos="241300" algn="l"/>
              </a:tabLst>
            </a:pPr>
            <a:r>
              <a:rPr lang="en-US" spc="-5" dirty="0" err="1" smtClean="0">
                <a:solidFill>
                  <a:srgbClr val="514743"/>
                </a:solidFill>
                <a:latin typeface="Times New Roman"/>
                <a:cs typeface="Times New Roman"/>
              </a:rPr>
              <a:t>Sơ</a:t>
            </a:r>
            <a:r>
              <a:rPr lang="en-US" spc="-5" dirty="0" smtClean="0">
                <a:solidFill>
                  <a:srgbClr val="514743"/>
                </a:solidFill>
                <a:latin typeface="Times New Roman"/>
                <a:cs typeface="Times New Roman"/>
              </a:rPr>
              <a:t> đồ </a:t>
            </a:r>
            <a:r>
              <a:rPr lang="en-US" spc="-5" dirty="0" err="1" smtClean="0">
                <a:solidFill>
                  <a:srgbClr val="514743"/>
                </a:solidFill>
                <a:latin typeface="Times New Roman"/>
                <a:cs typeface="Times New Roman"/>
              </a:rPr>
              <a:t>usecase</a:t>
            </a:r>
            <a:endParaRPr lang="en-US" spc="-5" dirty="0" smtClean="0">
              <a:solidFill>
                <a:srgbClr val="514743"/>
              </a:solidFill>
              <a:latin typeface="Times New Roman"/>
              <a:cs typeface="Times New Roman"/>
            </a:endParaRPr>
          </a:p>
          <a:p>
            <a:pPr marL="240665" indent="-227965">
              <a:lnSpc>
                <a:spcPct val="100000"/>
              </a:lnSpc>
              <a:spcBef>
                <a:spcPts val="1570"/>
              </a:spcBef>
              <a:buFont typeface="Wingdings"/>
              <a:buChar char=""/>
              <a:tabLst>
                <a:tab pos="241300" algn="l"/>
              </a:tabLst>
            </a:pPr>
            <a:r>
              <a:rPr lang="vi-VN" spc="-5" dirty="0" smtClean="0">
                <a:solidFill>
                  <a:srgbClr val="514743"/>
                </a:solidFill>
                <a:latin typeface="Times New Roman"/>
                <a:cs typeface="Times New Roman"/>
              </a:rPr>
              <a:t>Sơ </a:t>
            </a:r>
            <a:r>
              <a:rPr lang="vi-VN" spc="-5" dirty="0">
                <a:solidFill>
                  <a:srgbClr val="514743"/>
                </a:solidFill>
                <a:latin typeface="Times New Roman"/>
                <a:cs typeface="Times New Roman"/>
              </a:rPr>
              <a:t>đồ quy trình </a:t>
            </a:r>
            <a:r>
              <a:rPr lang="en-US" spc="-5" dirty="0" err="1" smtClean="0">
                <a:solidFill>
                  <a:srgbClr val="514743"/>
                </a:solidFill>
                <a:latin typeface="Times New Roman"/>
                <a:cs typeface="Times New Roman"/>
              </a:rPr>
              <a:t>cho</a:t>
            </a:r>
            <a:r>
              <a:rPr lang="en-US" spc="-5" dirty="0" smtClean="0">
                <a:solidFill>
                  <a:srgbClr val="514743"/>
                </a:solidFill>
                <a:latin typeface="Times New Roman"/>
                <a:cs typeface="Times New Roman"/>
              </a:rPr>
              <a:t> </a:t>
            </a:r>
            <a:r>
              <a:rPr lang="en-US" spc="-5" dirty="0" err="1" smtClean="0">
                <a:solidFill>
                  <a:srgbClr val="514743"/>
                </a:solidFill>
                <a:latin typeface="Times New Roman"/>
                <a:cs typeface="Times New Roman"/>
              </a:rPr>
              <a:t>thuê</a:t>
            </a:r>
            <a:r>
              <a:rPr lang="en-US" spc="-5" dirty="0" smtClean="0">
                <a:solidFill>
                  <a:srgbClr val="514743"/>
                </a:solidFill>
                <a:latin typeface="Times New Roman"/>
                <a:cs typeface="Times New Roman"/>
              </a:rPr>
              <a:t> </a:t>
            </a:r>
            <a:r>
              <a:rPr lang="en-US" spc="-5" dirty="0" err="1" smtClean="0">
                <a:solidFill>
                  <a:srgbClr val="514743"/>
                </a:solidFill>
                <a:latin typeface="Times New Roman"/>
                <a:cs typeface="Times New Roman"/>
              </a:rPr>
              <a:t>phòng</a:t>
            </a:r>
            <a:endParaRPr lang="vi-VN" dirty="0">
              <a:latin typeface="Times New Roman"/>
              <a:cs typeface="Times New Roman"/>
            </a:endParaRPr>
          </a:p>
          <a:p>
            <a:pPr marL="240665" indent="-227965">
              <a:lnSpc>
                <a:spcPct val="100000"/>
              </a:lnSpc>
              <a:spcBef>
                <a:spcPts val="1465"/>
              </a:spcBef>
              <a:buFont typeface="Wingdings"/>
              <a:buChar char=""/>
              <a:tabLst>
                <a:tab pos="241300" algn="l"/>
              </a:tabLst>
            </a:pPr>
            <a:r>
              <a:rPr lang="vi-VN" dirty="0">
                <a:solidFill>
                  <a:srgbClr val="514743"/>
                </a:solidFill>
                <a:latin typeface="Times New Roman"/>
                <a:cs typeface="Times New Roman"/>
              </a:rPr>
              <a:t>Sơ đồ quy trình </a:t>
            </a:r>
            <a:r>
              <a:rPr lang="en-US" dirty="0" err="1" smtClean="0">
                <a:solidFill>
                  <a:srgbClr val="514743"/>
                </a:solidFill>
                <a:latin typeface="Times New Roman"/>
                <a:cs typeface="Times New Roman"/>
              </a:rPr>
              <a:t>đặt</a:t>
            </a:r>
            <a:r>
              <a:rPr lang="en-US" dirty="0" smtClean="0">
                <a:solidFill>
                  <a:srgbClr val="514743"/>
                </a:solidFill>
                <a:latin typeface="Times New Roman"/>
                <a:cs typeface="Times New Roman"/>
              </a:rPr>
              <a:t> </a:t>
            </a:r>
            <a:r>
              <a:rPr lang="en-US" dirty="0" err="1" smtClean="0">
                <a:solidFill>
                  <a:srgbClr val="514743"/>
                </a:solidFill>
                <a:latin typeface="Times New Roman"/>
                <a:cs typeface="Times New Roman"/>
              </a:rPr>
              <a:t>phòng</a:t>
            </a:r>
            <a:endParaRPr lang="vi-VN" dirty="0">
              <a:latin typeface="Times New Roman"/>
              <a:cs typeface="Times New Roman"/>
            </a:endParaRPr>
          </a:p>
          <a:p>
            <a:pPr marL="240665" indent="-227965">
              <a:lnSpc>
                <a:spcPct val="100000"/>
              </a:lnSpc>
              <a:spcBef>
                <a:spcPts val="1465"/>
              </a:spcBef>
              <a:buFont typeface="Wingdings"/>
              <a:buChar char=""/>
              <a:tabLst>
                <a:tab pos="241300" algn="l"/>
              </a:tabLst>
            </a:pPr>
            <a:r>
              <a:rPr lang="vi-VN" spc="-5" dirty="0" smtClean="0">
                <a:solidFill>
                  <a:srgbClr val="514743"/>
                </a:solidFill>
                <a:latin typeface="Times New Roman"/>
                <a:cs typeface="Times New Roman"/>
              </a:rPr>
              <a:t>Cơ </a:t>
            </a:r>
            <a:r>
              <a:rPr lang="vi-VN" spc="-5" dirty="0">
                <a:solidFill>
                  <a:srgbClr val="514743"/>
                </a:solidFill>
                <a:latin typeface="Times New Roman"/>
                <a:cs typeface="Times New Roman"/>
              </a:rPr>
              <a:t>sở </a:t>
            </a:r>
            <a:r>
              <a:rPr lang="vi-VN" dirty="0">
                <a:solidFill>
                  <a:srgbClr val="514743"/>
                </a:solidFill>
                <a:latin typeface="Times New Roman"/>
                <a:cs typeface="Times New Roman"/>
              </a:rPr>
              <a:t>dữ</a:t>
            </a:r>
            <a:r>
              <a:rPr lang="vi-VN" spc="-30" dirty="0">
                <a:solidFill>
                  <a:srgbClr val="514743"/>
                </a:solidFill>
                <a:latin typeface="Times New Roman"/>
                <a:cs typeface="Times New Roman"/>
              </a:rPr>
              <a:t> </a:t>
            </a:r>
            <a:r>
              <a:rPr lang="vi-VN" spc="-5" dirty="0">
                <a:solidFill>
                  <a:srgbClr val="514743"/>
                </a:solidFill>
                <a:latin typeface="Times New Roman"/>
                <a:cs typeface="Times New Roman"/>
              </a:rPr>
              <a:t>liệu</a:t>
            </a:r>
            <a:endParaRPr lang="vi-VN" dirty="0">
              <a:latin typeface="Times New Roman"/>
              <a:cs typeface="Times New Roman"/>
            </a:endParaRPr>
          </a:p>
          <a:p>
            <a:endParaRPr lang="en-US" dirty="0"/>
          </a:p>
        </p:txBody>
      </p:sp>
    </p:spTree>
    <p:extLst>
      <p:ext uri="{BB962C8B-B14F-4D97-AF65-F5344CB8AC3E}">
        <p14:creationId xmlns:p14="http://schemas.microsoft.com/office/powerpoint/2010/main" val="406302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187419" y="158889"/>
            <a:ext cx="8856984" cy="400110"/>
          </a:xfrm>
          <a:prstGeom prst="rect">
            <a:avLst/>
          </a:prstGeom>
          <a:noFill/>
        </p:spPr>
        <p:txBody>
          <a:bodyPr wrap="square" rtlCol="0">
            <a:spAutoFit/>
          </a:bodyPr>
          <a:lstStyle/>
          <a:p>
            <a:pPr algn="ctr"/>
            <a:r>
              <a:rPr lang="en-US" altLang="ko-KR" sz="2000" b="1" dirty="0" err="1" smtClean="0">
                <a:solidFill>
                  <a:schemeClr val="accent1"/>
                </a:solidFill>
                <a:cs typeface="Arial" pitchFamily="34" charset="0"/>
              </a:rPr>
              <a:t>Sơ</a:t>
            </a:r>
            <a:r>
              <a:rPr lang="en-US" altLang="ko-KR" sz="2000" b="1" dirty="0" smtClean="0">
                <a:solidFill>
                  <a:schemeClr val="accent1"/>
                </a:solidFill>
                <a:cs typeface="Arial" pitchFamily="34" charset="0"/>
              </a:rPr>
              <a:t> đồ use-case web </a:t>
            </a:r>
            <a:r>
              <a:rPr lang="en-US" altLang="ko-KR" sz="2000" b="1" dirty="0" err="1" smtClean="0">
                <a:solidFill>
                  <a:schemeClr val="accent1"/>
                </a:solidFill>
                <a:cs typeface="Arial" pitchFamily="34" charset="0"/>
              </a:rPr>
              <a:t>đặt</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phòng</a:t>
            </a:r>
            <a:endParaRPr lang="ko-KR" altLang="en-US" sz="2000" b="1" dirty="0">
              <a:solidFill>
                <a:schemeClr val="accent1"/>
              </a:solidFill>
              <a:cs typeface="Arial" pitchFamily="34" charset="0"/>
            </a:endParaRPr>
          </a:p>
        </p:txBody>
      </p:sp>
      <p:sp>
        <p:nvSpPr>
          <p:cNvPr id="2" name="TextBox 1"/>
          <p:cNvSpPr txBox="1"/>
          <p:nvPr/>
        </p:nvSpPr>
        <p:spPr>
          <a:xfrm>
            <a:off x="3059832" y="4659982"/>
            <a:ext cx="4004622" cy="307777"/>
          </a:xfrm>
          <a:prstGeom prst="rect">
            <a:avLst/>
          </a:prstGeom>
          <a:noFill/>
        </p:spPr>
        <p:txBody>
          <a:bodyPr wrap="none" rtlCol="0">
            <a:spAutoFit/>
          </a:bodyPr>
          <a:lstStyle/>
          <a:p>
            <a:r>
              <a:rPr lang="en-US" sz="1400" i="1" dirty="0" err="1" smtClean="0">
                <a:latin typeface="Times New Roman" pitchFamily="18" charset="0"/>
                <a:cs typeface="Times New Roman" pitchFamily="18" charset="0"/>
              </a:rPr>
              <a:t>Hình</a:t>
            </a:r>
            <a:r>
              <a:rPr lang="en-US" sz="1400" i="1" dirty="0" smtClean="0">
                <a:latin typeface="Times New Roman" pitchFamily="18" charset="0"/>
                <a:cs typeface="Times New Roman" pitchFamily="18" charset="0"/>
              </a:rPr>
              <a:t> 2.1 </a:t>
            </a:r>
            <a:r>
              <a:rPr lang="en-US" sz="1400" i="1" dirty="0" err="1" smtClean="0">
                <a:latin typeface="Times New Roman" pitchFamily="18" charset="0"/>
                <a:cs typeface="Times New Roman" pitchFamily="18" charset="0"/>
              </a:rPr>
              <a:t>Sơ</a:t>
            </a:r>
            <a:r>
              <a:rPr lang="en-US" sz="1400" i="1" dirty="0" smtClean="0">
                <a:latin typeface="Times New Roman" pitchFamily="18" charset="0"/>
                <a:cs typeface="Times New Roman" pitchFamily="18" charset="0"/>
              </a:rPr>
              <a:t> đồ </a:t>
            </a:r>
            <a:r>
              <a:rPr lang="en-US" sz="1400" i="1" dirty="0" err="1" smtClean="0">
                <a:latin typeface="Times New Roman" pitchFamily="18" charset="0"/>
                <a:cs typeface="Times New Roman" pitchFamily="18" charset="0"/>
              </a:rPr>
              <a:t>usecase</a:t>
            </a:r>
            <a:r>
              <a:rPr lang="en-US" sz="1400" i="1" dirty="0" smtClean="0">
                <a:latin typeface="Times New Roman" pitchFamily="18" charset="0"/>
                <a:cs typeface="Times New Roman" pitchFamily="18" charset="0"/>
              </a:rPr>
              <a:t> website </a:t>
            </a:r>
            <a:r>
              <a:rPr lang="en-US" sz="1400" i="1" dirty="0" err="1" smtClean="0">
                <a:latin typeface="Times New Roman" pitchFamily="18" charset="0"/>
                <a:cs typeface="Times New Roman" pitchFamily="18" charset="0"/>
              </a:rPr>
              <a:t>đặt</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phòng</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trực</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tuyến</a:t>
            </a:r>
            <a:endParaRPr lang="en-US" sz="1400" i="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771550"/>
            <a:ext cx="7280441"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10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187419" y="158889"/>
            <a:ext cx="8856984" cy="400110"/>
          </a:xfrm>
          <a:prstGeom prst="rect">
            <a:avLst/>
          </a:prstGeom>
          <a:noFill/>
        </p:spPr>
        <p:txBody>
          <a:bodyPr wrap="square" rtlCol="0">
            <a:spAutoFit/>
          </a:bodyPr>
          <a:lstStyle/>
          <a:p>
            <a:pPr algn="ctr"/>
            <a:r>
              <a:rPr lang="en-US" altLang="ko-KR" sz="2000" b="1" dirty="0" err="1" smtClean="0">
                <a:solidFill>
                  <a:schemeClr val="accent1"/>
                </a:solidFill>
                <a:cs typeface="Arial" pitchFamily="34" charset="0"/>
              </a:rPr>
              <a:t>Sơ</a:t>
            </a:r>
            <a:r>
              <a:rPr lang="en-US" altLang="ko-KR" sz="2000" b="1" dirty="0" smtClean="0">
                <a:solidFill>
                  <a:schemeClr val="accent1"/>
                </a:solidFill>
                <a:cs typeface="Arial" pitchFamily="34" charset="0"/>
              </a:rPr>
              <a:t> đồ </a:t>
            </a:r>
            <a:r>
              <a:rPr lang="en-US" altLang="ko-KR" sz="2000" b="1" dirty="0" err="1" smtClean="0">
                <a:solidFill>
                  <a:schemeClr val="accent1"/>
                </a:solidFill>
                <a:cs typeface="Arial" pitchFamily="34" charset="0"/>
              </a:rPr>
              <a:t>chức</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năng</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cho</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thuê</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phòng</a:t>
            </a:r>
            <a:endParaRPr lang="ko-KR" altLang="en-US" sz="2000" b="1" dirty="0">
              <a:solidFill>
                <a:schemeClr val="accent1"/>
              </a:solidFill>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699542"/>
            <a:ext cx="2808312"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59832" y="4659982"/>
            <a:ext cx="3217547" cy="307777"/>
          </a:xfrm>
          <a:prstGeom prst="rect">
            <a:avLst/>
          </a:prstGeom>
          <a:noFill/>
        </p:spPr>
        <p:txBody>
          <a:bodyPr wrap="none" rtlCol="0">
            <a:spAutoFit/>
          </a:bodyPr>
          <a:lstStyle/>
          <a:p>
            <a:r>
              <a:rPr lang="en-US" sz="1400" i="1" dirty="0" err="1" smtClean="0">
                <a:latin typeface="Times New Roman" pitchFamily="18" charset="0"/>
                <a:cs typeface="Times New Roman" pitchFamily="18" charset="0"/>
              </a:rPr>
              <a:t>Hình</a:t>
            </a:r>
            <a:r>
              <a:rPr lang="en-US" sz="1400" i="1" dirty="0" smtClean="0">
                <a:latin typeface="Times New Roman" pitchFamily="18" charset="0"/>
                <a:cs typeface="Times New Roman" pitchFamily="18" charset="0"/>
              </a:rPr>
              <a:t> 2.2 </a:t>
            </a:r>
            <a:r>
              <a:rPr lang="en-US" sz="1400" i="1" dirty="0" err="1" smtClean="0">
                <a:latin typeface="Times New Roman" pitchFamily="18" charset="0"/>
                <a:cs typeface="Times New Roman" pitchFamily="18" charset="0"/>
              </a:rPr>
              <a:t>Sơ</a:t>
            </a:r>
            <a:r>
              <a:rPr lang="en-US" sz="1400" i="1" dirty="0" smtClean="0">
                <a:latin typeface="Times New Roman" pitchFamily="18" charset="0"/>
                <a:cs typeface="Times New Roman" pitchFamily="18" charset="0"/>
              </a:rPr>
              <a:t> đồ </a:t>
            </a:r>
            <a:r>
              <a:rPr lang="en-US" sz="1400" i="1" dirty="0" err="1" smtClean="0">
                <a:latin typeface="Times New Roman" pitchFamily="18" charset="0"/>
                <a:cs typeface="Times New Roman" pitchFamily="18" charset="0"/>
              </a:rPr>
              <a:t>chức</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năng</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cho</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thuê</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phòng</a:t>
            </a:r>
            <a:endParaRPr lang="en-US" sz="1400" i="1" dirty="0">
              <a:latin typeface="Times New Roman" pitchFamily="18" charset="0"/>
              <a:cs typeface="Times New Roman" pitchFamily="18" charset="0"/>
            </a:endParaRPr>
          </a:p>
        </p:txBody>
      </p:sp>
    </p:spTree>
    <p:extLst>
      <p:ext uri="{BB962C8B-B14F-4D97-AF65-F5344CB8AC3E}">
        <p14:creationId xmlns:p14="http://schemas.microsoft.com/office/powerpoint/2010/main" val="394165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187419" y="158889"/>
            <a:ext cx="8856984" cy="400110"/>
          </a:xfrm>
          <a:prstGeom prst="rect">
            <a:avLst/>
          </a:prstGeom>
          <a:noFill/>
        </p:spPr>
        <p:txBody>
          <a:bodyPr wrap="square" rtlCol="0">
            <a:spAutoFit/>
          </a:bodyPr>
          <a:lstStyle/>
          <a:p>
            <a:pPr algn="ctr"/>
            <a:r>
              <a:rPr lang="en-US" altLang="ko-KR" sz="2000" b="1" dirty="0" err="1" smtClean="0">
                <a:solidFill>
                  <a:schemeClr val="accent1"/>
                </a:solidFill>
                <a:cs typeface="Arial" pitchFamily="34" charset="0"/>
              </a:rPr>
              <a:t>Sơ</a:t>
            </a:r>
            <a:r>
              <a:rPr lang="en-US" altLang="ko-KR" sz="2000" b="1" dirty="0" smtClean="0">
                <a:solidFill>
                  <a:schemeClr val="accent1"/>
                </a:solidFill>
                <a:cs typeface="Arial" pitchFamily="34" charset="0"/>
              </a:rPr>
              <a:t> đồ </a:t>
            </a:r>
            <a:r>
              <a:rPr lang="en-US" altLang="ko-KR" sz="2000" b="1" dirty="0" err="1" smtClean="0">
                <a:solidFill>
                  <a:schemeClr val="accent1"/>
                </a:solidFill>
                <a:cs typeface="Arial" pitchFamily="34" charset="0"/>
              </a:rPr>
              <a:t>chức</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năng</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đặt</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phòng</a:t>
            </a:r>
            <a:endParaRPr lang="ko-KR" altLang="en-US" sz="2000" b="1" dirty="0">
              <a:solidFill>
                <a:schemeClr val="accent1"/>
              </a:solidFill>
              <a:cs typeface="Arial" pitchFamily="34" charset="0"/>
            </a:endParaRPr>
          </a:p>
        </p:txBody>
      </p:sp>
      <p:sp>
        <p:nvSpPr>
          <p:cNvPr id="2" name="TextBox 1"/>
          <p:cNvSpPr txBox="1"/>
          <p:nvPr/>
        </p:nvSpPr>
        <p:spPr>
          <a:xfrm>
            <a:off x="3059832" y="4659982"/>
            <a:ext cx="3217547" cy="307777"/>
          </a:xfrm>
          <a:prstGeom prst="rect">
            <a:avLst/>
          </a:prstGeom>
          <a:noFill/>
        </p:spPr>
        <p:txBody>
          <a:bodyPr wrap="none" rtlCol="0">
            <a:spAutoFit/>
          </a:bodyPr>
          <a:lstStyle/>
          <a:p>
            <a:r>
              <a:rPr lang="en-US" sz="1400" i="1" dirty="0" err="1" smtClean="0">
                <a:latin typeface="Times New Roman" pitchFamily="18" charset="0"/>
                <a:cs typeface="Times New Roman" pitchFamily="18" charset="0"/>
              </a:rPr>
              <a:t>Hình</a:t>
            </a:r>
            <a:r>
              <a:rPr lang="en-US" sz="1400" i="1" dirty="0" smtClean="0">
                <a:latin typeface="Times New Roman" pitchFamily="18" charset="0"/>
                <a:cs typeface="Times New Roman" pitchFamily="18" charset="0"/>
              </a:rPr>
              <a:t> 2.3 </a:t>
            </a:r>
            <a:r>
              <a:rPr lang="en-US" sz="1400" i="1" dirty="0" err="1" smtClean="0">
                <a:latin typeface="Times New Roman" pitchFamily="18" charset="0"/>
                <a:cs typeface="Times New Roman" pitchFamily="18" charset="0"/>
              </a:rPr>
              <a:t>Sơ</a:t>
            </a:r>
            <a:r>
              <a:rPr lang="en-US" sz="1400" i="1" dirty="0" smtClean="0">
                <a:latin typeface="Times New Roman" pitchFamily="18" charset="0"/>
                <a:cs typeface="Times New Roman" pitchFamily="18" charset="0"/>
              </a:rPr>
              <a:t> đồ </a:t>
            </a:r>
            <a:r>
              <a:rPr lang="en-US" sz="1400" i="1" dirty="0" err="1" smtClean="0">
                <a:latin typeface="Times New Roman" pitchFamily="18" charset="0"/>
                <a:cs typeface="Times New Roman" pitchFamily="18" charset="0"/>
              </a:rPr>
              <a:t>chức</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năng</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cho</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thuê</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phòng</a:t>
            </a:r>
            <a:endParaRPr lang="en-US" sz="1400" i="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671" y="687562"/>
            <a:ext cx="2653867" cy="3969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62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187419" y="158889"/>
            <a:ext cx="8856984" cy="400110"/>
          </a:xfrm>
          <a:prstGeom prst="rect">
            <a:avLst/>
          </a:prstGeom>
          <a:noFill/>
        </p:spPr>
        <p:txBody>
          <a:bodyPr wrap="square" rtlCol="0">
            <a:spAutoFit/>
          </a:bodyPr>
          <a:lstStyle/>
          <a:p>
            <a:pPr algn="ctr"/>
            <a:r>
              <a:rPr lang="en-US" altLang="ko-KR" sz="2000" b="1" dirty="0" smtClean="0">
                <a:solidFill>
                  <a:schemeClr val="accent1"/>
                </a:solidFill>
                <a:cs typeface="Arial" pitchFamily="34" charset="0"/>
              </a:rPr>
              <a:t>III. </a:t>
            </a:r>
            <a:r>
              <a:rPr lang="en-US" altLang="ko-KR" sz="2000" b="1" dirty="0" err="1" smtClean="0">
                <a:solidFill>
                  <a:schemeClr val="accent1"/>
                </a:solidFill>
                <a:cs typeface="Arial" pitchFamily="34" charset="0"/>
              </a:rPr>
              <a:t>Công</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cụ</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thực</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hiện</a:t>
            </a:r>
            <a:endParaRPr lang="ko-KR" altLang="en-US" sz="2000" b="1" dirty="0">
              <a:solidFill>
                <a:schemeClr val="accent1"/>
              </a:solidFill>
              <a:cs typeface="Arial" pitchFamily="34" charset="0"/>
            </a:endParaRPr>
          </a:p>
        </p:txBody>
      </p:sp>
      <p:sp>
        <p:nvSpPr>
          <p:cNvPr id="3" name="TextBox 2"/>
          <p:cNvSpPr txBox="1"/>
          <p:nvPr/>
        </p:nvSpPr>
        <p:spPr>
          <a:xfrm>
            <a:off x="608995" y="1081338"/>
            <a:ext cx="2898550" cy="1569660"/>
          </a:xfrm>
          <a:prstGeom prst="rect">
            <a:avLst/>
          </a:prstGeom>
          <a:noFill/>
        </p:spPr>
        <p:txBody>
          <a:bodyPr wrap="none" rtlCol="0">
            <a:spAutoFit/>
          </a:bodyPr>
          <a:lstStyle/>
          <a:p>
            <a:pPr indent="3175">
              <a:lnSpc>
                <a:spcPct val="100000"/>
              </a:lnSpc>
              <a:spcBef>
                <a:spcPts val="95"/>
              </a:spcBef>
              <a:buFont typeface="Wingdings"/>
              <a:buChar char=""/>
              <a:tabLst>
                <a:tab pos="0" algn="l"/>
              </a:tabLst>
            </a:pPr>
            <a:r>
              <a:rPr lang="nl-NL" sz="2400" spc="-5" dirty="0" smtClean="0">
                <a:solidFill>
                  <a:srgbClr val="514743"/>
                </a:solidFill>
                <a:latin typeface="Times New Roman"/>
                <a:cs typeface="Times New Roman"/>
              </a:rPr>
              <a:t>     Bootstrap</a:t>
            </a:r>
            <a:endParaRPr lang="nl-NL" sz="2400" dirty="0">
              <a:latin typeface="Times New Roman"/>
              <a:cs typeface="Times New Roman"/>
            </a:endParaRPr>
          </a:p>
          <a:p>
            <a:pPr>
              <a:lnSpc>
                <a:spcPct val="100000"/>
              </a:lnSpc>
              <a:buClr>
                <a:srgbClr val="514743"/>
              </a:buClr>
              <a:buFont typeface="Wingdings"/>
              <a:buChar char=""/>
            </a:pPr>
            <a:r>
              <a:rPr lang="nl-NL" sz="2400" dirty="0">
                <a:latin typeface="Times New Roman"/>
                <a:cs typeface="Times New Roman"/>
              </a:rPr>
              <a:t>    GIT</a:t>
            </a:r>
          </a:p>
          <a:p>
            <a:pPr>
              <a:lnSpc>
                <a:spcPct val="100000"/>
              </a:lnSpc>
              <a:buClr>
                <a:srgbClr val="514743"/>
              </a:buClr>
              <a:buFont typeface="Wingdings"/>
              <a:buChar char=""/>
            </a:pPr>
            <a:r>
              <a:rPr lang="nl-NL" sz="2400" dirty="0">
                <a:latin typeface="Times New Roman"/>
                <a:cs typeface="Times New Roman"/>
              </a:rPr>
              <a:t>    JS</a:t>
            </a:r>
          </a:p>
          <a:p>
            <a:pPr>
              <a:lnSpc>
                <a:spcPct val="100000"/>
              </a:lnSpc>
              <a:buClr>
                <a:srgbClr val="514743"/>
              </a:buClr>
              <a:buFont typeface="Wingdings"/>
              <a:buChar char=""/>
            </a:pPr>
            <a:r>
              <a:rPr lang="nl-NL" sz="2400" dirty="0">
                <a:latin typeface="Times New Roman"/>
                <a:cs typeface="Times New Roman"/>
              </a:rPr>
              <a:t>   </a:t>
            </a:r>
            <a:r>
              <a:rPr lang="nl-NL" sz="2400" dirty="0" smtClean="0">
                <a:latin typeface="Times New Roman"/>
                <a:cs typeface="Times New Roman"/>
              </a:rPr>
              <a:t> Visual studio code</a:t>
            </a:r>
            <a:endParaRPr lang="en-US" dirty="0"/>
          </a:p>
        </p:txBody>
      </p:sp>
      <p:sp>
        <p:nvSpPr>
          <p:cNvPr id="6" name="object 5"/>
          <p:cNvSpPr/>
          <p:nvPr/>
        </p:nvSpPr>
        <p:spPr>
          <a:xfrm>
            <a:off x="4932040" y="936498"/>
            <a:ext cx="3713988" cy="1714500"/>
          </a:xfrm>
          <a:prstGeom prst="rect">
            <a:avLst/>
          </a:prstGeom>
          <a:blipFill>
            <a:blip r:embed="rId2" cstate="print"/>
            <a:stretch>
              <a:fillRect/>
            </a:stretch>
          </a:blipFill>
        </p:spPr>
        <p:txBody>
          <a:bodyPr wrap="square" lIns="0" tIns="0" rIns="0" bIns="0" rtlCol="0"/>
          <a:lstStyle/>
          <a:p>
            <a:endParaRPr/>
          </a:p>
        </p:txBody>
      </p:sp>
      <p:sp>
        <p:nvSpPr>
          <p:cNvPr id="7" name="object 4"/>
          <p:cNvSpPr/>
          <p:nvPr/>
        </p:nvSpPr>
        <p:spPr>
          <a:xfrm>
            <a:off x="4554000" y="2715766"/>
            <a:ext cx="4256379" cy="1714124"/>
          </a:xfrm>
          <a:prstGeom prst="rect">
            <a:avLst/>
          </a:prstGeom>
          <a:blipFill>
            <a:blip r:embed="rId3" cstate="print"/>
            <a:stretch>
              <a:fillRect/>
            </a:stretch>
          </a:blipFill>
        </p:spPr>
        <p:txBody>
          <a:bodyPr wrap="square" lIns="0" tIns="0" rIns="0" bIns="0" rtlCol="0"/>
          <a:lstStyle/>
          <a:p>
            <a:endParaRPr/>
          </a:p>
        </p:txBody>
      </p:sp>
      <p:sp>
        <p:nvSpPr>
          <p:cNvPr id="8" name="AutoShape 2" descr="Những Entensions cho VSCode hữu ích nhấ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Hướng dẫn cài đặt Visual Studio Code (VS Code) lập trình siêu ngầ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Hướng dẫn cài đặt Visual Studio Code (VS Code) lập trình siêu ngầ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2931790"/>
            <a:ext cx="3075786" cy="1760551"/>
          </a:xfrm>
          <a:prstGeom prst="rect">
            <a:avLst/>
          </a:prstGeom>
        </p:spPr>
      </p:pic>
    </p:spTree>
    <p:extLst>
      <p:ext uri="{BB962C8B-B14F-4D97-AF65-F5344CB8AC3E}">
        <p14:creationId xmlns:p14="http://schemas.microsoft.com/office/powerpoint/2010/main" val="287805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0" y="558999"/>
            <a:ext cx="9144000" cy="7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187419" y="158889"/>
            <a:ext cx="8856984" cy="400110"/>
          </a:xfrm>
          <a:prstGeom prst="rect">
            <a:avLst/>
          </a:prstGeom>
          <a:noFill/>
        </p:spPr>
        <p:txBody>
          <a:bodyPr wrap="square" rtlCol="0">
            <a:spAutoFit/>
          </a:bodyPr>
          <a:lstStyle/>
          <a:p>
            <a:pPr algn="ctr"/>
            <a:r>
              <a:rPr lang="en-US" altLang="ko-KR" sz="2000" b="1" dirty="0" smtClean="0">
                <a:solidFill>
                  <a:schemeClr val="accent1"/>
                </a:solidFill>
                <a:cs typeface="Arial" pitchFamily="34" charset="0"/>
              </a:rPr>
              <a:t>IV. </a:t>
            </a:r>
            <a:r>
              <a:rPr lang="en-US" altLang="ko-KR" sz="2000" b="1" dirty="0" err="1" smtClean="0">
                <a:solidFill>
                  <a:schemeClr val="accent1"/>
                </a:solidFill>
                <a:cs typeface="Arial" pitchFamily="34" charset="0"/>
              </a:rPr>
              <a:t>Kết</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quả</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chương</a:t>
            </a:r>
            <a:r>
              <a:rPr lang="en-US" altLang="ko-KR" sz="2000" b="1" dirty="0" smtClean="0">
                <a:solidFill>
                  <a:schemeClr val="accent1"/>
                </a:solidFill>
                <a:cs typeface="Arial" pitchFamily="34" charset="0"/>
              </a:rPr>
              <a:t> </a:t>
            </a:r>
            <a:r>
              <a:rPr lang="en-US" altLang="ko-KR" sz="2000" b="1" dirty="0" err="1" smtClean="0">
                <a:solidFill>
                  <a:schemeClr val="accent1"/>
                </a:solidFill>
                <a:cs typeface="Arial" pitchFamily="34" charset="0"/>
              </a:rPr>
              <a:t>trình</a:t>
            </a:r>
            <a:endParaRPr lang="ko-KR" altLang="en-US" sz="2000" b="1" dirty="0">
              <a:solidFill>
                <a:schemeClr val="accent1"/>
              </a:solidFill>
              <a:cs typeface="Arial" pitchFamily="34" charset="0"/>
            </a:endParaRPr>
          </a:p>
        </p:txBody>
      </p:sp>
      <p:sp>
        <p:nvSpPr>
          <p:cNvPr id="3" name="TextBox 2"/>
          <p:cNvSpPr txBox="1"/>
          <p:nvPr/>
        </p:nvSpPr>
        <p:spPr>
          <a:xfrm>
            <a:off x="539552" y="2202200"/>
            <a:ext cx="3867452" cy="2575064"/>
          </a:xfrm>
          <a:prstGeom prst="rect">
            <a:avLst/>
          </a:prstGeom>
          <a:noFill/>
        </p:spPr>
        <p:txBody>
          <a:bodyPr wrap="square" rtlCol="0">
            <a:spAutoFit/>
          </a:bodyPr>
          <a:lstStyle/>
          <a:p>
            <a:pPr marL="355600" indent="-342900">
              <a:lnSpc>
                <a:spcPct val="100000"/>
              </a:lnSpc>
              <a:spcBef>
                <a:spcPts val="105"/>
              </a:spcBef>
              <a:buFont typeface="Arial" panose="020B0604020202020204" pitchFamily="34" charset="0"/>
              <a:buChar char="•"/>
              <a:tabLst>
                <a:tab pos="469900" algn="l"/>
                <a:tab pos="470534" algn="l"/>
              </a:tabLst>
            </a:pPr>
            <a:r>
              <a:rPr lang="en-US" spc="-25" dirty="0" err="1">
                <a:solidFill>
                  <a:srgbClr val="514743"/>
                </a:solidFill>
                <a:latin typeface="Georgia"/>
                <a:cs typeface="Georgia"/>
              </a:rPr>
              <a:t>Qu</a:t>
            </a:r>
            <a:r>
              <a:rPr lang="en-US" spc="-25" dirty="0" err="1">
                <a:solidFill>
                  <a:srgbClr val="514743"/>
                </a:solidFill>
                <a:cs typeface="Arial"/>
              </a:rPr>
              <a:t>ả</a:t>
            </a:r>
            <a:r>
              <a:rPr lang="en-US" spc="-25" dirty="0" err="1">
                <a:solidFill>
                  <a:srgbClr val="514743"/>
                </a:solidFill>
                <a:latin typeface="Georgia"/>
                <a:cs typeface="Georgia"/>
              </a:rPr>
              <a:t>n</a:t>
            </a:r>
            <a:r>
              <a:rPr lang="en-US" spc="-25" dirty="0">
                <a:solidFill>
                  <a:srgbClr val="514743"/>
                </a:solidFill>
                <a:latin typeface="Georgia"/>
                <a:cs typeface="Georgia"/>
              </a:rPr>
              <a:t> </a:t>
            </a:r>
            <a:r>
              <a:rPr lang="en-US" spc="30" dirty="0" err="1">
                <a:solidFill>
                  <a:srgbClr val="514743"/>
                </a:solidFill>
                <a:latin typeface="Georgia"/>
                <a:cs typeface="Georgia"/>
              </a:rPr>
              <a:t>lý</a:t>
            </a:r>
            <a:r>
              <a:rPr lang="en-US" spc="30" dirty="0">
                <a:solidFill>
                  <a:srgbClr val="514743"/>
                </a:solidFill>
                <a:latin typeface="Georgia"/>
                <a:cs typeface="Georgia"/>
              </a:rPr>
              <a:t> </a:t>
            </a:r>
            <a:r>
              <a:rPr lang="en-US" spc="-15" dirty="0" err="1">
                <a:solidFill>
                  <a:srgbClr val="514743"/>
                </a:solidFill>
                <a:latin typeface="Georgia"/>
                <a:cs typeface="Georgia"/>
              </a:rPr>
              <a:t>danh</a:t>
            </a:r>
            <a:r>
              <a:rPr lang="en-US" spc="-15" dirty="0">
                <a:solidFill>
                  <a:srgbClr val="514743"/>
                </a:solidFill>
                <a:latin typeface="Georgia"/>
                <a:cs typeface="Georgia"/>
              </a:rPr>
              <a:t> </a:t>
            </a:r>
            <a:r>
              <a:rPr lang="en-US" spc="-20" dirty="0" err="1">
                <a:solidFill>
                  <a:srgbClr val="514743"/>
                </a:solidFill>
                <a:latin typeface="Georgia"/>
                <a:cs typeface="Georgia"/>
              </a:rPr>
              <a:t>sách</a:t>
            </a:r>
            <a:r>
              <a:rPr lang="en-US" spc="-20" dirty="0">
                <a:solidFill>
                  <a:srgbClr val="514743"/>
                </a:solidFill>
                <a:latin typeface="Georgia"/>
                <a:cs typeface="Georgia"/>
              </a:rPr>
              <a:t> </a:t>
            </a:r>
            <a:r>
              <a:rPr lang="en-US" spc="-20" dirty="0" err="1" smtClean="0">
                <a:solidFill>
                  <a:srgbClr val="514743"/>
                </a:solidFill>
                <a:latin typeface="Georgia"/>
                <a:cs typeface="Georgia"/>
              </a:rPr>
              <a:t>phòng</a:t>
            </a:r>
            <a:r>
              <a:rPr lang="en-US" spc="-70" dirty="0" smtClean="0">
                <a:solidFill>
                  <a:srgbClr val="514743"/>
                </a:solidFill>
                <a:latin typeface="Georgia"/>
                <a:cs typeface="Georgia"/>
              </a:rPr>
              <a:t>	</a:t>
            </a:r>
            <a:endParaRPr lang="en-US" dirty="0">
              <a:latin typeface="Georgia"/>
              <a:cs typeface="Georgia"/>
            </a:endParaRPr>
          </a:p>
          <a:p>
            <a:pPr marL="355600" indent="-342900">
              <a:lnSpc>
                <a:spcPct val="100000"/>
              </a:lnSpc>
              <a:spcBef>
                <a:spcPts val="1560"/>
              </a:spcBef>
              <a:buFont typeface="Arial" panose="020B0604020202020204" pitchFamily="34" charset="0"/>
              <a:buChar char="•"/>
              <a:tabLst>
                <a:tab pos="469900" algn="l"/>
                <a:tab pos="470534" algn="l"/>
              </a:tabLst>
            </a:pPr>
            <a:r>
              <a:rPr lang="en-US" spc="-25" dirty="0" err="1">
                <a:solidFill>
                  <a:srgbClr val="514743"/>
                </a:solidFill>
                <a:latin typeface="Georgia"/>
                <a:cs typeface="Georgia"/>
              </a:rPr>
              <a:t>Qu</a:t>
            </a:r>
            <a:r>
              <a:rPr lang="en-US" spc="-25" dirty="0" err="1">
                <a:solidFill>
                  <a:srgbClr val="514743"/>
                </a:solidFill>
                <a:cs typeface="Arial"/>
              </a:rPr>
              <a:t>ả</a:t>
            </a:r>
            <a:r>
              <a:rPr lang="en-US" spc="-25" dirty="0" err="1">
                <a:solidFill>
                  <a:srgbClr val="514743"/>
                </a:solidFill>
                <a:latin typeface="Georgia"/>
                <a:cs typeface="Georgia"/>
              </a:rPr>
              <a:t>n</a:t>
            </a:r>
            <a:r>
              <a:rPr lang="en-US" spc="-25" dirty="0">
                <a:solidFill>
                  <a:srgbClr val="514743"/>
                </a:solidFill>
                <a:latin typeface="Georgia"/>
                <a:cs typeface="Georgia"/>
              </a:rPr>
              <a:t> </a:t>
            </a:r>
            <a:r>
              <a:rPr lang="en-US" spc="30" dirty="0" err="1">
                <a:solidFill>
                  <a:srgbClr val="514743"/>
                </a:solidFill>
                <a:latin typeface="Georgia"/>
                <a:cs typeface="Georgia"/>
              </a:rPr>
              <a:t>lý</a:t>
            </a:r>
            <a:r>
              <a:rPr lang="en-US" spc="30" dirty="0">
                <a:solidFill>
                  <a:srgbClr val="514743"/>
                </a:solidFill>
                <a:latin typeface="Georgia"/>
                <a:cs typeface="Georgia"/>
              </a:rPr>
              <a:t> </a:t>
            </a:r>
            <a:r>
              <a:rPr lang="en-US" spc="-15" dirty="0" err="1">
                <a:solidFill>
                  <a:srgbClr val="514743"/>
                </a:solidFill>
                <a:latin typeface="Georgia"/>
                <a:cs typeface="Georgia"/>
              </a:rPr>
              <a:t>danh</a:t>
            </a:r>
            <a:r>
              <a:rPr lang="en-US" spc="-15" dirty="0">
                <a:solidFill>
                  <a:srgbClr val="514743"/>
                </a:solidFill>
                <a:latin typeface="Georgia"/>
                <a:cs typeface="Georgia"/>
              </a:rPr>
              <a:t> </a:t>
            </a:r>
            <a:r>
              <a:rPr lang="en-US" spc="25" dirty="0" err="1">
                <a:solidFill>
                  <a:srgbClr val="514743"/>
                </a:solidFill>
                <a:latin typeface="Georgia"/>
                <a:cs typeface="Georgia"/>
              </a:rPr>
              <a:t>m</a:t>
            </a:r>
            <a:r>
              <a:rPr lang="en-US" spc="25" dirty="0" err="1">
                <a:solidFill>
                  <a:srgbClr val="514743"/>
                </a:solidFill>
                <a:cs typeface="Arial"/>
              </a:rPr>
              <a:t>ụ</a:t>
            </a:r>
            <a:r>
              <a:rPr lang="en-US" spc="25" dirty="0" err="1">
                <a:solidFill>
                  <a:srgbClr val="514743"/>
                </a:solidFill>
                <a:latin typeface="Georgia"/>
                <a:cs typeface="Georgia"/>
              </a:rPr>
              <a:t>c</a:t>
            </a:r>
            <a:r>
              <a:rPr lang="en-US" spc="25" dirty="0">
                <a:solidFill>
                  <a:srgbClr val="514743"/>
                </a:solidFill>
                <a:latin typeface="Georgia"/>
                <a:cs typeface="Georgia"/>
              </a:rPr>
              <a:t> </a:t>
            </a:r>
            <a:r>
              <a:rPr lang="en-US" spc="-70" dirty="0" err="1" smtClean="0">
                <a:solidFill>
                  <a:srgbClr val="514743"/>
                </a:solidFill>
                <a:latin typeface="Georgia"/>
                <a:cs typeface="Georgia"/>
              </a:rPr>
              <a:t>phòng</a:t>
            </a:r>
            <a:endParaRPr lang="en-US" dirty="0">
              <a:latin typeface="Georgia"/>
              <a:cs typeface="Georgia"/>
            </a:endParaRPr>
          </a:p>
          <a:p>
            <a:pPr marL="355600" indent="-342900">
              <a:lnSpc>
                <a:spcPct val="100000"/>
              </a:lnSpc>
              <a:spcBef>
                <a:spcPts val="1560"/>
              </a:spcBef>
              <a:buFont typeface="Arial" panose="020B0604020202020204" pitchFamily="34" charset="0"/>
              <a:buChar char="•"/>
              <a:tabLst>
                <a:tab pos="469900" algn="l"/>
                <a:tab pos="470534" algn="l"/>
              </a:tabLst>
            </a:pPr>
            <a:r>
              <a:rPr lang="en-US" spc="-25" dirty="0" err="1">
                <a:solidFill>
                  <a:srgbClr val="514743"/>
                </a:solidFill>
                <a:latin typeface="Georgia"/>
                <a:cs typeface="Georgia"/>
              </a:rPr>
              <a:t>Qu</a:t>
            </a:r>
            <a:r>
              <a:rPr lang="en-US" spc="-25" dirty="0" err="1">
                <a:solidFill>
                  <a:srgbClr val="514743"/>
                </a:solidFill>
                <a:cs typeface="Arial"/>
              </a:rPr>
              <a:t>ả</a:t>
            </a:r>
            <a:r>
              <a:rPr lang="en-US" spc="-25" dirty="0" err="1">
                <a:solidFill>
                  <a:srgbClr val="514743"/>
                </a:solidFill>
                <a:latin typeface="Georgia"/>
                <a:cs typeface="Georgia"/>
              </a:rPr>
              <a:t>n</a:t>
            </a:r>
            <a:r>
              <a:rPr lang="en-US" spc="-25" dirty="0">
                <a:solidFill>
                  <a:srgbClr val="514743"/>
                </a:solidFill>
                <a:latin typeface="Georgia"/>
                <a:cs typeface="Georgia"/>
              </a:rPr>
              <a:t> </a:t>
            </a:r>
            <a:r>
              <a:rPr lang="en-US" spc="30" dirty="0" err="1">
                <a:solidFill>
                  <a:srgbClr val="514743"/>
                </a:solidFill>
                <a:latin typeface="Georgia"/>
                <a:cs typeface="Georgia"/>
              </a:rPr>
              <a:t>lý</a:t>
            </a:r>
            <a:r>
              <a:rPr lang="en-US" spc="30" dirty="0">
                <a:solidFill>
                  <a:srgbClr val="514743"/>
                </a:solidFill>
                <a:latin typeface="Georgia"/>
                <a:cs typeface="Georgia"/>
              </a:rPr>
              <a:t> </a:t>
            </a:r>
            <a:r>
              <a:rPr lang="en-US" spc="-15" dirty="0" err="1" smtClean="0">
                <a:solidFill>
                  <a:srgbClr val="514743"/>
                </a:solidFill>
                <a:latin typeface="Georgia"/>
                <a:cs typeface="Georgia"/>
              </a:rPr>
              <a:t>đặt</a:t>
            </a:r>
            <a:r>
              <a:rPr lang="en-US" spc="-15" dirty="0" smtClean="0">
                <a:solidFill>
                  <a:srgbClr val="514743"/>
                </a:solidFill>
                <a:latin typeface="Georgia"/>
                <a:cs typeface="Georgia"/>
              </a:rPr>
              <a:t> </a:t>
            </a:r>
            <a:r>
              <a:rPr lang="en-US" spc="-15" dirty="0" err="1" smtClean="0">
                <a:solidFill>
                  <a:srgbClr val="514743"/>
                </a:solidFill>
                <a:latin typeface="Georgia"/>
                <a:cs typeface="Georgia"/>
              </a:rPr>
              <a:t>phòng</a:t>
            </a:r>
            <a:endParaRPr lang="en-US" dirty="0">
              <a:latin typeface="Georgia"/>
              <a:cs typeface="Georgia"/>
            </a:endParaRPr>
          </a:p>
          <a:p>
            <a:pPr marL="355600" indent="-342900">
              <a:lnSpc>
                <a:spcPct val="100000"/>
              </a:lnSpc>
              <a:spcBef>
                <a:spcPts val="1565"/>
              </a:spcBef>
              <a:buFont typeface="Arial" panose="020B0604020202020204" pitchFamily="34" charset="0"/>
              <a:buChar char="•"/>
              <a:tabLst>
                <a:tab pos="469900" algn="l"/>
                <a:tab pos="470534" algn="l"/>
              </a:tabLst>
            </a:pPr>
            <a:r>
              <a:rPr lang="en-US" spc="-25" dirty="0" err="1" smtClean="0">
                <a:solidFill>
                  <a:srgbClr val="514743"/>
                </a:solidFill>
                <a:latin typeface="Georgia"/>
                <a:cs typeface="Georgia"/>
              </a:rPr>
              <a:t>Thống</a:t>
            </a:r>
            <a:r>
              <a:rPr lang="en-US" spc="-25" dirty="0" smtClean="0">
                <a:solidFill>
                  <a:srgbClr val="514743"/>
                </a:solidFill>
                <a:latin typeface="Georgia"/>
                <a:cs typeface="Georgia"/>
              </a:rPr>
              <a:t> </a:t>
            </a:r>
            <a:r>
              <a:rPr lang="en-US" spc="-25" dirty="0" err="1" smtClean="0">
                <a:solidFill>
                  <a:srgbClr val="514743"/>
                </a:solidFill>
                <a:latin typeface="Georgia"/>
                <a:cs typeface="Georgia"/>
              </a:rPr>
              <a:t>kê</a:t>
            </a:r>
            <a:r>
              <a:rPr lang="en-US" spc="-25" dirty="0" smtClean="0">
                <a:solidFill>
                  <a:srgbClr val="514743"/>
                </a:solidFill>
                <a:latin typeface="Georgia"/>
                <a:cs typeface="Georgia"/>
              </a:rPr>
              <a:t> </a:t>
            </a:r>
            <a:r>
              <a:rPr lang="en-US" spc="-25" dirty="0" err="1" smtClean="0">
                <a:solidFill>
                  <a:srgbClr val="514743"/>
                </a:solidFill>
                <a:latin typeface="Georgia"/>
                <a:cs typeface="Georgia"/>
              </a:rPr>
              <a:t>phòng</a:t>
            </a:r>
            <a:endParaRPr lang="en-US" spc="-25" dirty="0" smtClean="0">
              <a:solidFill>
                <a:srgbClr val="514743"/>
              </a:solidFill>
              <a:latin typeface="Georgia"/>
              <a:cs typeface="Georgia"/>
            </a:endParaRPr>
          </a:p>
          <a:p>
            <a:pPr marL="355600" indent="-342900">
              <a:lnSpc>
                <a:spcPct val="100000"/>
              </a:lnSpc>
              <a:spcBef>
                <a:spcPts val="1565"/>
              </a:spcBef>
              <a:buFont typeface="Arial" panose="020B0604020202020204" pitchFamily="34" charset="0"/>
              <a:buChar char="•"/>
              <a:tabLst>
                <a:tab pos="469900" algn="l"/>
                <a:tab pos="470534" algn="l"/>
              </a:tabLst>
            </a:pPr>
            <a:r>
              <a:rPr lang="en-US" spc="-25" dirty="0" err="1" smtClean="0">
                <a:solidFill>
                  <a:srgbClr val="514743"/>
                </a:solidFill>
                <a:latin typeface="Georgia"/>
                <a:cs typeface="Georgia"/>
              </a:rPr>
              <a:t>Thống</a:t>
            </a:r>
            <a:r>
              <a:rPr lang="en-US" spc="-25" dirty="0" smtClean="0">
                <a:solidFill>
                  <a:srgbClr val="514743"/>
                </a:solidFill>
                <a:latin typeface="Georgia"/>
                <a:cs typeface="Georgia"/>
              </a:rPr>
              <a:t> </a:t>
            </a:r>
            <a:r>
              <a:rPr lang="en-US" spc="-25" dirty="0" err="1" smtClean="0">
                <a:solidFill>
                  <a:srgbClr val="514743"/>
                </a:solidFill>
                <a:latin typeface="Georgia"/>
                <a:cs typeface="Georgia"/>
              </a:rPr>
              <a:t>kê</a:t>
            </a:r>
            <a:r>
              <a:rPr lang="en-US" spc="-25" dirty="0" smtClean="0">
                <a:solidFill>
                  <a:srgbClr val="514743"/>
                </a:solidFill>
                <a:latin typeface="Georgia"/>
                <a:cs typeface="Georgia"/>
              </a:rPr>
              <a:t>  </a:t>
            </a:r>
            <a:r>
              <a:rPr lang="en-US" spc="-25" dirty="0" err="1" smtClean="0">
                <a:solidFill>
                  <a:srgbClr val="514743"/>
                </a:solidFill>
                <a:latin typeface="Georgia"/>
                <a:cs typeface="Georgia"/>
              </a:rPr>
              <a:t>bình</a:t>
            </a:r>
            <a:r>
              <a:rPr lang="en-US" spc="-25" dirty="0" smtClean="0">
                <a:solidFill>
                  <a:srgbClr val="514743"/>
                </a:solidFill>
                <a:latin typeface="Georgia"/>
                <a:cs typeface="Georgia"/>
              </a:rPr>
              <a:t> </a:t>
            </a:r>
            <a:r>
              <a:rPr lang="en-US" spc="-25" dirty="0" err="1" smtClean="0">
                <a:solidFill>
                  <a:srgbClr val="514743"/>
                </a:solidFill>
                <a:latin typeface="Georgia"/>
                <a:cs typeface="Georgia"/>
              </a:rPr>
              <a:t>luận</a:t>
            </a:r>
            <a:endParaRPr lang="en-US" dirty="0">
              <a:latin typeface="Georgia"/>
              <a:cs typeface="Georgia"/>
            </a:endParaRPr>
          </a:p>
          <a:p>
            <a:endParaRPr lang="en-US" dirty="0"/>
          </a:p>
        </p:txBody>
      </p:sp>
      <p:sp>
        <p:nvSpPr>
          <p:cNvPr id="6" name="TextBox 5"/>
          <p:cNvSpPr txBox="1"/>
          <p:nvPr/>
        </p:nvSpPr>
        <p:spPr>
          <a:xfrm>
            <a:off x="4656586" y="895782"/>
            <a:ext cx="4428492" cy="2082621"/>
          </a:xfrm>
          <a:prstGeom prst="rect">
            <a:avLst/>
          </a:prstGeom>
          <a:noFill/>
        </p:spPr>
        <p:txBody>
          <a:bodyPr wrap="square" rtlCol="0">
            <a:spAutoFit/>
          </a:bodyPr>
          <a:lstStyle/>
          <a:p>
            <a:pPr marL="355600" indent="-342900">
              <a:lnSpc>
                <a:spcPct val="150000"/>
              </a:lnSpc>
              <a:spcBef>
                <a:spcPts val="105"/>
              </a:spcBef>
              <a:buFont typeface="Arial" panose="020B0604020202020204" pitchFamily="34" charset="0"/>
              <a:buChar char="•"/>
              <a:tabLst>
                <a:tab pos="469265" algn="l"/>
                <a:tab pos="469900" algn="l"/>
              </a:tabLst>
            </a:pPr>
            <a:r>
              <a:rPr lang="en-US" spc="-30" dirty="0" err="1" smtClean="0">
                <a:solidFill>
                  <a:srgbClr val="514743"/>
                </a:solidFill>
                <a:latin typeface="Georgia"/>
                <a:cs typeface="Georgia"/>
              </a:rPr>
              <a:t>Tìm</a:t>
            </a:r>
            <a:r>
              <a:rPr lang="en-US" spc="-30" dirty="0" smtClean="0">
                <a:solidFill>
                  <a:srgbClr val="514743"/>
                </a:solidFill>
                <a:latin typeface="Georgia"/>
                <a:cs typeface="Georgia"/>
              </a:rPr>
              <a:t> </a:t>
            </a:r>
            <a:r>
              <a:rPr lang="en-US" spc="-30" dirty="0" err="1" smtClean="0">
                <a:solidFill>
                  <a:srgbClr val="514743"/>
                </a:solidFill>
                <a:latin typeface="Georgia"/>
                <a:cs typeface="Georgia"/>
              </a:rPr>
              <a:t>kiếm</a:t>
            </a:r>
            <a:endParaRPr lang="en-US" spc="-30" dirty="0" smtClean="0">
              <a:solidFill>
                <a:srgbClr val="514743"/>
              </a:solidFill>
              <a:latin typeface="Georgia"/>
              <a:cs typeface="Georgia"/>
            </a:endParaRPr>
          </a:p>
          <a:p>
            <a:pPr marL="355600" indent="-342900">
              <a:lnSpc>
                <a:spcPct val="150000"/>
              </a:lnSpc>
              <a:spcBef>
                <a:spcPts val="105"/>
              </a:spcBef>
              <a:buFont typeface="Arial" panose="020B0604020202020204" pitchFamily="34" charset="0"/>
              <a:buChar char="•"/>
              <a:tabLst>
                <a:tab pos="469265" algn="l"/>
                <a:tab pos="469900" algn="l"/>
              </a:tabLst>
            </a:pPr>
            <a:r>
              <a:rPr lang="vi-VN" spc="-95" dirty="0">
                <a:solidFill>
                  <a:srgbClr val="514743"/>
                </a:solidFill>
                <a:cs typeface="Arial"/>
              </a:rPr>
              <a:t>Đặ</a:t>
            </a:r>
            <a:r>
              <a:rPr lang="vi-VN" spc="-95" dirty="0">
                <a:solidFill>
                  <a:srgbClr val="514743"/>
                </a:solidFill>
                <a:latin typeface="Georgia"/>
                <a:cs typeface="Georgia"/>
              </a:rPr>
              <a:t>t  </a:t>
            </a:r>
            <a:r>
              <a:rPr lang="en-US" spc="30" dirty="0" err="1">
                <a:solidFill>
                  <a:srgbClr val="514743"/>
                </a:solidFill>
                <a:latin typeface="Georgia"/>
                <a:cs typeface="Georgia"/>
              </a:rPr>
              <a:t>phòng</a:t>
            </a:r>
            <a:r>
              <a:rPr lang="vi-VN" spc="30" dirty="0">
                <a:solidFill>
                  <a:srgbClr val="514743"/>
                </a:solidFill>
                <a:latin typeface="Georgia"/>
                <a:cs typeface="Georgia"/>
              </a:rPr>
              <a:t> </a:t>
            </a:r>
            <a:r>
              <a:rPr lang="vi-VN" spc="-35" dirty="0">
                <a:solidFill>
                  <a:srgbClr val="514743"/>
                </a:solidFill>
                <a:latin typeface="Georgia"/>
                <a:cs typeface="Georgia"/>
              </a:rPr>
              <a:t>tr</a:t>
            </a:r>
            <a:r>
              <a:rPr lang="vi-VN" spc="-35" dirty="0">
                <a:solidFill>
                  <a:srgbClr val="514743"/>
                </a:solidFill>
                <a:cs typeface="Arial"/>
              </a:rPr>
              <a:t>ự</a:t>
            </a:r>
            <a:r>
              <a:rPr lang="vi-VN" spc="-35" dirty="0">
                <a:solidFill>
                  <a:srgbClr val="514743"/>
                </a:solidFill>
                <a:latin typeface="Georgia"/>
                <a:cs typeface="Georgia"/>
              </a:rPr>
              <a:t>c</a:t>
            </a:r>
            <a:r>
              <a:rPr lang="vi-VN" spc="-240" dirty="0">
                <a:solidFill>
                  <a:srgbClr val="514743"/>
                </a:solidFill>
                <a:latin typeface="Georgia"/>
                <a:cs typeface="Georgia"/>
              </a:rPr>
              <a:t> </a:t>
            </a:r>
            <a:r>
              <a:rPr lang="vi-VN" spc="-30" dirty="0">
                <a:solidFill>
                  <a:srgbClr val="514743"/>
                </a:solidFill>
                <a:latin typeface="Georgia"/>
                <a:cs typeface="Georgia"/>
              </a:rPr>
              <a:t>tuy</a:t>
            </a:r>
            <a:r>
              <a:rPr lang="vi-VN" spc="-30" dirty="0">
                <a:solidFill>
                  <a:srgbClr val="514743"/>
                </a:solidFill>
                <a:cs typeface="Arial"/>
              </a:rPr>
              <a:t>ế</a:t>
            </a:r>
            <a:r>
              <a:rPr lang="vi-VN" spc="-30" dirty="0">
                <a:solidFill>
                  <a:srgbClr val="514743"/>
                </a:solidFill>
                <a:latin typeface="Georgia"/>
                <a:cs typeface="Georgia"/>
              </a:rPr>
              <a:t>n</a:t>
            </a:r>
            <a:endParaRPr lang="en-US" spc="-30" dirty="0">
              <a:solidFill>
                <a:srgbClr val="514743"/>
              </a:solidFill>
              <a:latin typeface="Georgia"/>
              <a:cs typeface="Georgia"/>
            </a:endParaRPr>
          </a:p>
          <a:p>
            <a:pPr marL="355600" indent="-342900">
              <a:lnSpc>
                <a:spcPct val="150000"/>
              </a:lnSpc>
              <a:spcBef>
                <a:spcPts val="105"/>
              </a:spcBef>
              <a:buFont typeface="Arial" panose="020B0604020202020204" pitchFamily="34" charset="0"/>
              <a:buChar char="•"/>
              <a:tabLst>
                <a:tab pos="469265" algn="l"/>
                <a:tab pos="469900" algn="l"/>
              </a:tabLst>
            </a:pPr>
            <a:r>
              <a:rPr lang="en-US" spc="-30" dirty="0" err="1" smtClean="0">
                <a:solidFill>
                  <a:srgbClr val="514743"/>
                </a:solidFill>
                <a:latin typeface="Georgia"/>
                <a:cs typeface="Georgia"/>
              </a:rPr>
              <a:t>Bình</a:t>
            </a:r>
            <a:r>
              <a:rPr lang="en-US" spc="-30" dirty="0" smtClean="0">
                <a:solidFill>
                  <a:srgbClr val="514743"/>
                </a:solidFill>
                <a:latin typeface="Georgia"/>
                <a:cs typeface="Georgia"/>
              </a:rPr>
              <a:t> </a:t>
            </a:r>
            <a:r>
              <a:rPr lang="en-US" spc="-30" dirty="0" err="1" smtClean="0">
                <a:solidFill>
                  <a:srgbClr val="514743"/>
                </a:solidFill>
                <a:latin typeface="Georgia"/>
                <a:cs typeface="Georgia"/>
              </a:rPr>
              <a:t>luận</a:t>
            </a:r>
            <a:endParaRPr lang="en-US" spc="-30" dirty="0" smtClean="0">
              <a:solidFill>
                <a:srgbClr val="514743"/>
              </a:solidFill>
              <a:latin typeface="Georgia"/>
              <a:cs typeface="Georgia"/>
            </a:endParaRPr>
          </a:p>
          <a:p>
            <a:pPr marL="355600" indent="-342900">
              <a:lnSpc>
                <a:spcPct val="150000"/>
              </a:lnSpc>
              <a:spcBef>
                <a:spcPts val="105"/>
              </a:spcBef>
              <a:buFont typeface="Arial" panose="020B0604020202020204" pitchFamily="34" charset="0"/>
              <a:buChar char="•"/>
              <a:tabLst>
                <a:tab pos="469265" algn="l"/>
                <a:tab pos="469900" algn="l"/>
              </a:tabLst>
            </a:pPr>
            <a:r>
              <a:rPr lang="en-US" spc="-30" dirty="0" err="1" smtClean="0">
                <a:solidFill>
                  <a:srgbClr val="514743"/>
                </a:solidFill>
                <a:latin typeface="Georgia"/>
                <a:cs typeface="Georgia"/>
              </a:rPr>
              <a:t>Đánh</a:t>
            </a:r>
            <a:r>
              <a:rPr lang="en-US" spc="-30" dirty="0" smtClean="0">
                <a:solidFill>
                  <a:srgbClr val="514743"/>
                </a:solidFill>
                <a:latin typeface="Georgia"/>
                <a:cs typeface="Georgia"/>
              </a:rPr>
              <a:t> </a:t>
            </a:r>
            <a:r>
              <a:rPr lang="en-US" spc="-30" dirty="0" err="1" smtClean="0">
                <a:solidFill>
                  <a:srgbClr val="514743"/>
                </a:solidFill>
                <a:latin typeface="Georgia"/>
                <a:cs typeface="Georgia"/>
              </a:rPr>
              <a:t>giá</a:t>
            </a:r>
            <a:endParaRPr lang="en-US" spc="-30" dirty="0" smtClean="0">
              <a:solidFill>
                <a:srgbClr val="514743"/>
              </a:solidFill>
              <a:latin typeface="Georgia"/>
              <a:cs typeface="Georgia"/>
            </a:endParaRPr>
          </a:p>
          <a:p>
            <a:pPr marL="355600" indent="-342900">
              <a:lnSpc>
                <a:spcPct val="100000"/>
              </a:lnSpc>
              <a:spcBef>
                <a:spcPts val="105"/>
              </a:spcBef>
              <a:buFont typeface="Arial" panose="020B0604020202020204" pitchFamily="34" charset="0"/>
              <a:buChar char="•"/>
              <a:tabLst>
                <a:tab pos="469265" algn="l"/>
                <a:tab pos="469900" algn="l"/>
              </a:tabLst>
            </a:pPr>
            <a:endParaRPr lang="vi-VN" dirty="0">
              <a:latin typeface="Georgia"/>
              <a:cs typeface="Georgia"/>
            </a:endParaRPr>
          </a:p>
        </p:txBody>
      </p:sp>
      <p:sp>
        <p:nvSpPr>
          <p:cNvPr id="7" name="TextBox 6"/>
          <p:cNvSpPr txBox="1"/>
          <p:nvPr/>
        </p:nvSpPr>
        <p:spPr>
          <a:xfrm>
            <a:off x="683568" y="895781"/>
            <a:ext cx="4392488" cy="1405513"/>
          </a:xfrm>
          <a:prstGeom prst="rect">
            <a:avLst/>
          </a:prstGeom>
          <a:noFill/>
        </p:spPr>
        <p:txBody>
          <a:bodyPr wrap="square" rtlCol="0">
            <a:spAutoFit/>
          </a:bodyPr>
          <a:lstStyle/>
          <a:p>
            <a:pPr marL="355600" indent="-342900">
              <a:lnSpc>
                <a:spcPct val="100000"/>
              </a:lnSpc>
              <a:spcBef>
                <a:spcPts val="1565"/>
              </a:spcBef>
              <a:buFont typeface="Arial" panose="020B0604020202020204" pitchFamily="34" charset="0"/>
              <a:buChar char="•"/>
              <a:tabLst>
                <a:tab pos="469900" algn="l"/>
                <a:tab pos="470534" algn="l"/>
              </a:tabLst>
            </a:pPr>
            <a:r>
              <a:rPr lang="en-US" spc="-25" dirty="0" err="1" smtClean="0">
                <a:solidFill>
                  <a:srgbClr val="514743"/>
                </a:solidFill>
                <a:latin typeface="Georgia"/>
                <a:cs typeface="Georgia"/>
              </a:rPr>
              <a:t>Qu</a:t>
            </a:r>
            <a:r>
              <a:rPr lang="en-US" spc="-25" dirty="0" err="1" smtClean="0">
                <a:solidFill>
                  <a:srgbClr val="514743"/>
                </a:solidFill>
                <a:cs typeface="Arial"/>
              </a:rPr>
              <a:t>ả</a:t>
            </a:r>
            <a:r>
              <a:rPr lang="en-US" spc="-25" dirty="0" err="1" smtClean="0">
                <a:solidFill>
                  <a:srgbClr val="514743"/>
                </a:solidFill>
                <a:latin typeface="Georgia"/>
                <a:cs typeface="Georgia"/>
              </a:rPr>
              <a:t>n</a:t>
            </a:r>
            <a:r>
              <a:rPr lang="en-US" spc="-25" dirty="0" smtClean="0">
                <a:solidFill>
                  <a:srgbClr val="514743"/>
                </a:solidFill>
                <a:latin typeface="Georgia"/>
                <a:cs typeface="Georgia"/>
              </a:rPr>
              <a:t> </a:t>
            </a:r>
            <a:r>
              <a:rPr lang="en-US" spc="30" dirty="0" err="1">
                <a:solidFill>
                  <a:srgbClr val="514743"/>
                </a:solidFill>
                <a:latin typeface="Georgia"/>
                <a:cs typeface="Georgia"/>
              </a:rPr>
              <a:t>lý</a:t>
            </a:r>
            <a:r>
              <a:rPr lang="en-US" spc="30" dirty="0">
                <a:solidFill>
                  <a:srgbClr val="514743"/>
                </a:solidFill>
                <a:latin typeface="Georgia"/>
                <a:cs typeface="Georgia"/>
              </a:rPr>
              <a:t> </a:t>
            </a:r>
            <a:r>
              <a:rPr lang="en-US" spc="-10" dirty="0">
                <a:solidFill>
                  <a:srgbClr val="514743"/>
                </a:solidFill>
                <a:latin typeface="Georgia"/>
                <a:cs typeface="Georgia"/>
              </a:rPr>
              <a:t>thành</a:t>
            </a:r>
            <a:r>
              <a:rPr lang="en-US" spc="95" dirty="0">
                <a:solidFill>
                  <a:srgbClr val="514743"/>
                </a:solidFill>
                <a:latin typeface="Georgia"/>
                <a:cs typeface="Georgia"/>
              </a:rPr>
              <a:t> </a:t>
            </a:r>
            <a:r>
              <a:rPr lang="en-US" spc="5" dirty="0" err="1" smtClean="0">
                <a:solidFill>
                  <a:srgbClr val="514743"/>
                </a:solidFill>
                <a:latin typeface="Georgia"/>
                <a:cs typeface="Georgia"/>
              </a:rPr>
              <a:t>viên</a:t>
            </a:r>
            <a:endParaRPr lang="en-US" spc="5" dirty="0" smtClean="0">
              <a:solidFill>
                <a:srgbClr val="514743"/>
              </a:solidFill>
              <a:latin typeface="Georgia"/>
              <a:cs typeface="Georgia"/>
            </a:endParaRPr>
          </a:p>
          <a:p>
            <a:pPr marL="355600" indent="-342900">
              <a:lnSpc>
                <a:spcPct val="100000"/>
              </a:lnSpc>
              <a:spcBef>
                <a:spcPts val="1565"/>
              </a:spcBef>
              <a:buFont typeface="Arial" panose="020B0604020202020204" pitchFamily="34" charset="0"/>
              <a:buChar char="•"/>
              <a:tabLst>
                <a:tab pos="469900" algn="l"/>
                <a:tab pos="470534" algn="l"/>
              </a:tabLst>
            </a:pPr>
            <a:r>
              <a:rPr lang="en-US" spc="5" dirty="0" err="1" smtClean="0">
                <a:solidFill>
                  <a:srgbClr val="514743"/>
                </a:solidFill>
                <a:latin typeface="Georgia"/>
                <a:cs typeface="Georgia"/>
              </a:rPr>
              <a:t>Phân</a:t>
            </a:r>
            <a:r>
              <a:rPr lang="en-US" spc="5" dirty="0" smtClean="0">
                <a:solidFill>
                  <a:srgbClr val="514743"/>
                </a:solidFill>
                <a:latin typeface="Georgia"/>
                <a:cs typeface="Georgia"/>
              </a:rPr>
              <a:t> </a:t>
            </a:r>
            <a:r>
              <a:rPr lang="en-US" spc="5" dirty="0" err="1" smtClean="0">
                <a:solidFill>
                  <a:srgbClr val="514743"/>
                </a:solidFill>
                <a:latin typeface="Georgia"/>
                <a:cs typeface="Georgia"/>
              </a:rPr>
              <a:t>quyền</a:t>
            </a:r>
            <a:r>
              <a:rPr lang="en-US" spc="5" dirty="0" smtClean="0">
                <a:solidFill>
                  <a:srgbClr val="514743"/>
                </a:solidFill>
                <a:latin typeface="Georgia"/>
                <a:cs typeface="Georgia"/>
              </a:rPr>
              <a:t> </a:t>
            </a:r>
            <a:r>
              <a:rPr lang="en-US" spc="5" dirty="0" err="1" smtClean="0">
                <a:solidFill>
                  <a:srgbClr val="514743"/>
                </a:solidFill>
                <a:latin typeface="Georgia"/>
                <a:cs typeface="Georgia"/>
              </a:rPr>
              <a:t>tài</a:t>
            </a:r>
            <a:r>
              <a:rPr lang="en-US" spc="5" dirty="0" smtClean="0">
                <a:solidFill>
                  <a:srgbClr val="514743"/>
                </a:solidFill>
                <a:latin typeface="Georgia"/>
                <a:cs typeface="Georgia"/>
              </a:rPr>
              <a:t> </a:t>
            </a:r>
            <a:r>
              <a:rPr lang="en-US" spc="5" dirty="0" err="1" smtClean="0">
                <a:solidFill>
                  <a:srgbClr val="514743"/>
                </a:solidFill>
                <a:latin typeface="Georgia"/>
                <a:cs typeface="Georgia"/>
              </a:rPr>
              <a:t>khoản</a:t>
            </a:r>
            <a:r>
              <a:rPr lang="en-US" spc="5" dirty="0" smtClean="0">
                <a:solidFill>
                  <a:srgbClr val="514743"/>
                </a:solidFill>
                <a:latin typeface="Georgia"/>
                <a:cs typeface="Georgia"/>
              </a:rPr>
              <a:t/>
            </a:r>
            <a:br>
              <a:rPr lang="en-US" spc="5" dirty="0" smtClean="0">
                <a:solidFill>
                  <a:srgbClr val="514743"/>
                </a:solidFill>
                <a:latin typeface="Georgia"/>
                <a:cs typeface="Georgia"/>
              </a:rPr>
            </a:br>
            <a:endParaRPr lang="en-US" dirty="0">
              <a:latin typeface="Georgia"/>
              <a:cs typeface="Georgia"/>
            </a:endParaRPr>
          </a:p>
          <a:p>
            <a:endParaRPr lang="en-US" spc="-25" dirty="0">
              <a:solidFill>
                <a:srgbClr val="514743"/>
              </a:solidFill>
              <a:latin typeface="Georgia"/>
              <a:cs typeface="Georgia"/>
            </a:endParaRPr>
          </a:p>
        </p:txBody>
      </p:sp>
    </p:spTree>
    <p:extLst>
      <p:ext uri="{BB962C8B-B14F-4D97-AF65-F5344CB8AC3E}">
        <p14:creationId xmlns:p14="http://schemas.microsoft.com/office/powerpoint/2010/main" val="409996115"/>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1599</TotalTime>
  <Words>700</Words>
  <Application>Microsoft Office PowerPoint</Application>
  <PresentationFormat>On-screen Show (16:9)</PresentationFormat>
  <Paragraphs>95</Paragraphs>
  <Slides>16</Slides>
  <Notes>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AutoBVT</cp:lastModifiedBy>
  <cp:revision>92</cp:revision>
  <dcterms:created xsi:type="dcterms:W3CDTF">2016-12-05T23:26:54Z</dcterms:created>
  <dcterms:modified xsi:type="dcterms:W3CDTF">2021-10-29T11:55:21Z</dcterms:modified>
</cp:coreProperties>
</file>