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477" r:id="rId3"/>
    <p:sldId id="278" r:id="rId4"/>
    <p:sldId id="478" r:id="rId5"/>
    <p:sldId id="490" r:id="rId6"/>
    <p:sldId id="488" r:id="rId7"/>
    <p:sldId id="480" r:id="rId8"/>
    <p:sldId id="489" r:id="rId9"/>
    <p:sldId id="481" r:id="rId10"/>
    <p:sldId id="507" r:id="rId11"/>
    <p:sldId id="482" r:id="rId12"/>
    <p:sldId id="483" r:id="rId13"/>
    <p:sldId id="496" r:id="rId14"/>
    <p:sldId id="485" r:id="rId15"/>
    <p:sldId id="484" r:id="rId16"/>
    <p:sldId id="486" r:id="rId17"/>
    <p:sldId id="487" r:id="rId18"/>
    <p:sldId id="508" r:id="rId19"/>
    <p:sldId id="509" r:id="rId20"/>
    <p:sldId id="500" r:id="rId21"/>
    <p:sldId id="510" r:id="rId22"/>
    <p:sldId id="511" r:id="rId23"/>
    <p:sldId id="512" r:id="rId24"/>
    <p:sldId id="491" r:id="rId25"/>
    <p:sldId id="493" r:id="rId26"/>
    <p:sldId id="495" r:id="rId27"/>
    <p:sldId id="494" r:id="rId28"/>
    <p:sldId id="497" r:id="rId29"/>
    <p:sldId id="502" r:id="rId30"/>
    <p:sldId id="515" r:id="rId31"/>
    <p:sldId id="498" r:id="rId32"/>
    <p:sldId id="504" r:id="rId33"/>
    <p:sldId id="499" r:id="rId34"/>
    <p:sldId id="506" r:id="rId35"/>
    <p:sldId id="503" r:id="rId36"/>
    <p:sldId id="513" r:id="rId37"/>
    <p:sldId id="501" r:id="rId38"/>
    <p:sldId id="266" r:id="rId39"/>
    <p:sldId id="51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940" autoAdjust="0"/>
  </p:normalViewPr>
  <p:slideViewPr>
    <p:cSldViewPr snapToGrid="0">
      <p:cViewPr>
        <p:scale>
          <a:sx n="83" d="100"/>
          <a:sy n="83" d="100"/>
        </p:scale>
        <p:origin x="-658"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95735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3088421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4575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20837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4081846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1776381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Luồng</a:t>
            </a:r>
            <a:r>
              <a:rPr lang="en-US" baseline="0" dirty="0" smtClean="0"/>
              <a:t> static </a:t>
            </a:r>
            <a:r>
              <a:rPr lang="en-US" baseline="0" dirty="0" err="1" smtClean="0"/>
              <a:t>contructor</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640424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3322829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1122366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809049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242378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143730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4027950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3627862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651390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1965663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2272443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1470495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334589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2962797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5089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12664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386844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762500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74700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223547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73207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2572868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xmlns=""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xmlns=""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80321" y="42791"/>
            <a:ext cx="1182835"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xmlns=""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a:extLst>
              <a:ext uri="{FF2B5EF4-FFF2-40B4-BE49-F238E27FC236}">
                <a16:creationId xmlns:a16="http://schemas.microsoft.com/office/drawing/2014/main" xmlns="" id="{5450DD95-CA3E-FD96-C39A-1FFEA50870F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80321" y="42791"/>
            <a:ext cx="1182835"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724" y="2241458"/>
            <a:ext cx="1072055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Object-Oriented Programming</a:t>
            </a:r>
            <a:endParaRPr lang="en-US" sz="4400" dirty="0"/>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2">
            <a:extLst>
              <a:ext uri="{FF2B5EF4-FFF2-40B4-BE49-F238E27FC236}">
                <a16:creationId xmlns:a16="http://schemas.microsoft.com/office/drawing/2014/main" xmlns=""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xmlns="" id="{46B3D1E6-A454-4585-A063-A0EDCFBFF8D0}"/>
              </a:ext>
            </a:extLst>
          </p:cNvPr>
          <p:cNvSpPr txBox="1"/>
          <p:nvPr/>
        </p:nvSpPr>
        <p:spPr>
          <a:xfrm>
            <a:off x="-138223" y="1593564"/>
            <a:ext cx="12107917" cy="4383701"/>
          </a:xfrm>
          <a:prstGeom prst="rect">
            <a:avLst/>
          </a:prstGeom>
          <a:noFill/>
        </p:spPr>
        <p:txBody>
          <a:bodyPr wrap="square">
            <a:spAutoFit/>
          </a:bodyPr>
          <a:lstStyle/>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internal</a:t>
            </a:r>
            <a:r>
              <a:rPr lang="en-US" sz="2300">
                <a:latin typeface="+mj-lt"/>
              </a:rPr>
              <a:t>: The type or member can be accessed by any code in the same assembly, but not from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 internal</a:t>
            </a:r>
            <a:r>
              <a:rPr lang="en-US" sz="2300">
                <a:latin typeface="+mj-lt"/>
              </a:rPr>
              <a:t>: The type or member can be accessed by any code in the assembly in which it's declared, or from within a derived class in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 protected</a:t>
            </a:r>
            <a:r>
              <a:rPr lang="en-US" sz="2300">
                <a:latin typeface="+mj-lt"/>
              </a:rPr>
              <a:t>: The type or member can be accessed only within its declaring assembly, by code in the same class or in a type that is derived from that class</a:t>
            </a:r>
          </a:p>
        </p:txBody>
      </p:sp>
    </p:spTree>
    <p:extLst>
      <p:ext uri="{BB962C8B-B14F-4D97-AF65-F5344CB8AC3E}">
        <p14:creationId xmlns:p14="http://schemas.microsoft.com/office/powerpoint/2010/main" val="59969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2">
            <a:extLst>
              <a:ext uri="{FF2B5EF4-FFF2-40B4-BE49-F238E27FC236}">
                <a16:creationId xmlns:a16="http://schemas.microsoft.com/office/drawing/2014/main" xmlns="" id="{E617D497-60E0-4420-8C08-CAF8A487B0E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xmlns="" id="{3C896355-DFB3-4DBC-B36E-32CCCA455558}"/>
              </a:ext>
            </a:extLst>
          </p:cNvPr>
          <p:cNvSpPr txBox="1"/>
          <p:nvPr/>
        </p:nvSpPr>
        <p:spPr>
          <a:xfrm>
            <a:off x="172440" y="1272417"/>
            <a:ext cx="11789184" cy="528118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Encapsulation is defined as binding data and code that manipulates it together in a single unit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Data is privately bound within a class without direct access from the outside of the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All objects that need to read or modify the data of an object should do it through the public methods that a class provides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This characteristic is called data hiding and makes code less error-prone by defining a limited number of entry points to an object’s data</a:t>
            </a:r>
          </a:p>
        </p:txBody>
      </p:sp>
    </p:spTree>
    <p:extLst>
      <p:ext uri="{BB962C8B-B14F-4D97-AF65-F5344CB8AC3E}">
        <p14:creationId xmlns:p14="http://schemas.microsoft.com/office/powerpoint/2010/main" val="366885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itle 2">
            <a:extLst>
              <a:ext uri="{FF2B5EF4-FFF2-40B4-BE49-F238E27FC236}">
                <a16:creationId xmlns:a16="http://schemas.microsoft.com/office/drawing/2014/main" xmlns="" id="{F0CAF2EC-0230-432F-AC52-F3CD68093DC9}"/>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xmlns="" id="{2A9C9A2F-4BB9-4791-BC84-53CFBFF6FCEB}"/>
              </a:ext>
            </a:extLst>
          </p:cNvPr>
          <p:cNvPicPr>
            <a:picLocks noChangeAspect="1"/>
          </p:cNvPicPr>
          <p:nvPr/>
        </p:nvPicPr>
        <p:blipFill>
          <a:blip r:embed="rId2"/>
          <a:stretch>
            <a:fillRect/>
          </a:stretch>
        </p:blipFill>
        <p:spPr>
          <a:xfrm>
            <a:off x="0" y="1503580"/>
            <a:ext cx="7712056" cy="4490765"/>
          </a:xfrm>
          <a:prstGeom prst="rect">
            <a:avLst/>
          </a:prstGeom>
        </p:spPr>
      </p:pic>
      <p:pic>
        <p:nvPicPr>
          <p:cNvPr id="9" name="Picture 8">
            <a:extLst>
              <a:ext uri="{FF2B5EF4-FFF2-40B4-BE49-F238E27FC236}">
                <a16:creationId xmlns:a16="http://schemas.microsoft.com/office/drawing/2014/main" xmlns="" id="{FC75A210-66F5-4A86-8F05-EC7EB00EC134}"/>
              </a:ext>
            </a:extLst>
          </p:cNvPr>
          <p:cNvPicPr>
            <a:picLocks noChangeAspect="1"/>
          </p:cNvPicPr>
          <p:nvPr/>
        </p:nvPicPr>
        <p:blipFill>
          <a:blip r:embed="rId3"/>
          <a:stretch>
            <a:fillRect/>
          </a:stretch>
        </p:blipFill>
        <p:spPr>
          <a:xfrm>
            <a:off x="4446032" y="1543800"/>
            <a:ext cx="7745968" cy="2586766"/>
          </a:xfrm>
          <a:prstGeom prst="rect">
            <a:avLst/>
          </a:prstGeom>
          <a:ln>
            <a:solidFill>
              <a:schemeClr val="accent1"/>
            </a:solidFill>
          </a:ln>
        </p:spPr>
      </p:pic>
      <p:pic>
        <p:nvPicPr>
          <p:cNvPr id="11" name="Picture 10">
            <a:extLst>
              <a:ext uri="{FF2B5EF4-FFF2-40B4-BE49-F238E27FC236}">
                <a16:creationId xmlns:a16="http://schemas.microsoft.com/office/drawing/2014/main" xmlns="" id="{D86611AC-1F7B-405F-8D66-AB02457DB7F5}"/>
              </a:ext>
            </a:extLst>
          </p:cNvPr>
          <p:cNvPicPr>
            <a:picLocks noChangeAspect="1"/>
          </p:cNvPicPr>
          <p:nvPr/>
        </p:nvPicPr>
        <p:blipFill>
          <a:blip r:embed="rId4"/>
          <a:stretch>
            <a:fillRect/>
          </a:stretch>
        </p:blipFill>
        <p:spPr>
          <a:xfrm>
            <a:off x="8686060" y="3252032"/>
            <a:ext cx="3305361" cy="850451"/>
          </a:xfrm>
          <a:prstGeom prst="rect">
            <a:avLst/>
          </a:prstGeom>
        </p:spPr>
      </p:pic>
    </p:spTree>
    <p:extLst>
      <p:ext uri="{BB962C8B-B14F-4D97-AF65-F5344CB8AC3E}">
        <p14:creationId xmlns:p14="http://schemas.microsoft.com/office/powerpoint/2010/main" val="61802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39925" y="650148"/>
            <a:ext cx="11880953"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Read-only auto properties &amp; Init-Only properties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1" name="TextBox 10">
            <a:extLst>
              <a:ext uri="{FF2B5EF4-FFF2-40B4-BE49-F238E27FC236}">
                <a16:creationId xmlns:a16="http://schemas.microsoft.com/office/drawing/2014/main" xmlns="" id="{322526E8-2C7E-4F57-BB7C-EA9F2847C0D9}"/>
              </a:ext>
            </a:extLst>
          </p:cNvPr>
          <p:cNvSpPr txBox="1"/>
          <p:nvPr/>
        </p:nvSpPr>
        <p:spPr>
          <a:xfrm>
            <a:off x="257504" y="1299155"/>
            <a:ext cx="11800901"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300"/>
              <a:t>When we write a property only with "get", it automatically becomes a Read Only property or we can use </a:t>
            </a:r>
            <a:r>
              <a:rPr lang="en-US" sz="2300" b="1"/>
              <a:t>Init-Only properties</a:t>
            </a:r>
            <a:r>
              <a:rPr lang="en-US" sz="2300"/>
              <a:t>  </a:t>
            </a:r>
          </a:p>
        </p:txBody>
      </p:sp>
      <p:pic>
        <p:nvPicPr>
          <p:cNvPr id="3" name="Picture 2">
            <a:extLst>
              <a:ext uri="{FF2B5EF4-FFF2-40B4-BE49-F238E27FC236}">
                <a16:creationId xmlns:a16="http://schemas.microsoft.com/office/drawing/2014/main" xmlns="" id="{99FF616A-2E74-422C-B7FA-4F1B7A9B7ABA}"/>
              </a:ext>
            </a:extLst>
          </p:cNvPr>
          <p:cNvPicPr>
            <a:picLocks noChangeAspect="1"/>
          </p:cNvPicPr>
          <p:nvPr/>
        </p:nvPicPr>
        <p:blipFill>
          <a:blip r:embed="rId3"/>
          <a:stretch>
            <a:fillRect/>
          </a:stretch>
        </p:blipFill>
        <p:spPr>
          <a:xfrm>
            <a:off x="587122" y="2182917"/>
            <a:ext cx="4359956" cy="4078100"/>
          </a:xfrm>
          <a:prstGeom prst="rect">
            <a:avLst/>
          </a:prstGeom>
        </p:spPr>
      </p:pic>
      <p:pic>
        <p:nvPicPr>
          <p:cNvPr id="8" name="Picture 7">
            <a:extLst>
              <a:ext uri="{FF2B5EF4-FFF2-40B4-BE49-F238E27FC236}">
                <a16:creationId xmlns:a16="http://schemas.microsoft.com/office/drawing/2014/main" xmlns="" id="{48A4FD3D-60B2-4931-8F35-E1358311812C}"/>
              </a:ext>
            </a:extLst>
          </p:cNvPr>
          <p:cNvPicPr>
            <a:picLocks noChangeAspect="1"/>
          </p:cNvPicPr>
          <p:nvPr/>
        </p:nvPicPr>
        <p:blipFill>
          <a:blip r:embed="rId4"/>
          <a:stretch>
            <a:fillRect/>
          </a:stretch>
        </p:blipFill>
        <p:spPr>
          <a:xfrm>
            <a:off x="6096000" y="2182917"/>
            <a:ext cx="5918548" cy="3308116"/>
          </a:xfrm>
          <a:prstGeom prst="rect">
            <a:avLst/>
          </a:prstGeom>
        </p:spPr>
      </p:pic>
      <p:pic>
        <p:nvPicPr>
          <p:cNvPr id="12" name="Picture 11">
            <a:extLst>
              <a:ext uri="{FF2B5EF4-FFF2-40B4-BE49-F238E27FC236}">
                <a16:creationId xmlns:a16="http://schemas.microsoft.com/office/drawing/2014/main" xmlns="" id="{38DC7053-B8C5-4A0F-B446-676EC912F308}"/>
              </a:ext>
            </a:extLst>
          </p:cNvPr>
          <p:cNvPicPr>
            <a:picLocks noChangeAspect="1"/>
          </p:cNvPicPr>
          <p:nvPr/>
        </p:nvPicPr>
        <p:blipFill>
          <a:blip r:embed="rId5"/>
          <a:stretch>
            <a:fillRect/>
          </a:stretch>
        </p:blipFill>
        <p:spPr>
          <a:xfrm>
            <a:off x="8483301" y="5236638"/>
            <a:ext cx="1794094" cy="1196062"/>
          </a:xfrm>
          <a:prstGeom prst="rect">
            <a:avLst/>
          </a:prstGeom>
        </p:spPr>
      </p:pic>
    </p:spTree>
    <p:extLst>
      <p:ext uri="{BB962C8B-B14F-4D97-AF65-F5344CB8AC3E}">
        <p14:creationId xmlns:p14="http://schemas.microsoft.com/office/powerpoint/2010/main" val="120657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2">
            <a:extLst>
              <a:ext uri="{FF2B5EF4-FFF2-40B4-BE49-F238E27FC236}">
                <a16:creationId xmlns:a16="http://schemas.microsoft.com/office/drawing/2014/main" xmlns="" id="{BB7F0651-2519-45AB-A07F-1E319F7FAD3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xmlns="" id="{9DC3D734-BEC3-4CD1-89A3-FFCC3F1CC933}"/>
              </a:ext>
            </a:extLst>
          </p:cNvPr>
          <p:cNvSpPr txBox="1"/>
          <p:nvPr/>
        </p:nvSpPr>
        <p:spPr>
          <a:xfrm>
            <a:off x="178677" y="1345323"/>
            <a:ext cx="11834647"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Inheritance is a mechanism through which a class can inherit the properties and functionalities of another class </a:t>
            </a:r>
          </a:p>
          <a:p>
            <a:pPr marL="342900" indent="-342900" algn="just">
              <a:spcBef>
                <a:spcPts val="300"/>
              </a:spcBef>
              <a:spcAft>
                <a:spcPts val="300"/>
              </a:spcAft>
              <a:buClr>
                <a:srgbClr val="973735"/>
              </a:buClr>
              <a:buSzPct val="50000"/>
              <a:buFont typeface="Wingdings" pitchFamily="2" charset="2"/>
              <a:buChar char="u"/>
              <a:defRPr/>
            </a:pPr>
            <a:r>
              <a:rPr lang="en-US" sz="2600"/>
              <a:t>Other classes can inherit these functionalities and data of the parent class as well as extending or modifying them and adding additional functionalities and properties.</a:t>
            </a:r>
          </a:p>
          <a:p>
            <a:pPr marL="342900" indent="-342900" algn="just">
              <a:spcBef>
                <a:spcPts val="300"/>
              </a:spcBef>
              <a:spcAft>
                <a:spcPts val="300"/>
              </a:spcAft>
              <a:buClr>
                <a:srgbClr val="973735"/>
              </a:buClr>
              <a:buSzPct val="50000"/>
              <a:buFont typeface="Wingdings" pitchFamily="2" charset="2"/>
              <a:buChar char="u"/>
              <a:defRPr/>
            </a:pPr>
            <a:r>
              <a:rPr lang="en-US" sz="2600"/>
              <a:t>There are three types of inheritance supported in C#:</a:t>
            </a:r>
          </a:p>
        </p:txBody>
      </p:sp>
      <p:pic>
        <p:nvPicPr>
          <p:cNvPr id="9" name="Picture 8">
            <a:extLst>
              <a:ext uri="{FF2B5EF4-FFF2-40B4-BE49-F238E27FC236}">
                <a16:creationId xmlns:a16="http://schemas.microsoft.com/office/drawing/2014/main" xmlns="" id="{F6CBB4AB-2EB1-4DC5-883E-C1288B0FE5EF}"/>
              </a:ext>
            </a:extLst>
          </p:cNvPr>
          <p:cNvPicPr>
            <a:picLocks noChangeAspect="1"/>
          </p:cNvPicPr>
          <p:nvPr/>
        </p:nvPicPr>
        <p:blipFill>
          <a:blip r:embed="rId2"/>
          <a:stretch>
            <a:fillRect/>
          </a:stretch>
        </p:blipFill>
        <p:spPr>
          <a:xfrm>
            <a:off x="2392266" y="4065019"/>
            <a:ext cx="7665394" cy="2343307"/>
          </a:xfrm>
          <a:prstGeom prst="rect">
            <a:avLst/>
          </a:prstGeom>
        </p:spPr>
      </p:pic>
    </p:spTree>
    <p:extLst>
      <p:ext uri="{BB962C8B-B14F-4D97-AF65-F5344CB8AC3E}">
        <p14:creationId xmlns:p14="http://schemas.microsoft.com/office/powerpoint/2010/main" val="351028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xmlns="" id="{3343E900-11F9-4E3A-B9CF-F69B200C2DF7}"/>
              </a:ext>
            </a:extLst>
          </p:cNvPr>
          <p:cNvPicPr>
            <a:picLocks noChangeAspect="1"/>
          </p:cNvPicPr>
          <p:nvPr/>
        </p:nvPicPr>
        <p:blipFill>
          <a:blip r:embed="rId3"/>
          <a:stretch>
            <a:fillRect/>
          </a:stretch>
        </p:blipFill>
        <p:spPr>
          <a:xfrm>
            <a:off x="257504" y="1327455"/>
            <a:ext cx="4118365" cy="4378914"/>
          </a:xfrm>
          <a:prstGeom prst="rect">
            <a:avLst/>
          </a:prstGeom>
        </p:spPr>
      </p:pic>
      <p:pic>
        <p:nvPicPr>
          <p:cNvPr id="9" name="Picture 8">
            <a:extLst>
              <a:ext uri="{FF2B5EF4-FFF2-40B4-BE49-F238E27FC236}">
                <a16:creationId xmlns:a16="http://schemas.microsoft.com/office/drawing/2014/main" xmlns="" id="{235155F8-0470-4891-A921-4A5F74694573}"/>
              </a:ext>
            </a:extLst>
          </p:cNvPr>
          <p:cNvPicPr>
            <a:picLocks noChangeAspect="1"/>
          </p:cNvPicPr>
          <p:nvPr/>
        </p:nvPicPr>
        <p:blipFill>
          <a:blip r:embed="rId4"/>
          <a:stretch>
            <a:fillRect/>
          </a:stretch>
        </p:blipFill>
        <p:spPr>
          <a:xfrm>
            <a:off x="4845302" y="1345323"/>
            <a:ext cx="6600465" cy="3086141"/>
          </a:xfrm>
          <a:prstGeom prst="rect">
            <a:avLst/>
          </a:prstGeom>
        </p:spPr>
      </p:pic>
      <p:pic>
        <p:nvPicPr>
          <p:cNvPr id="11" name="Picture 10">
            <a:extLst>
              <a:ext uri="{FF2B5EF4-FFF2-40B4-BE49-F238E27FC236}">
                <a16:creationId xmlns:a16="http://schemas.microsoft.com/office/drawing/2014/main" xmlns="" id="{D2C93DCF-35AB-49A0-96CC-30D7C618E85B}"/>
              </a:ext>
            </a:extLst>
          </p:cNvPr>
          <p:cNvPicPr>
            <a:picLocks noChangeAspect="1"/>
          </p:cNvPicPr>
          <p:nvPr/>
        </p:nvPicPr>
        <p:blipFill>
          <a:blip r:embed="rId5"/>
          <a:stretch>
            <a:fillRect/>
          </a:stretch>
        </p:blipFill>
        <p:spPr>
          <a:xfrm>
            <a:off x="4761217" y="4595536"/>
            <a:ext cx="6296545" cy="1545955"/>
          </a:xfrm>
          <a:prstGeom prst="rect">
            <a:avLst/>
          </a:prstGeom>
        </p:spPr>
      </p:pic>
      <p:pic>
        <p:nvPicPr>
          <p:cNvPr id="13" name="Picture 12">
            <a:extLst>
              <a:ext uri="{FF2B5EF4-FFF2-40B4-BE49-F238E27FC236}">
                <a16:creationId xmlns:a16="http://schemas.microsoft.com/office/drawing/2014/main" xmlns="" id="{7AAA9429-F3E1-4441-AD01-57B37E0E86DE}"/>
              </a:ext>
            </a:extLst>
          </p:cNvPr>
          <p:cNvPicPr>
            <a:picLocks noChangeAspect="1"/>
          </p:cNvPicPr>
          <p:nvPr/>
        </p:nvPicPr>
        <p:blipFill>
          <a:blip r:embed="rId6"/>
          <a:stretch>
            <a:fillRect/>
          </a:stretch>
        </p:blipFill>
        <p:spPr>
          <a:xfrm>
            <a:off x="7805137" y="5835642"/>
            <a:ext cx="4334313" cy="611697"/>
          </a:xfrm>
          <a:prstGeom prst="rect">
            <a:avLst/>
          </a:prstGeom>
        </p:spPr>
      </p:pic>
    </p:spTree>
    <p:extLst>
      <p:ext uri="{BB962C8B-B14F-4D97-AF65-F5344CB8AC3E}">
        <p14:creationId xmlns:p14="http://schemas.microsoft.com/office/powerpoint/2010/main" val="327083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7" name="Title 2">
            <a:extLst>
              <a:ext uri="{FF2B5EF4-FFF2-40B4-BE49-F238E27FC236}">
                <a16:creationId xmlns:a16="http://schemas.microsoft.com/office/drawing/2014/main" xmlns="" id="{A03B3BFC-FAF6-4641-B1D1-8C381FAEEE2B}"/>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OOP-Polymorphism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Content Placeholder 2">
            <a:extLst>
              <a:ext uri="{FF2B5EF4-FFF2-40B4-BE49-F238E27FC236}">
                <a16:creationId xmlns:a16="http://schemas.microsoft.com/office/drawing/2014/main" xmlns="" id="{DF121480-BF67-4C27-B4AB-4307858E5D75}"/>
              </a:ext>
            </a:extLst>
          </p:cNvPr>
          <p:cNvSpPr>
            <a:spLocks noGrp="1"/>
          </p:cNvSpPr>
          <p:nvPr>
            <p:ph idx="1"/>
          </p:nvPr>
        </p:nvSpPr>
        <p:spPr>
          <a:xfrm>
            <a:off x="257503" y="1522191"/>
            <a:ext cx="11640207" cy="903891"/>
          </a:xfrm>
        </p:spPr>
        <p:txBody>
          <a:bodyPr>
            <a:normAutofit/>
          </a:bodyPr>
          <a:lstStyle/>
          <a:p>
            <a:pPr marL="342900" indent="-342900" algn="just">
              <a:spcBef>
                <a:spcPts val="300"/>
              </a:spcBef>
              <a:spcAft>
                <a:spcPts val="300"/>
              </a:spcAft>
              <a:buClr>
                <a:srgbClr val="973735"/>
              </a:buClr>
              <a:buSzPct val="50000"/>
              <a:buFont typeface="Wingdings" pitchFamily="2" charset="2"/>
              <a:buChar char="u"/>
              <a:defRPr/>
            </a:pPr>
            <a:r>
              <a:rPr lang="en-US" sz="2600" dirty="0"/>
              <a:t>Ability allows many versions of a method</a:t>
            </a:r>
            <a:r>
              <a:rPr lang="en-US" sz="2600" dirty="0">
                <a:sym typeface="Wingdings" pitchFamily="2" charset="2"/>
              </a:rPr>
              <a:t> based on overloading and overriding </a:t>
            </a:r>
            <a:r>
              <a:rPr lang="en-US" sz="2600">
                <a:sym typeface="Wingdings" pitchFamily="2" charset="2"/>
              </a:rPr>
              <a:t>methods techniques</a:t>
            </a:r>
            <a:endParaRPr lang="en-US" sz="2400" dirty="0">
              <a:latin typeface="Calibri" pitchFamily="34" charset="0"/>
            </a:endParaRPr>
          </a:p>
        </p:txBody>
      </p:sp>
      <p:pic>
        <p:nvPicPr>
          <p:cNvPr id="3" name="Picture 2">
            <a:extLst>
              <a:ext uri="{FF2B5EF4-FFF2-40B4-BE49-F238E27FC236}">
                <a16:creationId xmlns:a16="http://schemas.microsoft.com/office/drawing/2014/main" xmlns="" id="{5A8D66E5-F7C2-4AEC-BE88-98BBF3E0293A}"/>
              </a:ext>
            </a:extLst>
          </p:cNvPr>
          <p:cNvPicPr>
            <a:picLocks noChangeAspect="1"/>
          </p:cNvPicPr>
          <p:nvPr/>
        </p:nvPicPr>
        <p:blipFill>
          <a:blip r:embed="rId2"/>
          <a:stretch>
            <a:fillRect/>
          </a:stretch>
        </p:blipFill>
        <p:spPr>
          <a:xfrm>
            <a:off x="2287640" y="2535487"/>
            <a:ext cx="7276477" cy="3792863"/>
          </a:xfrm>
          <a:prstGeom prst="rect">
            <a:avLst/>
          </a:prstGeom>
        </p:spPr>
      </p:pic>
    </p:spTree>
    <p:extLst>
      <p:ext uri="{BB962C8B-B14F-4D97-AF65-F5344CB8AC3E}">
        <p14:creationId xmlns:p14="http://schemas.microsoft.com/office/powerpoint/2010/main" val="185720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17</a:t>
            </a:fld>
            <a:endParaRPr lang="en-US" dirty="0"/>
          </a:p>
        </p:txBody>
      </p:sp>
      <p:grpSp>
        <p:nvGrpSpPr>
          <p:cNvPr id="19" name="Group 18">
            <a:extLst>
              <a:ext uri="{FF2B5EF4-FFF2-40B4-BE49-F238E27FC236}">
                <a16:creationId xmlns:a16="http://schemas.microsoft.com/office/drawing/2014/main" xmlns="" id="{870A9670-5B66-412B-A2A3-21C9C47DA1C7}"/>
              </a:ext>
            </a:extLst>
          </p:cNvPr>
          <p:cNvGrpSpPr/>
          <p:nvPr/>
        </p:nvGrpSpPr>
        <p:grpSpPr>
          <a:xfrm>
            <a:off x="194443" y="721094"/>
            <a:ext cx="11997557" cy="5692764"/>
            <a:chOff x="194443" y="721094"/>
            <a:chExt cx="11997557" cy="5692764"/>
          </a:xfrm>
        </p:grpSpPr>
        <p:pic>
          <p:nvPicPr>
            <p:cNvPr id="3" name="Picture 2">
              <a:extLst>
                <a:ext uri="{FF2B5EF4-FFF2-40B4-BE49-F238E27FC236}">
                  <a16:creationId xmlns:a16="http://schemas.microsoft.com/office/drawing/2014/main" xmlns="" id="{47C21182-E8A6-40B7-9939-8E3FD06F6FDB}"/>
                </a:ext>
              </a:extLst>
            </p:cNvPr>
            <p:cNvPicPr>
              <a:picLocks noChangeAspect="1"/>
            </p:cNvPicPr>
            <p:nvPr/>
          </p:nvPicPr>
          <p:blipFill>
            <a:blip r:embed="rId3"/>
            <a:stretch>
              <a:fillRect/>
            </a:stretch>
          </p:blipFill>
          <p:spPr>
            <a:xfrm>
              <a:off x="194443" y="721094"/>
              <a:ext cx="6689834" cy="5063950"/>
            </a:xfrm>
            <a:prstGeom prst="rect">
              <a:avLst/>
            </a:prstGeom>
          </p:spPr>
        </p:pic>
        <p:pic>
          <p:nvPicPr>
            <p:cNvPr id="9" name="Picture 8">
              <a:extLst>
                <a:ext uri="{FF2B5EF4-FFF2-40B4-BE49-F238E27FC236}">
                  <a16:creationId xmlns:a16="http://schemas.microsoft.com/office/drawing/2014/main" xmlns="" id="{524B9480-340B-4BD6-B732-5F86D0404E7E}"/>
                </a:ext>
              </a:extLst>
            </p:cNvPr>
            <p:cNvPicPr>
              <a:picLocks noChangeAspect="1"/>
            </p:cNvPicPr>
            <p:nvPr/>
          </p:nvPicPr>
          <p:blipFill>
            <a:blip r:embed="rId4"/>
            <a:stretch>
              <a:fillRect/>
            </a:stretch>
          </p:blipFill>
          <p:spPr>
            <a:xfrm>
              <a:off x="7733914" y="721094"/>
              <a:ext cx="4458086" cy="5227773"/>
            </a:xfrm>
            <a:prstGeom prst="rect">
              <a:avLst/>
            </a:prstGeom>
          </p:spPr>
        </p:pic>
        <p:pic>
          <p:nvPicPr>
            <p:cNvPr id="11" name="Picture 10">
              <a:extLst>
                <a:ext uri="{FF2B5EF4-FFF2-40B4-BE49-F238E27FC236}">
                  <a16:creationId xmlns:a16="http://schemas.microsoft.com/office/drawing/2014/main" xmlns="" id="{F41D4CCC-6B04-47AC-AE30-E8C138030AAF}"/>
                </a:ext>
              </a:extLst>
            </p:cNvPr>
            <p:cNvPicPr>
              <a:picLocks noChangeAspect="1"/>
            </p:cNvPicPr>
            <p:nvPr/>
          </p:nvPicPr>
          <p:blipFill>
            <a:blip r:embed="rId5"/>
            <a:stretch>
              <a:fillRect/>
            </a:stretch>
          </p:blipFill>
          <p:spPr>
            <a:xfrm>
              <a:off x="4458087" y="5301759"/>
              <a:ext cx="3001403" cy="1112099"/>
            </a:xfrm>
            <a:prstGeom prst="rect">
              <a:avLst/>
            </a:prstGeom>
            <a:ln>
              <a:solidFill>
                <a:schemeClr val="accent1"/>
              </a:solidFill>
            </a:ln>
          </p:spPr>
        </p:pic>
        <p:sp>
          <p:nvSpPr>
            <p:cNvPr id="12" name="Rectangle 11">
              <a:extLst>
                <a:ext uri="{FF2B5EF4-FFF2-40B4-BE49-F238E27FC236}">
                  <a16:creationId xmlns:a16="http://schemas.microsoft.com/office/drawing/2014/main" xmlns="" id="{8FF904E3-8C93-43E9-B4AF-CA86832A0F5B}"/>
                </a:ext>
              </a:extLst>
            </p:cNvPr>
            <p:cNvSpPr/>
            <p:nvPr/>
          </p:nvSpPr>
          <p:spPr>
            <a:xfrm>
              <a:off x="3891085" y="759899"/>
              <a:ext cx="3792535" cy="628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virtual</a:t>
              </a:r>
              <a:r>
                <a:rPr lang="en-US" sz="1500" dirty="0">
                  <a:latin typeface="+mj-lt"/>
                </a:rPr>
                <a:t> :  provide a default implementation. Can be overridden if necessary</a:t>
              </a:r>
            </a:p>
          </p:txBody>
        </p:sp>
        <p:sp>
          <p:nvSpPr>
            <p:cNvPr id="13" name="Rectangle 12">
              <a:extLst>
                <a:ext uri="{FF2B5EF4-FFF2-40B4-BE49-F238E27FC236}">
                  <a16:creationId xmlns:a16="http://schemas.microsoft.com/office/drawing/2014/main" xmlns="" id="{029E14BB-FDEA-49B4-9815-227DD8F3F018}"/>
                </a:ext>
              </a:extLst>
            </p:cNvPr>
            <p:cNvSpPr/>
            <p:nvPr/>
          </p:nvSpPr>
          <p:spPr>
            <a:xfrm>
              <a:off x="3916232" y="3334980"/>
              <a:ext cx="3792535" cy="6288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abstract</a:t>
              </a:r>
              <a:r>
                <a:rPr lang="en-US" sz="1500" dirty="0">
                  <a:solidFill>
                    <a:srgbClr val="FFFF00"/>
                  </a:solidFill>
                  <a:latin typeface="+mj-lt"/>
                </a:rPr>
                <a:t>:  </a:t>
              </a:r>
              <a:r>
                <a:rPr lang="en-US" sz="1500" dirty="0">
                  <a:solidFill>
                    <a:schemeClr val="bg1"/>
                  </a:solidFill>
                  <a:latin typeface="+mj-lt"/>
                </a:rPr>
                <a:t>sub-classes MUST override</a:t>
              </a:r>
            </a:p>
          </p:txBody>
        </p:sp>
        <p:sp>
          <p:nvSpPr>
            <p:cNvPr id="14" name="Rectangle 13">
              <a:extLst>
                <a:ext uri="{FF2B5EF4-FFF2-40B4-BE49-F238E27FC236}">
                  <a16:creationId xmlns:a16="http://schemas.microsoft.com/office/drawing/2014/main" xmlns="" id="{B23B3086-175C-4686-83BA-E301DE9C683C}"/>
                </a:ext>
              </a:extLst>
            </p:cNvPr>
            <p:cNvSpPr/>
            <p:nvPr/>
          </p:nvSpPr>
          <p:spPr>
            <a:xfrm>
              <a:off x="1297767" y="1589689"/>
              <a:ext cx="783281" cy="26013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5BCC73AA-77F2-45CC-8383-54DAA913D144}"/>
                </a:ext>
              </a:extLst>
            </p:cNvPr>
            <p:cNvSpPr/>
            <p:nvPr/>
          </p:nvSpPr>
          <p:spPr>
            <a:xfrm>
              <a:off x="1272056" y="3204914"/>
              <a:ext cx="935116" cy="26013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23D19338-7105-4805-AEBC-AC1419E7A6A9}"/>
                </a:ext>
              </a:extLst>
            </p:cNvPr>
            <p:cNvSpPr/>
            <p:nvPr/>
          </p:nvSpPr>
          <p:spPr>
            <a:xfrm>
              <a:off x="593574" y="4139681"/>
              <a:ext cx="4262205" cy="6804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186E8275-6CA8-422D-8397-C233F1C90204}"/>
                </a:ext>
              </a:extLst>
            </p:cNvPr>
            <p:cNvSpPr/>
            <p:nvPr/>
          </p:nvSpPr>
          <p:spPr>
            <a:xfrm>
              <a:off x="8037754" y="1523424"/>
              <a:ext cx="4049143" cy="6417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AB69006D-9845-4CE0-8329-F6905B6CF59E}"/>
                </a:ext>
              </a:extLst>
            </p:cNvPr>
            <p:cNvSpPr/>
            <p:nvPr/>
          </p:nvSpPr>
          <p:spPr>
            <a:xfrm>
              <a:off x="8037754" y="2206998"/>
              <a:ext cx="4049143" cy="5869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xmlns="" id="{544BAE43-D4C0-42E2-B1F1-2EB2A61F4570}"/>
              </a:ext>
            </a:extLst>
          </p:cNvPr>
          <p:cNvSpPr txBox="1"/>
          <p:nvPr/>
        </p:nvSpPr>
        <p:spPr>
          <a:xfrm>
            <a:off x="8592100" y="5721361"/>
            <a:ext cx="3494797" cy="692497"/>
          </a:xfrm>
          <a:prstGeom prst="rect">
            <a:avLst/>
          </a:prstGeom>
          <a:noFill/>
          <a:ln>
            <a:solidFill>
              <a:srgbClr val="002060"/>
            </a:solidFill>
          </a:ln>
        </p:spPr>
        <p:txBody>
          <a:bodyPr wrap="square" rtlCol="0">
            <a:spAutoFit/>
          </a:bodyPr>
          <a:lstStyle/>
          <a:p>
            <a:r>
              <a:rPr lang="en-US" sz="1300" dirty="0">
                <a:latin typeface="+mj-lt"/>
              </a:rPr>
              <a:t>Besides </a:t>
            </a:r>
            <a:r>
              <a:rPr lang="en-US" sz="1300" dirty="0">
                <a:solidFill>
                  <a:srgbClr val="0070C0"/>
                </a:solidFill>
                <a:latin typeface="+mj-lt"/>
              </a:rPr>
              <a:t>virtual</a:t>
            </a:r>
            <a:r>
              <a:rPr lang="en-US" sz="1300" dirty="0">
                <a:latin typeface="+mj-lt"/>
              </a:rPr>
              <a:t> and </a:t>
            </a:r>
            <a:r>
              <a:rPr lang="en-US" sz="1300" dirty="0">
                <a:solidFill>
                  <a:srgbClr val="0070C0"/>
                </a:solidFill>
                <a:latin typeface="+mj-lt"/>
              </a:rPr>
              <a:t>abstract</a:t>
            </a:r>
            <a:r>
              <a:rPr lang="en-US" sz="1300" dirty="0">
                <a:latin typeface="+mj-lt"/>
              </a:rPr>
              <a:t>, C# provide </a:t>
            </a:r>
            <a:r>
              <a:rPr lang="en-US" sz="1300" dirty="0">
                <a:solidFill>
                  <a:srgbClr val="0070C0"/>
                </a:solidFill>
                <a:latin typeface="+mj-lt"/>
              </a:rPr>
              <a:t>new</a:t>
            </a:r>
            <a:r>
              <a:rPr lang="en-US" sz="1300" dirty="0">
                <a:latin typeface="+mj-lt"/>
              </a:rPr>
              <a:t> </a:t>
            </a:r>
          </a:p>
          <a:p>
            <a:r>
              <a:rPr lang="en-US" sz="1300" dirty="0">
                <a:latin typeface="+mj-lt"/>
              </a:rPr>
              <a:t>keyword that applies to </a:t>
            </a:r>
            <a:r>
              <a:rPr lang="en-US" sz="1300" i="1" u="sng" dirty="0">
                <a:latin typeface="+mj-lt"/>
              </a:rPr>
              <a:t>methods</a:t>
            </a:r>
            <a:r>
              <a:rPr lang="en-US" sz="1300" dirty="0">
                <a:latin typeface="+mj-lt"/>
              </a:rPr>
              <a:t>. What does </a:t>
            </a:r>
          </a:p>
          <a:p>
            <a:r>
              <a:rPr lang="en-US" sz="1300" dirty="0">
                <a:latin typeface="+mj-lt"/>
              </a:rPr>
              <a:t>that mean?</a:t>
            </a:r>
          </a:p>
        </p:txBody>
      </p:sp>
    </p:spTree>
    <p:extLst>
      <p:ext uri="{BB962C8B-B14F-4D97-AF65-F5344CB8AC3E}">
        <p14:creationId xmlns:p14="http://schemas.microsoft.com/office/powerpoint/2010/main" val="125062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xmlns="" id="{464DA3F5-9BAB-4117-BFA9-C2D47A592677}"/>
              </a:ext>
            </a:extLst>
          </p:cNvPr>
          <p:cNvSpPr txBox="1"/>
          <p:nvPr/>
        </p:nvSpPr>
        <p:spPr>
          <a:xfrm>
            <a:off x="112805" y="1260259"/>
            <a:ext cx="12115251" cy="272382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interface contains definitions for a group of related functionalities that a non-abstract class or a struct must implement</a:t>
            </a:r>
          </a:p>
          <a:p>
            <a:pPr marL="342900" indent="-342900" algn="just">
              <a:spcBef>
                <a:spcPts val="600"/>
              </a:spcBef>
              <a:spcAft>
                <a:spcPts val="600"/>
              </a:spcAft>
              <a:buClr>
                <a:srgbClr val="973735"/>
              </a:buClr>
              <a:buSzPct val="50000"/>
              <a:buFont typeface="Wingdings" pitchFamily="2" charset="2"/>
              <a:buChar char="u"/>
              <a:defRPr/>
            </a:pPr>
            <a:r>
              <a:rPr lang="en-US" sz="2600"/>
              <a:t>An interface cannot be instantiated but can only be inherited by classes or other interfaces</a:t>
            </a:r>
          </a:p>
          <a:p>
            <a:pPr marL="342900" indent="-342900" algn="just">
              <a:buClr>
                <a:srgbClr val="973735"/>
              </a:buClr>
              <a:buSzPct val="50000"/>
              <a:buFont typeface="Wingdings" pitchFamily="2" charset="2"/>
              <a:buChar char="u"/>
              <a:defRPr/>
            </a:pPr>
            <a:r>
              <a:rPr lang="en-US" sz="2600"/>
              <a:t>An interface may not declare instance data such as fields, auto-implemented properties, or property-like events. Interface names begin with a capital “</a:t>
            </a:r>
            <a:r>
              <a:rPr lang="en-US" sz="2600">
                <a:solidFill>
                  <a:srgbClr val="00B0F0"/>
                </a:solidFill>
              </a:rPr>
              <a:t>I</a:t>
            </a:r>
            <a:r>
              <a:rPr lang="en-US" sz="2600"/>
              <a:t>”</a:t>
            </a:r>
          </a:p>
        </p:txBody>
      </p:sp>
      <p:pic>
        <p:nvPicPr>
          <p:cNvPr id="14" name="Picture 13">
            <a:extLst>
              <a:ext uri="{FF2B5EF4-FFF2-40B4-BE49-F238E27FC236}">
                <a16:creationId xmlns:a16="http://schemas.microsoft.com/office/drawing/2014/main" xmlns="" id="{79A21F05-2BFB-4311-B319-1F4098DA8CDC}"/>
              </a:ext>
            </a:extLst>
          </p:cNvPr>
          <p:cNvPicPr>
            <a:picLocks noChangeAspect="1"/>
          </p:cNvPicPr>
          <p:nvPr/>
        </p:nvPicPr>
        <p:blipFill>
          <a:blip r:embed="rId3"/>
          <a:stretch>
            <a:fillRect/>
          </a:stretch>
        </p:blipFill>
        <p:spPr>
          <a:xfrm>
            <a:off x="461110" y="3984082"/>
            <a:ext cx="4915560" cy="1794133"/>
          </a:xfrm>
          <a:prstGeom prst="rect">
            <a:avLst/>
          </a:prstGeom>
        </p:spPr>
      </p:pic>
      <p:pic>
        <p:nvPicPr>
          <p:cNvPr id="18" name="Picture 17">
            <a:extLst>
              <a:ext uri="{FF2B5EF4-FFF2-40B4-BE49-F238E27FC236}">
                <a16:creationId xmlns:a16="http://schemas.microsoft.com/office/drawing/2014/main" xmlns="" id="{27FA69BD-F68E-40B0-B1D3-478D606D7E59}"/>
              </a:ext>
            </a:extLst>
          </p:cNvPr>
          <p:cNvPicPr>
            <a:picLocks noChangeAspect="1"/>
          </p:cNvPicPr>
          <p:nvPr/>
        </p:nvPicPr>
        <p:blipFill>
          <a:blip r:embed="rId4"/>
          <a:stretch>
            <a:fillRect/>
          </a:stretch>
        </p:blipFill>
        <p:spPr>
          <a:xfrm>
            <a:off x="6575902" y="4029347"/>
            <a:ext cx="5286974" cy="2427353"/>
          </a:xfrm>
          <a:prstGeom prst="rect">
            <a:avLst/>
          </a:prstGeom>
        </p:spPr>
      </p:pic>
    </p:spTree>
    <p:extLst>
      <p:ext uri="{BB962C8B-B14F-4D97-AF65-F5344CB8AC3E}">
        <p14:creationId xmlns:p14="http://schemas.microsoft.com/office/powerpoint/2010/main" val="140988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62759" y="575251"/>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xmlns="" id="{BCBC537C-ED72-4CEF-BCE6-40657E02612F}"/>
              </a:ext>
            </a:extLst>
          </p:cNvPr>
          <p:cNvPicPr>
            <a:picLocks noChangeAspect="1"/>
          </p:cNvPicPr>
          <p:nvPr/>
        </p:nvPicPr>
        <p:blipFill>
          <a:blip r:embed="rId3"/>
          <a:stretch>
            <a:fillRect/>
          </a:stretch>
        </p:blipFill>
        <p:spPr>
          <a:xfrm>
            <a:off x="262759" y="1212414"/>
            <a:ext cx="3074425" cy="1827400"/>
          </a:xfrm>
          <a:prstGeom prst="rect">
            <a:avLst/>
          </a:prstGeom>
        </p:spPr>
      </p:pic>
      <p:pic>
        <p:nvPicPr>
          <p:cNvPr id="9" name="Picture 8">
            <a:extLst>
              <a:ext uri="{FF2B5EF4-FFF2-40B4-BE49-F238E27FC236}">
                <a16:creationId xmlns:a16="http://schemas.microsoft.com/office/drawing/2014/main" xmlns="" id="{50AF251C-FBF1-4C3D-910A-AB745622F813}"/>
              </a:ext>
            </a:extLst>
          </p:cNvPr>
          <p:cNvPicPr>
            <a:picLocks noChangeAspect="1"/>
          </p:cNvPicPr>
          <p:nvPr/>
        </p:nvPicPr>
        <p:blipFill>
          <a:blip r:embed="rId4"/>
          <a:stretch>
            <a:fillRect/>
          </a:stretch>
        </p:blipFill>
        <p:spPr>
          <a:xfrm>
            <a:off x="305291" y="3133227"/>
            <a:ext cx="5991290" cy="3305000"/>
          </a:xfrm>
          <a:prstGeom prst="rect">
            <a:avLst/>
          </a:prstGeom>
        </p:spPr>
      </p:pic>
      <p:pic>
        <p:nvPicPr>
          <p:cNvPr id="11" name="Picture 10">
            <a:extLst>
              <a:ext uri="{FF2B5EF4-FFF2-40B4-BE49-F238E27FC236}">
                <a16:creationId xmlns:a16="http://schemas.microsoft.com/office/drawing/2014/main" xmlns="" id="{ED457F47-BD03-43D3-A81E-38691A14B62B}"/>
              </a:ext>
            </a:extLst>
          </p:cNvPr>
          <p:cNvPicPr>
            <a:picLocks noChangeAspect="1"/>
          </p:cNvPicPr>
          <p:nvPr/>
        </p:nvPicPr>
        <p:blipFill>
          <a:blip r:embed="rId5"/>
          <a:stretch>
            <a:fillRect/>
          </a:stretch>
        </p:blipFill>
        <p:spPr>
          <a:xfrm>
            <a:off x="7777202" y="1342288"/>
            <a:ext cx="4152039" cy="2836307"/>
          </a:xfrm>
          <a:prstGeom prst="rect">
            <a:avLst/>
          </a:prstGeom>
        </p:spPr>
      </p:pic>
      <p:pic>
        <p:nvPicPr>
          <p:cNvPr id="13" name="Picture 12">
            <a:extLst>
              <a:ext uri="{FF2B5EF4-FFF2-40B4-BE49-F238E27FC236}">
                <a16:creationId xmlns:a16="http://schemas.microsoft.com/office/drawing/2014/main" xmlns="" id="{0B46A55D-9417-4E26-A366-BB10510F6B1E}"/>
              </a:ext>
            </a:extLst>
          </p:cNvPr>
          <p:cNvPicPr>
            <a:picLocks noChangeAspect="1"/>
          </p:cNvPicPr>
          <p:nvPr/>
        </p:nvPicPr>
        <p:blipFill>
          <a:blip r:embed="rId6"/>
          <a:stretch>
            <a:fillRect/>
          </a:stretch>
        </p:blipFill>
        <p:spPr>
          <a:xfrm>
            <a:off x="8299441" y="4785727"/>
            <a:ext cx="3107559" cy="1274394"/>
          </a:xfrm>
          <a:prstGeom prst="rect">
            <a:avLst/>
          </a:prstGeom>
        </p:spPr>
      </p:pic>
    </p:spTree>
    <p:extLst>
      <p:ext uri="{BB962C8B-B14F-4D97-AF65-F5344CB8AC3E}">
        <p14:creationId xmlns:p14="http://schemas.microsoft.com/office/powerpoint/2010/main" val="426787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622540" y="1229166"/>
            <a:ext cx="11092929" cy="5166469"/>
          </a:xfrm>
        </p:spPr>
        <p:txBody>
          <a:bodyPr>
            <a:noAutofit/>
          </a:bodyPr>
          <a:lstStyle/>
          <a:p>
            <a:pPr marL="342900" indent="-342900">
              <a:lnSpc>
                <a:spcPct val="150000"/>
              </a:lnSpc>
              <a:buClr>
                <a:srgbClr val="973735"/>
              </a:buClr>
              <a:buSzPct val="50000"/>
              <a:buFont typeface="Wingdings" pitchFamily="2" charset="2"/>
              <a:buChar char="u"/>
              <a:defRPr/>
            </a:pPr>
            <a:r>
              <a:rPr lang="en-US"/>
              <a:t>Explain about OOP</a:t>
            </a:r>
          </a:p>
          <a:p>
            <a:pPr marL="342900" indent="-342900">
              <a:lnSpc>
                <a:spcPct val="150000"/>
              </a:lnSpc>
              <a:buClr>
                <a:srgbClr val="973735"/>
              </a:buClr>
              <a:buSzPct val="50000"/>
              <a:buFont typeface="Wingdings" pitchFamily="2" charset="2"/>
              <a:buChar char="u"/>
              <a:defRPr/>
            </a:pPr>
            <a:r>
              <a:rPr lang="en-US"/>
              <a:t>Explain classes and objects</a:t>
            </a:r>
          </a:p>
          <a:p>
            <a:pPr marL="342900" indent="-342900">
              <a:lnSpc>
                <a:spcPct val="150000"/>
              </a:lnSpc>
              <a:buClr>
                <a:srgbClr val="973735"/>
              </a:buClr>
              <a:buSzPct val="50000"/>
              <a:buFont typeface="Wingdings" pitchFamily="2" charset="2"/>
              <a:buChar char="u"/>
              <a:defRPr/>
            </a:pPr>
            <a:r>
              <a:rPr lang="en-US"/>
              <a:t>Define and describe methods</a:t>
            </a:r>
          </a:p>
          <a:p>
            <a:pPr marL="342900" indent="-342900">
              <a:lnSpc>
                <a:spcPct val="150000"/>
              </a:lnSpc>
              <a:buClr>
                <a:srgbClr val="973735"/>
              </a:buClr>
              <a:buSzPct val="50000"/>
              <a:buFont typeface="Wingdings" pitchFamily="2" charset="2"/>
              <a:buChar char="u"/>
              <a:defRPr/>
            </a:pPr>
            <a:r>
              <a:rPr lang="en-US"/>
              <a:t>Explain about the access modifiers</a:t>
            </a:r>
          </a:p>
          <a:p>
            <a:pPr marL="342900" indent="-342900">
              <a:lnSpc>
                <a:spcPct val="150000"/>
              </a:lnSpc>
              <a:buClr>
                <a:srgbClr val="973735"/>
              </a:buClr>
              <a:buSzPct val="50000"/>
              <a:buFont typeface="Wingdings" pitchFamily="2" charset="2"/>
              <a:buChar char="u"/>
              <a:defRPr/>
            </a:pPr>
            <a:r>
              <a:rPr lang="en-US"/>
              <a:t>Define and describe inheritance</a:t>
            </a:r>
          </a:p>
          <a:p>
            <a:pPr marL="342900" indent="-342900">
              <a:lnSpc>
                <a:spcPct val="150000"/>
              </a:lnSpc>
              <a:buClr>
                <a:srgbClr val="973735"/>
              </a:buClr>
              <a:buSzPct val="50000"/>
              <a:buFont typeface="Wingdings" pitchFamily="2" charset="2"/>
              <a:buChar char="u"/>
              <a:defRPr/>
            </a:pPr>
            <a:r>
              <a:rPr lang="en-US"/>
              <a:t>Explain about method overriding</a:t>
            </a:r>
          </a:p>
          <a:p>
            <a:pPr marL="342900" indent="-342900">
              <a:lnSpc>
                <a:spcPct val="150000"/>
              </a:lnSpc>
              <a:buClr>
                <a:srgbClr val="973735"/>
              </a:buClr>
              <a:buSzPct val="50000"/>
              <a:buFont typeface="Wingdings" pitchFamily="2" charset="2"/>
              <a:buChar char="u"/>
              <a:defRPr/>
            </a:pPr>
            <a:r>
              <a:rPr lang="en-US"/>
              <a:t>Explain about polymorphism and abstraction</a:t>
            </a:r>
            <a:endParaRPr lang="en-US" dirty="0"/>
          </a:p>
        </p:txBody>
      </p:sp>
      <p:sp>
        <p:nvSpPr>
          <p:cNvPr id="7" name="Date Placeholder 3">
            <a:extLst>
              <a:ext uri="{FF2B5EF4-FFF2-40B4-BE49-F238E27FC236}">
                <a16:creationId xmlns:a16="http://schemas.microsoft.com/office/drawing/2014/main" xmlns=""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1/8/2024</a:t>
            </a:fld>
            <a:endParaRPr lang="en-US" dirty="0"/>
          </a:p>
        </p:txBody>
      </p:sp>
      <p:sp>
        <p:nvSpPr>
          <p:cNvPr id="8" name="Rectangle 2">
            <a:extLst>
              <a:ext uri="{FF2B5EF4-FFF2-40B4-BE49-F238E27FC236}">
                <a16:creationId xmlns:a16="http://schemas.microsoft.com/office/drawing/2014/main" xmlns="" id="{FF319F56-852E-4ECD-A4BE-395F066166B4}"/>
              </a:ext>
            </a:extLst>
          </p:cNvPr>
          <p:cNvSpPr>
            <a:spLocks noGrp="1"/>
          </p:cNvSpPr>
          <p:nvPr>
            <p:ph type="title"/>
          </p:nvPr>
        </p:nvSpPr>
        <p:spPr>
          <a:xfrm>
            <a:off x="476531" y="699834"/>
            <a:ext cx="10806720" cy="571864"/>
          </a:xfrm>
        </p:spPr>
        <p:txBody>
          <a:bodyPr>
            <a:noAutofit/>
          </a:bodyPr>
          <a:lstStyle/>
          <a:p>
            <a:r>
              <a:rPr lang="en-US" sz="4000" b="1" dirty="0"/>
              <a:t>Objectives </a:t>
            </a:r>
          </a:p>
        </p:txBody>
      </p:sp>
    </p:spTree>
    <p:extLst>
      <p:ext uri="{BB962C8B-B14F-4D97-AF65-F5344CB8AC3E}">
        <p14:creationId xmlns:p14="http://schemas.microsoft.com/office/powerpoint/2010/main" val="173684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Interface Inheritance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xmlns="" id="{074D6DF0-D463-497D-B007-8E881BFAFE5E}"/>
              </a:ext>
            </a:extLst>
          </p:cNvPr>
          <p:cNvGrpSpPr/>
          <p:nvPr/>
        </p:nvGrpSpPr>
        <p:grpSpPr>
          <a:xfrm>
            <a:off x="679872" y="1776945"/>
            <a:ext cx="10832256" cy="4364546"/>
            <a:chOff x="381000" y="1828800"/>
            <a:chExt cx="8181572" cy="3219048"/>
          </a:xfrm>
        </p:grpSpPr>
        <p:pic>
          <p:nvPicPr>
            <p:cNvPr id="8" name="Picture 7" descr="75.png">
              <a:extLst>
                <a:ext uri="{FF2B5EF4-FFF2-40B4-BE49-F238E27FC236}">
                  <a16:creationId xmlns:a16="http://schemas.microsoft.com/office/drawing/2014/main" xmlns="" id="{80094328-17B7-45C9-B976-3346ECE2E9F0}"/>
                </a:ext>
              </a:extLst>
            </p:cNvPr>
            <p:cNvPicPr>
              <a:picLocks noChangeAspect="1"/>
            </p:cNvPicPr>
            <p:nvPr/>
          </p:nvPicPr>
          <p:blipFill>
            <a:blip r:embed="rId3"/>
            <a:stretch>
              <a:fillRect/>
            </a:stretch>
          </p:blipFill>
          <p:spPr>
            <a:xfrm>
              <a:off x="5334000" y="1828800"/>
              <a:ext cx="3228572" cy="32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74.png">
              <a:extLst>
                <a:ext uri="{FF2B5EF4-FFF2-40B4-BE49-F238E27FC236}">
                  <a16:creationId xmlns:a16="http://schemas.microsoft.com/office/drawing/2014/main" xmlns="" id="{A40134BD-358A-4444-896D-257A6AAC8984}"/>
                </a:ext>
              </a:extLst>
            </p:cNvPr>
            <p:cNvPicPr>
              <a:picLocks noChangeAspect="1"/>
            </p:cNvPicPr>
            <p:nvPr/>
          </p:nvPicPr>
          <p:blipFill>
            <a:blip r:embed="rId4"/>
            <a:stretch>
              <a:fillRect/>
            </a:stretch>
          </p:blipFill>
          <p:spPr>
            <a:xfrm>
              <a:off x="381000" y="2133600"/>
              <a:ext cx="4266667" cy="24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xmlns="" id="{50E955EE-D560-44B3-8C0C-F4C3CDDFF11A}"/>
                </a:ext>
              </a:extLst>
            </p:cNvPr>
            <p:cNvSpPr/>
            <p:nvPr/>
          </p:nvSpPr>
          <p:spPr>
            <a:xfrm>
              <a:off x="381000" y="2133600"/>
              <a:ext cx="1905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68518B5-6B1B-4EA8-BA63-0BBAE37A55C1}"/>
                </a:ext>
              </a:extLst>
            </p:cNvPr>
            <p:cNvSpPr/>
            <p:nvPr/>
          </p:nvSpPr>
          <p:spPr>
            <a:xfrm>
              <a:off x="381000" y="2895600"/>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B793806-2365-4268-8F99-5B293D75605C}"/>
                </a:ext>
              </a:extLst>
            </p:cNvPr>
            <p:cNvSpPr/>
            <p:nvPr/>
          </p:nvSpPr>
          <p:spPr>
            <a:xfrm>
              <a:off x="381000" y="3733800"/>
              <a:ext cx="4191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6D7FF785-9D7F-4456-80F0-DD2AF8CF5D89}"/>
                </a:ext>
              </a:extLst>
            </p:cNvPr>
            <p:cNvSpPr/>
            <p:nvPr/>
          </p:nvSpPr>
          <p:spPr>
            <a:xfrm>
              <a:off x="5638800" y="3936642"/>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B361F977-F1A4-429A-BE8F-50464E71A790}"/>
                </a:ext>
              </a:extLst>
            </p:cNvPr>
            <p:cNvSpPr/>
            <p:nvPr/>
          </p:nvSpPr>
          <p:spPr>
            <a:xfrm>
              <a:off x="5614116" y="3073758"/>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993BE2DD-B55A-4CCC-9944-7F878E9177B3}"/>
                </a:ext>
              </a:extLst>
            </p:cNvPr>
            <p:cNvSpPr/>
            <p:nvPr/>
          </p:nvSpPr>
          <p:spPr>
            <a:xfrm>
              <a:off x="5562600" y="2248437"/>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6">
              <a:extLst>
                <a:ext uri="{FF2B5EF4-FFF2-40B4-BE49-F238E27FC236}">
                  <a16:creationId xmlns:a16="http://schemas.microsoft.com/office/drawing/2014/main" xmlns="" id="{7F32F35E-1457-4800-A289-22EF9EF83988}"/>
                </a:ext>
              </a:extLst>
            </p:cNvPr>
            <p:cNvCxnSpPr>
              <a:stCxn id="10" idx="3"/>
              <a:endCxn id="14" idx="1"/>
            </p:cNvCxnSpPr>
            <p:nvPr/>
          </p:nvCxnSpPr>
          <p:spPr>
            <a:xfrm>
              <a:off x="2286000" y="2476500"/>
              <a:ext cx="3328116" cy="978258"/>
            </a:xfrm>
            <a:prstGeom prst="bentConnector3">
              <a:avLst>
                <a:gd name="adj1" fmla="val 75540"/>
              </a:avLst>
            </a:prstGeom>
            <a:ln>
              <a:tailEnd type="arrow"/>
            </a:ln>
          </p:spPr>
          <p:style>
            <a:lnRef idx="2">
              <a:schemeClr val="dk1"/>
            </a:lnRef>
            <a:fillRef idx="0">
              <a:schemeClr val="dk1"/>
            </a:fillRef>
            <a:effectRef idx="1">
              <a:schemeClr val="dk1"/>
            </a:effectRef>
            <a:fontRef idx="minor">
              <a:schemeClr val="tx1"/>
            </a:fontRef>
          </p:style>
        </p:cxnSp>
        <p:cxnSp>
          <p:nvCxnSpPr>
            <p:cNvPr id="17" name="Elbow Connector 18">
              <a:extLst>
                <a:ext uri="{FF2B5EF4-FFF2-40B4-BE49-F238E27FC236}">
                  <a16:creationId xmlns:a16="http://schemas.microsoft.com/office/drawing/2014/main" xmlns="" id="{B42D4561-C84F-4966-96F1-AFB3809D5617}"/>
                </a:ext>
              </a:extLst>
            </p:cNvPr>
            <p:cNvCxnSpPr>
              <a:stCxn id="11" idx="3"/>
              <a:endCxn id="13" idx="1"/>
            </p:cNvCxnSpPr>
            <p:nvPr/>
          </p:nvCxnSpPr>
          <p:spPr>
            <a:xfrm>
              <a:off x="2819400" y="3276600"/>
              <a:ext cx="2819400" cy="1041042"/>
            </a:xfrm>
            <a:prstGeom prst="bentConnector3">
              <a:avLst>
                <a:gd name="adj1" fmla="val 682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20">
              <a:extLst>
                <a:ext uri="{FF2B5EF4-FFF2-40B4-BE49-F238E27FC236}">
                  <a16:creationId xmlns:a16="http://schemas.microsoft.com/office/drawing/2014/main" xmlns="" id="{E471686A-FC23-46F3-8E8F-3D3560BEFF52}"/>
                </a:ext>
              </a:extLst>
            </p:cNvPr>
            <p:cNvCxnSpPr>
              <a:stCxn id="12" idx="3"/>
              <a:endCxn id="15" idx="1"/>
            </p:cNvCxnSpPr>
            <p:nvPr/>
          </p:nvCxnSpPr>
          <p:spPr>
            <a:xfrm flipV="1">
              <a:off x="4572000" y="2629437"/>
              <a:ext cx="990600" cy="1561563"/>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8801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xmlns="" id="{1BE902E4-079E-4E75-AFB6-BD5536B79724}"/>
              </a:ext>
            </a:extLst>
          </p:cNvPr>
          <p:cNvSpPr txBox="1"/>
          <p:nvPr/>
        </p:nvSpPr>
        <p:spPr>
          <a:xfrm>
            <a:off x="-1" y="1460583"/>
            <a:ext cx="12123961"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C# allows to add a method with their implementation to the interface without breaking the existing implementation of the interface, such type of methods is known as </a:t>
            </a:r>
            <a:r>
              <a:rPr lang="en-US" sz="2600" b="1"/>
              <a:t>default interface methods(virtual extension methods</a:t>
            </a:r>
            <a:r>
              <a:rPr lang="en-US" sz="2600"/>
              <a:t>)</a:t>
            </a:r>
          </a:p>
        </p:txBody>
      </p:sp>
      <p:pic>
        <p:nvPicPr>
          <p:cNvPr id="8" name="Picture 7">
            <a:extLst>
              <a:ext uri="{FF2B5EF4-FFF2-40B4-BE49-F238E27FC236}">
                <a16:creationId xmlns:a16="http://schemas.microsoft.com/office/drawing/2014/main" xmlns="" id="{725BF3BF-6C74-45DC-9671-65902A1C4AC4}"/>
              </a:ext>
            </a:extLst>
          </p:cNvPr>
          <p:cNvPicPr>
            <a:picLocks noChangeAspect="1"/>
          </p:cNvPicPr>
          <p:nvPr/>
        </p:nvPicPr>
        <p:blipFill>
          <a:blip r:embed="rId3"/>
          <a:stretch>
            <a:fillRect/>
          </a:stretch>
        </p:blipFill>
        <p:spPr>
          <a:xfrm>
            <a:off x="42532" y="2952965"/>
            <a:ext cx="5843981" cy="2712627"/>
          </a:xfrm>
          <a:prstGeom prst="rect">
            <a:avLst/>
          </a:prstGeom>
          <a:solidFill>
            <a:srgbClr val="FF0000"/>
          </a:solidFill>
          <a:ln>
            <a:solidFill>
              <a:srgbClr val="FF0000"/>
            </a:solidFill>
          </a:ln>
        </p:spPr>
      </p:pic>
      <p:pic>
        <p:nvPicPr>
          <p:cNvPr id="12" name="Picture 11">
            <a:extLst>
              <a:ext uri="{FF2B5EF4-FFF2-40B4-BE49-F238E27FC236}">
                <a16:creationId xmlns:a16="http://schemas.microsoft.com/office/drawing/2014/main" xmlns="" id="{69794CE2-C945-4418-BE4B-5304D20B9F7E}"/>
              </a:ext>
            </a:extLst>
          </p:cNvPr>
          <p:cNvPicPr>
            <a:picLocks noChangeAspect="1"/>
          </p:cNvPicPr>
          <p:nvPr/>
        </p:nvPicPr>
        <p:blipFill>
          <a:blip r:embed="rId4"/>
          <a:stretch>
            <a:fillRect/>
          </a:stretch>
        </p:blipFill>
        <p:spPr>
          <a:xfrm>
            <a:off x="6014104" y="2952965"/>
            <a:ext cx="6109857" cy="3188526"/>
          </a:xfrm>
          <a:prstGeom prst="rect">
            <a:avLst/>
          </a:prstGeom>
          <a:ln>
            <a:solidFill>
              <a:srgbClr val="FF0000"/>
            </a:solidFill>
          </a:ln>
        </p:spPr>
      </p:pic>
    </p:spTree>
    <p:extLst>
      <p:ext uri="{BB962C8B-B14F-4D97-AF65-F5344CB8AC3E}">
        <p14:creationId xmlns:p14="http://schemas.microsoft.com/office/powerpoint/2010/main" val="422873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72B94F4-FB9A-464B-957B-E0F9E1F1DB40}"/>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D8803ACD-059E-4228-81BE-FC835328DD06}"/>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2">
            <a:extLst>
              <a:ext uri="{FF2B5EF4-FFF2-40B4-BE49-F238E27FC236}">
                <a16:creationId xmlns:a16="http://schemas.microsoft.com/office/drawing/2014/main" xmlns="" id="{74644D31-7A64-4F15-92DF-BF3A4C782ECB}"/>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xmlns="" id="{CE17F670-3523-4630-97B8-22E352170347}"/>
              </a:ext>
            </a:extLst>
          </p:cNvPr>
          <p:cNvSpPr txBox="1"/>
          <p:nvPr/>
        </p:nvSpPr>
        <p:spPr>
          <a:xfrm>
            <a:off x="51390" y="1635464"/>
            <a:ext cx="12089219"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The is operator is used to check if the run-time type of an object is compatible with the given type or not whereas as operator is used to perform conversion between compatible reference types or Nullable types</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returns true if the given object is of the same type whereas as operator returns the object when they are compatible with the given type</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returns false if the given object is not of the same type whereas as operator return null if the conversion is not possible</a:t>
            </a:r>
          </a:p>
          <a:p>
            <a:pPr marL="342900" indent="-342900" algn="just">
              <a:spcBef>
                <a:spcPts val="600"/>
              </a:spcBef>
              <a:spcAft>
                <a:spcPts val="600"/>
              </a:spcAft>
              <a:buClr>
                <a:srgbClr val="973735"/>
              </a:buClr>
              <a:buSzPct val="50000"/>
              <a:buFont typeface="Wingdings" pitchFamily="2" charset="2"/>
              <a:buChar char="u"/>
              <a:defRPr/>
            </a:pPr>
            <a:r>
              <a:rPr lang="en-US" sz="2600"/>
              <a:t>The is operator is used for only reference, boxing, and unboxing conversions whereas as operator is used only for nullable, reference and boxing conversions</a:t>
            </a:r>
            <a:endParaRPr lang="en-US" sz="2600" dirty="0"/>
          </a:p>
        </p:txBody>
      </p:sp>
    </p:spTree>
    <p:extLst>
      <p:ext uri="{BB962C8B-B14F-4D97-AF65-F5344CB8AC3E}">
        <p14:creationId xmlns:p14="http://schemas.microsoft.com/office/powerpoint/2010/main" val="3019114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4C26270F-C87B-4E00-B48A-8133A1B789E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466ED39B-7E7F-4DB9-8D60-A89218EFA408}"/>
              </a:ext>
            </a:extLst>
          </p:cNvPr>
          <p:cNvSpPr>
            <a:spLocks noGrp="1"/>
          </p:cNvSpPr>
          <p:nvPr>
            <p:ph type="sldNum" sz="quarter" idx="12"/>
          </p:nvPr>
        </p:nvSpPr>
        <p:spPr/>
        <p:txBody>
          <a:bodyPr/>
          <a:lstStyle/>
          <a:p>
            <a:fld id="{CC0149FD-98BB-4821-915B-09C9BFE4B727}" type="slidenum">
              <a:rPr lang="en-US" smtClean="0"/>
              <a:pPr/>
              <a:t>23</a:t>
            </a:fld>
            <a:endParaRPr lang="en-US" dirty="0"/>
          </a:p>
        </p:txBody>
      </p:sp>
      <p:pic>
        <p:nvPicPr>
          <p:cNvPr id="7" name="Picture 6">
            <a:extLst>
              <a:ext uri="{FF2B5EF4-FFF2-40B4-BE49-F238E27FC236}">
                <a16:creationId xmlns:a16="http://schemas.microsoft.com/office/drawing/2014/main" xmlns="" id="{323A67C4-1608-4483-8A70-70A4DD4C0F7B}"/>
              </a:ext>
            </a:extLst>
          </p:cNvPr>
          <p:cNvPicPr>
            <a:picLocks noChangeAspect="1"/>
          </p:cNvPicPr>
          <p:nvPr/>
        </p:nvPicPr>
        <p:blipFill>
          <a:blip r:embed="rId2"/>
          <a:stretch>
            <a:fillRect/>
          </a:stretch>
        </p:blipFill>
        <p:spPr>
          <a:xfrm>
            <a:off x="0" y="1630959"/>
            <a:ext cx="4497572" cy="3840710"/>
          </a:xfrm>
          <a:prstGeom prst="rect">
            <a:avLst/>
          </a:prstGeom>
        </p:spPr>
      </p:pic>
      <p:sp>
        <p:nvSpPr>
          <p:cNvPr id="8" name="Title 2">
            <a:extLst>
              <a:ext uri="{FF2B5EF4-FFF2-40B4-BE49-F238E27FC236}">
                <a16:creationId xmlns:a16="http://schemas.microsoft.com/office/drawing/2014/main" xmlns="" id="{74F924C6-D7F4-47CE-8185-A47F072A9A48}"/>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xmlns="" id="{E4A43036-AA9F-45DB-91B8-D554FE577688}"/>
              </a:ext>
            </a:extLst>
          </p:cNvPr>
          <p:cNvPicPr>
            <a:picLocks noChangeAspect="1"/>
          </p:cNvPicPr>
          <p:nvPr/>
        </p:nvPicPr>
        <p:blipFill>
          <a:blip r:embed="rId3"/>
          <a:stretch>
            <a:fillRect/>
          </a:stretch>
        </p:blipFill>
        <p:spPr>
          <a:xfrm>
            <a:off x="4648957" y="1630959"/>
            <a:ext cx="7511144" cy="3365434"/>
          </a:xfrm>
          <a:prstGeom prst="rect">
            <a:avLst/>
          </a:prstGeom>
        </p:spPr>
      </p:pic>
      <p:pic>
        <p:nvPicPr>
          <p:cNvPr id="12" name="Picture 11">
            <a:extLst>
              <a:ext uri="{FF2B5EF4-FFF2-40B4-BE49-F238E27FC236}">
                <a16:creationId xmlns:a16="http://schemas.microsoft.com/office/drawing/2014/main" xmlns="" id="{8C7B16BA-4A2A-4050-A161-8498061D7B37}"/>
              </a:ext>
            </a:extLst>
          </p:cNvPr>
          <p:cNvPicPr>
            <a:picLocks noChangeAspect="1"/>
          </p:cNvPicPr>
          <p:nvPr/>
        </p:nvPicPr>
        <p:blipFill>
          <a:blip r:embed="rId4"/>
          <a:stretch>
            <a:fillRect/>
          </a:stretch>
        </p:blipFill>
        <p:spPr>
          <a:xfrm>
            <a:off x="6894786" y="5471669"/>
            <a:ext cx="3285430" cy="759010"/>
          </a:xfrm>
          <a:prstGeom prst="rect">
            <a:avLst/>
          </a:prstGeom>
        </p:spPr>
      </p:pic>
    </p:spTree>
    <p:extLst>
      <p:ext uri="{BB962C8B-B14F-4D97-AF65-F5344CB8AC3E}">
        <p14:creationId xmlns:p14="http://schemas.microsoft.com/office/powerpoint/2010/main" val="3560630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Constructor</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xmlns="" id="{BADE8F46-335B-4BFB-A340-AA71F3DF61D5}"/>
              </a:ext>
            </a:extLst>
          </p:cNvPr>
          <p:cNvSpPr txBox="1"/>
          <p:nvPr/>
        </p:nvSpPr>
        <p:spPr>
          <a:xfrm>
            <a:off x="-39217" y="1488265"/>
            <a:ext cx="6095607" cy="4668970"/>
          </a:xfrm>
          <a:prstGeom prst="rect">
            <a:avLst/>
          </a:prstGeom>
          <a:noFill/>
        </p:spPr>
        <p:txBody>
          <a:bodyPr wrap="square">
            <a:spAutoFit/>
          </a:bodyPr>
          <a:lstStyle/>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Prevent static field to be reset</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given class (or structure) may define only a single static constructor</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executes exactly one time, regardless of how many objects of the type are created</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does not take an access modifier and cannot take any parameters</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The static constructor executes before any instance-level constructors</a:t>
            </a:r>
          </a:p>
        </p:txBody>
      </p:sp>
      <p:pic>
        <p:nvPicPr>
          <p:cNvPr id="12" name="Picture 11">
            <a:extLst>
              <a:ext uri="{FF2B5EF4-FFF2-40B4-BE49-F238E27FC236}">
                <a16:creationId xmlns:a16="http://schemas.microsoft.com/office/drawing/2014/main" xmlns="" id="{42CBC381-8555-4783-B90B-3ED30BBC4E9F}"/>
              </a:ext>
            </a:extLst>
          </p:cNvPr>
          <p:cNvPicPr>
            <a:picLocks noChangeAspect="1"/>
          </p:cNvPicPr>
          <p:nvPr/>
        </p:nvPicPr>
        <p:blipFill>
          <a:blip r:embed="rId3"/>
          <a:stretch>
            <a:fillRect/>
          </a:stretch>
        </p:blipFill>
        <p:spPr>
          <a:xfrm>
            <a:off x="6056390" y="1619315"/>
            <a:ext cx="6095607" cy="4406869"/>
          </a:xfrm>
          <a:prstGeom prst="rect">
            <a:avLst/>
          </a:prstGeom>
        </p:spPr>
      </p:pic>
    </p:spTree>
    <p:extLst>
      <p:ext uri="{BB962C8B-B14F-4D97-AF65-F5344CB8AC3E}">
        <p14:creationId xmlns:p14="http://schemas.microsoft.com/office/powerpoint/2010/main" val="242047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xmlns="" id="{F6AFC9F7-57D5-4A8B-8867-E9132E618734}"/>
              </a:ext>
            </a:extLst>
          </p:cNvPr>
          <p:cNvSpPr txBox="1"/>
          <p:nvPr/>
        </p:nvSpPr>
        <p:spPr>
          <a:xfrm>
            <a:off x="0" y="1345323"/>
            <a:ext cx="11803117" cy="582749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Classes that cannot be instantiated or inherited are known as classes and the static keyword is used before the class name that consists of static data members and static methods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It is not possible to create an instance of a static class using the </a:t>
            </a:r>
            <a:r>
              <a:rPr lang="en-US" sz="2600">
                <a:solidFill>
                  <a:srgbClr val="0070C0"/>
                </a:solidFill>
              </a:rPr>
              <a:t>new</a:t>
            </a:r>
            <a:r>
              <a:rPr lang="en-US" sz="2600"/>
              <a:t> keyword. The main features of static classes are as follows: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 only contain static members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cannot be instantiated or inherited and cannot contain instance constructors. However, the developer can create static constructors to initialize the static members</a:t>
            </a:r>
          </a:p>
          <a:p>
            <a:pPr marL="342900" indent="-342900" algn="just">
              <a:lnSpc>
                <a:spcPct val="150000"/>
              </a:lnSpc>
              <a:spcBef>
                <a:spcPts val="600"/>
              </a:spcBef>
              <a:spcAft>
                <a:spcPts val="600"/>
              </a:spcAft>
              <a:buClr>
                <a:srgbClr val="973735"/>
              </a:buClr>
              <a:buSzPct val="50000"/>
              <a:buFont typeface="Wingdings" pitchFamily="2" charset="2"/>
              <a:buChar char="u"/>
              <a:defRPr/>
            </a:pPr>
            <a:endParaRPr lang="en-US" sz="2600"/>
          </a:p>
        </p:txBody>
      </p:sp>
    </p:spTree>
    <p:extLst>
      <p:ext uri="{BB962C8B-B14F-4D97-AF65-F5344CB8AC3E}">
        <p14:creationId xmlns:p14="http://schemas.microsoft.com/office/powerpoint/2010/main" val="4285301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xmlns="" id="{F94BC85B-265D-4DFA-AB3F-1D237B831E58}"/>
              </a:ext>
            </a:extLst>
          </p:cNvPr>
          <p:cNvGrpSpPr/>
          <p:nvPr/>
        </p:nvGrpSpPr>
        <p:grpSpPr>
          <a:xfrm>
            <a:off x="1652011" y="1799958"/>
            <a:ext cx="9131602" cy="4341533"/>
            <a:chOff x="838200" y="3657600"/>
            <a:chExt cx="5638800" cy="2906613"/>
          </a:xfrm>
        </p:grpSpPr>
        <p:pic>
          <p:nvPicPr>
            <p:cNvPr id="8" name="Picture 7" descr="static_class.png">
              <a:extLst>
                <a:ext uri="{FF2B5EF4-FFF2-40B4-BE49-F238E27FC236}">
                  <a16:creationId xmlns:a16="http://schemas.microsoft.com/office/drawing/2014/main" xmlns="" id="{6D4B9BBD-C5C5-409B-9280-5EC65AC796B9}"/>
                </a:ext>
              </a:extLst>
            </p:cNvPr>
            <p:cNvPicPr>
              <a:picLocks noChangeAspect="1"/>
            </p:cNvPicPr>
            <p:nvPr/>
          </p:nvPicPr>
          <p:blipFill>
            <a:blip r:embed="rId3"/>
            <a:stretch>
              <a:fillRect/>
            </a:stretch>
          </p:blipFill>
          <p:spPr>
            <a:xfrm>
              <a:off x="838200" y="3657600"/>
              <a:ext cx="5334000" cy="290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xmlns="" id="{881A04CA-36DD-4BB4-A563-B91AB45DEE1E}"/>
                </a:ext>
              </a:extLst>
            </p:cNvPr>
            <p:cNvSpPr/>
            <p:nvPr/>
          </p:nvSpPr>
          <p:spPr>
            <a:xfrm>
              <a:off x="1524000" y="5943600"/>
              <a:ext cx="2362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ED2C92DD-47F1-407C-8D3A-97144EBA3AF4}"/>
                </a:ext>
              </a:extLst>
            </p:cNvPr>
            <p:cNvSpPr/>
            <p:nvPr/>
          </p:nvSpPr>
          <p:spPr>
            <a:xfrm>
              <a:off x="4038600" y="5334000"/>
              <a:ext cx="2438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No instance created</a:t>
              </a:r>
            </a:p>
          </p:txBody>
        </p:sp>
        <p:cxnSp>
          <p:nvCxnSpPr>
            <p:cNvPr id="11" name="Straight Arrow Connector 10">
              <a:extLst>
                <a:ext uri="{FF2B5EF4-FFF2-40B4-BE49-F238E27FC236}">
                  <a16:creationId xmlns:a16="http://schemas.microsoft.com/office/drawing/2014/main" xmlns="" id="{0DF4AD17-5A23-4956-B920-367B72E1F3E9}"/>
                </a:ext>
              </a:extLst>
            </p:cNvPr>
            <p:cNvCxnSpPr>
              <a:cxnSpLocks/>
              <a:stCxn id="10" idx="3"/>
              <a:endCxn id="9" idx="3"/>
            </p:cNvCxnSpPr>
            <p:nvPr/>
          </p:nvCxnSpPr>
          <p:spPr>
            <a:xfrm rot="5400000">
              <a:off x="4117673" y="5817976"/>
              <a:ext cx="46551" cy="509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43632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xmlns="" id="{21EB5A85-C225-4200-895B-6218A999B268}"/>
              </a:ext>
            </a:extLst>
          </p:cNvPr>
          <p:cNvSpPr txBox="1"/>
          <p:nvPr/>
        </p:nvSpPr>
        <p:spPr>
          <a:xfrm>
            <a:off x="257504" y="1523392"/>
            <a:ext cx="11676992"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Extension methods allow you to extend an existing type with new functionality without directly modifying those types</a:t>
            </a:r>
          </a:p>
          <a:p>
            <a:pPr marL="342900" indent="-342900" algn="just">
              <a:spcBef>
                <a:spcPts val="600"/>
              </a:spcBef>
              <a:spcAft>
                <a:spcPts val="600"/>
              </a:spcAft>
              <a:buClr>
                <a:srgbClr val="973735"/>
              </a:buClr>
              <a:buSzPct val="50000"/>
              <a:buFont typeface="Wingdings" pitchFamily="2" charset="2"/>
              <a:buChar char="u"/>
              <a:defRPr/>
            </a:pPr>
            <a:r>
              <a:rPr lang="en-US" sz="2600"/>
              <a:t>Extension methods are static methods that have to be declared in a static class</a:t>
            </a:r>
          </a:p>
          <a:p>
            <a:pPr marL="342900" indent="-342900" algn="just">
              <a:spcBef>
                <a:spcPts val="600"/>
              </a:spcBef>
              <a:spcAft>
                <a:spcPts val="600"/>
              </a:spcAft>
              <a:buClr>
                <a:srgbClr val="973735"/>
              </a:buClr>
              <a:buSzPct val="50000"/>
              <a:buFont typeface="Wingdings" pitchFamily="2" charset="2"/>
              <a:buChar char="u"/>
              <a:defRPr/>
            </a:pPr>
            <a:r>
              <a:rPr lang="en-US" sz="2600"/>
              <a:t>We can declare an extension method by specifying the first parameter with the </a:t>
            </a:r>
            <a:r>
              <a:rPr lang="en-US" sz="2600">
                <a:solidFill>
                  <a:srgbClr val="0070C0"/>
                </a:solidFill>
              </a:rPr>
              <a:t>this</a:t>
            </a:r>
            <a:r>
              <a:rPr lang="en-US" sz="2600"/>
              <a:t> keyword</a:t>
            </a:r>
          </a:p>
          <a:p>
            <a:pPr marL="342900" indent="-342900" algn="just">
              <a:spcBef>
                <a:spcPts val="600"/>
              </a:spcBef>
              <a:spcAft>
                <a:spcPts val="600"/>
              </a:spcAft>
              <a:buClr>
                <a:srgbClr val="973735"/>
              </a:buClr>
              <a:buSzPct val="50000"/>
              <a:buFont typeface="Wingdings" pitchFamily="2" charset="2"/>
              <a:buChar char="u"/>
              <a:defRPr/>
            </a:pPr>
            <a:r>
              <a:rPr lang="en-US" sz="2600"/>
              <a:t>The first parameter in this method identifies the type of objects in which the method can be called</a:t>
            </a:r>
          </a:p>
          <a:p>
            <a:pPr marL="342900" indent="-342900" algn="just">
              <a:spcBef>
                <a:spcPts val="600"/>
              </a:spcBef>
              <a:spcAft>
                <a:spcPts val="600"/>
              </a:spcAft>
              <a:buClr>
                <a:srgbClr val="973735"/>
              </a:buClr>
              <a:buSzPct val="50000"/>
              <a:buFont typeface="Wingdings" pitchFamily="2" charset="2"/>
              <a:buChar char="u"/>
              <a:defRPr/>
            </a:pPr>
            <a:r>
              <a:rPr lang="en-US" sz="2600"/>
              <a:t>The object that we use to invoke the method is automatically passed as the first parameter</a:t>
            </a:r>
            <a:endParaRPr lang="en-US"/>
          </a:p>
        </p:txBody>
      </p:sp>
    </p:spTree>
    <p:extLst>
      <p:ext uri="{BB962C8B-B14F-4D97-AF65-F5344CB8AC3E}">
        <p14:creationId xmlns:p14="http://schemas.microsoft.com/office/powerpoint/2010/main" val="3994110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6" name="Title 2">
            <a:extLst>
              <a:ext uri="{FF2B5EF4-FFF2-40B4-BE49-F238E27FC236}">
                <a16:creationId xmlns:a16="http://schemas.microsoft.com/office/drawing/2014/main" xmlns="" id="{63FEF42D-5BE8-4E70-B25A-8E8FA5551E31}"/>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16" name="Group 15">
            <a:extLst>
              <a:ext uri="{FF2B5EF4-FFF2-40B4-BE49-F238E27FC236}">
                <a16:creationId xmlns:a16="http://schemas.microsoft.com/office/drawing/2014/main" xmlns="" id="{918CD636-336A-40F5-AB4E-CE94D2EDD960}"/>
              </a:ext>
            </a:extLst>
          </p:cNvPr>
          <p:cNvGrpSpPr/>
          <p:nvPr/>
        </p:nvGrpSpPr>
        <p:grpSpPr>
          <a:xfrm>
            <a:off x="2149886" y="1455759"/>
            <a:ext cx="7645756" cy="4899561"/>
            <a:chOff x="2149886" y="1455759"/>
            <a:chExt cx="7645756" cy="4899561"/>
          </a:xfrm>
        </p:grpSpPr>
        <p:pic>
          <p:nvPicPr>
            <p:cNvPr id="14" name="Picture 13">
              <a:extLst>
                <a:ext uri="{FF2B5EF4-FFF2-40B4-BE49-F238E27FC236}">
                  <a16:creationId xmlns:a16="http://schemas.microsoft.com/office/drawing/2014/main" xmlns="" id="{F266A549-C4E2-4352-A23A-37CDBCC9A5CE}"/>
                </a:ext>
              </a:extLst>
            </p:cNvPr>
            <p:cNvPicPr>
              <a:picLocks noChangeAspect="1"/>
            </p:cNvPicPr>
            <p:nvPr/>
          </p:nvPicPr>
          <p:blipFill>
            <a:blip r:embed="rId3"/>
            <a:stretch>
              <a:fillRect/>
            </a:stretch>
          </p:blipFill>
          <p:spPr>
            <a:xfrm>
              <a:off x="2149886" y="1455759"/>
              <a:ext cx="7645756" cy="4899561"/>
            </a:xfrm>
            <a:prstGeom prst="rect">
              <a:avLst/>
            </a:prstGeom>
          </p:spPr>
        </p:pic>
        <p:sp>
          <p:nvSpPr>
            <p:cNvPr id="15" name="Rectangle 14">
              <a:extLst>
                <a:ext uri="{FF2B5EF4-FFF2-40B4-BE49-F238E27FC236}">
                  <a16:creationId xmlns:a16="http://schemas.microsoft.com/office/drawing/2014/main" xmlns="" id="{9770535B-5913-4DDC-969E-687BC58ECE87}"/>
                </a:ext>
              </a:extLst>
            </p:cNvPr>
            <p:cNvSpPr/>
            <p:nvPr/>
          </p:nvSpPr>
          <p:spPr>
            <a:xfrm>
              <a:off x="2596054" y="2427889"/>
              <a:ext cx="7199587" cy="4624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2344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sp>
        <p:nvSpPr>
          <p:cNvPr id="13" name="TextBox 12">
            <a:extLst>
              <a:ext uri="{FF2B5EF4-FFF2-40B4-BE49-F238E27FC236}">
                <a16:creationId xmlns:a16="http://schemas.microsoft.com/office/drawing/2014/main" xmlns="" id="{47EDD331-4824-4D8C-A44B-E3AEF451CDA7}"/>
              </a:ext>
            </a:extLst>
          </p:cNvPr>
          <p:cNvSpPr txBox="1"/>
          <p:nvPr/>
        </p:nvSpPr>
        <p:spPr>
          <a:xfrm>
            <a:off x="151544" y="1483265"/>
            <a:ext cx="11629329" cy="264687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Expression body definitions let you provide a member's implementation in a very concise, readable form</a:t>
            </a:r>
          </a:p>
          <a:p>
            <a:pPr marL="342900" indent="-342900" algn="just">
              <a:spcBef>
                <a:spcPts val="300"/>
              </a:spcBef>
              <a:spcAft>
                <a:spcPts val="300"/>
              </a:spcAft>
              <a:buClr>
                <a:srgbClr val="973735"/>
              </a:buClr>
              <a:buSzPct val="50000"/>
              <a:buFont typeface="Wingdings" pitchFamily="2" charset="2"/>
              <a:buChar char="u"/>
              <a:defRPr/>
            </a:pPr>
            <a:r>
              <a:rPr lang="en-US" sz="2600"/>
              <a:t>We can use an expression body definition whenever the logic for any supported member, such as a method or property, consists of a single expression</a:t>
            </a:r>
          </a:p>
          <a:p>
            <a:pPr marL="342900" indent="-342900" algn="just">
              <a:spcBef>
                <a:spcPts val="300"/>
              </a:spcBef>
              <a:spcAft>
                <a:spcPts val="300"/>
              </a:spcAft>
              <a:buClr>
                <a:srgbClr val="973735"/>
              </a:buClr>
              <a:buSzPct val="50000"/>
              <a:buFont typeface="Wingdings" pitchFamily="2" charset="2"/>
              <a:buChar char="u"/>
              <a:defRPr/>
            </a:pPr>
            <a:r>
              <a:rPr lang="en-US" sz="2600"/>
              <a:t>An expression body definition has the following general syntax:</a:t>
            </a:r>
          </a:p>
        </p:txBody>
      </p:sp>
      <p:sp>
        <p:nvSpPr>
          <p:cNvPr id="17" name="TextBox 16">
            <a:extLst>
              <a:ext uri="{FF2B5EF4-FFF2-40B4-BE49-F238E27FC236}">
                <a16:creationId xmlns:a16="http://schemas.microsoft.com/office/drawing/2014/main" xmlns="" id="{60FE69DB-F529-4661-ACA1-6D82CA8CBEC7}"/>
              </a:ext>
            </a:extLst>
          </p:cNvPr>
          <p:cNvSpPr txBox="1"/>
          <p:nvPr/>
        </p:nvSpPr>
        <p:spPr>
          <a:xfrm>
            <a:off x="3543419" y="4315199"/>
            <a:ext cx="4493966" cy="492443"/>
          </a:xfrm>
          <a:prstGeom prst="rect">
            <a:avLst/>
          </a:prstGeom>
          <a:solidFill>
            <a:srgbClr val="FFFF00"/>
          </a:solidFill>
        </p:spPr>
        <p:txBody>
          <a:bodyPr wrap="square">
            <a:spAutoFit/>
          </a:bodyPr>
          <a:lstStyle/>
          <a:p>
            <a:pPr algn="ctr"/>
            <a:r>
              <a:rPr lang="en-US" sz="2600" b="0" i="0">
                <a:solidFill>
                  <a:srgbClr val="0070C0"/>
                </a:solidFill>
                <a:effectLst/>
                <a:latin typeface="+mj-lt"/>
              </a:rPr>
              <a:t>member =&gt; expression;</a:t>
            </a:r>
            <a:endParaRPr lang="en-US" sz="2600">
              <a:solidFill>
                <a:srgbClr val="0070C0"/>
              </a:solidFill>
              <a:latin typeface="+mj-lt"/>
            </a:endParaRPr>
          </a:p>
        </p:txBody>
      </p:sp>
      <p:sp>
        <p:nvSpPr>
          <p:cNvPr id="19" name="TextBox 18">
            <a:extLst>
              <a:ext uri="{FF2B5EF4-FFF2-40B4-BE49-F238E27FC236}">
                <a16:creationId xmlns:a16="http://schemas.microsoft.com/office/drawing/2014/main" xmlns="" id="{2A37E525-D5F7-42B6-A601-423FC7892F23}"/>
              </a:ext>
            </a:extLst>
          </p:cNvPr>
          <p:cNvSpPr txBox="1"/>
          <p:nvPr/>
        </p:nvSpPr>
        <p:spPr>
          <a:xfrm>
            <a:off x="151544" y="5197894"/>
            <a:ext cx="11756921" cy="8925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Members can be: Method, Read-only property, Property, Constructor, Finalizer and Indexer </a:t>
            </a:r>
          </a:p>
        </p:txBody>
      </p:sp>
    </p:spTree>
    <p:extLst>
      <p:ext uri="{BB962C8B-B14F-4D97-AF65-F5344CB8AC3E}">
        <p14:creationId xmlns:p14="http://schemas.microsoft.com/office/powerpoint/2010/main" val="48334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62740" y="1439047"/>
            <a:ext cx="11092929" cy="4908590"/>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xmlns=""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1/8/2024</a:t>
            </a:fld>
            <a:endParaRPr lang="en-US" dirty="0"/>
          </a:p>
        </p:txBody>
      </p:sp>
      <p:sp>
        <p:nvSpPr>
          <p:cNvPr id="8" name="Rectangle 2">
            <a:extLst>
              <a:ext uri="{FF2B5EF4-FFF2-40B4-BE49-F238E27FC236}">
                <a16:creationId xmlns:a16="http://schemas.microsoft.com/office/drawing/2014/main" xmlns="" id="{FF319F56-852E-4ECD-A4BE-395F066166B4}"/>
              </a:ext>
            </a:extLst>
          </p:cNvPr>
          <p:cNvSpPr>
            <a:spLocks noGrp="1"/>
          </p:cNvSpPr>
          <p:nvPr>
            <p:ph type="title"/>
          </p:nvPr>
        </p:nvSpPr>
        <p:spPr>
          <a:xfrm>
            <a:off x="452419" y="67341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grpSp>
        <p:nvGrpSpPr>
          <p:cNvPr id="2" name="Group 1">
            <a:extLst>
              <a:ext uri="{FF2B5EF4-FFF2-40B4-BE49-F238E27FC236}">
                <a16:creationId xmlns:a16="http://schemas.microsoft.com/office/drawing/2014/main" xmlns="" id="{80991CD8-6D45-4905-8C98-A325ECA5264F}"/>
              </a:ext>
            </a:extLst>
          </p:cNvPr>
          <p:cNvGrpSpPr/>
          <p:nvPr/>
        </p:nvGrpSpPr>
        <p:grpSpPr>
          <a:xfrm>
            <a:off x="42532" y="1789430"/>
            <a:ext cx="6102979" cy="4198099"/>
            <a:chOff x="4916487" y="1522937"/>
            <a:chExt cx="7176757" cy="4819533"/>
          </a:xfrm>
        </p:grpSpPr>
        <p:pic>
          <p:nvPicPr>
            <p:cNvPr id="6" name="Picture 1">
              <a:extLst>
                <a:ext uri="{FF2B5EF4-FFF2-40B4-BE49-F238E27FC236}">
                  <a16:creationId xmlns:a16="http://schemas.microsoft.com/office/drawing/2014/main" xmlns="" id="{1486EFA5-D44E-40C9-82FC-450E76043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487" y="1522937"/>
              <a:ext cx="41148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xmlns="" id="{B5A5E268-95D6-4F83-B45F-A672A18D6F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2924699"/>
              <a:ext cx="539115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C8589055-9B06-4BE9-8059-FD90B5B054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3613558"/>
              <a:ext cx="6597319" cy="2000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1C2A3EA8-D012-4F50-8AD7-67B4DF80E47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73369" y="5779536"/>
              <a:ext cx="6619875" cy="409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 name="AutoShape 11">
              <a:extLst>
                <a:ext uri="{FF2B5EF4-FFF2-40B4-BE49-F238E27FC236}">
                  <a16:creationId xmlns:a16="http://schemas.microsoft.com/office/drawing/2014/main" xmlns="" id="{31A13E06-A50F-4C4D-8B17-CE2C81464D18}"/>
                </a:ext>
              </a:extLst>
            </p:cNvPr>
            <p:cNvSpPr>
              <a:spLocks noChangeArrowheads="1"/>
            </p:cNvSpPr>
            <p:nvPr/>
          </p:nvSpPr>
          <p:spPr bwMode="auto">
            <a:xfrm>
              <a:off x="4916487" y="4493033"/>
              <a:ext cx="514350" cy="1849437"/>
            </a:xfrm>
            <a:prstGeom prst="curvedRightArrow">
              <a:avLst>
                <a:gd name="adj1" fmla="val 48275"/>
                <a:gd name="adj2" fmla="val 161406"/>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sp>
          <p:nvSpPr>
            <p:cNvPr id="12" name="AutoShape 11">
              <a:extLst>
                <a:ext uri="{FF2B5EF4-FFF2-40B4-BE49-F238E27FC236}">
                  <a16:creationId xmlns:a16="http://schemas.microsoft.com/office/drawing/2014/main" xmlns="" id="{998D75FD-B6A7-493C-8D4C-ED7D494A55A8}"/>
                </a:ext>
              </a:extLst>
            </p:cNvPr>
            <p:cNvSpPr>
              <a:spLocks noChangeArrowheads="1"/>
            </p:cNvSpPr>
            <p:nvPr/>
          </p:nvSpPr>
          <p:spPr bwMode="auto">
            <a:xfrm>
              <a:off x="4916487" y="2048399"/>
              <a:ext cx="609600" cy="1293813"/>
            </a:xfrm>
            <a:prstGeom prst="curvedRightArrow">
              <a:avLst>
                <a:gd name="adj1" fmla="val 48255"/>
                <a:gd name="adj2" fmla="val 161332"/>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grpSp>
      <p:pic>
        <p:nvPicPr>
          <p:cNvPr id="15" name="Picture 14">
            <a:extLst>
              <a:ext uri="{FF2B5EF4-FFF2-40B4-BE49-F238E27FC236}">
                <a16:creationId xmlns:a16="http://schemas.microsoft.com/office/drawing/2014/main" xmlns="" id="{EB5FFADC-6EB9-4A70-A6FC-80F78456B689}"/>
              </a:ext>
            </a:extLst>
          </p:cNvPr>
          <p:cNvPicPr>
            <a:picLocks noChangeAspect="1"/>
          </p:cNvPicPr>
          <p:nvPr/>
        </p:nvPicPr>
        <p:blipFill>
          <a:blip r:embed="rId7"/>
          <a:stretch>
            <a:fillRect/>
          </a:stretch>
        </p:blipFill>
        <p:spPr>
          <a:xfrm>
            <a:off x="6515187" y="1727914"/>
            <a:ext cx="5610236" cy="3531543"/>
          </a:xfrm>
          <a:prstGeom prst="rect">
            <a:avLst/>
          </a:prstGeom>
          <a:ln>
            <a:solidFill>
              <a:srgbClr val="FF0000"/>
            </a:solidFill>
          </a:ln>
        </p:spPr>
      </p:pic>
    </p:spTree>
    <p:extLst>
      <p:ext uri="{BB962C8B-B14F-4D97-AF65-F5344CB8AC3E}">
        <p14:creationId xmlns:p14="http://schemas.microsoft.com/office/powerpoint/2010/main" val="1081993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6114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Anonymous Type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xmlns="" id="{DC07DBA9-5414-4FBB-A6F4-9A7ADE9088E9}"/>
              </a:ext>
            </a:extLst>
          </p:cNvPr>
          <p:cNvSpPr txBox="1"/>
          <p:nvPr/>
        </p:nvSpPr>
        <p:spPr>
          <a:xfrm>
            <a:off x="128752" y="1250733"/>
            <a:ext cx="12063248" cy="224676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GB" altLang="en-US" sz="2600"/>
              <a:t>Is basically a class with no name and is not explicitly defined in code</a:t>
            </a:r>
            <a:endParaRPr lang="en-US" sz="2600"/>
          </a:p>
          <a:p>
            <a:pPr marL="342900" indent="-342900" algn="just">
              <a:spcBef>
                <a:spcPts val="300"/>
              </a:spcBef>
              <a:spcAft>
                <a:spcPts val="300"/>
              </a:spcAft>
              <a:buClr>
                <a:srgbClr val="973735"/>
              </a:buClr>
              <a:buSzPct val="50000"/>
              <a:buFont typeface="Wingdings" pitchFamily="2" charset="2"/>
              <a:buChar char="u"/>
              <a:defRPr/>
            </a:pPr>
            <a:r>
              <a:rPr lang="en-US" sz="2600"/>
              <a:t>Uses object initializers to initialize properties and fields. Since it has no name, we need to declare an implicitly typed variable to refer to it</a:t>
            </a:r>
          </a:p>
          <a:p>
            <a:pPr marL="342900" indent="-342900" algn="just">
              <a:spcBef>
                <a:spcPts val="300"/>
              </a:spcBef>
              <a:spcAft>
                <a:spcPts val="300"/>
              </a:spcAft>
              <a:buClr>
                <a:srgbClr val="973735"/>
              </a:buClr>
              <a:buSzPct val="50000"/>
              <a:buFont typeface="Wingdings" pitchFamily="2" charset="2"/>
              <a:buChar char="u"/>
              <a:defRPr/>
            </a:pPr>
            <a:r>
              <a:rPr lang="en-US" sz="2600"/>
              <a:t>Anonymous types are class types that derive directly from object, and that cannot be cast to any type except object</a:t>
            </a:r>
          </a:p>
        </p:txBody>
      </p:sp>
      <p:pic>
        <p:nvPicPr>
          <p:cNvPr id="11" name="Picture 10">
            <a:extLst>
              <a:ext uri="{FF2B5EF4-FFF2-40B4-BE49-F238E27FC236}">
                <a16:creationId xmlns:a16="http://schemas.microsoft.com/office/drawing/2014/main" xmlns="" id="{B3E0AF7E-F19E-424C-B82B-AEB1A5E07BE0}"/>
              </a:ext>
            </a:extLst>
          </p:cNvPr>
          <p:cNvPicPr>
            <a:picLocks noChangeAspect="1"/>
          </p:cNvPicPr>
          <p:nvPr/>
        </p:nvPicPr>
        <p:blipFill>
          <a:blip r:embed="rId3"/>
          <a:stretch>
            <a:fillRect/>
          </a:stretch>
        </p:blipFill>
        <p:spPr>
          <a:xfrm>
            <a:off x="499539" y="3473646"/>
            <a:ext cx="9810362" cy="2862540"/>
          </a:xfrm>
          <a:prstGeom prst="rect">
            <a:avLst/>
          </a:prstGeom>
        </p:spPr>
      </p:pic>
      <p:pic>
        <p:nvPicPr>
          <p:cNvPr id="3" name="Picture 2">
            <a:extLst>
              <a:ext uri="{FF2B5EF4-FFF2-40B4-BE49-F238E27FC236}">
                <a16:creationId xmlns:a16="http://schemas.microsoft.com/office/drawing/2014/main" xmlns="" id="{AC1CD7B3-DEF8-4642-AB2E-95A589257242}"/>
              </a:ext>
            </a:extLst>
          </p:cNvPr>
          <p:cNvPicPr>
            <a:picLocks noChangeAspect="1"/>
          </p:cNvPicPr>
          <p:nvPr/>
        </p:nvPicPr>
        <p:blipFill>
          <a:blip r:embed="rId4"/>
          <a:stretch>
            <a:fillRect/>
          </a:stretch>
        </p:blipFill>
        <p:spPr>
          <a:xfrm>
            <a:off x="8051050" y="5661730"/>
            <a:ext cx="4061812" cy="784928"/>
          </a:xfrm>
          <a:prstGeom prst="rect">
            <a:avLst/>
          </a:prstGeom>
        </p:spPr>
      </p:pic>
    </p:spTree>
    <p:extLst>
      <p:ext uri="{BB962C8B-B14F-4D97-AF65-F5344CB8AC3E}">
        <p14:creationId xmlns:p14="http://schemas.microsoft.com/office/powerpoint/2010/main" val="2310414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 Initialize</a:t>
            </a:r>
          </a:p>
        </p:txBody>
      </p:sp>
      <p:sp>
        <p:nvSpPr>
          <p:cNvPr id="6" name="TextBox 5">
            <a:extLst>
              <a:ext uri="{FF2B5EF4-FFF2-40B4-BE49-F238E27FC236}">
                <a16:creationId xmlns:a16="http://schemas.microsoft.com/office/drawing/2014/main" xmlns="" id="{AF5D6B21-7099-4939-B1AA-6E949E5EF1DE}"/>
              </a:ext>
            </a:extLst>
          </p:cNvPr>
          <p:cNvSpPr txBox="1"/>
          <p:nvPr/>
        </p:nvSpPr>
        <p:spPr>
          <a:xfrm>
            <a:off x="0" y="1340253"/>
            <a:ext cx="12065876"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Object initializers let we assign values to any accessible fields or properties of an object at creation time without having to invoke a constructor followed by lines of assignment statements</a:t>
            </a:r>
          </a:p>
          <a:p>
            <a:pPr marL="342900" indent="-342900" algn="just">
              <a:spcBef>
                <a:spcPts val="300"/>
              </a:spcBef>
              <a:spcAft>
                <a:spcPts val="300"/>
              </a:spcAft>
              <a:buClr>
                <a:srgbClr val="973735"/>
              </a:buClr>
              <a:buSzPct val="50000"/>
              <a:buFont typeface="Wingdings" pitchFamily="2" charset="2"/>
              <a:buChar char="u"/>
              <a:defRPr/>
            </a:pPr>
            <a:r>
              <a:rPr lang="en-US" sz="2600"/>
              <a:t>The object initializer syntax enables you to specify arguments for a constructor or omit the arguments</a:t>
            </a:r>
          </a:p>
        </p:txBody>
      </p:sp>
      <p:grpSp>
        <p:nvGrpSpPr>
          <p:cNvPr id="14" name="Group 13">
            <a:extLst>
              <a:ext uri="{FF2B5EF4-FFF2-40B4-BE49-F238E27FC236}">
                <a16:creationId xmlns:a16="http://schemas.microsoft.com/office/drawing/2014/main" xmlns="" id="{7DA6994E-99B4-4A48-A70C-0680C2DBBD7D}"/>
              </a:ext>
            </a:extLst>
          </p:cNvPr>
          <p:cNvGrpSpPr/>
          <p:nvPr/>
        </p:nvGrpSpPr>
        <p:grpSpPr>
          <a:xfrm>
            <a:off x="1593631" y="3542676"/>
            <a:ext cx="8382000" cy="2905425"/>
            <a:chOff x="1562100" y="3575274"/>
            <a:chExt cx="8382000" cy="2905425"/>
          </a:xfrm>
        </p:grpSpPr>
        <p:sp>
          <p:nvSpPr>
            <p:cNvPr id="8" name="TextBox 7">
              <a:extLst>
                <a:ext uri="{FF2B5EF4-FFF2-40B4-BE49-F238E27FC236}">
                  <a16:creationId xmlns:a16="http://schemas.microsoft.com/office/drawing/2014/main" xmlns="" id="{397048EE-950E-464F-9C48-DE8ED1981437}"/>
                </a:ext>
              </a:extLst>
            </p:cNvPr>
            <p:cNvSpPr txBox="1"/>
            <p:nvPr/>
          </p:nvSpPr>
          <p:spPr>
            <a:xfrm>
              <a:off x="2247900" y="3575274"/>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class </a:t>
              </a:r>
              <a:r>
                <a:rPr lang="nl-BE" dirty="0">
                  <a:solidFill>
                    <a:schemeClr val="accent6">
                      <a:lumMod val="50000"/>
                    </a:schemeClr>
                  </a:solidFill>
                  <a:latin typeface="Consolas" panose="020B0609020204030204" pitchFamily="49" charset="0"/>
                </a:rPr>
                <a:t>Customer </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string </a:t>
              </a:r>
              <a:r>
                <a:rPr lang="nl-BE" dirty="0">
                  <a:latin typeface="Consolas" panose="020B0609020204030204" pitchFamily="49" charset="0"/>
                </a:rPr>
                <a:t>Name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int </a:t>
              </a:r>
              <a:r>
                <a:rPr lang="nl-BE" dirty="0">
                  <a:latin typeface="Consolas" panose="020B0609020204030204" pitchFamily="49" charset="0"/>
                </a:rPr>
                <a:t>Age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a:t>
              </a:r>
            </a:p>
          </p:txBody>
        </p:sp>
        <p:sp>
          <p:nvSpPr>
            <p:cNvPr id="9" name="TextBox 8">
              <a:extLst>
                <a:ext uri="{FF2B5EF4-FFF2-40B4-BE49-F238E27FC236}">
                  <a16:creationId xmlns:a16="http://schemas.microsoft.com/office/drawing/2014/main" xmlns="" id="{8392BD2B-71D5-450C-A52B-59DFDDB431D8}"/>
                </a:ext>
              </a:extLst>
            </p:cNvPr>
            <p:cNvSpPr txBox="1"/>
            <p:nvPr/>
          </p:nvSpPr>
          <p:spPr>
            <a:xfrm>
              <a:off x="2247900" y="4910932"/>
              <a:ext cx="76962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chemeClr val="accent6">
                      <a:lumMod val="50000"/>
                    </a:schemeClr>
                  </a:solidFill>
                  <a:latin typeface="Consolas" panose="020B0609020204030204" pitchFamily="49" charset="0"/>
                </a:rPr>
                <a:t>Customer</a:t>
              </a:r>
              <a:r>
                <a:rPr lang="nl-BE" dirty="0">
                  <a:solidFill>
                    <a:srgbClr val="0000FF"/>
                  </a:solidFill>
                  <a:latin typeface="Consolas" panose="020B0609020204030204" pitchFamily="49" charset="0"/>
                </a:rPr>
                <a:t>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a:t>
              </a:r>
              <a:r>
                <a:rPr lang="nl-BE" dirty="0">
                  <a:latin typeface="Consolas" panose="020B0609020204030204" pitchFamily="49" charset="0"/>
                </a:rPr>
                <a:t/>
              </a:r>
              <a:br>
                <a:rPr lang="nl-BE" dirty="0">
                  <a:latin typeface="Consolas" panose="020B0609020204030204" pitchFamily="49" charset="0"/>
                </a:rPr>
              </a:br>
              <a:r>
                <a:rPr lang="nl-BE" dirty="0">
                  <a:latin typeface="Consolas" panose="020B0609020204030204" pitchFamily="49" charset="0"/>
                </a:rPr>
                <a:t>c.Age </a:t>
              </a:r>
              <a:r>
                <a:rPr lang="nl-BE">
                  <a:latin typeface="Consolas" panose="020B0609020204030204" pitchFamily="49" charset="0"/>
                </a:rPr>
                <a:t>= 20;</a:t>
              </a:r>
              <a:endParaRPr lang="nl-BE" dirty="0">
                <a:latin typeface="Consolas" panose="020B0609020204030204" pitchFamily="49" charset="0"/>
              </a:endParaRPr>
            </a:p>
          </p:txBody>
        </p:sp>
        <p:sp>
          <p:nvSpPr>
            <p:cNvPr id="10" name="TextBox 9">
              <a:extLst>
                <a:ext uri="{FF2B5EF4-FFF2-40B4-BE49-F238E27FC236}">
                  <a16:creationId xmlns:a16="http://schemas.microsoft.com/office/drawing/2014/main" xmlns="" id="{AB4F509D-264A-4E8C-B057-60C0488B7C7D}"/>
                </a:ext>
              </a:extLst>
            </p:cNvPr>
            <p:cNvSpPr txBox="1"/>
            <p:nvPr/>
          </p:nvSpPr>
          <p:spPr>
            <a:xfrm>
              <a:off x="2247900" y="5988580"/>
              <a:ext cx="7696200" cy="3693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var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 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 </a:t>
              </a:r>
              <a:r>
                <a:rPr lang="nl-BE" dirty="0">
                  <a:latin typeface="Consolas" panose="020B0609020204030204" pitchFamily="49" charset="0"/>
                </a:rPr>
                <a:t>Age </a:t>
              </a:r>
              <a:r>
                <a:rPr lang="nl-BE">
                  <a:latin typeface="Consolas" panose="020B0609020204030204" pitchFamily="49" charset="0"/>
                </a:rPr>
                <a:t>= 20};</a:t>
              </a:r>
              <a:endParaRPr lang="nl-BE" dirty="0">
                <a:latin typeface="Consolas" panose="020B0609020204030204" pitchFamily="49" charset="0"/>
              </a:endParaRPr>
            </a:p>
          </p:txBody>
        </p:sp>
        <p:sp>
          <p:nvSpPr>
            <p:cNvPr id="11" name="AutoShape 13">
              <a:extLst>
                <a:ext uri="{FF2B5EF4-FFF2-40B4-BE49-F238E27FC236}">
                  <a16:creationId xmlns:a16="http://schemas.microsoft.com/office/drawing/2014/main" xmlns="" id="{93E489A1-0E32-4676-A79F-99F19AFA637F}"/>
                </a:ext>
              </a:extLst>
            </p:cNvPr>
            <p:cNvSpPr>
              <a:spLocks noChangeArrowheads="1"/>
            </p:cNvSpPr>
            <p:nvPr/>
          </p:nvSpPr>
          <p:spPr bwMode="auto">
            <a:xfrm>
              <a:off x="6972300" y="4877110"/>
              <a:ext cx="2895600" cy="914400"/>
            </a:xfrm>
            <a:prstGeom prst="wedgeRoundRectCallout">
              <a:avLst>
                <a:gd name="adj1" fmla="val -98602"/>
                <a:gd name="adj2" fmla="val 76690"/>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a:lnSpc>
                  <a:spcPct val="90000"/>
                </a:lnSpc>
                <a:defRPr/>
              </a:pPr>
              <a:r>
                <a:rPr lang="en-US" dirty="0">
                  <a:solidFill>
                    <a:srgbClr val="FF0000"/>
                  </a:solidFill>
                  <a:latin typeface="+mj-lt"/>
                  <a:cs typeface="Arial" charset="0"/>
                </a:rPr>
                <a:t>Can be combined with any constructor call</a:t>
              </a:r>
            </a:p>
          </p:txBody>
        </p:sp>
        <p:sp>
          <p:nvSpPr>
            <p:cNvPr id="13" name="AutoShape 11">
              <a:extLst>
                <a:ext uri="{FF2B5EF4-FFF2-40B4-BE49-F238E27FC236}">
                  <a16:creationId xmlns:a16="http://schemas.microsoft.com/office/drawing/2014/main" xmlns="" id="{04A2CAC9-3334-4DBC-9EBB-F201B0584DA1}"/>
                </a:ext>
              </a:extLst>
            </p:cNvPr>
            <p:cNvSpPr>
              <a:spLocks noChangeArrowheads="1"/>
            </p:cNvSpPr>
            <p:nvPr/>
          </p:nvSpPr>
          <p:spPr bwMode="auto">
            <a:xfrm>
              <a:off x="1562100" y="5096799"/>
              <a:ext cx="685800" cy="1383900"/>
            </a:xfrm>
            <a:prstGeom prst="curvedRightArrow">
              <a:avLst>
                <a:gd name="adj1" fmla="val 48223"/>
                <a:gd name="adj2" fmla="val 161226"/>
                <a:gd name="adj3" fmla="val 33333"/>
              </a:avLst>
            </a:prstGeom>
            <a:solidFill>
              <a:srgbClr val="00B0F0">
                <a:alpha val="50195"/>
              </a:srgbClr>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40319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46994" y="716509"/>
            <a:ext cx="94435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sp>
        <p:nvSpPr>
          <p:cNvPr id="6" name="TextBox 5">
            <a:extLst>
              <a:ext uri="{FF2B5EF4-FFF2-40B4-BE49-F238E27FC236}">
                <a16:creationId xmlns:a16="http://schemas.microsoft.com/office/drawing/2014/main" xmlns="" id="{8A82E10C-4A4D-4F3E-B876-B33D3860ECBD}"/>
              </a:ext>
            </a:extLst>
          </p:cNvPr>
          <p:cNvSpPr txBox="1"/>
          <p:nvPr/>
        </p:nvSpPr>
        <p:spPr>
          <a:xfrm>
            <a:off x="141889" y="1608082"/>
            <a:ext cx="11908221" cy="4681025"/>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In a field declaration, </a:t>
            </a:r>
            <a:r>
              <a:rPr lang="en-US" sz="2600">
                <a:solidFill>
                  <a:srgbClr val="00B0F0"/>
                </a:solidFill>
              </a:rPr>
              <a:t>readonly</a:t>
            </a:r>
            <a:r>
              <a:rPr lang="en-US" sz="2600"/>
              <a:t> indicates that assignment to the field can only occur as part of the declaration or in a constructor in the same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readonly field can't be assigned after the constructor exits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const</a:t>
            </a:r>
            <a:r>
              <a:rPr lang="en-US" sz="2600"/>
              <a:t> field can only be initialized at the declaration of the field(a compile-time constant)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readonly</a:t>
            </a:r>
            <a:r>
              <a:rPr lang="en-US" sz="2600"/>
              <a:t> field can be assigned multiple times in the field declaration and in any constructor(a run-time constants)</a:t>
            </a:r>
          </a:p>
        </p:txBody>
      </p:sp>
    </p:spTree>
    <p:extLst>
      <p:ext uri="{BB962C8B-B14F-4D97-AF65-F5344CB8AC3E}">
        <p14:creationId xmlns:p14="http://schemas.microsoft.com/office/powerpoint/2010/main" val="19250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46993" y="716509"/>
            <a:ext cx="94960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pic>
        <p:nvPicPr>
          <p:cNvPr id="3" name="Picture 2">
            <a:extLst>
              <a:ext uri="{FF2B5EF4-FFF2-40B4-BE49-F238E27FC236}">
                <a16:creationId xmlns:a16="http://schemas.microsoft.com/office/drawing/2014/main" xmlns="" id="{B90C9849-99B2-4939-914F-7786EB5E4F71}"/>
              </a:ext>
            </a:extLst>
          </p:cNvPr>
          <p:cNvPicPr>
            <a:picLocks noChangeAspect="1"/>
          </p:cNvPicPr>
          <p:nvPr/>
        </p:nvPicPr>
        <p:blipFill>
          <a:blip r:embed="rId3"/>
          <a:stretch>
            <a:fillRect/>
          </a:stretch>
        </p:blipFill>
        <p:spPr>
          <a:xfrm>
            <a:off x="0" y="1650054"/>
            <a:ext cx="6302286" cy="4778154"/>
          </a:xfrm>
          <a:prstGeom prst="rect">
            <a:avLst/>
          </a:prstGeom>
        </p:spPr>
      </p:pic>
      <p:pic>
        <p:nvPicPr>
          <p:cNvPr id="11" name="Picture 10">
            <a:extLst>
              <a:ext uri="{FF2B5EF4-FFF2-40B4-BE49-F238E27FC236}">
                <a16:creationId xmlns:a16="http://schemas.microsoft.com/office/drawing/2014/main" xmlns="" id="{9723FBA4-E7A5-4FB9-A25E-A12879571652}"/>
              </a:ext>
            </a:extLst>
          </p:cNvPr>
          <p:cNvPicPr>
            <a:picLocks noChangeAspect="1"/>
          </p:cNvPicPr>
          <p:nvPr/>
        </p:nvPicPr>
        <p:blipFill>
          <a:blip r:embed="rId4"/>
          <a:stretch>
            <a:fillRect/>
          </a:stretch>
        </p:blipFill>
        <p:spPr>
          <a:xfrm>
            <a:off x="5728138" y="1648678"/>
            <a:ext cx="6463862" cy="2312047"/>
          </a:xfrm>
          <a:prstGeom prst="rect">
            <a:avLst/>
          </a:prstGeom>
        </p:spPr>
      </p:pic>
      <p:pic>
        <p:nvPicPr>
          <p:cNvPr id="13" name="Picture 12">
            <a:extLst>
              <a:ext uri="{FF2B5EF4-FFF2-40B4-BE49-F238E27FC236}">
                <a16:creationId xmlns:a16="http://schemas.microsoft.com/office/drawing/2014/main" xmlns="" id="{83411771-1D3A-433D-A88D-1A754D433139}"/>
              </a:ext>
            </a:extLst>
          </p:cNvPr>
          <p:cNvPicPr>
            <a:picLocks noChangeAspect="1"/>
          </p:cNvPicPr>
          <p:nvPr/>
        </p:nvPicPr>
        <p:blipFill>
          <a:blip r:embed="rId5"/>
          <a:stretch>
            <a:fillRect/>
          </a:stretch>
        </p:blipFill>
        <p:spPr>
          <a:xfrm>
            <a:off x="7877503" y="4444364"/>
            <a:ext cx="3053254" cy="1227099"/>
          </a:xfrm>
          <a:prstGeom prst="rect">
            <a:avLst/>
          </a:prstGeom>
        </p:spPr>
      </p:pic>
    </p:spTree>
    <p:extLst>
      <p:ext uri="{BB962C8B-B14F-4D97-AF65-F5344CB8AC3E}">
        <p14:creationId xmlns:p14="http://schemas.microsoft.com/office/powerpoint/2010/main" val="1820794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sp>
        <p:nvSpPr>
          <p:cNvPr id="6" name="TextBox 5">
            <a:extLst>
              <a:ext uri="{FF2B5EF4-FFF2-40B4-BE49-F238E27FC236}">
                <a16:creationId xmlns:a16="http://schemas.microsoft.com/office/drawing/2014/main" xmlns="" id="{621CD7CF-6C8F-42AA-887B-5537302CC7F6}"/>
              </a:ext>
            </a:extLst>
          </p:cNvPr>
          <p:cNvSpPr txBox="1"/>
          <p:nvPr/>
        </p:nvSpPr>
        <p:spPr>
          <a:xfrm>
            <a:off x="0" y="1430383"/>
            <a:ext cx="12192000" cy="184665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Records type is a new reference type that we can create instead of classes or structs</a:t>
            </a:r>
          </a:p>
          <a:p>
            <a:pPr marL="342900" indent="-342900" algn="just">
              <a:spcBef>
                <a:spcPts val="300"/>
              </a:spcBef>
              <a:spcAft>
                <a:spcPts val="300"/>
              </a:spcAft>
              <a:buClr>
                <a:srgbClr val="973735"/>
              </a:buClr>
              <a:buSzPct val="50000"/>
              <a:buFont typeface="Wingdings" pitchFamily="2" charset="2"/>
              <a:buChar char="u"/>
              <a:defRPr/>
            </a:pPr>
            <a:r>
              <a:rPr lang="en-US" sz="2600"/>
              <a:t>Records are distinct from classes in that record types use value-based equality</a:t>
            </a:r>
          </a:p>
          <a:p>
            <a:pPr marL="342900" indent="-342900" algn="just">
              <a:spcBef>
                <a:spcPts val="300"/>
              </a:spcBef>
              <a:spcAft>
                <a:spcPts val="300"/>
              </a:spcAft>
              <a:buClr>
                <a:srgbClr val="973735"/>
              </a:buClr>
              <a:buSzPct val="50000"/>
              <a:buFont typeface="Wingdings" pitchFamily="2" charset="2"/>
              <a:buChar char="u"/>
              <a:defRPr/>
            </a:pPr>
            <a:r>
              <a:rPr lang="en-US" sz="2600"/>
              <a:t>We define a </a:t>
            </a:r>
            <a:r>
              <a:rPr lang="en-US" sz="2600" b="1"/>
              <a:t>record</a:t>
            </a:r>
            <a:r>
              <a:rPr lang="en-US" sz="2600"/>
              <a:t> by declaring a type with the </a:t>
            </a:r>
            <a:r>
              <a:rPr lang="en-US" sz="2600" b="1"/>
              <a:t>record</a:t>
            </a:r>
            <a:r>
              <a:rPr lang="en-US" sz="2600"/>
              <a:t> keyword</a:t>
            </a:r>
          </a:p>
        </p:txBody>
      </p:sp>
      <p:pic>
        <p:nvPicPr>
          <p:cNvPr id="9" name="Picture 8">
            <a:extLst>
              <a:ext uri="{FF2B5EF4-FFF2-40B4-BE49-F238E27FC236}">
                <a16:creationId xmlns:a16="http://schemas.microsoft.com/office/drawing/2014/main" xmlns="" id="{E5858377-7FC8-4E4F-9191-55AC5EF8CC10}"/>
              </a:ext>
            </a:extLst>
          </p:cNvPr>
          <p:cNvPicPr>
            <a:picLocks noChangeAspect="1"/>
          </p:cNvPicPr>
          <p:nvPr/>
        </p:nvPicPr>
        <p:blipFill>
          <a:blip r:embed="rId3"/>
          <a:stretch>
            <a:fillRect/>
          </a:stretch>
        </p:blipFill>
        <p:spPr>
          <a:xfrm>
            <a:off x="104278" y="3486739"/>
            <a:ext cx="5815959" cy="2124482"/>
          </a:xfrm>
          <a:prstGeom prst="rect">
            <a:avLst/>
          </a:prstGeom>
          <a:ln>
            <a:solidFill>
              <a:srgbClr val="FF0000"/>
            </a:solidFill>
          </a:ln>
        </p:spPr>
      </p:pic>
      <p:pic>
        <p:nvPicPr>
          <p:cNvPr id="11" name="Picture 10">
            <a:extLst>
              <a:ext uri="{FF2B5EF4-FFF2-40B4-BE49-F238E27FC236}">
                <a16:creationId xmlns:a16="http://schemas.microsoft.com/office/drawing/2014/main" xmlns="" id="{0E92AFF0-4CB1-4553-91C6-C23D23E7E772}"/>
              </a:ext>
            </a:extLst>
          </p:cNvPr>
          <p:cNvPicPr>
            <a:picLocks noChangeAspect="1"/>
          </p:cNvPicPr>
          <p:nvPr/>
        </p:nvPicPr>
        <p:blipFill>
          <a:blip r:embed="rId4"/>
          <a:stretch>
            <a:fillRect/>
          </a:stretch>
        </p:blipFill>
        <p:spPr>
          <a:xfrm>
            <a:off x="6096000" y="3486739"/>
            <a:ext cx="5992800" cy="524428"/>
          </a:xfrm>
          <a:prstGeom prst="rect">
            <a:avLst/>
          </a:prstGeom>
          <a:ln>
            <a:solidFill>
              <a:srgbClr val="FF0000"/>
            </a:solidFill>
          </a:ln>
        </p:spPr>
      </p:pic>
    </p:spTree>
    <p:extLst>
      <p:ext uri="{BB962C8B-B14F-4D97-AF65-F5344CB8AC3E}">
        <p14:creationId xmlns:p14="http://schemas.microsoft.com/office/powerpoint/2010/main" val="1741655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pic>
        <p:nvPicPr>
          <p:cNvPr id="3" name="Picture 2">
            <a:extLst>
              <a:ext uri="{FF2B5EF4-FFF2-40B4-BE49-F238E27FC236}">
                <a16:creationId xmlns:a16="http://schemas.microsoft.com/office/drawing/2014/main" xmlns="" id="{468A8E61-A646-43A3-85D5-FFB2C8FE7D25}"/>
              </a:ext>
            </a:extLst>
          </p:cNvPr>
          <p:cNvPicPr>
            <a:picLocks noChangeAspect="1"/>
          </p:cNvPicPr>
          <p:nvPr/>
        </p:nvPicPr>
        <p:blipFill>
          <a:blip r:embed="rId3"/>
          <a:stretch>
            <a:fillRect/>
          </a:stretch>
        </p:blipFill>
        <p:spPr>
          <a:xfrm>
            <a:off x="431328" y="1387554"/>
            <a:ext cx="7219943" cy="2043550"/>
          </a:xfrm>
          <a:prstGeom prst="rect">
            <a:avLst/>
          </a:prstGeom>
        </p:spPr>
      </p:pic>
      <p:pic>
        <p:nvPicPr>
          <p:cNvPr id="9" name="Picture 8">
            <a:extLst>
              <a:ext uri="{FF2B5EF4-FFF2-40B4-BE49-F238E27FC236}">
                <a16:creationId xmlns:a16="http://schemas.microsoft.com/office/drawing/2014/main" xmlns="" id="{35577AF4-6BB8-4C17-9C6C-B626F54B75F4}"/>
              </a:ext>
            </a:extLst>
          </p:cNvPr>
          <p:cNvPicPr>
            <a:picLocks noChangeAspect="1"/>
          </p:cNvPicPr>
          <p:nvPr/>
        </p:nvPicPr>
        <p:blipFill>
          <a:blip r:embed="rId4"/>
          <a:stretch>
            <a:fillRect/>
          </a:stretch>
        </p:blipFill>
        <p:spPr>
          <a:xfrm>
            <a:off x="525304" y="3451168"/>
            <a:ext cx="7818798" cy="2987299"/>
          </a:xfrm>
          <a:prstGeom prst="rect">
            <a:avLst/>
          </a:prstGeom>
        </p:spPr>
      </p:pic>
      <p:pic>
        <p:nvPicPr>
          <p:cNvPr id="11" name="Picture 10">
            <a:extLst>
              <a:ext uri="{FF2B5EF4-FFF2-40B4-BE49-F238E27FC236}">
                <a16:creationId xmlns:a16="http://schemas.microsoft.com/office/drawing/2014/main" xmlns="" id="{C7A763FC-EA05-4C6C-B255-ECFD8C4F8DE3}"/>
              </a:ext>
            </a:extLst>
          </p:cNvPr>
          <p:cNvPicPr>
            <a:picLocks noChangeAspect="1"/>
          </p:cNvPicPr>
          <p:nvPr/>
        </p:nvPicPr>
        <p:blipFill>
          <a:blip r:embed="rId5"/>
          <a:stretch>
            <a:fillRect/>
          </a:stretch>
        </p:blipFill>
        <p:spPr>
          <a:xfrm>
            <a:off x="8547837" y="5203615"/>
            <a:ext cx="3347667" cy="1144021"/>
          </a:xfrm>
          <a:prstGeom prst="rect">
            <a:avLst/>
          </a:prstGeom>
        </p:spPr>
      </p:pic>
    </p:spTree>
    <p:extLst>
      <p:ext uri="{BB962C8B-B14F-4D97-AF65-F5344CB8AC3E}">
        <p14:creationId xmlns:p14="http://schemas.microsoft.com/office/powerpoint/2010/main" val="518904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7" name="Title 2">
            <a:extLst>
              <a:ext uri="{FF2B5EF4-FFF2-40B4-BE49-F238E27FC236}">
                <a16:creationId xmlns:a16="http://schemas.microsoft.com/office/drawing/2014/main" xmlns=""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Using Declarations</a:t>
            </a:r>
          </a:p>
        </p:txBody>
      </p:sp>
      <p:sp>
        <p:nvSpPr>
          <p:cNvPr id="6" name="TextBox 5">
            <a:extLst>
              <a:ext uri="{FF2B5EF4-FFF2-40B4-BE49-F238E27FC236}">
                <a16:creationId xmlns:a16="http://schemas.microsoft.com/office/drawing/2014/main" xmlns="" id="{A83B8617-D8D7-424B-B4FC-E3E4139CA467}"/>
              </a:ext>
            </a:extLst>
          </p:cNvPr>
          <p:cNvSpPr txBox="1"/>
          <p:nvPr/>
        </p:nvSpPr>
        <p:spPr>
          <a:xfrm>
            <a:off x="-42530" y="1324057"/>
            <a:ext cx="12277060"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With the using declaration, the objects are disposed automatically. Its scope is automatically defined from the object’s declaration statement to the end of the current code block</a:t>
            </a:r>
          </a:p>
        </p:txBody>
      </p:sp>
      <p:grpSp>
        <p:nvGrpSpPr>
          <p:cNvPr id="13" name="Group 12">
            <a:extLst>
              <a:ext uri="{FF2B5EF4-FFF2-40B4-BE49-F238E27FC236}">
                <a16:creationId xmlns:a16="http://schemas.microsoft.com/office/drawing/2014/main" xmlns="" id="{2E6B1609-8B2D-4B17-88C6-C72B526C70E4}"/>
              </a:ext>
            </a:extLst>
          </p:cNvPr>
          <p:cNvGrpSpPr/>
          <p:nvPr/>
        </p:nvGrpSpPr>
        <p:grpSpPr>
          <a:xfrm>
            <a:off x="2396700" y="2616719"/>
            <a:ext cx="7565267" cy="3843826"/>
            <a:chOff x="3875366" y="2378007"/>
            <a:chExt cx="7735388" cy="3996366"/>
          </a:xfrm>
        </p:grpSpPr>
        <p:pic>
          <p:nvPicPr>
            <p:cNvPr id="11" name="Picture 10">
              <a:extLst>
                <a:ext uri="{FF2B5EF4-FFF2-40B4-BE49-F238E27FC236}">
                  <a16:creationId xmlns:a16="http://schemas.microsoft.com/office/drawing/2014/main" xmlns="" id="{35850A4B-F590-4F65-B9DA-B633C8A42AFF}"/>
                </a:ext>
              </a:extLst>
            </p:cNvPr>
            <p:cNvPicPr>
              <a:picLocks noChangeAspect="1"/>
            </p:cNvPicPr>
            <p:nvPr/>
          </p:nvPicPr>
          <p:blipFill>
            <a:blip r:embed="rId3"/>
            <a:stretch>
              <a:fillRect/>
            </a:stretch>
          </p:blipFill>
          <p:spPr>
            <a:xfrm>
              <a:off x="3875366" y="2378007"/>
              <a:ext cx="7735388" cy="3996366"/>
            </a:xfrm>
            <a:prstGeom prst="rect">
              <a:avLst/>
            </a:prstGeom>
          </p:spPr>
        </p:pic>
        <p:sp>
          <p:nvSpPr>
            <p:cNvPr id="12" name="Rectangle 11">
              <a:extLst>
                <a:ext uri="{FF2B5EF4-FFF2-40B4-BE49-F238E27FC236}">
                  <a16:creationId xmlns:a16="http://schemas.microsoft.com/office/drawing/2014/main" xmlns="" id="{04F43FD1-98CA-494B-8611-B99F314A5D13}"/>
                </a:ext>
              </a:extLst>
            </p:cNvPr>
            <p:cNvSpPr/>
            <p:nvPr/>
          </p:nvSpPr>
          <p:spPr>
            <a:xfrm>
              <a:off x="4701299" y="3118709"/>
              <a:ext cx="6909455" cy="2890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349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38</a:t>
            </a:fld>
            <a:endParaRPr kumimoji="0" lang="en-US" dirty="0"/>
          </a:p>
        </p:txBody>
      </p:sp>
      <p:sp>
        <p:nvSpPr>
          <p:cNvPr id="7" name="Content Placeholder 3">
            <a:extLst>
              <a:ext uri="{FF2B5EF4-FFF2-40B4-BE49-F238E27FC236}">
                <a16:creationId xmlns:a16="http://schemas.microsoft.com/office/drawing/2014/main" xmlns="" id="{297F375F-52BB-475C-8544-DB634AD9C954}"/>
              </a:ext>
            </a:extLst>
          </p:cNvPr>
          <p:cNvSpPr>
            <a:spLocks noGrp="1"/>
          </p:cNvSpPr>
          <p:nvPr>
            <p:ph sz="quarter" idx="1"/>
          </p:nvPr>
        </p:nvSpPr>
        <p:spPr>
          <a:xfrm>
            <a:off x="723686" y="1734557"/>
            <a:ext cx="9621793" cy="430436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OOP</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classes and objects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methods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the access modifiers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method overriding</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inheritance</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polymorphism</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abstraction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39</a:t>
            </a:fld>
            <a:endParaRPr kumimoji="0" lang="en-US" dirty="0"/>
          </a:p>
        </p:txBody>
      </p:sp>
      <p:sp>
        <p:nvSpPr>
          <p:cNvPr id="4" name="Content Placeholder 3"/>
          <p:cNvSpPr>
            <a:spLocks noGrp="1"/>
          </p:cNvSpPr>
          <p:nvPr>
            <p:ph sz="quarter" idx="1"/>
          </p:nvPr>
        </p:nvSpPr>
        <p:spPr>
          <a:xfrm>
            <a:off x="741719" y="1555710"/>
            <a:ext cx="11092929" cy="4813191"/>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xmlns=""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1/8/2024</a:t>
            </a:fld>
            <a:endParaRPr lang="en-US" dirty="0"/>
          </a:p>
        </p:txBody>
      </p:sp>
      <p:sp>
        <p:nvSpPr>
          <p:cNvPr id="10" name="Rectangle 2">
            <a:extLst>
              <a:ext uri="{FF2B5EF4-FFF2-40B4-BE49-F238E27FC236}">
                <a16:creationId xmlns:a16="http://schemas.microsoft.com/office/drawing/2014/main" xmlns="" id="{1107EBAC-BCA8-463B-BBF4-B753F3992E67}"/>
              </a:ext>
            </a:extLst>
          </p:cNvPr>
          <p:cNvSpPr>
            <a:spLocks noGrp="1"/>
          </p:cNvSpPr>
          <p:nvPr>
            <p:ph type="title"/>
          </p:nvPr>
        </p:nvSpPr>
        <p:spPr>
          <a:xfrm>
            <a:off x="627993" y="700132"/>
            <a:ext cx="10515600" cy="592642"/>
          </a:xfrm>
        </p:spPr>
        <p:txBody>
          <a:bodyPr>
            <a:noAutofit/>
          </a:bodyPr>
          <a:lstStyle/>
          <a:p>
            <a:r>
              <a:rPr lang="en-US" sz="4000" b="1" dirty="0"/>
              <a:t>Summary</a:t>
            </a:r>
          </a:p>
        </p:txBody>
      </p:sp>
    </p:spTree>
    <p:extLst>
      <p:ext uri="{BB962C8B-B14F-4D97-AF65-F5344CB8AC3E}">
        <p14:creationId xmlns:p14="http://schemas.microsoft.com/office/powerpoint/2010/main" val="88734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6F14A1CD-D8C7-4754-B8BC-9E60FFE0373E}"/>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50901BE0-36B7-4899-B73E-5A741B439F14}"/>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13" name="Content Placeholder 2">
            <a:extLst>
              <a:ext uri="{FF2B5EF4-FFF2-40B4-BE49-F238E27FC236}">
                <a16:creationId xmlns:a16="http://schemas.microsoft.com/office/drawing/2014/main" xmlns="" id="{F5B09507-0EFC-46B8-8B82-496F3EC47859}"/>
              </a:ext>
            </a:extLst>
          </p:cNvPr>
          <p:cNvSpPr txBox="1">
            <a:spLocks/>
          </p:cNvSpPr>
          <p:nvPr/>
        </p:nvSpPr>
        <p:spPr>
          <a:xfrm>
            <a:off x="31530" y="1610655"/>
            <a:ext cx="12044855" cy="4562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Programming languages are based on two fundamental concepts: data and ways to manipulate data. This approach had several drawbacks such as lack of </a:t>
            </a:r>
            <a:r>
              <a:rPr lang="en-US" sz="2600" b="1"/>
              <a:t>re-use</a:t>
            </a:r>
            <a:r>
              <a:rPr lang="en-US" sz="2600"/>
              <a:t> and lack of </a:t>
            </a:r>
            <a:r>
              <a:rPr lang="en-US" sz="2600" b="1"/>
              <a:t>maintainability</a:t>
            </a:r>
            <a:endParaRPr lang="en-US" sz="2600"/>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To overcome these difficulties, OOP was introduced, which focused on data rather than the ways to manipulate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The object-oriented approach defines objects as entities having a defined set of values and a defined set of operations that can be performed on these values</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b="1"/>
              <a:t>Abstraction</a:t>
            </a:r>
            <a:r>
              <a:rPr lang="en-US" sz="2600"/>
              <a:t>, </a:t>
            </a:r>
            <a:r>
              <a:rPr lang="en-US" sz="2600" b="1"/>
              <a:t>encapsulation</a:t>
            </a:r>
            <a:r>
              <a:rPr lang="en-US" sz="2600"/>
              <a:t>, </a:t>
            </a:r>
            <a:r>
              <a:rPr lang="en-US" sz="2600" b="1"/>
              <a:t>polymorphism</a:t>
            </a:r>
            <a:r>
              <a:rPr lang="en-US" sz="2600"/>
              <a:t>, and </a:t>
            </a:r>
            <a:r>
              <a:rPr lang="en-US" sz="2600" b="1"/>
              <a:t>inheritance</a:t>
            </a:r>
            <a:r>
              <a:rPr lang="en-US" sz="2600"/>
              <a:t> are the core principles of object-oriented programming</a:t>
            </a:r>
            <a:endParaRPr lang="en-GB" sz="2600" dirty="0"/>
          </a:p>
        </p:txBody>
      </p:sp>
      <p:sp>
        <p:nvSpPr>
          <p:cNvPr id="16" name="Title 2">
            <a:extLst>
              <a:ext uri="{FF2B5EF4-FFF2-40B4-BE49-F238E27FC236}">
                <a16:creationId xmlns:a16="http://schemas.microsoft.com/office/drawing/2014/main" xmlns="" id="{E920EF5A-F8F3-423D-9F5B-D0DC263E25A2}"/>
              </a:ext>
            </a:extLst>
          </p:cNvPr>
          <p:cNvSpPr txBox="1">
            <a:spLocks/>
          </p:cNvSpPr>
          <p:nvPr/>
        </p:nvSpPr>
        <p:spPr bwMode="auto">
          <a:xfrm>
            <a:off x="257503" y="716509"/>
            <a:ext cx="927538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Programming(OOP)</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106050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E9F56F0B-EE7B-4CAA-A329-BBD9D022D651}"/>
              </a:ext>
            </a:extLst>
          </p:cNvPr>
          <p:cNvSpPr>
            <a:spLocks noGrp="1"/>
          </p:cNvSpPr>
          <p:nvPr>
            <p:ph type="dt" sz="half" idx="10"/>
          </p:nvPr>
        </p:nvSpPr>
        <p:spPr/>
        <p:txBody>
          <a:bodyPr/>
          <a:lstStyle/>
          <a:p>
            <a:fld id="{5DCBE059-FAD7-45D8-8659-E6542D1E092D}" type="datetime1">
              <a:rPr lang="en-US" smtClean="0">
                <a:latin typeface="+mj-lt"/>
              </a:rPr>
              <a:t>1/8/2024</a:t>
            </a:fld>
            <a:endParaRPr lang="en-US" dirty="0">
              <a:latin typeface="+mj-lt"/>
            </a:endParaRPr>
          </a:p>
        </p:txBody>
      </p:sp>
      <p:sp>
        <p:nvSpPr>
          <p:cNvPr id="5" name="Slide Number Placeholder 4">
            <a:extLst>
              <a:ext uri="{FF2B5EF4-FFF2-40B4-BE49-F238E27FC236}">
                <a16:creationId xmlns:a16="http://schemas.microsoft.com/office/drawing/2014/main" xmlns="" id="{629ADAB0-6543-420E-9AF7-CD3ACB4087D6}"/>
              </a:ext>
            </a:extLst>
          </p:cNvPr>
          <p:cNvSpPr>
            <a:spLocks noGrp="1"/>
          </p:cNvSpPr>
          <p:nvPr>
            <p:ph type="sldNum" sz="quarter" idx="12"/>
          </p:nvPr>
        </p:nvSpPr>
        <p:spPr/>
        <p:txBody>
          <a:bodyPr/>
          <a:lstStyle/>
          <a:p>
            <a:fld id="{CC0149FD-98BB-4821-915B-09C9BFE4B727}" type="slidenum">
              <a:rPr lang="en-US" smtClean="0">
                <a:latin typeface="+mj-lt"/>
              </a:rPr>
              <a:pPr/>
              <a:t>5</a:t>
            </a:fld>
            <a:endParaRPr lang="en-US" dirty="0">
              <a:latin typeface="+mj-lt"/>
            </a:endParaRPr>
          </a:p>
        </p:txBody>
      </p:sp>
      <p:grpSp>
        <p:nvGrpSpPr>
          <p:cNvPr id="6" name="Group 53">
            <a:extLst>
              <a:ext uri="{FF2B5EF4-FFF2-40B4-BE49-F238E27FC236}">
                <a16:creationId xmlns:a16="http://schemas.microsoft.com/office/drawing/2014/main" xmlns="" id="{2448673E-D086-4038-8DDA-8726109F4643}"/>
              </a:ext>
            </a:extLst>
          </p:cNvPr>
          <p:cNvGrpSpPr>
            <a:grpSpLocks/>
          </p:cNvGrpSpPr>
          <p:nvPr/>
        </p:nvGrpSpPr>
        <p:grpSpPr bwMode="auto">
          <a:xfrm>
            <a:off x="2209800" y="1271751"/>
            <a:ext cx="7391400" cy="5105400"/>
            <a:chOff x="381000" y="1143000"/>
            <a:chExt cx="7391400" cy="5257800"/>
          </a:xfrm>
        </p:grpSpPr>
        <p:grpSp>
          <p:nvGrpSpPr>
            <p:cNvPr id="7" name="Group 51">
              <a:extLst>
                <a:ext uri="{FF2B5EF4-FFF2-40B4-BE49-F238E27FC236}">
                  <a16:creationId xmlns:a16="http://schemas.microsoft.com/office/drawing/2014/main" xmlns="" id="{F174EF0B-CED5-400C-8F2A-7C878D32B5C6}"/>
                </a:ext>
              </a:extLst>
            </p:cNvPr>
            <p:cNvGrpSpPr>
              <a:grpSpLocks/>
            </p:cNvGrpSpPr>
            <p:nvPr/>
          </p:nvGrpSpPr>
          <p:grpSpPr bwMode="auto">
            <a:xfrm>
              <a:off x="381000" y="1143000"/>
              <a:ext cx="7391400" cy="5257800"/>
              <a:chOff x="381000" y="1143000"/>
              <a:chExt cx="7391400" cy="5257800"/>
            </a:xfrm>
          </p:grpSpPr>
          <p:sp>
            <p:nvSpPr>
              <p:cNvPr id="9" name="Rectangle 8">
                <a:extLst>
                  <a:ext uri="{FF2B5EF4-FFF2-40B4-BE49-F238E27FC236}">
                    <a16:creationId xmlns:a16="http://schemas.microsoft.com/office/drawing/2014/main" xmlns="" id="{9F9AA862-505C-49C8-9089-3778C33D650C}"/>
                  </a:ext>
                </a:extLst>
              </p:cNvPr>
              <p:cNvSpPr/>
              <p:nvPr/>
            </p:nvSpPr>
            <p:spPr>
              <a:xfrm>
                <a:off x="914400" y="1143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Procedure-Oriented Program</a:t>
                </a:r>
              </a:p>
            </p:txBody>
          </p:sp>
          <p:sp>
            <p:nvSpPr>
              <p:cNvPr id="10" name="Rectangle 9">
                <a:extLst>
                  <a:ext uri="{FF2B5EF4-FFF2-40B4-BE49-F238E27FC236}">
                    <a16:creationId xmlns:a16="http://schemas.microsoft.com/office/drawing/2014/main" xmlns="" id="{1F2559C8-9BDA-455A-81E4-FDDA092AF5CC}"/>
                  </a:ext>
                </a:extLst>
              </p:cNvPr>
              <p:cNvSpPr/>
              <p:nvPr/>
            </p:nvSpPr>
            <p:spPr>
              <a:xfrm>
                <a:off x="1219200" y="1752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11" name="Rectangle 10">
                <a:extLst>
                  <a:ext uri="{FF2B5EF4-FFF2-40B4-BE49-F238E27FC236}">
                    <a16:creationId xmlns:a16="http://schemas.microsoft.com/office/drawing/2014/main" xmlns="" id="{A61BB52E-80B1-4748-B863-FB884154F59E}"/>
                  </a:ext>
                </a:extLst>
              </p:cNvPr>
              <p:cNvSpPr/>
              <p:nvPr/>
            </p:nvSpPr>
            <p:spPr>
              <a:xfrm>
                <a:off x="1219200" y="2133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12" name="Rectangle 11">
                <a:extLst>
                  <a:ext uri="{FF2B5EF4-FFF2-40B4-BE49-F238E27FC236}">
                    <a16:creationId xmlns:a16="http://schemas.microsoft.com/office/drawing/2014/main" xmlns="" id="{200AD6B0-927C-4797-8A2D-CBD2E3C01963}"/>
                  </a:ext>
                </a:extLst>
              </p:cNvPr>
              <p:cNvSpPr/>
              <p:nvPr/>
            </p:nvSpPr>
            <p:spPr>
              <a:xfrm>
                <a:off x="1219200" y="2514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(data1)</a:t>
                </a:r>
              </a:p>
            </p:txBody>
          </p:sp>
          <p:sp>
            <p:nvSpPr>
              <p:cNvPr id="13" name="Rectangle 12">
                <a:extLst>
                  <a:ext uri="{FF2B5EF4-FFF2-40B4-BE49-F238E27FC236}">
                    <a16:creationId xmlns:a16="http://schemas.microsoft.com/office/drawing/2014/main" xmlns="" id="{EB5080B1-77D4-4721-A5FF-B5C7F6BD9A8C}"/>
                  </a:ext>
                </a:extLst>
              </p:cNvPr>
              <p:cNvSpPr/>
              <p:nvPr/>
            </p:nvSpPr>
            <p:spPr>
              <a:xfrm>
                <a:off x="1219200" y="2895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(data1)</a:t>
                </a:r>
              </a:p>
            </p:txBody>
          </p:sp>
          <p:sp>
            <p:nvSpPr>
              <p:cNvPr id="14" name="Rectangle 13">
                <a:extLst>
                  <a:ext uri="{FF2B5EF4-FFF2-40B4-BE49-F238E27FC236}">
                    <a16:creationId xmlns:a16="http://schemas.microsoft.com/office/drawing/2014/main" xmlns="" id="{01FB5704-5D79-4DD7-A8CE-10848DB10CA2}"/>
                  </a:ext>
                </a:extLst>
              </p:cNvPr>
              <p:cNvSpPr/>
              <p:nvPr/>
            </p:nvSpPr>
            <p:spPr>
              <a:xfrm>
                <a:off x="1219200" y="3276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(data2)</a:t>
                </a:r>
              </a:p>
            </p:txBody>
          </p:sp>
          <p:sp>
            <p:nvSpPr>
              <p:cNvPr id="15" name="Rectangle 14">
                <a:extLst>
                  <a:ext uri="{FF2B5EF4-FFF2-40B4-BE49-F238E27FC236}">
                    <a16:creationId xmlns:a16="http://schemas.microsoft.com/office/drawing/2014/main" xmlns="" id="{577537DD-C450-4CB7-8322-DDD5FC1AFAF3}"/>
                  </a:ext>
                </a:extLst>
              </p:cNvPr>
              <p:cNvSpPr/>
              <p:nvPr/>
            </p:nvSpPr>
            <p:spPr>
              <a:xfrm>
                <a:off x="1219200" y="3657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 (data2)</a:t>
                </a:r>
              </a:p>
            </p:txBody>
          </p:sp>
          <p:grpSp>
            <p:nvGrpSpPr>
              <p:cNvPr id="16" name="Group 16">
                <a:extLst>
                  <a:ext uri="{FF2B5EF4-FFF2-40B4-BE49-F238E27FC236}">
                    <a16:creationId xmlns:a16="http://schemas.microsoft.com/office/drawing/2014/main" xmlns="" id="{FF9E28C3-7D16-480D-8626-67B84B21DF91}"/>
                  </a:ext>
                </a:extLst>
              </p:cNvPr>
              <p:cNvGrpSpPr>
                <a:grpSpLocks/>
              </p:cNvGrpSpPr>
              <p:nvPr/>
            </p:nvGrpSpPr>
            <p:grpSpPr bwMode="auto">
              <a:xfrm>
                <a:off x="5562600" y="1219200"/>
                <a:ext cx="2209800" cy="2286000"/>
                <a:chOff x="6705600" y="1219200"/>
                <a:chExt cx="2209800" cy="2286000"/>
              </a:xfrm>
            </p:grpSpPr>
            <p:sp>
              <p:nvSpPr>
                <p:cNvPr id="32" name="Rectangle 31">
                  <a:extLst>
                    <a:ext uri="{FF2B5EF4-FFF2-40B4-BE49-F238E27FC236}">
                      <a16:creationId xmlns:a16="http://schemas.microsoft.com/office/drawing/2014/main" xmlns="" id="{4E51935E-3855-4F33-9AD7-70354ABDBB97}"/>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A</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33" name="Rectangle 12">
                  <a:extLst>
                    <a:ext uri="{FF2B5EF4-FFF2-40B4-BE49-F238E27FC236}">
                      <a16:creationId xmlns:a16="http://schemas.microsoft.com/office/drawing/2014/main" xmlns="" id="{1BDA3C49-26CA-4278-8D5E-42996C945AA9}"/>
                    </a:ext>
                  </a:extLst>
                </p:cNvPr>
                <p:cNvSpPr/>
                <p:nvPr/>
              </p:nvSpPr>
              <p:spPr>
                <a:xfrm>
                  <a:off x="68580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34" name="Rectangle 13">
                  <a:extLst>
                    <a:ext uri="{FF2B5EF4-FFF2-40B4-BE49-F238E27FC236}">
                      <a16:creationId xmlns:a16="http://schemas.microsoft.com/office/drawing/2014/main" xmlns="" id="{FC029CFB-545B-4EDF-98A0-9761DF8A01E7}"/>
                    </a:ext>
                  </a:extLst>
                </p:cNvPr>
                <p:cNvSpPr/>
                <p:nvPr/>
              </p:nvSpPr>
              <p:spPr>
                <a:xfrm>
                  <a:off x="6858000" y="2286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a:t>
                  </a:r>
                </a:p>
              </p:txBody>
            </p:sp>
            <p:sp>
              <p:nvSpPr>
                <p:cNvPr id="35" name="Rectangle 34">
                  <a:extLst>
                    <a:ext uri="{FF2B5EF4-FFF2-40B4-BE49-F238E27FC236}">
                      <a16:creationId xmlns:a16="http://schemas.microsoft.com/office/drawing/2014/main" xmlns="" id="{41C47796-11AD-498F-A709-451433786263}"/>
                    </a:ext>
                  </a:extLst>
                </p:cNvPr>
                <p:cNvSpPr/>
                <p:nvPr/>
              </p:nvSpPr>
              <p:spPr>
                <a:xfrm>
                  <a:off x="6858000" y="2667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a:t>
                  </a:r>
                </a:p>
              </p:txBody>
            </p:sp>
          </p:grpSp>
          <p:grpSp>
            <p:nvGrpSpPr>
              <p:cNvPr id="17" name="Group 17">
                <a:extLst>
                  <a:ext uri="{FF2B5EF4-FFF2-40B4-BE49-F238E27FC236}">
                    <a16:creationId xmlns:a16="http://schemas.microsoft.com/office/drawing/2014/main" xmlns="" id="{B7CA615F-7421-4C44-A1B2-9A9964E74A05}"/>
                  </a:ext>
                </a:extLst>
              </p:cNvPr>
              <p:cNvGrpSpPr>
                <a:grpSpLocks/>
              </p:cNvGrpSpPr>
              <p:nvPr/>
            </p:nvGrpSpPr>
            <p:grpSpPr bwMode="auto">
              <a:xfrm>
                <a:off x="5562600" y="3657600"/>
                <a:ext cx="2209800" cy="2286000"/>
                <a:chOff x="6705600" y="1219200"/>
                <a:chExt cx="2209800" cy="2286000"/>
              </a:xfrm>
            </p:grpSpPr>
            <p:sp>
              <p:nvSpPr>
                <p:cNvPr id="28" name="Rectangle 27">
                  <a:extLst>
                    <a:ext uri="{FF2B5EF4-FFF2-40B4-BE49-F238E27FC236}">
                      <a16:creationId xmlns:a16="http://schemas.microsoft.com/office/drawing/2014/main" xmlns="" id="{A82A7A70-C6E9-4631-904E-E1B55A8CD2CC}"/>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B</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29" name="Rectangle 28">
                  <a:extLst>
                    <a:ext uri="{FF2B5EF4-FFF2-40B4-BE49-F238E27FC236}">
                      <a16:creationId xmlns:a16="http://schemas.microsoft.com/office/drawing/2014/main" xmlns="" id="{D7FA8E6C-C8BA-4570-83E9-C08F94385BD2}"/>
                    </a:ext>
                  </a:extLst>
                </p:cNvPr>
                <p:cNvSpPr/>
                <p:nvPr/>
              </p:nvSpPr>
              <p:spPr>
                <a:xfrm>
                  <a:off x="6858000" y="1905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30" name="Rectangle 29">
                  <a:extLst>
                    <a:ext uri="{FF2B5EF4-FFF2-40B4-BE49-F238E27FC236}">
                      <a16:creationId xmlns:a16="http://schemas.microsoft.com/office/drawing/2014/main" xmlns="" id="{B4BE4268-9705-4BF8-B1BC-77972B43D815}"/>
                    </a:ext>
                  </a:extLst>
                </p:cNvPr>
                <p:cNvSpPr/>
                <p:nvPr/>
              </p:nvSpPr>
              <p:spPr>
                <a:xfrm>
                  <a:off x="6858000" y="2286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a:t>
                  </a:r>
                </a:p>
              </p:txBody>
            </p:sp>
            <p:sp>
              <p:nvSpPr>
                <p:cNvPr id="31" name="Rectangle 30">
                  <a:extLst>
                    <a:ext uri="{FF2B5EF4-FFF2-40B4-BE49-F238E27FC236}">
                      <a16:creationId xmlns:a16="http://schemas.microsoft.com/office/drawing/2014/main" xmlns="" id="{9595352B-12BA-4DD3-8D79-855E0503BF12}"/>
                    </a:ext>
                  </a:extLst>
                </p:cNvPr>
                <p:cNvSpPr/>
                <p:nvPr/>
              </p:nvSpPr>
              <p:spPr>
                <a:xfrm>
                  <a:off x="6858000" y="2667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a:t>
                  </a:r>
                </a:p>
              </p:txBody>
            </p:sp>
          </p:grpSp>
          <p:cxnSp>
            <p:nvCxnSpPr>
              <p:cNvPr id="18" name="Straight Arrow Connector 17">
                <a:extLst>
                  <a:ext uri="{FF2B5EF4-FFF2-40B4-BE49-F238E27FC236}">
                    <a16:creationId xmlns:a16="http://schemas.microsoft.com/office/drawing/2014/main" xmlns="" id="{63D34387-9EEC-400C-856F-50CE855ECFA5}"/>
                  </a:ext>
                </a:extLst>
              </p:cNvPr>
              <p:cNvCxnSpPr>
                <a:stCxn id="11" idx="3"/>
              </p:cNvCxnSpPr>
              <p:nvPr/>
            </p:nvCxnSpPr>
            <p:spPr>
              <a:xfrm>
                <a:off x="3200400" y="2324100"/>
                <a:ext cx="2514600" cy="2209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xmlns="" id="{EB03C4AF-BD7D-4B59-85C7-607726592B86}"/>
                  </a:ext>
                </a:extLst>
              </p:cNvPr>
              <p:cNvCxnSpPr>
                <a:stCxn id="14" idx="3"/>
              </p:cNvCxnSpPr>
              <p:nvPr/>
            </p:nvCxnSpPr>
            <p:spPr>
              <a:xfrm>
                <a:off x="3200400" y="3467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xmlns="" id="{B8566686-548F-4AB9-9ECC-5851524AB87D}"/>
                  </a:ext>
                </a:extLst>
              </p:cNvPr>
              <p:cNvCxnSpPr>
                <a:stCxn id="15" idx="3"/>
              </p:cNvCxnSpPr>
              <p:nvPr/>
            </p:nvCxnSpPr>
            <p:spPr>
              <a:xfrm>
                <a:off x="3200400" y="3848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xmlns="" id="{401CD735-8DA2-4016-A165-15656BFECD9E}"/>
                  </a:ext>
                </a:extLst>
              </p:cNvPr>
              <p:cNvCxnSpPr>
                <a:stCxn id="10" idx="3"/>
              </p:cNvCxnSpPr>
              <p:nvPr/>
            </p:nvCxnSpPr>
            <p:spPr>
              <a:xfrm>
                <a:off x="3200400" y="1943100"/>
                <a:ext cx="25146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xmlns="" id="{8CF0C6D5-1351-4F4A-A64F-EAC36E3CA09D}"/>
                  </a:ext>
                </a:extLst>
              </p:cNvPr>
              <p:cNvCxnSpPr>
                <a:stCxn id="13" idx="3"/>
              </p:cNvCxnSpPr>
              <p:nvPr/>
            </p:nvCxnSpPr>
            <p:spPr>
              <a:xfrm flipV="1">
                <a:off x="3200400" y="2857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xmlns="" id="{38851376-B06F-4755-A008-F1468A4B172A}"/>
                  </a:ext>
                </a:extLst>
              </p:cNvPr>
              <p:cNvCxnSpPr>
                <a:stCxn id="12" idx="3"/>
              </p:cNvCxnSpPr>
              <p:nvPr/>
            </p:nvCxnSpPr>
            <p:spPr>
              <a:xfrm flipV="1">
                <a:off x="3200400" y="2476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xmlns="" id="{D7E62768-B253-4FDB-9850-CABBB8F9DC9C}"/>
                  </a:ext>
                </a:extLst>
              </p:cNvPr>
              <p:cNvSpPr/>
              <p:nvPr/>
            </p:nvSpPr>
            <p:spPr>
              <a:xfrm>
                <a:off x="381000" y="4419600"/>
                <a:ext cx="3581400" cy="4572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FF0000"/>
                    </a:solidFill>
                    <a:latin typeface="+mj-lt"/>
                  </a:rPr>
                  <a:t>Object = Data + Methods</a:t>
                </a:r>
              </a:p>
            </p:txBody>
          </p:sp>
          <p:sp>
            <p:nvSpPr>
              <p:cNvPr id="25" name="Rectangle 24">
                <a:extLst>
                  <a:ext uri="{FF2B5EF4-FFF2-40B4-BE49-F238E27FC236}">
                    <a16:creationId xmlns:a16="http://schemas.microsoft.com/office/drawing/2014/main" xmlns="" id="{8371347E-4CB4-459C-9764-C7B48DE4BE3A}"/>
                  </a:ext>
                </a:extLst>
              </p:cNvPr>
              <p:cNvSpPr/>
              <p:nvPr/>
            </p:nvSpPr>
            <p:spPr>
              <a:xfrm>
                <a:off x="381000" y="4953000"/>
                <a:ext cx="22860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0000CC"/>
                    </a:solidFill>
                    <a:latin typeface="+mj-lt"/>
                  </a:rPr>
                  <a:t>Basic Concepts</a:t>
                </a:r>
              </a:p>
              <a:p>
                <a:pPr>
                  <a:buFontTx/>
                  <a:buChar char="-"/>
                  <a:defRPr/>
                </a:pPr>
                <a:r>
                  <a:rPr lang="en-US" sz="1400" b="1" dirty="0">
                    <a:solidFill>
                      <a:srgbClr val="0000CC"/>
                    </a:solidFill>
                    <a:latin typeface="+mj-lt"/>
                  </a:rPr>
                  <a:t> Encapsulation</a:t>
                </a:r>
              </a:p>
              <a:p>
                <a:pPr>
                  <a:buFontTx/>
                  <a:buChar char="-"/>
                  <a:defRPr/>
                </a:pPr>
                <a:r>
                  <a:rPr lang="en-US" sz="1400" b="1" dirty="0">
                    <a:solidFill>
                      <a:srgbClr val="0000CC"/>
                    </a:solidFill>
                    <a:latin typeface="+mj-lt"/>
                  </a:rPr>
                  <a:t> Inheritance</a:t>
                </a:r>
              </a:p>
              <a:p>
                <a:pPr>
                  <a:buFontTx/>
                  <a:buChar char="-"/>
                  <a:defRPr/>
                </a:pPr>
                <a:r>
                  <a:rPr lang="en-US" sz="1400" b="1" dirty="0">
                    <a:solidFill>
                      <a:srgbClr val="0000CC"/>
                    </a:solidFill>
                    <a:latin typeface="+mj-lt"/>
                  </a:rPr>
                  <a:t> Polymorphism</a:t>
                </a:r>
              </a:p>
            </p:txBody>
          </p:sp>
          <p:sp>
            <p:nvSpPr>
              <p:cNvPr id="26" name="Oval 25">
                <a:extLst>
                  <a:ext uri="{FF2B5EF4-FFF2-40B4-BE49-F238E27FC236}">
                    <a16:creationId xmlns:a16="http://schemas.microsoft.com/office/drawing/2014/main" xmlns="" id="{B0E1602A-FBC3-494E-9F08-CE904ECFFD31}"/>
                  </a:ext>
                </a:extLst>
              </p:cNvPr>
              <p:cNvSpPr/>
              <p:nvPr/>
            </p:nvSpPr>
            <p:spPr>
              <a:xfrm>
                <a:off x="4267200" y="44958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sp>
            <p:nvSpPr>
              <p:cNvPr id="27" name="Oval 26">
                <a:extLst>
                  <a:ext uri="{FF2B5EF4-FFF2-40B4-BE49-F238E27FC236}">
                    <a16:creationId xmlns:a16="http://schemas.microsoft.com/office/drawing/2014/main" xmlns="" id="{99A8DDAD-9220-4050-BA9B-491500E70DCD}"/>
                  </a:ext>
                </a:extLst>
              </p:cNvPr>
              <p:cNvSpPr/>
              <p:nvPr/>
            </p:nvSpPr>
            <p:spPr>
              <a:xfrm>
                <a:off x="4267200" y="19812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grpSp>
        <p:sp>
          <p:nvSpPr>
            <p:cNvPr id="8" name="Oval 7">
              <a:extLst>
                <a:ext uri="{FF2B5EF4-FFF2-40B4-BE49-F238E27FC236}">
                  <a16:creationId xmlns:a16="http://schemas.microsoft.com/office/drawing/2014/main" xmlns="" id="{3037BE78-7397-4E7D-ABD3-70A059D86CDC}"/>
                </a:ext>
              </a:extLst>
            </p:cNvPr>
            <p:cNvSpPr/>
            <p:nvPr/>
          </p:nvSpPr>
          <p:spPr>
            <a:xfrm>
              <a:off x="2743200" y="5181600"/>
              <a:ext cx="2057400" cy="1066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mj-lt"/>
                </a:rPr>
                <a:t>Particular methods:</a:t>
              </a:r>
            </a:p>
            <a:p>
              <a:pPr algn="ctr">
                <a:defRPr/>
              </a:pPr>
              <a:r>
                <a:rPr lang="en-US" sz="1400" b="1" dirty="0">
                  <a:solidFill>
                    <a:schemeClr val="bg1"/>
                  </a:solidFill>
                  <a:latin typeface="+mj-lt"/>
                </a:rPr>
                <a:t>Constructors</a:t>
              </a:r>
            </a:p>
          </p:txBody>
        </p:sp>
      </p:grpSp>
      <p:sp>
        <p:nvSpPr>
          <p:cNvPr id="36" name="Title 2">
            <a:extLst>
              <a:ext uri="{FF2B5EF4-FFF2-40B4-BE49-F238E27FC236}">
                <a16:creationId xmlns:a16="http://schemas.microsoft.com/office/drawing/2014/main" xmlns="" id="{DC45B0DB-194F-4E7E-8B2B-1578BEC4AC07}"/>
              </a:ext>
            </a:extLst>
          </p:cNvPr>
          <p:cNvSpPr txBox="1">
            <a:spLocks/>
          </p:cNvSpPr>
          <p:nvPr/>
        </p:nvSpPr>
        <p:spPr bwMode="auto">
          <a:xfrm>
            <a:off x="257504" y="590389"/>
            <a:ext cx="379949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 Paradigm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424443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6F14A1CD-D8C7-4754-B8BC-9E60FFE0373E}"/>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50901BE0-36B7-4899-B73E-5A741B439F14}"/>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13" name="Content Placeholder 2">
            <a:extLst>
              <a:ext uri="{FF2B5EF4-FFF2-40B4-BE49-F238E27FC236}">
                <a16:creationId xmlns:a16="http://schemas.microsoft.com/office/drawing/2014/main" xmlns="" id="{F5B09507-0EFC-46B8-8B82-496F3EC47859}"/>
              </a:ext>
            </a:extLst>
          </p:cNvPr>
          <p:cNvSpPr txBox="1">
            <a:spLocks/>
          </p:cNvSpPr>
          <p:nvPr/>
        </p:nvSpPr>
        <p:spPr>
          <a:xfrm>
            <a:off x="0" y="1526632"/>
            <a:ext cx="12010698" cy="48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OOP is a powerful concept that solves many problems found in software development. OOP is not the holy grail of programming but it can help in writing code that is easy to read, easy to maintain, easy to update, and easy to expand</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An object can inherit the properties of another object using the concept of </a:t>
            </a:r>
            <a:r>
              <a:rPr lang="en-US" sz="2600" b="1"/>
              <a:t>inheritance</a:t>
            </a:r>
            <a:r>
              <a:rPr lang="en-US" sz="2600"/>
              <a:t>. Hence, we can say that object-oriented programming is organized around data and the operations that are permitted on the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When we do object-oriented programming, we start with identifying the entities we need to operate on, how they relate to each other, and how they interact. This is a process called </a:t>
            </a:r>
            <a:r>
              <a:rPr lang="en-US" sz="2600" b="1"/>
              <a:t>data modeling </a:t>
            </a:r>
            <a:r>
              <a:rPr lang="en-US" sz="2600"/>
              <a:t>and the result of this is a set of classes that generalize the identified entities</a:t>
            </a:r>
            <a:endParaRPr lang="en-GB" sz="2600" dirty="0"/>
          </a:p>
        </p:txBody>
      </p:sp>
      <p:sp>
        <p:nvSpPr>
          <p:cNvPr id="16" name="Title 2">
            <a:extLst>
              <a:ext uri="{FF2B5EF4-FFF2-40B4-BE49-F238E27FC236}">
                <a16:creationId xmlns:a16="http://schemas.microsoft.com/office/drawing/2014/main" xmlns="" id="{E920EF5A-F8F3-423D-9F5B-D0DC263E25A2}"/>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280563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6" name="Title 2">
            <a:extLst>
              <a:ext uri="{FF2B5EF4-FFF2-40B4-BE49-F238E27FC236}">
                <a16:creationId xmlns:a16="http://schemas.microsoft.com/office/drawing/2014/main" xmlns=""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xmlns="" id="{AA14DEDC-AB4A-4694-B1C4-D58EDD8BB2D5}"/>
              </a:ext>
            </a:extLst>
          </p:cNvPr>
          <p:cNvSpPr txBox="1"/>
          <p:nvPr/>
        </p:nvSpPr>
        <p:spPr>
          <a:xfrm>
            <a:off x="73572" y="1345323"/>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 class is a user-defined blueprint or prototype from which objects are created. Basically, a class combines the fields and methods(member function which defines actions) into a single unit 		</a:t>
            </a:r>
          </a:p>
        </p:txBody>
      </p:sp>
      <p:pic>
        <p:nvPicPr>
          <p:cNvPr id="13" name="Picture 12">
            <a:extLst>
              <a:ext uri="{FF2B5EF4-FFF2-40B4-BE49-F238E27FC236}">
                <a16:creationId xmlns:a16="http://schemas.microsoft.com/office/drawing/2014/main" xmlns="" id="{4CA1230D-290B-45FE-A401-FC1D715470F7}"/>
              </a:ext>
            </a:extLst>
          </p:cNvPr>
          <p:cNvPicPr>
            <a:picLocks noChangeAspect="1"/>
          </p:cNvPicPr>
          <p:nvPr/>
        </p:nvPicPr>
        <p:blipFill>
          <a:blip r:embed="rId2"/>
          <a:stretch>
            <a:fillRect/>
          </a:stretch>
        </p:blipFill>
        <p:spPr>
          <a:xfrm>
            <a:off x="2304926" y="2690582"/>
            <a:ext cx="3572450" cy="3465987"/>
          </a:xfrm>
          <a:prstGeom prst="rect">
            <a:avLst/>
          </a:prstGeom>
        </p:spPr>
      </p:pic>
      <p:pic>
        <p:nvPicPr>
          <p:cNvPr id="18" name="Picture 17">
            <a:extLst>
              <a:ext uri="{FF2B5EF4-FFF2-40B4-BE49-F238E27FC236}">
                <a16:creationId xmlns:a16="http://schemas.microsoft.com/office/drawing/2014/main" xmlns="" id="{FE155FC8-5785-4289-A255-89759CB61A3F}"/>
              </a:ext>
            </a:extLst>
          </p:cNvPr>
          <p:cNvPicPr>
            <a:picLocks noChangeAspect="1"/>
          </p:cNvPicPr>
          <p:nvPr/>
        </p:nvPicPr>
        <p:blipFill>
          <a:blip r:embed="rId3"/>
          <a:stretch>
            <a:fillRect/>
          </a:stretch>
        </p:blipFill>
        <p:spPr>
          <a:xfrm>
            <a:off x="7924800" y="2637985"/>
            <a:ext cx="1949017" cy="3571181"/>
          </a:xfrm>
          <a:prstGeom prst="rect">
            <a:avLst/>
          </a:prstGeom>
        </p:spPr>
      </p:pic>
    </p:spTree>
    <p:extLst>
      <p:ext uri="{BB962C8B-B14F-4D97-AF65-F5344CB8AC3E}">
        <p14:creationId xmlns:p14="http://schemas.microsoft.com/office/powerpoint/2010/main" val="185775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2">
            <a:extLst>
              <a:ext uri="{FF2B5EF4-FFF2-40B4-BE49-F238E27FC236}">
                <a16:creationId xmlns:a16="http://schemas.microsoft.com/office/drawing/2014/main" xmlns=""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xmlns="" id="{AA14DEDC-AB4A-4694-B1C4-D58EDD8BB2D5}"/>
              </a:ext>
            </a:extLst>
          </p:cNvPr>
          <p:cNvSpPr txBox="1"/>
          <p:nvPr/>
        </p:nvSpPr>
        <p:spPr>
          <a:xfrm>
            <a:off x="73572" y="1345323"/>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object is an instance of the class and represents a real-life entity. To initialize an object in C#, we use a </a:t>
            </a:r>
            <a:r>
              <a:rPr lang="en-US" sz="2600" b="1"/>
              <a:t>new</a:t>
            </a:r>
            <a:r>
              <a:rPr lang="en-US" sz="2600"/>
              <a:t> keyword followed by the name of the class that the object will be based on		</a:t>
            </a:r>
          </a:p>
        </p:txBody>
      </p:sp>
      <p:pic>
        <p:nvPicPr>
          <p:cNvPr id="16" name="Picture 15">
            <a:extLst>
              <a:ext uri="{FF2B5EF4-FFF2-40B4-BE49-F238E27FC236}">
                <a16:creationId xmlns:a16="http://schemas.microsoft.com/office/drawing/2014/main" xmlns="" id="{B3C19625-D790-46EA-B665-F7B57C333574}"/>
              </a:ext>
            </a:extLst>
          </p:cNvPr>
          <p:cNvPicPr>
            <a:picLocks noChangeAspect="1"/>
          </p:cNvPicPr>
          <p:nvPr/>
        </p:nvPicPr>
        <p:blipFill>
          <a:blip r:embed="rId2"/>
          <a:stretch>
            <a:fillRect/>
          </a:stretch>
        </p:blipFill>
        <p:spPr>
          <a:xfrm>
            <a:off x="471836" y="2637985"/>
            <a:ext cx="5551721" cy="3769141"/>
          </a:xfrm>
          <a:prstGeom prst="rect">
            <a:avLst/>
          </a:prstGeom>
        </p:spPr>
      </p:pic>
      <p:pic>
        <p:nvPicPr>
          <p:cNvPr id="18" name="Picture 17">
            <a:extLst>
              <a:ext uri="{FF2B5EF4-FFF2-40B4-BE49-F238E27FC236}">
                <a16:creationId xmlns:a16="http://schemas.microsoft.com/office/drawing/2014/main" xmlns="" id="{AC9833A4-6E16-469A-9525-E7281170247F}"/>
              </a:ext>
            </a:extLst>
          </p:cNvPr>
          <p:cNvPicPr>
            <a:picLocks noChangeAspect="1"/>
          </p:cNvPicPr>
          <p:nvPr/>
        </p:nvPicPr>
        <p:blipFill>
          <a:blip r:embed="rId3"/>
          <a:stretch>
            <a:fillRect/>
          </a:stretch>
        </p:blipFill>
        <p:spPr>
          <a:xfrm>
            <a:off x="7220463" y="2637985"/>
            <a:ext cx="4730929" cy="2824943"/>
          </a:xfrm>
          <a:prstGeom prst="rect">
            <a:avLst/>
          </a:prstGeom>
        </p:spPr>
      </p:pic>
    </p:spTree>
    <p:extLst>
      <p:ext uri="{BB962C8B-B14F-4D97-AF65-F5344CB8AC3E}">
        <p14:creationId xmlns:p14="http://schemas.microsoft.com/office/powerpoint/2010/main" val="307706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D39F76-73CE-4174-BC34-4D5F55ED6C09}"/>
              </a:ext>
            </a:extLst>
          </p:cNvPr>
          <p:cNvSpPr>
            <a:spLocks noGrp="1"/>
          </p:cNvSpPr>
          <p:nvPr>
            <p:ph type="dt" sz="half" idx="10"/>
          </p:nvPr>
        </p:nvSpPr>
        <p:spPr/>
        <p:txBody>
          <a:bodyPr/>
          <a:lstStyle/>
          <a:p>
            <a:fld id="{5DCBE059-FAD7-45D8-8659-E6542D1E092D}" type="datetime1">
              <a:rPr lang="en-US" smtClean="0"/>
              <a:t>1/8/2024</a:t>
            </a:fld>
            <a:endParaRPr lang="en-US" dirty="0"/>
          </a:p>
        </p:txBody>
      </p:sp>
      <p:sp>
        <p:nvSpPr>
          <p:cNvPr id="5" name="Slide Number Placeholder 4">
            <a:extLst>
              <a:ext uri="{FF2B5EF4-FFF2-40B4-BE49-F238E27FC236}">
                <a16:creationId xmlns:a16="http://schemas.microsoft.com/office/drawing/2014/main" xmlns="" id="{75482629-7204-46A9-B9FC-6EBDDDF0150F}"/>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2">
            <a:extLst>
              <a:ext uri="{FF2B5EF4-FFF2-40B4-BE49-F238E27FC236}">
                <a16:creationId xmlns:a16="http://schemas.microsoft.com/office/drawing/2014/main" xmlns=""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xmlns="" id="{336EEA5A-BD2D-4065-AF92-6A45E3A6ED84}"/>
              </a:ext>
            </a:extLst>
          </p:cNvPr>
          <p:cNvSpPr txBox="1"/>
          <p:nvPr/>
        </p:nvSpPr>
        <p:spPr>
          <a:xfrm>
            <a:off x="-21266" y="1345323"/>
            <a:ext cx="12034345"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There are five access specifiers: private, public, protected, internal, and protected internal. By default, the members are private to the class</a:t>
            </a:r>
            <a:endParaRPr lang="en-US" sz="2600">
              <a:solidFill>
                <a:srgbClr val="0070C0"/>
              </a:solidFill>
            </a:endParaRPr>
          </a:p>
        </p:txBody>
      </p:sp>
      <p:sp>
        <p:nvSpPr>
          <p:cNvPr id="8" name="TextBox 7">
            <a:extLst>
              <a:ext uri="{FF2B5EF4-FFF2-40B4-BE49-F238E27FC236}">
                <a16:creationId xmlns:a16="http://schemas.microsoft.com/office/drawing/2014/main" xmlns="" id="{46B3D1E6-A454-4585-A063-A0EDCFBFF8D0}"/>
              </a:ext>
            </a:extLst>
          </p:cNvPr>
          <p:cNvSpPr txBox="1"/>
          <p:nvPr/>
        </p:nvSpPr>
        <p:spPr>
          <a:xfrm>
            <a:off x="-21266" y="2807808"/>
            <a:ext cx="12107917" cy="3296865"/>
          </a:xfrm>
          <a:prstGeom prst="rect">
            <a:avLst/>
          </a:prstGeom>
          <a:noFill/>
        </p:spPr>
        <p:txBody>
          <a:bodyPr wrap="square">
            <a:spAutoFit/>
          </a:bodyPr>
          <a:lstStyle/>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public</a:t>
            </a:r>
            <a:r>
              <a:rPr lang="en-US" sz="2300">
                <a:latin typeface="+mj-lt"/>
              </a:rPr>
              <a:t>: The type or member can be accessed by any other code in the same assembly or another assembly that references it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a:t>
            </a:r>
            <a:r>
              <a:rPr lang="en-US" sz="2300">
                <a:latin typeface="+mj-lt"/>
              </a:rPr>
              <a:t>: The type or member can be accessed only by code in the same class or struct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a:t>
            </a:r>
            <a:r>
              <a:rPr lang="en-US" sz="2300">
                <a:latin typeface="+mj-lt"/>
              </a:rPr>
              <a:t>: The type or member can be accessed only by code in the same class, or in a class that is derived from that class</a:t>
            </a:r>
          </a:p>
        </p:txBody>
      </p:sp>
    </p:spTree>
    <p:extLst>
      <p:ext uri="{BB962C8B-B14F-4D97-AF65-F5344CB8AC3E}">
        <p14:creationId xmlns:p14="http://schemas.microsoft.com/office/powerpoint/2010/main" val="1642775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2357</TotalTime>
  <Words>1872</Words>
  <Application>Microsoft Office PowerPoint</Application>
  <PresentationFormat>Custom</PresentationFormat>
  <Paragraphs>291</Paragraphs>
  <Slides>39</Slides>
  <Notes>30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 Object-Oriented Programming</vt:lpstr>
      <vt:lpstr>Objectives </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446</cp:revision>
  <dcterms:created xsi:type="dcterms:W3CDTF">2021-01-25T08:25:31Z</dcterms:created>
  <dcterms:modified xsi:type="dcterms:W3CDTF">2024-01-08T05:47:18Z</dcterms:modified>
</cp:coreProperties>
</file>