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notesMasterIdLst>
    <p:notesMasterId r:id="rId1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70" autoAdjust="0"/>
  </p:normalViewPr>
  <p:slideViewPr>
    <p:cSldViewPr snapToGrid="0">
      <p:cViewPr varScale="1">
        <p:scale>
          <a:sx n="68" d="100"/>
          <a:sy n="68" d="100"/>
        </p:scale>
        <p:origin x="-185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87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ED386-E62C-4FF9-9766-CC3A8F0E5A4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4ACEE-A9A0-4FB4-A8F8-2CE6AF20F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2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complian</a:t>
            </a:r>
            <a:r>
              <a:rPr lang="en-US" baseline="0" dirty="0" smtClean="0"/>
              <a:t> requirement: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thủ</a:t>
            </a:r>
            <a:endParaRPr lang="en-US" baseline="0" dirty="0" smtClean="0"/>
          </a:p>
          <a:p>
            <a:r>
              <a:rPr lang="en-US" baseline="0" dirty="0" smtClean="0"/>
              <a:t>-glossary: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xuyên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: enterprise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vi-VN" baseline="0" dirty="0" err="1" smtClean="0"/>
              <a:t>hoạt</a:t>
            </a:r>
            <a:r>
              <a:rPr lang="vi-VN" baseline="0" dirty="0" smtClean="0"/>
              <a:t> </a:t>
            </a:r>
            <a:r>
              <a:rPr lang="vi-VN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vi-VN" baseline="0" dirty="0" smtClean="0"/>
              <a:t>trong </a:t>
            </a:r>
            <a:r>
              <a:rPr lang="vi-VN" baseline="0" dirty="0" err="1" smtClean="0"/>
              <a:t>một</a:t>
            </a:r>
            <a:r>
              <a:rPr lang="vi-VN" baseline="0" dirty="0" smtClean="0"/>
              <a:t> môi </a:t>
            </a:r>
            <a:r>
              <a:rPr lang="vi-VN" baseline="0" dirty="0" err="1" smtClean="0"/>
              <a:t>trường</a:t>
            </a:r>
            <a:r>
              <a:rPr lang="vi-VN" baseline="0" dirty="0" smtClean="0"/>
              <a:t> </a:t>
            </a:r>
            <a:r>
              <a:rPr lang="vi-VN" baseline="0" dirty="0" err="1" smtClean="0"/>
              <a:t>hoặc</a:t>
            </a:r>
            <a:r>
              <a:rPr lang="vi-VN" baseline="0" dirty="0" smtClean="0"/>
              <a:t> </a:t>
            </a:r>
            <a:r>
              <a:rPr lang="vi-VN" baseline="0" dirty="0" err="1" smtClean="0"/>
              <a:t>nền</a:t>
            </a:r>
            <a:r>
              <a:rPr lang="vi-VN" baseline="0" dirty="0" smtClean="0"/>
              <a:t> </a:t>
            </a:r>
            <a:r>
              <a:rPr lang="vi-VN" baseline="0" dirty="0" err="1" smtClean="0"/>
              <a:t>tảng</a:t>
            </a:r>
            <a:r>
              <a:rPr lang="vi-VN" baseline="0" dirty="0" smtClean="0"/>
              <a:t> </a:t>
            </a:r>
            <a:r>
              <a:rPr lang="vi-VN" baseline="0" dirty="0" err="1" smtClean="0"/>
              <a:t>hoạt</a:t>
            </a:r>
            <a:r>
              <a:rPr lang="vi-VN" baseline="0" dirty="0" smtClean="0"/>
              <a:t> </a:t>
            </a:r>
            <a:r>
              <a:rPr lang="vi-VN" baseline="0" dirty="0" err="1" smtClean="0"/>
              <a:t>động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phận</a:t>
            </a:r>
            <a:r>
              <a:rPr lang="en-US" baseline="0" dirty="0" smtClean="0"/>
              <a:t> </a:t>
            </a:r>
            <a:r>
              <a:rPr lang="vi-VN" dirty="0" err="1" smtClean="0"/>
              <a:t>chức</a:t>
            </a:r>
            <a:r>
              <a:rPr lang="vi-VN" dirty="0" smtClean="0"/>
              <a:t> năng </a:t>
            </a:r>
            <a:r>
              <a:rPr lang="vi-VN" dirty="0" err="1" smtClean="0"/>
              <a:t>cần</a:t>
            </a:r>
            <a:r>
              <a:rPr lang="vi-VN" dirty="0" smtClean="0"/>
              <a:t> </a:t>
            </a:r>
            <a:r>
              <a:rPr lang="vi-VN" dirty="0" err="1" smtClean="0"/>
              <a:t>thiết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loại</a:t>
            </a:r>
            <a:r>
              <a:rPr lang="vi-VN" dirty="0" smtClean="0"/>
              <a:t> yêu </a:t>
            </a:r>
            <a:r>
              <a:rPr lang="vi-VN" dirty="0" err="1" smtClean="0"/>
              <a:t>cầu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smtClean="0"/>
              <a:t>cáo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4ACEE-A9A0-4FB4-A8F8-2CE6AF20F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7B87E50B-C1D7-4305-8480-F519717731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1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14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51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13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28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57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5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7B87E50B-C1D7-4305-8480-F519717731F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7B87E50B-C1D7-4305-8480-F519717731F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9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7B87E50B-C1D7-4305-8480-F519717731F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7B87E50B-C1D7-4305-8480-F519717731F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15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E50B-C1D7-4305-8480-F519717731F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41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DAA9C8AC-F33B-46C5-8FD1-A26704BBCE5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7B87E50B-C1D7-4305-8480-F51971773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16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DAA9C8AC-F33B-46C5-8FD1-A26704BBCE5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E50B-C1D7-4305-8480-F51971773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9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273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7B87E50B-C1D7-4305-8480-F519717731F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2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49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7386" y="1867903"/>
            <a:ext cx="5957313" cy="2237873"/>
          </a:xfrm>
        </p:spPr>
        <p:txBody>
          <a:bodyPr>
            <a:normAutofit/>
          </a:bodyPr>
          <a:lstStyle/>
          <a:p>
            <a:pPr algn="ctr"/>
            <a:r>
              <a:rPr lang="en-US"/>
              <a:t>CHAPTER </a:t>
            </a:r>
            <a:r>
              <a:rPr lang="en-US" smtClean="0"/>
              <a:t>18</a:t>
            </a:r>
            <a:r>
              <a:rPr lang="en-US"/>
              <a:t/>
            </a:r>
            <a:br>
              <a:rPr lang="en-US"/>
            </a:br>
            <a:r>
              <a:rPr lang="en-US"/>
              <a:t>Requirements </a:t>
            </a:r>
            <a:r>
              <a:rPr lang="en-US" smtClean="0"/>
              <a:t>reuse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384300"/>
            <a:ext cx="7874000" cy="4749800"/>
          </a:xfrm>
        </p:spPr>
        <p:txBody>
          <a:bodyPr>
            <a:normAutofit/>
          </a:bodyPr>
          <a:lstStyle/>
          <a:p>
            <a:r>
              <a:rPr lang="en-US"/>
              <a:t>D</a:t>
            </a:r>
            <a:r>
              <a:rPr lang="en-US" smtClean="0"/>
              <a:t>escribes </a:t>
            </a:r>
            <a:r>
              <a:rPr lang="en-US"/>
              <a:t>several kinds of requirements reuse, identifies some classes of  requirements information that have reuse potential in various contexts, and offers suggestions about how to  perform requirements reuse. </a:t>
            </a:r>
            <a:endParaRPr lang="en-US" smtClean="0"/>
          </a:p>
          <a:p>
            <a:r>
              <a:rPr lang="en-US" smtClean="0"/>
              <a:t>It </a:t>
            </a:r>
            <a:r>
              <a:rPr lang="en-US"/>
              <a:t>presents some issues around making requirements reusable. </a:t>
            </a:r>
            <a:endParaRPr lang="en-US" smtClean="0"/>
          </a:p>
          <a:p>
            <a:r>
              <a:rPr lang="en-US" smtClean="0"/>
              <a:t>Concluding </a:t>
            </a:r>
            <a:r>
              <a:rPr lang="en-US"/>
              <a:t>with both barriers to effective reuse and success factors that can help </a:t>
            </a:r>
            <a:r>
              <a:rPr lang="en-US" smtClean="0"/>
              <a:t>organization </a:t>
            </a:r>
            <a:r>
              <a:rPr lang="en-US"/>
              <a:t>better take advantage of its existing body of requirements knowledge.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915" y="-190852"/>
            <a:ext cx="5290886" cy="1032060"/>
          </a:xfrm>
        </p:spPr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Contents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270000"/>
            <a:ext cx="7340600" cy="431799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Why reuse requirements?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Dimensions of requirements </a:t>
            </a:r>
            <a:r>
              <a:rPr lang="en-US" smtClean="0"/>
              <a:t>reuse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Types of requirements information to reuse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Common reuse scenarios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Requirement </a:t>
            </a:r>
            <a:r>
              <a:rPr lang="en-US" smtClean="0"/>
              <a:t>patterns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Tools to facilitate reuse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Making requirements reusable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Requirements reuse barriers and success factors</a:t>
            </a:r>
          </a:p>
          <a:p>
            <a:pPr marL="0" indent="0">
              <a:buNone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reuse requirements?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062660"/>
            <a:ext cx="7823200" cy="545244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Faster </a:t>
            </a:r>
            <a:r>
              <a:rPr lang="en-US"/>
              <a:t>delivery, lower development costs,  consistency both within and across applications, higher team productivity, fewer defects, and reduced rework</a:t>
            </a:r>
            <a:r>
              <a:rPr lang="en-US" smtClean="0"/>
              <a:t>.</a:t>
            </a:r>
          </a:p>
          <a:p>
            <a:r>
              <a:rPr lang="en-US" smtClean="0"/>
              <a:t>Reusing </a:t>
            </a:r>
            <a:r>
              <a:rPr lang="en-US"/>
              <a:t>trusted requirements can save review time, accelerate the approval cycle, and speed up other project activities, such as testing. </a:t>
            </a:r>
            <a:endParaRPr lang="en-US" smtClean="0"/>
          </a:p>
          <a:p>
            <a:r>
              <a:rPr lang="en-US" smtClean="0"/>
              <a:t>Reuse </a:t>
            </a:r>
            <a:r>
              <a:rPr lang="en-US"/>
              <a:t>can improve your ability to estimate implementation effort if you have data available from implementing the same requirements on a previous project</a:t>
            </a:r>
            <a:r>
              <a:rPr lang="en-US" smtClean="0"/>
              <a:t>.</a:t>
            </a:r>
          </a:p>
          <a:p>
            <a:r>
              <a:rPr lang="en-US"/>
              <a:t>From the user’s perspective, requirements reuse can improve functional consistency across related members of a product line or among a set of business </a:t>
            </a:r>
            <a:r>
              <a:rPr lang="en-US" smtClean="0"/>
              <a:t>applications</a:t>
            </a:r>
          </a:p>
          <a:p>
            <a:r>
              <a:rPr lang="en-US" smtClean="0"/>
              <a:t>If the </a:t>
            </a:r>
            <a:r>
              <a:rPr lang="en-US"/>
              <a:t>implementation varies in different environments, the requirements might be the same.  </a:t>
            </a:r>
          </a:p>
        </p:txBody>
      </p:sp>
    </p:spTree>
    <p:extLst>
      <p:ext uri="{BB962C8B-B14F-4D97-AF65-F5344CB8AC3E}">
        <p14:creationId xmlns:p14="http://schemas.microsoft.com/office/powerpoint/2010/main" val="312929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Dimensions of requirements reuse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498226"/>
            <a:ext cx="7838113" cy="402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2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Types of requirements information to reuse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38" y="1062660"/>
            <a:ext cx="7966009" cy="38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3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Common reuse scenarios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Software product </a:t>
            </a:r>
            <a:r>
              <a:rPr lang="en-US" smtClean="0"/>
              <a:t>lines</a:t>
            </a:r>
          </a:p>
          <a:p>
            <a:r>
              <a:rPr lang="en-US"/>
              <a:t>Reengineered and replacement systems </a:t>
            </a:r>
            <a:endParaRPr lang="en-US" smtClean="0"/>
          </a:p>
          <a:p>
            <a:r>
              <a:rPr lang="en-US"/>
              <a:t>Other likely reuse opportunities 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 patterns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Guidance </a:t>
            </a:r>
            <a:endParaRPr lang="en-US" smtClean="0"/>
          </a:p>
          <a:p>
            <a:r>
              <a:rPr lang="en-US" smtClean="0"/>
              <a:t> Content</a:t>
            </a:r>
          </a:p>
          <a:p>
            <a:r>
              <a:rPr lang="en-US" smtClean="0"/>
              <a:t>Template</a:t>
            </a:r>
          </a:p>
          <a:p>
            <a:r>
              <a:rPr lang="en-US" smtClean="0"/>
              <a:t>Examples</a:t>
            </a:r>
          </a:p>
          <a:p>
            <a:r>
              <a:rPr lang="en-US"/>
              <a:t>Extra requirements </a:t>
            </a:r>
            <a:endParaRPr lang="en-US" smtClean="0"/>
          </a:p>
          <a:p>
            <a:r>
              <a:rPr lang="en-US"/>
              <a:t>Considerations for development and testing </a:t>
            </a:r>
          </a:p>
        </p:txBody>
      </p:sp>
    </p:spTree>
    <p:extLst>
      <p:ext uri="{BB962C8B-B14F-4D97-AF65-F5344CB8AC3E}">
        <p14:creationId xmlns:p14="http://schemas.microsoft.com/office/powerpoint/2010/main" val="134111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reuse barriers and success factors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155700"/>
            <a:ext cx="7670799" cy="5067300"/>
          </a:xfrm>
        </p:spPr>
        <p:txBody>
          <a:bodyPr>
            <a:normAutofit lnSpcReduction="10000"/>
          </a:bodyPr>
          <a:lstStyle/>
          <a:p>
            <a:r>
              <a:rPr lang="en-US"/>
              <a:t>Reuse </a:t>
            </a:r>
            <a:r>
              <a:rPr lang="en-US" smtClean="0"/>
              <a:t>barriers</a:t>
            </a:r>
          </a:p>
          <a:p>
            <a:pPr lvl="1"/>
            <a:r>
              <a:rPr lang="en-US"/>
              <a:t>Missing or poor requirements </a:t>
            </a:r>
            <a:endParaRPr lang="en-US" smtClean="0"/>
          </a:p>
          <a:p>
            <a:pPr lvl="1"/>
            <a:r>
              <a:rPr lang="en-US"/>
              <a:t>NIH and NAH </a:t>
            </a:r>
            <a:endParaRPr lang="en-US" smtClean="0"/>
          </a:p>
          <a:p>
            <a:pPr lvl="1"/>
            <a:r>
              <a:rPr lang="en-US"/>
              <a:t>Writing </a:t>
            </a:r>
            <a:r>
              <a:rPr lang="en-US" smtClean="0"/>
              <a:t>style</a:t>
            </a:r>
          </a:p>
          <a:p>
            <a:pPr lvl="1"/>
            <a:r>
              <a:rPr lang="en-US"/>
              <a:t>Inconsistent organization </a:t>
            </a:r>
            <a:endParaRPr lang="en-US" smtClean="0"/>
          </a:p>
          <a:p>
            <a:pPr lvl="1"/>
            <a:r>
              <a:rPr lang="en-US"/>
              <a:t>Project type </a:t>
            </a:r>
            <a:endParaRPr lang="en-US" smtClean="0"/>
          </a:p>
          <a:p>
            <a:pPr lvl="1"/>
            <a:r>
              <a:rPr lang="en-US" smtClean="0"/>
              <a:t>Ownership</a:t>
            </a:r>
          </a:p>
          <a:p>
            <a:r>
              <a:rPr lang="en-US"/>
              <a:t>Reuse success factors </a:t>
            </a:r>
            <a:endParaRPr lang="en-US" smtClean="0"/>
          </a:p>
          <a:p>
            <a:pPr lvl="1"/>
            <a:r>
              <a:rPr lang="en-US" smtClean="0"/>
              <a:t>Repository</a:t>
            </a:r>
          </a:p>
          <a:p>
            <a:pPr lvl="1"/>
            <a:r>
              <a:rPr lang="en-US" smtClean="0"/>
              <a:t>Quality</a:t>
            </a:r>
          </a:p>
          <a:p>
            <a:pPr lvl="1"/>
            <a:r>
              <a:rPr lang="en-US" smtClean="0"/>
              <a:t>Interactions</a:t>
            </a:r>
          </a:p>
          <a:p>
            <a:pPr lvl="1"/>
            <a:r>
              <a:rPr lang="en-US" smtClean="0"/>
              <a:t>Terminology</a:t>
            </a:r>
          </a:p>
          <a:p>
            <a:pPr lvl="1"/>
            <a:r>
              <a:rPr lang="en-US"/>
              <a:t>Organizational culture </a:t>
            </a:r>
          </a:p>
        </p:txBody>
      </p:sp>
    </p:spTree>
    <p:extLst>
      <p:ext uri="{BB962C8B-B14F-4D97-AF65-F5344CB8AC3E}">
        <p14:creationId xmlns:p14="http://schemas.microsoft.com/office/powerpoint/2010/main" val="239030179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43</TotalTime>
  <Words>293</Words>
  <Application>Microsoft Office PowerPoint</Application>
  <PresentationFormat>On-screen Show (4:3)</PresentationFormat>
  <Paragraphs>55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Theme2</vt:lpstr>
      <vt:lpstr>Custom Design</vt:lpstr>
      <vt:lpstr>CHAPTER 18 Requirements reuse</vt:lpstr>
      <vt:lpstr>Objectives</vt:lpstr>
      <vt:lpstr> Contents </vt:lpstr>
      <vt:lpstr>Why reuse requirements? </vt:lpstr>
      <vt:lpstr>Dimensions of requirements reuse </vt:lpstr>
      <vt:lpstr>Types of requirements information to reuse</vt:lpstr>
      <vt:lpstr>Common reuse scenarios </vt:lpstr>
      <vt:lpstr>Requirement patterns </vt:lpstr>
      <vt:lpstr>Requirements reuse barriers and success factors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 Requirements reuse</dc:title>
  <dc:creator>Huong</dc:creator>
  <cp:lastModifiedBy>Admin</cp:lastModifiedBy>
  <cp:revision>12</cp:revision>
  <dcterms:created xsi:type="dcterms:W3CDTF">2018-04-24T07:04:55Z</dcterms:created>
  <dcterms:modified xsi:type="dcterms:W3CDTF">2024-02-27T04:19:19Z</dcterms:modified>
</cp:coreProperties>
</file>