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63" r:id="rId3"/>
    <p:sldId id="264" r:id="rId4"/>
    <p:sldId id="257" r:id="rId5"/>
    <p:sldId id="258" r:id="rId6"/>
    <p:sldId id="259" r:id="rId7"/>
    <p:sldId id="260" r:id="rId8"/>
    <p:sldId id="262" r:id="rId9"/>
  </p:sldIdLst>
  <p:sldSz cx="9144000" cy="6858000" type="screen4x3"/>
  <p:notesSz cx="6858000" cy="9144000"/>
  <p:defaultTextStyle>
    <a:defPPr>
      <a:defRPr lang="v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autoAdjust="0"/>
    <p:restoredTop sz="94764" autoAdjust="0"/>
  </p:normalViewPr>
  <p:slideViewPr>
    <p:cSldViewPr snapToGrid="0" snapToObjects="1">
      <p:cViewPr varScale="1">
        <p:scale>
          <a:sx n="70" d="100"/>
          <a:sy n="70" d="100"/>
        </p:scale>
        <p:origin x="-138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5A8D1C-AB86-824E-A239-649263CD433F}"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5A8D1C-AB86-824E-A239-649263CD433F}"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5A8D1C-AB86-824E-A239-649263CD433F}"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5A8D1C-AB86-824E-A239-649263CD433F}"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A8D1C-AB86-824E-A239-649263CD433F}"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5A8D1C-AB86-824E-A239-649263CD433F}"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5A8D1C-AB86-824E-A239-649263CD433F}" type="datetimeFigureOut">
              <a:rPr lang="en-US" smtClean="0"/>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5A8D1C-AB86-824E-A239-649263CD433F}" type="datetimeFigureOut">
              <a:rPr lang="en-US" smtClean="0"/>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A8D1C-AB86-824E-A239-649263CD433F}" type="datetimeFigureOut">
              <a:rPr lang="en-US" smtClean="0"/>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5A8D1C-AB86-824E-A239-649263CD433F}"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C29BC-3B1B-F246-B435-404A21B4A7D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55A8D1C-AB86-824E-A239-649263CD433F}" type="datetimeFigureOut">
              <a:rPr lang="en-US" smtClean="0"/>
              <a:t>12/3/2021</a:t>
            </a:fld>
            <a:endParaRPr lang="en-US"/>
          </a:p>
        </p:txBody>
      </p:sp>
      <p:sp>
        <p:nvSpPr>
          <p:cNvPr id="9" name="Slide Number Placeholder 8"/>
          <p:cNvSpPr>
            <a:spLocks noGrp="1"/>
          </p:cNvSpPr>
          <p:nvPr>
            <p:ph type="sldNum" sz="quarter" idx="11"/>
          </p:nvPr>
        </p:nvSpPr>
        <p:spPr/>
        <p:txBody>
          <a:bodyPr/>
          <a:lstStyle/>
          <a:p>
            <a:fld id="{9B8C29BC-3B1B-F246-B435-404A21B4A7D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B8C29BC-3B1B-F246-B435-404A21B4A7D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55A8D1C-AB86-824E-A239-649263CD433F}" type="datetimeFigureOut">
              <a:rPr lang="en-US" smtClean="0"/>
              <a:t>12/3/2021</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normAutofit/>
          </a:bodyPr>
          <a:lstStyle/>
          <a:p>
            <a:r xmlns:a="http://schemas.openxmlformats.org/drawingml/2006/main">
              <a:rPr lang="vi" sz="3200" b="0" dirty="0">
                <a:solidFill>
                  <a:schemeClr val="accent2"/>
                </a:solidFill>
                <a:latin typeface="Times New Roman" panose="02020603050405020304" pitchFamily="18" charset="0"/>
                <a:cs typeface="Times New Roman" panose="02020603050405020304" pitchFamily="18" charset="0"/>
              </a:rPr>
              <a:t>Chương 1: </a:t>
            </a:r>
            <a:br xmlns:a="http://schemas.openxmlformats.org/drawingml/2006/main">
              <a:rPr lang="en-US" sz="3200" b="0" dirty="0">
                <a:solidFill>
                  <a:schemeClr val="accent2"/>
                </a:solidFill>
                <a:latin typeface="Times New Roman" panose="02020603050405020304" pitchFamily="18" charset="0"/>
                <a:cs typeface="Times New Roman" panose="02020603050405020304" pitchFamily="18" charset="0"/>
              </a:rPr>
            </a:br>
            <a:r xmlns:a="http://schemas.openxmlformats.org/drawingml/2006/main">
              <a:rPr lang="vi" sz="3200" b="0" dirty="0">
                <a:solidFill>
                  <a:srgbClr val="008000"/>
                </a:solidFill>
                <a:latin typeface="Times New Roman" panose="02020603050405020304" pitchFamily="18" charset="0"/>
                <a:cs typeface="Times New Roman" panose="02020603050405020304" pitchFamily="18" charset="0"/>
              </a:rPr>
              <a:t>Giới thiệu về Thống kê</a:t>
            </a:r>
            <a:endParaRPr xmlns:a="http://schemas.openxmlformats.org/drawingml/2006/main" lang="en-US" sz="3200" dirty="0">
              <a:solidFill>
                <a:srgbClr val="008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0" y="2054068"/>
            <a:ext cx="8434586" cy="412381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xmlns:a="http://schemas.openxmlformats.org/drawingml/2006/main">
              <a:spcBef>
                <a:spcPct val="50000"/>
              </a:spcBef>
            </a:pPr>
            <a:r xmlns:a="http://schemas.openxmlformats.org/drawingml/2006/main">
              <a:rPr lang="vi" sz="2400" dirty="0">
                <a:solidFill>
                  <a:srgbClr val="000000"/>
                </a:solidFill>
                <a:latin typeface="Times New Roman" panose="02020603050405020304" pitchFamily="18" charset="0"/>
                <a:cs typeface="Times New Roman" panose="02020603050405020304" pitchFamily="18" charset="0"/>
              </a:rPr>
              <a:t>MỤC TIÊU HỌC TẬP</a:t>
            </a:r>
          </a:p>
          <a:p>
            <a:pPr xmlns:a="http://schemas.openxmlformats.org/drawingml/2006/main">
              <a:spcBef>
                <a:spcPct val="50000"/>
              </a:spcBef>
            </a:pPr>
            <a:r xmlns:a="http://schemas.openxmlformats.org/drawingml/2006/main">
              <a:rPr lang="vi" sz="2400" dirty="0">
                <a:solidFill>
                  <a:schemeClr val="tx1"/>
                </a:solidFill>
                <a:latin typeface="Times New Roman" panose="02020603050405020304" pitchFamily="18" charset="0"/>
                <a:cs typeface="Times New Roman" panose="02020603050405020304" pitchFamily="18" charset="0"/>
              </a:rPr>
              <a:t>1. Bức tranh toàn cảnh về Thống kê</a:t>
            </a:r>
          </a:p>
          <a:p>
            <a:pPr xmlns:a="http://schemas.openxmlformats.org/drawingml/2006/main">
              <a:spcBef>
                <a:spcPct val="50000"/>
              </a:spcBef>
            </a:pPr>
            <a:r xmlns:a="http://schemas.openxmlformats.org/drawingml/2006/main">
              <a:rPr lang="vi" sz="2400" dirty="0">
                <a:solidFill>
                  <a:schemeClr val="tx1"/>
                </a:solidFill>
                <a:latin typeface="Times New Roman" panose="02020603050405020304" pitchFamily="18" charset="0"/>
                <a:cs typeface="Times New Roman" panose="02020603050405020304" pitchFamily="18" charset="0"/>
              </a:rPr>
              <a:t>2. Dữ liệu</a:t>
            </a:r>
          </a:p>
          <a:p>
            <a:pPr xmlns:a="http://schemas.openxmlformats.org/drawingml/2006/main">
              <a:spcBef>
                <a:spcPct val="50000"/>
              </a:spcBef>
            </a:pPr>
            <a:r xmlns:a="http://schemas.openxmlformats.org/drawingml/2006/main">
              <a:rPr lang="vi" sz="2400" dirty="0">
                <a:solidFill>
                  <a:schemeClr val="tx1"/>
                </a:solidFill>
                <a:latin typeface="Times New Roman" panose="02020603050405020304" pitchFamily="18" charset="0"/>
                <a:cs typeface="Times New Roman" panose="02020603050405020304" pitchFamily="18" charset="0"/>
              </a:rPr>
              <a:t>3. </a:t>
            </a:r>
            <a:r xmlns:a="http://schemas.openxmlformats.org/drawingml/2006/main">
              <a:rPr lang="vi" sz="2400">
                <a:solidFill>
                  <a:schemeClr val="tx1"/>
                </a:solidFill>
                <a:latin typeface="Times New Roman" panose="02020603050405020304" pitchFamily="18" charset="0"/>
                <a:cs typeface="Times New Roman" panose="02020603050405020304" pitchFamily="18" charset="0"/>
              </a:rPr>
              <a:t>Thu thập </a:t>
            </a:r>
            <a:r xmlns:a="http://schemas.openxmlformats.org/drawingml/2006/main">
              <a:rPr lang="vi" sz="2400" smtClean="0">
                <a:solidFill>
                  <a:schemeClr val="tx1"/>
                </a:solidFill>
                <a:latin typeface="Times New Roman" panose="02020603050405020304" pitchFamily="18" charset="0"/>
                <a:cs typeface="Times New Roman" panose="02020603050405020304" pitchFamily="18" charset="0"/>
              </a:rPr>
              <a:t>dữ liệu</a:t>
            </a:r>
          </a:p>
          <a:p>
            <a:pPr xmlns:a="http://schemas.openxmlformats.org/drawingml/2006/main">
              <a:spcBef>
                <a:spcPct val="50000"/>
              </a:spcBef>
            </a:pPr>
            <a:r xmlns:a="http://schemas.openxmlformats.org/drawingml/2006/main">
              <a:rPr lang="vi" sz="2400" smtClean="0">
                <a:solidFill>
                  <a:schemeClr val="tx1"/>
                </a:solidFill>
                <a:latin typeface="Times New Roman" panose="02020603050405020304" pitchFamily="18" charset="0"/>
                <a:cs typeface="Times New Roman" panose="02020603050405020304" pitchFamily="18" charset="0"/>
              </a:rPr>
              <a:t>4. Mô hình cơ học và thực nghiệm</a:t>
            </a:r>
            <a:endParaRPr xmlns:a="http://schemas.openxmlformats.org/drawingml/2006/main"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628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dirty="0">
                <a:solidFill>
                  <a:srgbClr val="008000"/>
                </a:solidFill>
                <a:latin typeface="Times New Roman" panose="02020603050405020304" pitchFamily="18" charset="0"/>
                <a:cs typeface="Times New Roman" panose="02020603050405020304" pitchFamily="18" charset="0"/>
              </a:rPr>
              <a:t>Tại sao là Thống kê?</a:t>
            </a:r>
          </a:p>
        </p:txBody>
      </p:sp>
      <p:sp>
        <p:nvSpPr>
          <p:cNvPr id="3" name="Content Placeholder 2"/>
          <p:cNvSpPr>
            <a:spLocks noGrp="1"/>
          </p:cNvSpPr>
          <p:nvPr>
            <p:ph idx="1"/>
          </p:nvPr>
        </p:nvSpPr>
        <p:spPr/>
        <p:txBody>
          <a:bodyPr/>
          <a:lstStyle/>
          <a:p>
            <a:r xmlns:a="http://schemas.openxmlformats.org/drawingml/2006/main">
              <a:rPr lang="vi" dirty="0">
                <a:latin typeface="Times New Roman" panose="02020603050405020304" pitchFamily="18" charset="0"/>
                <a:cs typeface="Times New Roman" panose="02020603050405020304" pitchFamily="18" charset="0"/>
              </a:rPr>
              <a:t>Thống kê cho phép bạn hiểu một chủ đề sâu sắc hơn nhiều.</a:t>
            </a:r>
          </a:p>
          <a:p>
            <a:endParaRPr lang="en-US" dirty="0">
              <a:latin typeface="Times New Roman" panose="02020603050405020304" pitchFamily="18" charset="0"/>
              <a:cs typeface="Times New Roman" panose="02020603050405020304" pitchFamily="18" charset="0"/>
            </a:endParaRPr>
          </a:p>
          <a:p>
            <a:r xmlns:a="http://schemas.openxmlformats.org/drawingml/2006/main">
              <a:rPr lang="vi" dirty="0">
                <a:latin typeface="Times New Roman" panose="02020603050405020304" pitchFamily="18" charset="0"/>
                <a:cs typeface="Times New Roman" panose="02020603050405020304" pitchFamily="18" charset="0"/>
              </a:rPr>
              <a:t>Thống kê giúp chúng ta thực hiện những khám phá về khoa học, đưa ra quyết định dựa trên dữ liệu và đưa ra dự đoán.</a:t>
            </a:r>
          </a:p>
          <a:p>
            <a:endParaRPr lang="en-US" dirty="0">
              <a:latin typeface="Times New Roman" panose="02020603050405020304" pitchFamily="18" charset="0"/>
              <a:cs typeface="Times New Roman" panose="02020603050405020304" pitchFamily="18" charset="0"/>
            </a:endParaRPr>
          </a:p>
          <a:p>
            <a:r xmlns:a="http://schemas.openxmlformats.org/drawingml/2006/main">
              <a:rPr lang="vi" dirty="0">
                <a:latin typeface="Times New Roman" panose="02020603050405020304" pitchFamily="18" charset="0"/>
                <a:cs typeface="Times New Roman" panose="02020603050405020304" pitchFamily="18" charset="0"/>
              </a:rPr>
              <a:t>Các nhà thống kê và phương pháp thống kê là một phần quan trọng của ngành dược phẩm, các nhà khoa học xã hội, thực tiễn kinh doanh, </a:t>
            </a:r>
            <a:r xmlns:a="http://schemas.openxmlformats.org/drawingml/2006/main">
              <a:rPr lang="vi" dirty="0">
                <a:latin typeface="Times New Roman" panose="02020603050405020304" pitchFamily="18" charset="0"/>
              </a:rPr>
              <a:t>…</a:t>
            </a:r>
            <a:endParaRPr xmlns:a="http://schemas.openxmlformats.org/drawingml/2006/main"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53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dirty="0">
                <a:solidFill>
                  <a:srgbClr val="008000"/>
                </a:solidFill>
                <a:latin typeface="Times New Roman" panose="02020603050405020304" pitchFamily="18" charset="0"/>
                <a:cs typeface="Times New Roman" panose="02020603050405020304" pitchFamily="18" charset="0"/>
              </a:rPr>
              <a:t>Thống kê là gì?</a:t>
            </a:r>
          </a:p>
        </p:txBody>
      </p:sp>
      <p:cxnSp>
        <p:nvCxnSpPr>
          <p:cNvPr id="10" name="Straight Connector 9"/>
          <p:cNvCxnSpPr>
            <a:cxnSpLocks/>
          </p:cNvCxnSpPr>
          <p:nvPr/>
        </p:nvCxnSpPr>
        <p:spPr>
          <a:xfrm flipH="1">
            <a:off x="1975602" y="2685643"/>
            <a:ext cx="1941789" cy="63502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cxnSpLocks/>
          </p:cNvCxnSpPr>
          <p:nvPr/>
        </p:nvCxnSpPr>
        <p:spPr>
          <a:xfrm>
            <a:off x="3917391" y="2665004"/>
            <a:ext cx="1941790" cy="661238"/>
          </a:xfrm>
          <a:prstGeom prst="line">
            <a:avLst/>
          </a:prstGeom>
        </p:spPr>
        <p:style>
          <a:lnRef idx="2">
            <a:schemeClr val="accent1"/>
          </a:lnRef>
          <a:fillRef idx="0">
            <a:schemeClr val="accent1"/>
          </a:fillRef>
          <a:effectRef idx="1">
            <a:schemeClr val="accent1"/>
          </a:effectRef>
          <a:fontRef idx="minor">
            <a:schemeClr val="tx1"/>
          </a:fontRef>
        </p:style>
      </p:cxnSp>
      <p:sp>
        <p:nvSpPr>
          <p:cNvPr id="9" name="Content Placeholder 8">
            <a:extLst>
              <a:ext uri="{FF2B5EF4-FFF2-40B4-BE49-F238E27FC236}">
                <a16:creationId xmlns="" xmlns:a16="http://schemas.microsoft.com/office/drawing/2014/main" id="{DE0D79F0-84A4-46F1-A2D0-427555F828A9}"/>
              </a:ext>
            </a:extLst>
          </p:cNvPr>
          <p:cNvSpPr>
            <a:spLocks noGrp="1" noChangeArrowheads="1"/>
          </p:cNvSpPr>
          <p:nvPr>
            <p:ph idx="1"/>
          </p:nvPr>
        </p:nvSpPr>
        <p:spPr bwMode="auto">
          <a:xfrm>
            <a:off x="280494" y="1779511"/>
            <a:ext cx="7973411" cy="861774"/>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wrap="square">
            <a:spAutoFit/>
          </a:bodyPr>
          <a:lstStyle/>
          <a:p>
            <a:pPr xmlns:a="http://schemas.openxmlformats.org/drawingml/2006/main" algn="ctr"/>
            <a:r xmlns:a="http://schemas.openxmlformats.org/drawingml/2006/main">
              <a:rPr lang="vi" dirty="0">
                <a:latin typeface="Times New Roman" panose="02020603050405020304" pitchFamily="18" charset="0"/>
                <a:cs typeface="Times New Roman" panose="02020603050405020304" pitchFamily="18" charset="0"/>
              </a:rPr>
              <a:t>Thống kê là khoa học thu thập, tổ chức, phân tích và giải thích </a:t>
            </a:r>
            <a:r xmlns:a="http://schemas.openxmlformats.org/drawingml/2006/main">
              <a:rPr lang="vi" sz="2800" b="1" dirty="0">
                <a:solidFill>
                  <a:srgbClr val="0070C0"/>
                </a:solidFill>
                <a:latin typeface="Times New Roman" panose="02020603050405020304" pitchFamily="18" charset="0"/>
                <a:cs typeface="Times New Roman" panose="02020603050405020304" pitchFamily="18" charset="0"/>
              </a:rPr>
              <a:t>DỮ LIỆU</a:t>
            </a:r>
            <a:r xmlns:a="http://schemas.openxmlformats.org/drawingml/2006/main">
              <a:rPr lang="vi" dirty="0">
                <a:solidFill>
                  <a:srgbClr val="FF3399"/>
                </a:solidFill>
                <a:latin typeface="Times New Roman" panose="02020603050405020304" pitchFamily="18" charset="0"/>
                <a:cs typeface="Times New Roman" panose="02020603050405020304" pitchFamily="18" charset="0"/>
              </a:rPr>
              <a:t> </a:t>
            </a:r>
            <a:r xmlns:a="http://schemas.openxmlformats.org/drawingml/2006/main">
              <a:rPr lang="vi" dirty="0">
                <a:latin typeface="Times New Roman" panose="02020603050405020304" pitchFamily="18" charset="0"/>
                <a:cs typeface="Times New Roman" panose="02020603050405020304" pitchFamily="18" charset="0"/>
              </a:rPr>
              <a:t>để đưa ra quyết định</a:t>
            </a:r>
          </a:p>
        </p:txBody>
      </p:sp>
      <p:sp>
        <p:nvSpPr>
          <p:cNvPr id="11" name="Rectangle 10">
            <a:extLst>
              <a:ext uri="{FF2B5EF4-FFF2-40B4-BE49-F238E27FC236}">
                <a16:creationId xmlns="" xmlns:a16="http://schemas.microsoft.com/office/drawing/2014/main" id="{D7B40085-B1CE-4C03-AB7F-73AB61E64340}"/>
              </a:ext>
            </a:extLst>
          </p:cNvPr>
          <p:cNvSpPr txBox="1">
            <a:spLocks noChangeArrowheads="1"/>
          </p:cNvSpPr>
          <p:nvPr/>
        </p:nvSpPr>
        <p:spPr bwMode="auto">
          <a:xfrm>
            <a:off x="280493" y="3339319"/>
            <a:ext cx="3636898" cy="2012859"/>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vert="horz" wrap="square" lIns="91440" tIns="45720" rIns="91440" bIns="45720" rtlCol="0">
            <a:sp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xmlns:a="http://schemas.openxmlformats.org/drawingml/2006/main" marL="114300" indent="0" algn="ctr">
              <a:buNone/>
            </a:pPr>
            <a:r xmlns:a="http://schemas.openxmlformats.org/drawingml/2006/main">
              <a:rPr lang="vi" b="1" dirty="0">
                <a:solidFill>
                  <a:srgbClr val="0070C0"/>
                </a:solidFill>
                <a:latin typeface="Times New Roman" charset="0"/>
              </a:rPr>
              <a:t>Thống kê mô tả:</a:t>
            </a:r>
            <a:r xmlns:a="http://schemas.openxmlformats.org/drawingml/2006/main">
              <a:rPr lang="vi" sz="2800" dirty="0">
                <a:solidFill>
                  <a:srgbClr val="0070C0"/>
                </a:solidFill>
                <a:latin typeface="Times New Roman" charset="0"/>
              </a:rPr>
              <a:t> </a:t>
            </a:r>
          </a:p>
          <a:p>
            <a:pPr xmlns:a="http://schemas.openxmlformats.org/drawingml/2006/main" marL="114300" indent="0">
              <a:buNone/>
            </a:pPr>
            <a:r xmlns:a="http://schemas.openxmlformats.org/drawingml/2006/main">
              <a:rPr lang="vi" dirty="0">
                <a:latin typeface="Times New Roman" charset="0"/>
              </a:rPr>
              <a:t>Liên quan đến việc tổ chức, tóm tắt và hiển thị dữ liệu.</a:t>
            </a:r>
          </a:p>
          <a:p>
            <a:pPr xmlns:a="http://schemas.openxmlformats.org/drawingml/2006/main" marL="114300" indent="0">
              <a:buNone/>
            </a:pPr>
            <a:r xmlns:a="http://schemas.openxmlformats.org/drawingml/2006/main">
              <a:rPr lang="vi" dirty="0">
                <a:latin typeface="Times New Roman" charset="0"/>
              </a:rPr>
              <a:t>ví dụ: Bảng, biểu đồ, giá trị trung bình</a:t>
            </a:r>
          </a:p>
        </p:txBody>
      </p:sp>
      <p:sp>
        <p:nvSpPr>
          <p:cNvPr id="13" name="Rectangle 10">
            <a:extLst>
              <a:ext uri="{FF2B5EF4-FFF2-40B4-BE49-F238E27FC236}">
                <a16:creationId xmlns="" xmlns:a16="http://schemas.microsoft.com/office/drawing/2014/main" id="{8E63D885-BB8C-40E3-9E75-6F1B01DFC500}"/>
              </a:ext>
            </a:extLst>
          </p:cNvPr>
          <p:cNvSpPr txBox="1">
            <a:spLocks noChangeArrowheads="1"/>
          </p:cNvSpPr>
          <p:nvPr/>
        </p:nvSpPr>
        <p:spPr bwMode="auto">
          <a:xfrm>
            <a:off x="4447845" y="3349961"/>
            <a:ext cx="3371851" cy="1951303"/>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vert="horz" wrap="square" lIns="91440" tIns="45720" rIns="91440" bIns="45720" rtlCol="0">
            <a:sp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xmlns:a="http://schemas.openxmlformats.org/drawingml/2006/main" algn="ctr" eaLnBrk="0" hangingPunct="0">
              <a:lnSpc>
                <a:spcPct val="80000"/>
              </a:lnSpc>
              <a:buClr>
                <a:schemeClr val="hlink"/>
              </a:buClr>
              <a:buSzPct val="50000"/>
              <a:buNone/>
            </a:pPr>
            <a:r xmlns:a="http://schemas.openxmlformats.org/drawingml/2006/main">
              <a:rPr lang="vi" b="1" dirty="0">
                <a:solidFill>
                  <a:srgbClr val="0070C0"/>
                </a:solidFill>
                <a:latin typeface="Times New Roman" charset="0"/>
                <a:cs typeface="Arial" charset="0"/>
              </a:rPr>
              <a:t>Thống kê suy luận:</a:t>
            </a:r>
          </a:p>
          <a:p>
            <a:pPr eaLnBrk="0" hangingPunct="0">
              <a:lnSpc>
                <a:spcPct val="80000"/>
              </a:lnSpc>
              <a:buClr>
                <a:schemeClr val="hlink"/>
              </a:buClr>
              <a:buSzPct val="50000"/>
              <a:buNone/>
            </a:pPr>
            <a:endParaRPr lang="en-US" b="1" dirty="0">
              <a:solidFill>
                <a:srgbClr val="0070C0"/>
              </a:solidFill>
              <a:latin typeface="Times New Roman" charset="0"/>
              <a:cs typeface="Arial" charset="0"/>
            </a:endParaRPr>
          </a:p>
          <a:p>
            <a:pPr xmlns:a="http://schemas.openxmlformats.org/drawingml/2006/main" marL="114300" indent="0">
              <a:lnSpc>
                <a:spcPct val="80000"/>
              </a:lnSpc>
              <a:buSzPct val="50000"/>
              <a:buNone/>
            </a:pPr>
            <a:r xmlns:a="http://schemas.openxmlformats.org/drawingml/2006/main">
              <a:rPr lang="vi" dirty="0">
                <a:latin typeface="Times New Roman" charset="0"/>
              </a:rPr>
              <a:t>Liên quan đến việc sử dụng dữ liệu mẫu để rút ra kết luận về dân số.</a:t>
            </a:r>
          </a:p>
          <a:p>
            <a:pPr algn="ctr" eaLnBrk="0" hangingPunct="0">
              <a:lnSpc>
                <a:spcPct val="80000"/>
              </a:lnSpc>
              <a:buClr>
                <a:schemeClr val="hlink"/>
              </a:buClr>
              <a:buSzPct val="50000"/>
              <a:buNone/>
            </a:pPr>
            <a:endParaRPr lang="en-US" sz="2400" b="1" i="1" dirty="0">
              <a:latin typeface="Times New Roman" charset="0"/>
              <a:cs typeface="Arial" charset="0"/>
            </a:endParaRPr>
          </a:p>
        </p:txBody>
      </p:sp>
    </p:spTree>
    <p:extLst>
      <p:ext uri="{BB962C8B-B14F-4D97-AF65-F5344CB8AC3E}">
        <p14:creationId xmlns:p14="http://schemas.microsoft.com/office/powerpoint/2010/main" val="63663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animBg="1"/>
      <p:bldP spid="11" grpId="0" build="p" animBg="1"/>
      <p:bldP spid="1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dirty="0">
                <a:solidFill>
                  <a:srgbClr val="008000"/>
                </a:solidFill>
                <a:latin typeface="Times New Roman" panose="02020603050405020304" pitchFamily="18" charset="0"/>
                <a:cs typeface="Times New Roman" panose="02020603050405020304" pitchFamily="18" charset="0"/>
              </a:rPr>
              <a:t>Bức tranh lớn về thống kê</a:t>
            </a:r>
          </a:p>
        </p:txBody>
      </p:sp>
      <p:pic>
        <p:nvPicPr>
          <p:cNvPr id="6" name="Content Placeholder 5" descr="1.2.jpeg"/>
          <p:cNvPicPr>
            <a:picLocks noGrp="1" noChangeAspect="1"/>
          </p:cNvPicPr>
          <p:nvPr>
            <p:ph idx="1"/>
          </p:nvPr>
        </p:nvPicPr>
        <p:blipFill>
          <a:blip r:embed="rId2">
            <a:extLst>
              <a:ext uri="{28A0092B-C50C-407E-A947-70E740481C1C}">
                <a14:useLocalDpi xmlns:a14="http://schemas.microsoft.com/office/drawing/2010/main" val="0"/>
              </a:ext>
            </a:extLst>
          </a:blip>
          <a:srcRect l="5357" r="5357"/>
          <a:stretch>
            <a:fillRect/>
          </a:stretch>
        </p:blipFill>
        <p:spPr>
          <a:xfrm>
            <a:off x="488730" y="1610710"/>
            <a:ext cx="7620000" cy="4800600"/>
          </a:xfrm>
        </p:spPr>
      </p:pic>
    </p:spTree>
    <p:extLst>
      <p:ext uri="{BB962C8B-B14F-4D97-AF65-F5344CB8AC3E}">
        <p14:creationId xmlns:p14="http://schemas.microsoft.com/office/powerpoint/2010/main" val="194741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dirty="0">
                <a:solidFill>
                  <a:srgbClr val="008000"/>
                </a:solidFill>
                <a:latin typeface="Times New Roman" panose="02020603050405020304" pitchFamily="18" charset="0"/>
                <a:cs typeface="Times New Roman" panose="02020603050405020304" pitchFamily="18" charset="0"/>
              </a:rPr>
              <a:t>khái niệm thống kê</a:t>
            </a:r>
          </a:p>
        </p:txBody>
      </p:sp>
      <p:sp>
        <p:nvSpPr>
          <p:cNvPr id="3" name="Content Placeholder 2"/>
          <p:cNvSpPr>
            <a:spLocks noGrp="1"/>
          </p:cNvSpPr>
          <p:nvPr>
            <p:ph idx="1"/>
          </p:nvPr>
        </p:nvSpPr>
        <p:spPr/>
        <p:txBody>
          <a:bodyPr>
            <a:normAutofit/>
          </a:bodyPr>
          <a:lstStyle/>
          <a:p>
            <a:pPr xmlns:a="http://schemas.openxmlformats.org/drawingml/2006/main">
              <a:lnSpc>
                <a:spcPct val="80000"/>
              </a:lnSpc>
            </a:pPr>
            <a:r xmlns:a="http://schemas.openxmlformats.org/drawingml/2006/main">
              <a:rPr lang="vi" sz="2400" dirty="0">
                <a:solidFill>
                  <a:srgbClr val="0000FF"/>
                </a:solidFill>
                <a:latin typeface="Times New Roman" panose="02020603050405020304" pitchFamily="18" charset="0"/>
                <a:cs typeface="Times New Roman" panose="02020603050405020304" pitchFamily="18" charset="0"/>
              </a:rPr>
              <a:t>Dân số: </a:t>
            </a:r>
            <a:r xmlns:a="http://schemas.openxmlformats.org/drawingml/2006/main">
              <a:rPr lang="vi" sz="2400" dirty="0">
                <a:latin typeface="Times New Roman" panose="02020603050405020304" pitchFamily="18" charset="0"/>
                <a:cs typeface="Times New Roman" panose="02020603050405020304" pitchFamily="18" charset="0"/>
              </a:rPr>
              <a:t>tập hợp đầy đủ tất cả các cá thể được nghiên cứu.</a:t>
            </a:r>
          </a:p>
          <a:p>
            <a:r xmlns:a="http://schemas.openxmlformats.org/drawingml/2006/main">
              <a:rPr lang="vi" sz="2400" dirty="0">
                <a:solidFill>
                  <a:srgbClr val="0000FF"/>
                </a:solidFill>
                <a:latin typeface="Times New Roman" panose="02020603050405020304" pitchFamily="18" charset="0"/>
                <a:cs typeface="Times New Roman" panose="02020603050405020304" pitchFamily="18" charset="0"/>
              </a:rPr>
              <a:t>Mẫu: </a:t>
            </a:r>
            <a:r xmlns:a="http://schemas.openxmlformats.org/drawingml/2006/main">
              <a:rPr lang="vi" sz="2400" i="1" dirty="0">
                <a:latin typeface="Times New Roman" panose="02020603050405020304" pitchFamily="18" charset="0"/>
                <a:cs typeface="Times New Roman" panose="02020603050405020304" pitchFamily="18" charset="0"/>
              </a:rPr>
              <a:t>Tập hợp con </a:t>
            </a:r>
            <a:r xmlns:a="http://schemas.openxmlformats.org/drawingml/2006/main">
              <a:rPr lang="vi" sz="2400" dirty="0">
                <a:latin typeface="Times New Roman" panose="02020603050405020304" pitchFamily="18" charset="0"/>
                <a:cs typeface="Times New Roman" panose="02020603050405020304" pitchFamily="18" charset="0"/>
              </a:rPr>
              <a:t>các thành viên được chọn từ một tổng thể.</a:t>
            </a:r>
          </a:p>
          <a:p>
            <a:r xmlns:a="http://schemas.openxmlformats.org/drawingml/2006/main">
              <a:rPr lang="vi" sz="2400" dirty="0">
                <a:solidFill>
                  <a:srgbClr val="0000FF"/>
                </a:solidFill>
                <a:latin typeface="Times New Roman" panose="02020603050405020304" pitchFamily="18" charset="0"/>
                <a:cs typeface="Times New Roman" panose="02020603050405020304" pitchFamily="18" charset="0"/>
              </a:rPr>
              <a:t>Dữ liệu: </a:t>
            </a:r>
            <a:r xmlns:a="http://schemas.openxmlformats.org/drawingml/2006/main">
              <a:rPr lang="vi" sz="2400" dirty="0">
                <a:latin typeface="Times New Roman" panose="02020603050405020304" pitchFamily="18" charset="0"/>
                <a:cs typeface="Times New Roman" panose="02020603050405020304" pitchFamily="18" charset="0"/>
              </a:rPr>
              <a:t>bao gồm thông tin đến từ các quan sát, số lượng, phép đo hoặc phản hồi.</a:t>
            </a:r>
          </a:p>
          <a:p>
            <a:r xmlns:a="http://schemas.openxmlformats.org/drawingml/2006/main">
              <a:rPr lang="vi" sz="2400" dirty="0">
                <a:solidFill>
                  <a:srgbClr val="0000FF"/>
                </a:solidFill>
                <a:latin typeface="Times New Roman" panose="02020603050405020304" pitchFamily="18" charset="0"/>
                <a:cs typeface="Times New Roman" panose="02020603050405020304" pitchFamily="18" charset="0"/>
              </a:rPr>
              <a:t>Tham số: </a:t>
            </a:r>
            <a:r xmlns:a="http://schemas.openxmlformats.org/drawingml/2006/main">
              <a:rPr lang="vi" sz="2400" dirty="0">
                <a:latin typeface="Times New Roman" panose="02020603050405020304" pitchFamily="18" charset="0"/>
                <a:cs typeface="Times New Roman" panose="02020603050405020304" pitchFamily="18" charset="0"/>
              </a:rPr>
              <a:t>một phép đo bằng số mô tả một số đặc điểm của </a:t>
            </a:r>
            <a:r xmlns:a="http://schemas.openxmlformats.org/drawingml/2006/main">
              <a:rPr lang="vi" sz="2400" dirty="0">
                <a:solidFill>
                  <a:schemeClr val="hlink"/>
                </a:solidFill>
                <a:latin typeface="Times New Roman" panose="02020603050405020304" pitchFamily="18" charset="0"/>
                <a:cs typeface="Times New Roman" panose="02020603050405020304" pitchFamily="18" charset="0"/>
              </a:rPr>
              <a:t>dân số </a:t>
            </a:r>
            <a:r xmlns:a="http://schemas.openxmlformats.org/drawingml/2006/main">
              <a:rPr lang="vi" sz="2400" dirty="0">
                <a:latin typeface="Times New Roman" panose="02020603050405020304" pitchFamily="18" charset="0"/>
                <a:cs typeface="Times New Roman" panose="02020603050405020304" pitchFamily="18" charset="0"/>
              </a:rPr>
              <a:t>.</a:t>
            </a:r>
          </a:p>
          <a:p>
            <a:r xmlns:a="http://schemas.openxmlformats.org/drawingml/2006/main">
              <a:rPr lang="vi" sz="2400" dirty="0">
                <a:solidFill>
                  <a:srgbClr val="0000FF"/>
                </a:solidFill>
                <a:latin typeface="Times New Roman" panose="02020603050405020304" pitchFamily="18" charset="0"/>
                <a:cs typeface="Times New Roman" panose="02020603050405020304" pitchFamily="18" charset="0"/>
              </a:rPr>
              <a:t>Thống kê: </a:t>
            </a:r>
            <a:r xmlns:a="http://schemas.openxmlformats.org/drawingml/2006/main">
              <a:rPr lang="vi" sz="2400" dirty="0">
                <a:latin typeface="Times New Roman" panose="02020603050405020304" pitchFamily="18" charset="0"/>
                <a:cs typeface="Times New Roman" panose="02020603050405020304" pitchFamily="18" charset="0"/>
              </a:rPr>
              <a:t>một phép đo bằng số mô tả một số đặc điểm của </a:t>
            </a:r>
            <a:r xmlns:a="http://schemas.openxmlformats.org/drawingml/2006/main">
              <a:rPr lang="vi" sz="2400" dirty="0">
                <a:solidFill>
                  <a:schemeClr val="hlink"/>
                </a:solidFill>
                <a:latin typeface="Times New Roman" panose="02020603050405020304" pitchFamily="18" charset="0"/>
                <a:cs typeface="Times New Roman" panose="02020603050405020304" pitchFamily="18" charset="0"/>
              </a:rPr>
              <a:t>mẫu </a:t>
            </a:r>
            <a:r xmlns:a="http://schemas.openxmlformats.org/drawingml/2006/main">
              <a:rPr lang="vi" sz="2400" b="1" dirty="0">
                <a:latin typeface="Times New Roman" panose="02020603050405020304" pitchFamily="18" charset="0"/>
                <a:cs typeface="Times New Roman" panose="02020603050405020304" pitchFamily="18" charset="0"/>
              </a:rPr>
              <a:t>.</a:t>
            </a:r>
          </a:p>
          <a:p>
            <a:endParaRPr lang="en-US" sz="3600" dirty="0">
              <a:solidFill>
                <a:srgbClr val="0000FF"/>
              </a:solidFill>
              <a:latin typeface="Times New Roman" panose="02020603050405020304" pitchFamily="18" charset="0"/>
              <a:cs typeface="Times New Roman" panose="02020603050405020304" pitchFamily="18" charset="0"/>
            </a:endParaRPr>
          </a:p>
          <a:p>
            <a:endParaRPr lang="en-US" dirty="0">
              <a:solidFill>
                <a:srgbClr val="0000FF"/>
              </a:solidFill>
              <a:latin typeface="Times New Roman" panose="02020603050405020304" pitchFamily="18" charset="0"/>
              <a:cs typeface="Times New Roman" panose="02020603050405020304" pitchFamily="18" charset="0"/>
            </a:endParaRPr>
          </a:p>
          <a:p>
            <a:pPr marL="114300" indent="0">
              <a:buNone/>
            </a:pPr>
            <a:endParaRPr lang="vi-VN" dirty="0">
              <a:latin typeface="Times New Roman" panose="02020603050405020304" pitchFamily="18" charset="0"/>
              <a:cs typeface="Times New Roman" panose="02020603050405020304" pitchFamily="18" charset="0"/>
            </a:endParaRPr>
          </a:p>
          <a:p>
            <a:pPr>
              <a:lnSpc>
                <a:spcPct val="80000"/>
              </a:lnSpc>
            </a:pPr>
            <a:endParaRPr lang="en-US" dirty="0">
              <a:solidFill>
                <a:srgbClr val="0000FF"/>
              </a:solidFill>
              <a:latin typeface="Times New Roman" panose="02020603050405020304" pitchFamily="18" charset="0"/>
              <a:cs typeface="Times New Roman" panose="02020603050405020304" pitchFamily="18" charset="0"/>
            </a:endParaRPr>
          </a:p>
          <a:p>
            <a:pPr>
              <a:lnSpc>
                <a:spcPct val="80000"/>
              </a:lnSpc>
              <a:buNone/>
            </a:pPr>
            <a:endParaRPr lang="en-US" dirty="0">
              <a:latin typeface="Times New Roman" panose="02020603050405020304" pitchFamily="18" charset="0"/>
              <a:cs typeface="Times New Roman" panose="02020603050405020304" pitchFamily="18" charset="0"/>
            </a:endParaRPr>
          </a:p>
          <a:p>
            <a:endParaRPr lang="en-US"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741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dirty="0">
                <a:solidFill>
                  <a:srgbClr val="008000"/>
                </a:solidFill>
                <a:latin typeface="Times New Roman" panose="02020603050405020304" pitchFamily="18" charset="0"/>
                <a:cs typeface="Times New Roman" panose="02020603050405020304" pitchFamily="18" charset="0"/>
              </a:rPr>
              <a:t>Loại dữ liệu</a:t>
            </a:r>
          </a:p>
        </p:txBody>
      </p:sp>
      <p:pic>
        <p:nvPicPr>
          <p:cNvPr id="4" name="Picture 3" descr="C:\Documents and Settings\Lyn\Local Settings\Temporary Internet Files\Content.IE5\W9M7WLEZ\MCj01954220000[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381" y="3577649"/>
            <a:ext cx="895350" cy="137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C:\Documents and Settings\Lyn\Local Settings\Temporary Internet Files\Content.IE5\4PW9QZ0D\MCj0408437000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5044" y="3715761"/>
            <a:ext cx="1655762"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a:grpSpLocks/>
          </p:cNvGrpSpPr>
          <p:nvPr/>
        </p:nvGrpSpPr>
        <p:grpSpPr bwMode="auto">
          <a:xfrm>
            <a:off x="4711853" y="2105460"/>
            <a:ext cx="3494089" cy="3244851"/>
            <a:chOff x="3390" y="1367"/>
            <a:chExt cx="2201" cy="2044"/>
          </a:xfrm>
        </p:grpSpPr>
        <p:sp>
          <p:nvSpPr>
            <p:cNvPr id="7" name="Text Box 7"/>
            <p:cNvSpPr txBox="1">
              <a:spLocks noChangeArrowheads="1"/>
            </p:cNvSpPr>
            <p:nvPr/>
          </p:nvSpPr>
          <p:spPr bwMode="auto">
            <a:xfrm>
              <a:off x="3571" y="1367"/>
              <a:ext cx="1448"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xmlns:a="http://schemas.openxmlformats.org/drawingml/2006/main" eaLnBrk="1" hangingPunct="1">
                <a:spcBef>
                  <a:spcPct val="20000"/>
                </a:spcBef>
              </a:pPr>
              <a:r xmlns:a="http://schemas.openxmlformats.org/drawingml/2006/main">
                <a:rPr lang="vi" kern="1200" dirty="0">
                  <a:latin typeface="Times New Roman" charset="0"/>
                </a:rPr>
                <a:t>Dữ liệu định lượng</a:t>
              </a:r>
            </a:p>
          </p:txBody>
        </p:sp>
        <p:pic>
          <p:nvPicPr>
            <p:cNvPr id="8" name="Picture 7" descr="C:\Documents and Settings\Lyn\Local Settings\Temporary Internet Files\Content.IE5\9RJB9XCE\MCj03015120000[1].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0" y="2311"/>
              <a:ext cx="1124" cy="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C:\Documents and Settings\Lyn\Local Settings\Temporary Internet Files\Content.IE5\9RJB9XCE\MCNA01203_0000[1].w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5" y="2310"/>
              <a:ext cx="547" cy="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p:nvSpPr>
          <p:spPr bwMode="auto">
            <a:xfrm>
              <a:off x="3524" y="1915"/>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xmlns:a="http://schemas.openxmlformats.org/drawingml/2006/main" eaLnBrk="1" hangingPunct="1"/>
              <a:r xmlns:a="http://schemas.openxmlformats.org/drawingml/2006/main">
                <a:rPr lang="vi" kern="1200" dirty="0">
                  <a:latin typeface="Times New Roman" charset="0"/>
                  <a:cs typeface="Arial" charset="0"/>
                </a:rPr>
                <a:t>Tuổi</a:t>
              </a:r>
            </a:p>
          </p:txBody>
        </p:sp>
        <p:sp>
          <p:nvSpPr>
            <p:cNvPr id="11" name="TextBox 10"/>
            <p:cNvSpPr txBox="1">
              <a:spLocks noChangeArrowheads="1"/>
            </p:cNvSpPr>
            <p:nvPr/>
          </p:nvSpPr>
          <p:spPr bwMode="auto">
            <a:xfrm>
              <a:off x="4420" y="1890"/>
              <a:ext cx="11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xmlns:a="http://schemas.openxmlformats.org/drawingml/2006/main" eaLnBrk="1" hangingPunct="1"/>
              <a:r xmlns:a="http://schemas.openxmlformats.org/drawingml/2006/main">
                <a:rPr lang="vi" kern="1200" dirty="0">
                  <a:latin typeface="Times New Roman" charset="0"/>
                  <a:cs typeface="Arial" charset="0"/>
                </a:rPr>
                <a:t>Nhiệt độ</a:t>
              </a:r>
            </a:p>
          </p:txBody>
        </p:sp>
      </p:grpSp>
      <p:sp>
        <p:nvSpPr>
          <p:cNvPr id="16" name="Text Box 7"/>
          <p:cNvSpPr txBox="1">
            <a:spLocks noChangeArrowheads="1"/>
          </p:cNvSpPr>
          <p:nvPr/>
        </p:nvSpPr>
        <p:spPr bwMode="auto">
          <a:xfrm>
            <a:off x="525693" y="2123631"/>
            <a:ext cx="2298701"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xmlns:a="http://schemas.openxmlformats.org/drawingml/2006/main" eaLnBrk="1" hangingPunct="1">
              <a:spcBef>
                <a:spcPct val="20000"/>
              </a:spcBef>
            </a:pPr>
            <a:r xmlns:a="http://schemas.openxmlformats.org/drawingml/2006/main">
              <a:rPr lang="vi" kern="1200" dirty="0">
                <a:latin typeface="Times New Roman" charset="0"/>
              </a:rPr>
              <a:t>Dữ liệu định tính</a:t>
            </a:r>
          </a:p>
        </p:txBody>
      </p:sp>
      <p:sp>
        <p:nvSpPr>
          <p:cNvPr id="17" name="TextBox 16"/>
          <p:cNvSpPr txBox="1">
            <a:spLocks noChangeArrowheads="1"/>
          </p:cNvSpPr>
          <p:nvPr/>
        </p:nvSpPr>
        <p:spPr bwMode="auto">
          <a:xfrm>
            <a:off x="1772622" y="2899210"/>
            <a:ext cx="1558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xmlns:a="http://schemas.openxmlformats.org/drawingml/2006/main" eaLnBrk="1" hangingPunct="1"/>
            <a:r xmlns:a="http://schemas.openxmlformats.org/drawingml/2006/main">
              <a:rPr lang="vi" dirty="0">
                <a:latin typeface="Times New Roman" charset="0"/>
                <a:cs typeface="Arial" charset="0"/>
              </a:rPr>
              <a:t>Nơi sinh</a:t>
            </a:r>
            <a:endParaRPr xmlns:a="http://schemas.openxmlformats.org/drawingml/2006/main" lang="en-US" kern="1200" dirty="0">
              <a:latin typeface="Times New Roman" charset="0"/>
              <a:cs typeface="Arial" charset="0"/>
            </a:endParaRPr>
          </a:p>
        </p:txBody>
      </p:sp>
      <p:sp>
        <p:nvSpPr>
          <p:cNvPr id="18" name="TextBox 17"/>
          <p:cNvSpPr txBox="1">
            <a:spLocks noChangeArrowheads="1"/>
          </p:cNvSpPr>
          <p:nvPr/>
        </p:nvSpPr>
        <p:spPr bwMode="auto">
          <a:xfrm>
            <a:off x="489381" y="2899210"/>
            <a:ext cx="1143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xmlns:a="http://schemas.openxmlformats.org/drawingml/2006/main" eaLnBrk="1" hangingPunct="1"/>
            <a:r xmlns:a="http://schemas.openxmlformats.org/drawingml/2006/main">
              <a:rPr lang="vi" dirty="0">
                <a:latin typeface="Times New Roman" charset="0"/>
                <a:cs typeface="Arial" charset="0"/>
              </a:rPr>
              <a:t>Lớn lao</a:t>
            </a:r>
            <a:endParaRPr xmlns:a="http://schemas.openxmlformats.org/drawingml/2006/main" lang="en-US" kern="1200" dirty="0">
              <a:latin typeface="Times New Roman" charset="0"/>
              <a:cs typeface="Arial" charset="0"/>
            </a:endParaRPr>
          </a:p>
        </p:txBody>
      </p:sp>
      <p:sp>
        <p:nvSpPr>
          <p:cNvPr id="19" name="Text Box 7">
            <a:extLst>
              <a:ext uri="{FF2B5EF4-FFF2-40B4-BE49-F238E27FC236}">
                <a16:creationId xmlns="" xmlns:a16="http://schemas.microsoft.com/office/drawing/2014/main" id="{3F5A78C4-1B99-42A2-B892-ED6E1CC0EF99}"/>
              </a:ext>
            </a:extLst>
          </p:cNvPr>
          <p:cNvSpPr txBox="1">
            <a:spLocks noChangeArrowheads="1"/>
          </p:cNvSpPr>
          <p:nvPr/>
        </p:nvSpPr>
        <p:spPr bwMode="auto">
          <a:xfrm>
            <a:off x="6421438" y="5792191"/>
            <a:ext cx="1567419"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xmlns:a="http://schemas.openxmlformats.org/drawingml/2006/main" algn="ctr"/>
            <a:r xmlns:a="http://schemas.openxmlformats.org/drawingml/2006/main">
              <a:rPr lang="vi" dirty="0">
                <a:latin typeface="Times New Roman" panose="02020603050405020304" pitchFamily="18" charset="0"/>
                <a:cs typeface="Times New Roman" panose="02020603050405020304" pitchFamily="18" charset="0"/>
              </a:rPr>
              <a:t>Tiếp diễn</a:t>
            </a:r>
            <a:endParaRPr xmlns:a="http://schemas.openxmlformats.org/drawingml/2006/main" lang="vi-VN" dirty="0">
              <a:latin typeface="Times New Roman" panose="02020603050405020304" pitchFamily="18" charset="0"/>
              <a:cs typeface="Times New Roman" panose="02020603050405020304" pitchFamily="18" charset="0"/>
            </a:endParaRPr>
          </a:p>
        </p:txBody>
      </p:sp>
      <p:sp>
        <p:nvSpPr>
          <p:cNvPr id="20" name="Text Box 7">
            <a:extLst>
              <a:ext uri="{FF2B5EF4-FFF2-40B4-BE49-F238E27FC236}">
                <a16:creationId xmlns="" xmlns:a16="http://schemas.microsoft.com/office/drawing/2014/main" id="{1142E25A-B226-4AB1-B6B5-06F359BF7D4F}"/>
              </a:ext>
            </a:extLst>
          </p:cNvPr>
          <p:cNvSpPr txBox="1">
            <a:spLocks noChangeArrowheads="1"/>
          </p:cNvSpPr>
          <p:nvPr/>
        </p:nvSpPr>
        <p:spPr bwMode="auto">
          <a:xfrm>
            <a:off x="4711853" y="5792191"/>
            <a:ext cx="1567419"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xmlns:a="http://schemas.openxmlformats.org/drawingml/2006/main" algn="ctr"/>
            <a:r xmlns:a="http://schemas.openxmlformats.org/drawingml/2006/main">
              <a:rPr lang="vi" dirty="0">
                <a:latin typeface="Times New Roman" panose="02020603050405020304" pitchFamily="18" charset="0"/>
                <a:cs typeface="Times New Roman" panose="02020603050405020304" pitchFamily="18" charset="0"/>
              </a:rPr>
              <a:t>rời rạc</a:t>
            </a:r>
            <a:endParaRPr xmlns:a="http://schemas.openxmlformats.org/drawingml/2006/main"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768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animBg="1"/>
      <p:bldP spid="17" grpId="0"/>
      <p:bldP spid="18" grpId="0"/>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dirty="0">
                <a:solidFill>
                  <a:srgbClr val="008000"/>
                </a:solidFill>
                <a:latin typeface="Times New Roman" panose="02020603050405020304" pitchFamily="18" charset="0"/>
                <a:cs typeface="Times New Roman" panose="02020603050405020304" pitchFamily="18" charset="0"/>
              </a:rPr>
              <a:t>Thu thập dữ liệu</a:t>
            </a:r>
          </a:p>
        </p:txBody>
      </p:sp>
      <p:sp>
        <p:nvSpPr>
          <p:cNvPr id="3" name="Content Placeholder 2"/>
          <p:cNvSpPr>
            <a:spLocks noGrp="1"/>
          </p:cNvSpPr>
          <p:nvPr>
            <p:ph idx="1"/>
          </p:nvPr>
        </p:nvSpPr>
        <p:spPr/>
        <p:txBody>
          <a:bodyPr>
            <a:normAutofit/>
          </a:bodyPr>
          <a:lstStyle/>
          <a:p>
            <a:r xmlns:a="http://schemas.openxmlformats.org/drawingml/2006/main">
              <a:rPr lang="vi" dirty="0">
                <a:solidFill>
                  <a:srgbClr val="0000FF"/>
                </a:solidFill>
                <a:latin typeface="Times New Roman" panose="02020603050405020304" pitchFamily="18" charset="0"/>
                <a:cs typeface="Times New Roman" panose="02020603050405020304" pitchFamily="18" charset="0"/>
              </a:rPr>
              <a:t>Nghiên cứu hồi cứu: </a:t>
            </a:r>
            <a:r xmlns:a="http://schemas.openxmlformats.org/drawingml/2006/main">
              <a:rPr lang="vi" dirty="0">
                <a:latin typeface="Times New Roman" panose="02020603050405020304" pitchFamily="18" charset="0"/>
                <a:cs typeface="Times New Roman" panose="02020603050405020304" pitchFamily="18" charset="0"/>
              </a:rPr>
              <a:t>sử dụng dữ liệu lịch sử.</a:t>
            </a:r>
          </a:p>
          <a:p>
            <a:endParaRPr lang="en-US" dirty="0">
              <a:solidFill>
                <a:srgbClr val="0000FF"/>
              </a:solidFill>
              <a:latin typeface="Times New Roman" panose="02020603050405020304" pitchFamily="18" charset="0"/>
              <a:cs typeface="Times New Roman" panose="02020603050405020304" pitchFamily="18" charset="0"/>
            </a:endParaRPr>
          </a:p>
          <a:p>
            <a:r xmlns:a="http://schemas.openxmlformats.org/drawingml/2006/main">
              <a:rPr lang="vi" smtClean="0">
                <a:solidFill>
                  <a:srgbClr val="0000FF"/>
                </a:solidFill>
                <a:latin typeface="Times New Roman" panose="02020603050405020304" pitchFamily="18" charset="0"/>
                <a:cs typeface="Times New Roman" panose="02020603050405020304" pitchFamily="18" charset="0"/>
              </a:rPr>
              <a:t>quan sát </a:t>
            </a:r>
            <a:r xmlns:a="http://schemas.openxmlformats.org/drawingml/2006/main">
              <a:rPr lang="vi" dirty="0">
                <a:solidFill>
                  <a:srgbClr val="0000FF"/>
                </a:solidFill>
                <a:latin typeface="Times New Roman" panose="02020603050405020304" pitchFamily="18" charset="0"/>
                <a:cs typeface="Times New Roman" panose="02020603050405020304" pitchFamily="18" charset="0"/>
              </a:rPr>
              <a:t>: </a:t>
            </a:r>
            <a:r xmlns:a="http://schemas.openxmlformats.org/drawingml/2006/main">
              <a:rPr lang="vi" dirty="0">
                <a:latin typeface="Times New Roman" panose="02020603050405020304" pitchFamily="18" charset="0"/>
                <a:cs typeface="Times New Roman" panose="02020603050405020304" pitchFamily="18" charset="0"/>
              </a:rPr>
              <a:t>Một nhà nghiên cứu quan sát và đo lường các đặc điểm quan tâm của một bộ phận dân cư.</a:t>
            </a:r>
          </a:p>
          <a:p>
            <a:endParaRPr lang="en-US" dirty="0">
              <a:solidFill>
                <a:srgbClr val="0000FF"/>
              </a:solidFill>
              <a:latin typeface="Times New Roman" panose="02020603050405020304" pitchFamily="18" charset="0"/>
              <a:cs typeface="Times New Roman" panose="02020603050405020304" pitchFamily="18" charset="0"/>
            </a:endParaRPr>
          </a:p>
          <a:p>
            <a:r xmlns:a="http://schemas.openxmlformats.org/drawingml/2006/main">
              <a:rPr lang="vi" smtClean="0">
                <a:solidFill>
                  <a:srgbClr val="0000FF"/>
                </a:solidFill>
                <a:latin typeface="Times New Roman" panose="02020603050405020304" pitchFamily="18" charset="0"/>
                <a:cs typeface="Times New Roman" panose="02020603050405020304" pitchFamily="18" charset="0"/>
              </a:rPr>
              <a:t>Thí nghiệm được thiết kế: </a:t>
            </a:r>
            <a:r xmlns:a="http://schemas.openxmlformats.org/drawingml/2006/main">
              <a:rPr lang="vi" dirty="0">
                <a:latin typeface="Times New Roman" panose="02020603050405020304" pitchFamily="18" charset="0"/>
                <a:cs typeface="Times New Roman" panose="02020603050405020304" pitchFamily="18" charset="0"/>
              </a:rPr>
              <a:t>Một phương pháp điều trị được áp dụng cho một phần dân số và các phản ứng được quan sát</a:t>
            </a:r>
            <a:endParaRPr xmlns:a="http://schemas.openxmlformats.org/drawingml/2006/main" lang="en-US"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4367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sz="3600" dirty="0">
                <a:solidFill>
                  <a:srgbClr val="008000"/>
                </a:solidFill>
                <a:latin typeface="Times New Roman" panose="02020603050405020304" pitchFamily="18" charset="0"/>
                <a:cs typeface="Times New Roman" panose="02020603050405020304" pitchFamily="18" charset="0"/>
              </a:rPr>
              <a:t>Mô hình thống kê</a:t>
            </a:r>
          </a:p>
        </p:txBody>
      </p:sp>
      <p:sp>
        <p:nvSpPr>
          <p:cNvPr id="3" name="Content Placeholder 2"/>
          <p:cNvSpPr>
            <a:spLocks noGrp="1"/>
          </p:cNvSpPr>
          <p:nvPr>
            <p:ph idx="1"/>
          </p:nvPr>
        </p:nvSpPr>
        <p:spPr/>
        <p:txBody>
          <a:bodyPr>
            <a:normAutofit/>
          </a:bodyPr>
          <a:lstStyle/>
          <a:p>
            <a:r xmlns:a="http://schemas.openxmlformats.org/drawingml/2006/main">
              <a:rPr lang="vi" dirty="0">
                <a:solidFill>
                  <a:srgbClr val="0000FF"/>
                </a:solidFill>
                <a:latin typeface="Times New Roman" panose="02020603050405020304" pitchFamily="18" charset="0"/>
                <a:cs typeface="Times New Roman" panose="02020603050405020304" pitchFamily="18" charset="0"/>
              </a:rPr>
              <a:t>Mô hình cơ học: </a:t>
            </a:r>
            <a:r xmlns:a="http://schemas.openxmlformats.org/drawingml/2006/main">
              <a:rPr lang="vi" dirty="0">
                <a:latin typeface="Times New Roman" panose="02020603050405020304" pitchFamily="18" charset="0"/>
                <a:cs typeface="Times New Roman" panose="02020603050405020304" pitchFamily="18" charset="0"/>
              </a:rPr>
              <a:t>được xây dựng từ kiến thức cơ bản của chúng ta.</a:t>
            </a:r>
          </a:p>
          <a:p>
            <a:pPr xmlns:a="http://schemas.openxmlformats.org/drawingml/2006/main" marL="114300" indent="0">
              <a:buNone/>
            </a:pPr>
            <a:r xmlns:a="http://schemas.openxmlformats.org/drawingml/2006/main">
              <a:rPr lang="vi" i="1" dirty="0">
                <a:latin typeface="Times New Roman" panose="02020603050405020304" pitchFamily="18" charset="0"/>
                <a:cs typeface="Times New Roman" panose="02020603050405020304" pitchFamily="18" charset="0"/>
              </a:rPr>
              <a:t>Ví dụ:</a:t>
            </a:r>
            <a:r xmlns:a="http://schemas.openxmlformats.org/drawingml/2006/main">
              <a:rPr lang="vi" dirty="0">
                <a:latin typeface="Times New Roman" panose="02020603050405020304" pitchFamily="18" charset="0"/>
                <a:cs typeface="Times New Roman" panose="02020603050405020304" pitchFamily="18" charset="0"/>
              </a:rPr>
              <a:t> </a:t>
            </a:r>
            <a:r xmlns:a="http://schemas.openxmlformats.org/drawingml/2006/main">
              <a:rPr lang="vi" dirty="0">
                <a:latin typeface="Times New Roman" panose="02020603050405020304" pitchFamily="18" charset="0"/>
                <a:cs typeface="Times New Roman" panose="02020603050405020304" pitchFamily="18" charset="0"/>
              </a:rPr>
              <a:t>Dòng điện = Điện áp/Điện trở, hoặc I = U / R</a:t>
            </a:r>
            <a:endParaRPr xmlns:a="http://schemas.openxmlformats.org/drawingml/2006/main" lang="en-US" dirty="0">
              <a:latin typeface="Times New Roman" panose="02020603050405020304" pitchFamily="18" charset="0"/>
              <a:cs typeface="Times New Roman" panose="02020603050405020304" pitchFamily="18" charset="0"/>
            </a:endParaRPr>
          </a:p>
          <a:p>
            <a:endParaRPr lang="en-US" dirty="0">
              <a:solidFill>
                <a:srgbClr val="0000FF"/>
              </a:solidFill>
              <a:latin typeface="Times New Roman" panose="02020603050405020304" pitchFamily="18" charset="0"/>
              <a:cs typeface="Times New Roman" panose="02020603050405020304" pitchFamily="18" charset="0"/>
            </a:endParaRPr>
          </a:p>
          <a:p>
            <a:endParaRPr lang="en-US" dirty="0">
              <a:solidFill>
                <a:srgbClr val="0000FF"/>
              </a:solidFill>
              <a:latin typeface="Times New Roman" panose="02020603050405020304" pitchFamily="18" charset="0"/>
              <a:cs typeface="Times New Roman" panose="02020603050405020304" pitchFamily="18" charset="0"/>
            </a:endParaRPr>
          </a:p>
          <a:p>
            <a:r xmlns:a="http://schemas.openxmlformats.org/drawingml/2006/main">
              <a:rPr lang="vi" dirty="0">
                <a:solidFill>
                  <a:srgbClr val="0000FF"/>
                </a:solidFill>
                <a:latin typeface="Times New Roman" panose="02020603050405020304" pitchFamily="18" charset="0"/>
                <a:cs typeface="Times New Roman" panose="02020603050405020304" pitchFamily="18" charset="0"/>
              </a:rPr>
              <a:t>Mô hình thực nghiệm: </a:t>
            </a:r>
            <a:r xmlns:a="http://schemas.openxmlformats.org/drawingml/2006/main">
              <a:rPr lang="vi" dirty="0">
                <a:latin typeface="Times New Roman" panose="02020603050405020304" pitchFamily="18" charset="0"/>
                <a:cs typeface="Times New Roman" panose="02020603050405020304" pitchFamily="18" charset="0"/>
              </a:rPr>
              <a:t>sử dụng kiến thức khoa học và kỹ thuật của chúng ta về hiện tượng:</a:t>
            </a:r>
          </a:p>
          <a:p>
            <a:pPr xmlns:a="http://schemas.openxmlformats.org/drawingml/2006/main" marL="114300" indent="0" algn="ctr">
              <a:buNone/>
            </a:pPr>
            <a:r xmlns:a="http://schemas.openxmlformats.org/drawingml/2006/main">
              <a:rPr lang="vi" dirty="0">
                <a:solidFill>
                  <a:srgbClr val="00B050"/>
                </a:solidFill>
                <a:latin typeface="Times New Roman" panose="02020603050405020304" pitchFamily="18" charset="0"/>
                <a:cs typeface="Times New Roman" panose="02020603050405020304" pitchFamily="18" charset="0"/>
              </a:rPr>
              <a:t>Phản hồi = hàm xác định + lỗi ngẫu nhiên</a:t>
            </a:r>
          </a:p>
          <a:p>
            <a:pPr xmlns:a="http://schemas.openxmlformats.org/drawingml/2006/main" marL="114300" indent="0">
              <a:buNone/>
            </a:pPr>
            <a:r xmlns:a="http://schemas.openxmlformats.org/drawingml/2006/main">
              <a:rPr lang="vi" i="1" dirty="0">
                <a:latin typeface="Times New Roman" panose="02020603050405020304" pitchFamily="18" charset="0"/>
                <a:cs typeface="Times New Roman" panose="02020603050405020304" pitchFamily="18" charset="0"/>
              </a:rPr>
              <a:t>Ví dụ: </a:t>
            </a:r>
            <a:r xmlns:a="http://schemas.openxmlformats.org/drawingml/2006/main">
              <a:rPr lang="vi" dirty="0">
                <a:latin typeface="Times New Roman" panose="02020603050405020304" pitchFamily="18" charset="0"/>
                <a:cs typeface="Times New Roman" panose="02020603050405020304" pitchFamily="18" charset="0"/>
              </a:rPr>
              <a:t>I = U/R </a:t>
            </a:r>
            <a:r xmlns:a="http://schemas.openxmlformats.org/drawingml/2006/main">
              <a:rPr lang="vi">
                <a:latin typeface="Times New Roman" panose="02020603050405020304" pitchFamily="18" charset="0"/>
                <a:cs typeface="Times New Roman" panose="02020603050405020304" pitchFamily="18" charset="0"/>
              </a:rPr>
              <a:t>+ </a:t>
            </a:r>
            <a:r xmlns:a="http://schemas.openxmlformats.org/drawingml/2006/main">
              <a:rPr lang="vi" smtClean="0">
                <a:latin typeface="Cambria"/>
                <a:ea typeface="Cambria"/>
                <a:cs typeface="Times New Roman" panose="02020603050405020304" pitchFamily="18" charset="0"/>
              </a:rPr>
              <a:t>ε</a:t>
            </a:r>
            <a:endParaRPr xmlns:a="http://schemas.openxmlformats.org/drawingml/2006/main" lang="en-US" dirty="0">
              <a:latin typeface="Times New Roman" panose="02020603050405020304" pitchFamily="18" charset="0"/>
              <a:cs typeface="Times New Roman" panose="02020603050405020304" pitchFamily="18" charset="0"/>
            </a:endParaRPr>
          </a:p>
          <a:p>
            <a:pPr marL="114300" indent="0">
              <a:buNone/>
            </a:pPr>
            <a:endParaRPr lang="en-US" dirty="0">
              <a:latin typeface="Times New Roman" panose="02020603050405020304" pitchFamily="18" charset="0"/>
              <a:cs typeface="Times New Roman" panose="02020603050405020304" pitchFamily="18" charset="0"/>
            </a:endParaRPr>
          </a:p>
          <a:p>
            <a:pPr xmlns:a="http://schemas.openxmlformats.org/drawingml/2006/main" marL="114300" indent="0">
              <a:buNone/>
            </a:pPr>
            <a:r xmlns:a="http://schemas.openxmlformats.org/drawingml/2006/main">
              <a:rPr lang="vi" dirty="0">
                <a:solidFill>
                  <a:srgbClr val="0070C0"/>
                </a:solidFill>
                <a:latin typeface="Times New Roman" panose="02020603050405020304" pitchFamily="18" charset="0"/>
                <a:cs typeface="Times New Roman" panose="02020603050405020304" pitchFamily="18" charset="0"/>
              </a:rPr>
              <a:t>Nhận xét </a:t>
            </a:r>
            <a:r xmlns:a="http://schemas.openxmlformats.org/drawingml/2006/main">
              <a:rPr lang="vi">
                <a:solidFill>
                  <a:srgbClr val="0070C0"/>
                </a:solidFill>
                <a:latin typeface="Times New Roman" panose="02020603050405020304" pitchFamily="18" charset="0"/>
                <a:cs typeface="Times New Roman" panose="02020603050405020304" pitchFamily="18" charset="0"/>
              </a:rPr>
              <a:t>: </a:t>
            </a:r>
            <a:r xmlns:a="http://schemas.openxmlformats.org/drawingml/2006/main">
              <a:rPr lang="vi">
                <a:latin typeface="Cambria"/>
                <a:ea typeface="Cambria"/>
                <a:cs typeface="Times New Roman" panose="02020603050405020304" pitchFamily="18" charset="0"/>
              </a:rPr>
              <a:t>ε</a:t>
            </a:r>
            <a:r xmlns:a="http://schemas.openxmlformats.org/drawingml/2006/main">
              <a:rPr lang="vi" smtClean="0">
                <a:latin typeface="Times New Roman" panose="02020603050405020304" pitchFamily="18" charset="0"/>
                <a:cs typeface="Times New Roman" panose="02020603050405020304" pitchFamily="18" charset="0"/>
              </a:rPr>
              <a:t> </a:t>
            </a:r>
            <a:r xmlns:a="http://schemas.openxmlformats.org/drawingml/2006/main">
              <a:rPr lang="vi" dirty="0">
                <a:latin typeface="Times New Roman" panose="02020603050405020304" pitchFamily="18" charset="0"/>
                <a:cs typeface="Times New Roman" panose="02020603050405020304" pitchFamily="18" charset="0"/>
              </a:rPr>
              <a:t>là một thuật ngữ được thêm vào mô hình để giải thích thực tế là các giá trị quan sát được của dòng điện không hoàn toàn phù hợp với mô hình cơ học.</a:t>
            </a:r>
            <a:endParaRPr xmlns:a="http://schemas.openxmlformats.org/drawingml/2006/main" lang="en-US" dirty="0">
              <a:solidFill>
                <a:srgbClr val="0070C0"/>
              </a:solidFill>
              <a:latin typeface="Times New Roman" panose="02020603050405020304" pitchFamily="18" charset="0"/>
              <a:cs typeface="Times New Roman" panose="02020603050405020304" pitchFamily="18" charset="0"/>
            </a:endParaRPr>
          </a:p>
          <a:p>
            <a:pPr marL="114300" indent="0">
              <a:buNone/>
            </a:pP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320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546</TotalTime>
  <Words>340</Words>
  <Application>Microsoft Office PowerPoint</Application>
  <PresentationFormat>On-screen Show (4:3)</PresentationFormat>
  <Paragraphs>56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Adjacency</vt:lpstr>
      <vt:lpstr>Chapter 1:  Introduction to Statistics</vt:lpstr>
      <vt:lpstr>Why is Statistics?</vt:lpstr>
      <vt:lpstr>What is Statistics?</vt:lpstr>
      <vt:lpstr>Big picture of Statistics</vt:lpstr>
      <vt:lpstr>Statistical concepts</vt:lpstr>
      <vt:lpstr>Type of data</vt:lpstr>
      <vt:lpstr>Collecting data</vt:lpstr>
      <vt:lpstr>Statistical model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Statistical inference for Two Samples</dc:title>
  <dc:creator>Mai Vu Thi Tuyet</dc:creator>
  <cp:lastModifiedBy>Admin</cp:lastModifiedBy>
  <cp:revision>41</cp:revision>
  <dcterms:created xsi:type="dcterms:W3CDTF">2021-09-01T00:59:07Z</dcterms:created>
  <dcterms:modified xsi:type="dcterms:W3CDTF">2021-12-03T14:37:54Z</dcterms:modified>
</cp:coreProperties>
</file>