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70"/>
  </p:notesMasterIdLst>
  <p:sldIdLst>
    <p:sldId id="413" r:id="rId5"/>
    <p:sldId id="333" r:id="rId6"/>
    <p:sldId id="334" r:id="rId7"/>
    <p:sldId id="343" r:id="rId8"/>
    <p:sldId id="265" r:id="rId9"/>
    <p:sldId id="399" r:id="rId10"/>
    <p:sldId id="400" r:id="rId11"/>
    <p:sldId id="401" r:id="rId12"/>
    <p:sldId id="403" r:id="rId13"/>
    <p:sldId id="348" r:id="rId14"/>
    <p:sldId id="347" r:id="rId15"/>
    <p:sldId id="268" r:id="rId16"/>
    <p:sldId id="404" r:id="rId17"/>
    <p:sldId id="405" r:id="rId18"/>
    <p:sldId id="341" r:id="rId19"/>
    <p:sldId id="345" r:id="rId20"/>
    <p:sldId id="346" r:id="rId21"/>
    <p:sldId id="349" r:id="rId22"/>
    <p:sldId id="354" r:id="rId23"/>
    <p:sldId id="350" r:id="rId24"/>
    <p:sldId id="356" r:id="rId25"/>
    <p:sldId id="359" r:id="rId26"/>
    <p:sldId id="360" r:id="rId27"/>
    <p:sldId id="353" r:id="rId28"/>
    <p:sldId id="357" r:id="rId29"/>
    <p:sldId id="361" r:id="rId30"/>
    <p:sldId id="362" r:id="rId31"/>
    <p:sldId id="358" r:id="rId32"/>
    <p:sldId id="365" r:id="rId33"/>
    <p:sldId id="366" r:id="rId34"/>
    <p:sldId id="363" r:id="rId35"/>
    <p:sldId id="364" r:id="rId36"/>
    <p:sldId id="367" r:id="rId37"/>
    <p:sldId id="352" r:id="rId38"/>
    <p:sldId id="368" r:id="rId39"/>
    <p:sldId id="370" r:id="rId40"/>
    <p:sldId id="369" r:id="rId41"/>
    <p:sldId id="372" r:id="rId42"/>
    <p:sldId id="371" r:id="rId43"/>
    <p:sldId id="373" r:id="rId44"/>
    <p:sldId id="406" r:id="rId45"/>
    <p:sldId id="407" r:id="rId46"/>
    <p:sldId id="374" r:id="rId47"/>
    <p:sldId id="351" r:id="rId48"/>
    <p:sldId id="409" r:id="rId49"/>
    <p:sldId id="385" r:id="rId50"/>
    <p:sldId id="382" r:id="rId51"/>
    <p:sldId id="408" r:id="rId52"/>
    <p:sldId id="383" r:id="rId53"/>
    <p:sldId id="387" r:id="rId54"/>
    <p:sldId id="388" r:id="rId55"/>
    <p:sldId id="389" r:id="rId56"/>
    <p:sldId id="391" r:id="rId57"/>
    <p:sldId id="375" r:id="rId58"/>
    <p:sldId id="392" r:id="rId59"/>
    <p:sldId id="393" r:id="rId60"/>
    <p:sldId id="395" r:id="rId61"/>
    <p:sldId id="384" r:id="rId62"/>
    <p:sldId id="376" r:id="rId63"/>
    <p:sldId id="378" r:id="rId64"/>
    <p:sldId id="410" r:id="rId65"/>
    <p:sldId id="396" r:id="rId66"/>
    <p:sldId id="411" r:id="rId67"/>
    <p:sldId id="379" r:id="rId68"/>
    <p:sldId id="397" r:id="rId6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Open Sans" panose="020B0606030504020204" pitchFamily="34" charset="0"/>
      <p:regular r:id="rId75"/>
      <p:bold r:id="rId76"/>
      <p:italic r:id="rId77"/>
      <p:boldItalic r:id="rId78"/>
    </p:embeddedFont>
    <p:embeddedFont>
      <p:font typeface="Roboto" panose="02000000000000000000" pitchFamily="2" charset="0"/>
      <p:regular r:id="rId79"/>
      <p:bold r:id="rId80"/>
      <p:italic r:id="rId81"/>
      <p:boldItalic r:id="rId82"/>
    </p:embeddedFont>
    <p:embeddedFont>
      <p:font typeface="Roboto Condensed" panose="02000000000000000000" pitchFamily="2" charset="0"/>
      <p:regular r:id="rId83"/>
      <p:bold r:id="rId84"/>
      <p:italic r:id="rId85"/>
      <p:boldItalic r:id="rId8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pos="5345">
          <p15:clr>
            <a:srgbClr val="A4A3A4"/>
          </p15:clr>
        </p15:guide>
        <p15:guide id="3" orient="horz" pos="1656">
          <p15:clr>
            <a:srgbClr val="9AA0A6"/>
          </p15:clr>
        </p15:guide>
        <p15:guide id="4" pos="2132">
          <p15:clr>
            <a:srgbClr val="9AA0A6"/>
          </p15:clr>
        </p15:guide>
        <p15:guide id="5" pos="5550">
          <p15:clr>
            <a:srgbClr val="9AA0A6"/>
          </p15:clr>
        </p15:guide>
        <p15:guide id="6" pos="2880">
          <p15:clr>
            <a:srgbClr val="9AA0A6"/>
          </p15:clr>
        </p15:guide>
        <p15:guide id="7" pos="2736">
          <p15:clr>
            <a:srgbClr val="9AA0A6"/>
          </p15:clr>
        </p15:guide>
        <p15:guide id="8" pos="3024">
          <p15:clr>
            <a:srgbClr val="9AA0A6"/>
          </p15:clr>
        </p15:guide>
        <p15:guide id="9" pos="758">
          <p15:clr>
            <a:srgbClr val="9AA0A6"/>
          </p15:clr>
        </p15:guide>
        <p15:guide id="10" pos="206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ilevSMJnZn9gaokie7p1QHpPq0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5532"/>
    <a:srgbClr val="B8F818"/>
    <a:srgbClr val="4BAB86"/>
    <a:srgbClr val="119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96B697-DE3A-421F-AB6A-8632314FF647}">
  <a:tblStyle styleId="{2396B697-DE3A-421F-AB6A-8632314FF64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66A711-C523-4B07-B21F-18D84D9A331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4" y="62"/>
      </p:cViewPr>
      <p:guideLst>
        <p:guide orient="horz" pos="3070"/>
        <p:guide pos="5345"/>
        <p:guide orient="horz" pos="1656"/>
        <p:guide pos="2132"/>
        <p:guide pos="5550"/>
        <p:guide pos="2880"/>
        <p:guide pos="2736"/>
        <p:guide pos="3024"/>
        <p:guide pos="758"/>
        <p:guide pos="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14.fntdata"/><Relationship Id="rId89" Type="http://customschemas.google.com/relationships/presentationmetadata" Target="meta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2.fntdata"/><Relationship Id="rId80" Type="http://schemas.openxmlformats.org/officeDocument/2006/relationships/font" Target="fonts/font10.fntdata"/><Relationship Id="rId85" Type="http://schemas.openxmlformats.org/officeDocument/2006/relationships/font" Target="fonts/font15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font" Target="fonts/font13.fntdata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font" Target="fonts/font11.fntdata"/><Relationship Id="rId86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6.fntdata"/><Relationship Id="rId7" Type="http://schemas.openxmlformats.org/officeDocument/2006/relationships/slide" Target="slides/slide3.xml"/><Relationship Id="rId71" Type="http://schemas.openxmlformats.org/officeDocument/2006/relationships/font" Target="fonts/font1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font" Target="fonts/font12.fntdata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048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56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55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999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298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766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652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134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140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49048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061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TITLE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7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no BG]">
  <p:cSld name="TWO_OBJECTS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8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7" name="Google Shape;47;p78"/>
          <p:cNvSpPr txBox="1">
            <a:spLocks noGrp="1"/>
          </p:cNvSpPr>
          <p:nvPr>
            <p:ph type="body" idx="1"/>
          </p:nvPr>
        </p:nvSpPr>
        <p:spPr>
          <a:xfrm>
            <a:off x="327450" y="869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8" name="Google Shape;48;p78"/>
          <p:cNvSpPr txBox="1">
            <a:spLocks noGrp="1"/>
          </p:cNvSpPr>
          <p:nvPr>
            <p:ph type="body" idx="2"/>
          </p:nvPr>
        </p:nvSpPr>
        <p:spPr>
          <a:xfrm>
            <a:off x="4729900" y="86982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">
  <p:cSld name="TWO_OBJECTS_3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9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body" idx="1"/>
          </p:nvPr>
        </p:nvSpPr>
        <p:spPr>
          <a:xfrm>
            <a:off x="327450" y="869800"/>
            <a:ext cx="2666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2" name="Google Shape;52;p79"/>
          <p:cNvSpPr txBox="1">
            <a:spLocks noGrp="1"/>
          </p:cNvSpPr>
          <p:nvPr>
            <p:ph type="body" idx="2"/>
          </p:nvPr>
        </p:nvSpPr>
        <p:spPr>
          <a:xfrm>
            <a:off x="6211900" y="869800"/>
            <a:ext cx="2666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115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300"/>
              <a:buFont typeface="Roboto Condensed"/>
              <a:buChar char="•"/>
              <a:defRPr sz="13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3" name="Google Shape;53;p79"/>
          <p:cNvSpPr txBox="1">
            <a:spLocks noGrp="1"/>
          </p:cNvSpPr>
          <p:nvPr>
            <p:ph type="body" idx="3"/>
          </p:nvPr>
        </p:nvSpPr>
        <p:spPr>
          <a:xfrm>
            <a:off x="3248175" y="863750"/>
            <a:ext cx="2711100" cy="3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6pPr>
            <a:lvl7pPr marL="320040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7pPr>
            <a:lvl8pPr marL="365760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8pPr>
            <a:lvl9pPr marL="411480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with subtitle">
  <p:cSld name="TWO_OBJECTS_3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0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body" idx="1"/>
          </p:nvPr>
        </p:nvSpPr>
        <p:spPr>
          <a:xfrm>
            <a:off x="327450" y="945375"/>
            <a:ext cx="41487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 i="0" u="none" strike="noStrike" cap="none">
                <a:solidFill>
                  <a:schemeClr val="dk1"/>
                </a:solidFill>
              </a:defRPr>
            </a:lvl1pPr>
            <a:lvl2pPr marL="914400" marR="0" lvl="1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2pPr>
            <a:lvl3pPr marL="1371600" marR="0" lvl="2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3pPr>
            <a:lvl4pPr marL="1828800" marR="0" lvl="3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4pPr>
            <a:lvl5pPr marL="2286000" marR="0" lvl="4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5pPr>
            <a:lvl6pPr marL="2743200" marR="0" lvl="5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6pPr>
            <a:lvl7pPr marL="3200400" marR="0" lvl="6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7pPr>
            <a:lvl8pPr marL="3657600" marR="0" lvl="7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8pPr>
            <a:lvl9pPr marL="4114800" marR="0" lvl="8" indent="-34290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•"/>
              <a:defRPr sz="1800" b="1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80"/>
          <p:cNvSpPr txBox="1">
            <a:spLocks noGrp="1"/>
          </p:cNvSpPr>
          <p:nvPr>
            <p:ph type="body" idx="2"/>
          </p:nvPr>
        </p:nvSpPr>
        <p:spPr>
          <a:xfrm>
            <a:off x="4729900" y="945375"/>
            <a:ext cx="4080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4290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429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429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800"/>
              <a:buFont typeface="Roboto Condensed"/>
              <a:buChar char="•"/>
              <a:defRPr sz="18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8" name="Google Shape;58;p80"/>
          <p:cNvSpPr txBox="1">
            <a:spLocks noGrp="1"/>
          </p:cNvSpPr>
          <p:nvPr>
            <p:ph type="body" idx="3"/>
          </p:nvPr>
        </p:nvSpPr>
        <p:spPr>
          <a:xfrm>
            <a:off x="327450" y="1304775"/>
            <a:ext cx="41487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59" name="Google Shape;59;p80"/>
          <p:cNvSpPr txBox="1">
            <a:spLocks noGrp="1"/>
          </p:cNvSpPr>
          <p:nvPr>
            <p:ph type="body" idx="4"/>
          </p:nvPr>
        </p:nvSpPr>
        <p:spPr>
          <a:xfrm>
            <a:off x="4729900" y="1304775"/>
            <a:ext cx="4080300" cy="3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Right">
  <p:cSld name="TWO_OBJECTS_2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1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81"/>
          <p:cNvSpPr txBox="1">
            <a:spLocks noGrp="1"/>
          </p:cNvSpPr>
          <p:nvPr>
            <p:ph type="body" idx="1"/>
          </p:nvPr>
        </p:nvSpPr>
        <p:spPr>
          <a:xfrm>
            <a:off x="4729900" y="8611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- Left">
  <p:cSld name="TWO_OBJECTS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2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82"/>
          <p:cNvSpPr txBox="1">
            <a:spLocks noGrp="1"/>
          </p:cNvSpPr>
          <p:nvPr>
            <p:ph type="body" idx="1"/>
          </p:nvPr>
        </p:nvSpPr>
        <p:spPr>
          <a:xfrm>
            <a:off x="32745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no BG]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3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ffice Locations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4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84"/>
          <p:cNvSpPr txBox="1"/>
          <p:nvPr/>
        </p:nvSpPr>
        <p:spPr>
          <a:xfrm>
            <a:off x="1569725" y="1619450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Tiger Rock Technology</a:t>
            </a:r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" name="Google Shape;71;p84"/>
          <p:cNvSpPr txBox="1"/>
          <p:nvPr/>
        </p:nvSpPr>
        <p:spPr>
          <a:xfrm>
            <a:off x="1569725" y="1868138"/>
            <a:ext cx="25689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3012 Lakewood Pointe Drive, Orlando, FL 32817, USA</a:t>
            </a:r>
            <a:endParaRPr sz="900" b="0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" name="Google Shape;72;p84"/>
          <p:cNvSpPr txBox="1"/>
          <p:nvPr/>
        </p:nvSpPr>
        <p:spPr>
          <a:xfrm>
            <a:off x="5432800" y="1838738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Ban Vien Company</a:t>
            </a:r>
            <a:endParaRPr sz="1200" b="1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" name="Google Shape;73;p84"/>
          <p:cNvSpPr txBox="1"/>
          <p:nvPr/>
        </p:nvSpPr>
        <p:spPr>
          <a:xfrm>
            <a:off x="5432800" y="2087425"/>
            <a:ext cx="28776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Copac Square Building, 12 Ton Dan St., Dist 4., HCMC, VN</a:t>
            </a:r>
            <a:endParaRPr sz="9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" name="Google Shape;74;p84"/>
          <p:cNvSpPr txBox="1"/>
          <p:nvPr/>
        </p:nvSpPr>
        <p:spPr>
          <a:xfrm>
            <a:off x="5432800" y="2314100"/>
            <a:ext cx="14613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(+84) 28 6261 5857</a:t>
            </a:r>
            <a:endParaRPr sz="1000" b="1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" name="Google Shape;75;p84"/>
          <p:cNvSpPr txBox="1"/>
          <p:nvPr/>
        </p:nvSpPr>
        <p:spPr>
          <a:xfrm>
            <a:off x="5587150" y="3439825"/>
            <a:ext cx="16092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e-Future Technology</a:t>
            </a:r>
            <a:endParaRPr sz="1200" b="1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" name="Google Shape;76;p84"/>
          <p:cNvSpPr txBox="1"/>
          <p:nvPr/>
        </p:nvSpPr>
        <p:spPr>
          <a:xfrm>
            <a:off x="5587150" y="3688513"/>
            <a:ext cx="2568900" cy="2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 Kallang Place, #07-01/02/03, Singapore 339156</a:t>
            </a:r>
            <a:endParaRPr sz="900" b="0" i="0" u="none" strike="noStrike" cap="none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end">
  <p:cSld name="Thank You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5"/>
          <p:cNvSpPr txBox="1">
            <a:spLocks noGrp="1"/>
          </p:cNvSpPr>
          <p:nvPr>
            <p:ph type="title"/>
          </p:nvPr>
        </p:nvSpPr>
        <p:spPr>
          <a:xfrm>
            <a:off x="279575" y="2128825"/>
            <a:ext cx="8584800" cy="15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 Condensed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[BG]">
  <p:cSld name="Title Only [BG]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[no BG]">
  <p:cSld name="Title Only [BG]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[BG]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8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" name="Google Shape;20;p68"/>
          <p:cNvSpPr txBox="1">
            <a:spLocks noGrp="1"/>
          </p:cNvSpPr>
          <p:nvPr>
            <p:ph type="body" idx="1"/>
          </p:nvPr>
        </p:nvSpPr>
        <p:spPr>
          <a:xfrm>
            <a:off x="32745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" name="Google Shape;21;p68"/>
          <p:cNvSpPr txBox="1">
            <a:spLocks noGrp="1"/>
          </p:cNvSpPr>
          <p:nvPr>
            <p:ph type="body" idx="2"/>
          </p:nvPr>
        </p:nvSpPr>
        <p:spPr>
          <a:xfrm>
            <a:off x="4729900" y="856075"/>
            <a:ext cx="4148700" cy="3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E04E-2514-4101-A51A-C6BE8363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3BFEB-5E57-4E09-9755-015A5B6D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28B3-BF1F-4B35-9248-E8A0B916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A6B0-044E-4BA2-ADE6-D82A07BCFC3A}" type="datetimeFigureOut">
              <a:rPr lang="vi-VN" smtClean="0"/>
              <a:t>18/03/2022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B03D-5408-4E70-96C1-ABFBCC2D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514D-0470-4AED-A979-1A70A788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0B1F-4700-4E26-80C6-CAA135266F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547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nd subtitle">
  <p:cSld name="TITLE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1"/>
          <p:cNvSpPr txBox="1">
            <a:spLocks noGrp="1"/>
          </p:cNvSpPr>
          <p:nvPr>
            <p:ph type="ctrTitle"/>
          </p:nvPr>
        </p:nvSpPr>
        <p:spPr>
          <a:xfrm>
            <a:off x="1408200" y="1991175"/>
            <a:ext cx="6327600" cy="741300"/>
          </a:xfrm>
          <a:prstGeom prst="rect">
            <a:avLst/>
          </a:prstGeom>
          <a:noFill/>
          <a:ln>
            <a:noFill/>
          </a:ln>
          <a:effectLst>
            <a:outerShdw blurRad="257175" dist="76200" dir="5400000" algn="bl" rotWithShape="0">
              <a:srgbClr val="000000">
                <a:alpha val="20784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1"/>
          <p:cNvSpPr txBox="1">
            <a:spLocks noGrp="1"/>
          </p:cNvSpPr>
          <p:nvPr>
            <p:ph type="subTitle" idx="1"/>
          </p:nvPr>
        </p:nvSpPr>
        <p:spPr>
          <a:xfrm>
            <a:off x="1408200" y="2656275"/>
            <a:ext cx="6327600" cy="411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16862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TITLE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2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data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TITLE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5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657300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1">
  <p:cSld name="OBJECT_1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6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76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 sz="12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6"/>
          <p:cNvSpPr/>
          <p:nvPr/>
        </p:nvSpPr>
        <p:spPr>
          <a:xfrm>
            <a:off x="405150" y="0"/>
            <a:ext cx="7965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Highlight 2">
  <p:cSld name="OBJECT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7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i="0" u="none" strike="noStrike" cap="none">
                <a:solidFill>
                  <a:schemeClr val="dk1"/>
                </a:solidFill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Char char="•"/>
              <a:defRPr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7"/>
          <p:cNvSpPr/>
          <p:nvPr/>
        </p:nvSpPr>
        <p:spPr>
          <a:xfrm rot="5400000">
            <a:off x="-219750" y="487575"/>
            <a:ext cx="515100" cy="75600"/>
          </a:xfrm>
          <a:prstGeom prst="rect">
            <a:avLst/>
          </a:prstGeom>
          <a:solidFill>
            <a:srgbClr val="EFC4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>
            <a:spLocks noGrp="1"/>
          </p:cNvSpPr>
          <p:nvPr>
            <p:ph type="title"/>
          </p:nvPr>
        </p:nvSpPr>
        <p:spPr>
          <a:xfrm>
            <a:off x="327454" y="191787"/>
            <a:ext cx="84828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4"/>
          <p:cNvSpPr txBox="1">
            <a:spLocks noGrp="1"/>
          </p:cNvSpPr>
          <p:nvPr>
            <p:ph type="body" idx="1"/>
          </p:nvPr>
        </p:nvSpPr>
        <p:spPr>
          <a:xfrm>
            <a:off x="327450" y="855925"/>
            <a:ext cx="8482800" cy="3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new-and-delete-operators-in-cpp-for-dynamic-memory/" TargetMode="External"/><Relationship Id="rId2" Type="http://schemas.openxmlformats.org/officeDocument/2006/relationships/hyperlink" Target="https://www.geeksforgeeks.org/new-vs-operator-new-in-c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8;p1">
            <a:extLst>
              <a:ext uri="{FF2B5EF4-FFF2-40B4-BE49-F238E27FC236}">
                <a16:creationId xmlns:a16="http://schemas.microsoft.com/office/drawing/2014/main" id="{E5F84CF7-6636-4452-A408-F997074E6F8D}"/>
              </a:ext>
            </a:extLst>
          </p:cNvPr>
          <p:cNvSpPr txBox="1">
            <a:spLocks/>
          </p:cNvSpPr>
          <p:nvPr/>
        </p:nvSpPr>
        <p:spPr>
          <a:xfrm>
            <a:off x="2258282" y="2307300"/>
            <a:ext cx="5836300" cy="5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l">
              <a:lnSpc>
                <a:spcPct val="90000"/>
              </a:lnSpc>
              <a:spcBef>
                <a:spcPts val="800"/>
              </a:spcBef>
              <a:buSzPts val="1700"/>
            </a:pPr>
            <a:r>
              <a:rPr lang="en-US" dirty="0">
                <a:latin typeface="+mj-lt"/>
                <a:ea typeface="Libre Baskerville"/>
                <a:cs typeface="Libre Baskerville"/>
                <a:sym typeface="Libre Baskerville"/>
              </a:rPr>
              <a:t>Contributor: [MCU Modelling Team]  [Anh-Duc Nguyen]</a:t>
            </a:r>
          </a:p>
        </p:txBody>
      </p:sp>
      <p:sp>
        <p:nvSpPr>
          <p:cNvPr id="6" name="Google Shape;87;p1">
            <a:extLst>
              <a:ext uri="{FF2B5EF4-FFF2-40B4-BE49-F238E27FC236}">
                <a16:creationId xmlns:a16="http://schemas.microsoft.com/office/drawing/2014/main" id="{21FECFC6-4FAE-4850-8D88-6ED8E227CAEA}"/>
              </a:ext>
            </a:extLst>
          </p:cNvPr>
          <p:cNvSpPr txBox="1">
            <a:spLocks/>
          </p:cNvSpPr>
          <p:nvPr/>
        </p:nvSpPr>
        <p:spPr>
          <a:xfrm>
            <a:off x="3241262" y="1778400"/>
            <a:ext cx="53721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000"/>
            </a:pPr>
            <a:r>
              <a:rPr lang="en-US" dirty="0"/>
              <a:t>C++ Pointer</a:t>
            </a:r>
          </a:p>
        </p:txBody>
      </p:sp>
    </p:spTree>
    <p:extLst>
      <p:ext uri="{BB962C8B-B14F-4D97-AF65-F5344CB8AC3E}">
        <p14:creationId xmlns:p14="http://schemas.microsoft.com/office/powerpoint/2010/main" val="9269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972F-F785-4CF5-9EBE-66EDC3BA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0F30CD-FF49-43EE-A03B-45B622AB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88" y="1199896"/>
            <a:ext cx="8509393" cy="3569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F38FAE-B3F1-4892-9259-444FED58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43" y="1784126"/>
            <a:ext cx="3618586" cy="239274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2B7D39-E286-428B-8FC8-3E3D12F5E35C}"/>
              </a:ext>
            </a:extLst>
          </p:cNvPr>
          <p:cNvSpPr txBox="1">
            <a:spLocks/>
          </p:cNvSpPr>
          <p:nvPr/>
        </p:nvSpPr>
        <p:spPr>
          <a:xfrm>
            <a:off x="4107656" y="886703"/>
            <a:ext cx="1016137" cy="54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Example 1:</a:t>
            </a:r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3D0A5D1-96DB-4F98-8713-635F8606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FD408C-F696-4E6C-8E8D-E2930E5F8FA8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2143578" cy="7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and Heap</a:t>
            </a:r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66295005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8FE5758-2F8A-4028-A147-5DE529509BD9}"/>
              </a:ext>
            </a:extLst>
          </p:cNvPr>
          <p:cNvSpPr txBox="1">
            <a:spLocks/>
          </p:cNvSpPr>
          <p:nvPr/>
        </p:nvSpPr>
        <p:spPr>
          <a:xfrm>
            <a:off x="4107656" y="886703"/>
            <a:ext cx="1016137" cy="54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Example 2:</a:t>
            </a:r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8706BA9-AB7B-4E27-9C02-7DC7823C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903C0D-F5D8-45A8-B565-196C793DE19A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2143578" cy="7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and Heap</a:t>
            </a:r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61733-5226-425D-9DBE-B3770C2D4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37" y="1363718"/>
            <a:ext cx="8161020" cy="30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1803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093-3844-406C-9117-51D014F7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347F57-162E-4FF9-8A81-4E4E6AA8D82B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1720123" cy="41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</a:t>
            </a:r>
            <a:r>
              <a:rPr lang="en-US" sz="1600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and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Heap</a:t>
            </a:r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362AA-A87E-4027-A1F5-C91452394F85}"/>
              </a:ext>
            </a:extLst>
          </p:cNvPr>
          <p:cNvSpPr/>
          <p:nvPr/>
        </p:nvSpPr>
        <p:spPr>
          <a:xfrm>
            <a:off x="2804321" y="1310640"/>
            <a:ext cx="156210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3F0987-6C43-44E3-968D-E45CCE4C1BD8}"/>
              </a:ext>
            </a:extLst>
          </p:cNvPr>
          <p:cNvCxnSpPr>
            <a:cxnSpLocks/>
          </p:cNvCxnSpPr>
          <p:nvPr/>
        </p:nvCxnSpPr>
        <p:spPr>
          <a:xfrm>
            <a:off x="2171700" y="1310640"/>
            <a:ext cx="4800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AD4E68-6643-43B5-A000-C5DFB1411B05}"/>
              </a:ext>
            </a:extLst>
          </p:cNvPr>
          <p:cNvCxnSpPr>
            <a:cxnSpLocks/>
          </p:cNvCxnSpPr>
          <p:nvPr/>
        </p:nvCxnSpPr>
        <p:spPr>
          <a:xfrm>
            <a:off x="2240280" y="4335780"/>
            <a:ext cx="4800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B8B10E5-2D0E-4B8F-8853-BFA6A777B26C}"/>
              </a:ext>
            </a:extLst>
          </p:cNvPr>
          <p:cNvSpPr txBox="1"/>
          <p:nvPr/>
        </p:nvSpPr>
        <p:spPr>
          <a:xfrm>
            <a:off x="932258" y="1151395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vi-V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9B3D8-CC02-417D-9EEF-19745D7A6A17}"/>
              </a:ext>
            </a:extLst>
          </p:cNvPr>
          <p:cNvSpPr txBox="1"/>
          <p:nvPr/>
        </p:nvSpPr>
        <p:spPr>
          <a:xfrm>
            <a:off x="972333" y="415480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vi-V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3B72FD-007F-4E39-A171-E45477EAE846}"/>
              </a:ext>
            </a:extLst>
          </p:cNvPr>
          <p:cNvSpPr/>
          <p:nvPr/>
        </p:nvSpPr>
        <p:spPr>
          <a:xfrm>
            <a:off x="2804319" y="1305283"/>
            <a:ext cx="1562099" cy="30825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24ED19-CB08-47B9-81A9-630992FD524D}"/>
              </a:ext>
            </a:extLst>
          </p:cNvPr>
          <p:cNvSpPr/>
          <p:nvPr/>
        </p:nvSpPr>
        <p:spPr>
          <a:xfrm>
            <a:off x="2804318" y="2377401"/>
            <a:ext cx="1562099" cy="8458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560F61-CAE6-4B6D-B913-8D608592B481}"/>
              </a:ext>
            </a:extLst>
          </p:cNvPr>
          <p:cNvSpPr/>
          <p:nvPr/>
        </p:nvSpPr>
        <p:spPr>
          <a:xfrm>
            <a:off x="2804318" y="3176366"/>
            <a:ext cx="1562099" cy="4126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Uninitialized 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(BSS)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CD1DCE-AEA9-424F-9FC5-EC5F8546BF7F}"/>
              </a:ext>
            </a:extLst>
          </p:cNvPr>
          <p:cNvSpPr/>
          <p:nvPr/>
        </p:nvSpPr>
        <p:spPr>
          <a:xfrm>
            <a:off x="2804318" y="3574917"/>
            <a:ext cx="1562099" cy="3924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Initialized 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(DS)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DDD13D-9AE2-4E7C-8F5F-EF4CF0F4E1FC}"/>
              </a:ext>
            </a:extLst>
          </p:cNvPr>
          <p:cNvSpPr/>
          <p:nvPr/>
        </p:nvSpPr>
        <p:spPr>
          <a:xfrm>
            <a:off x="2804318" y="3958592"/>
            <a:ext cx="1562099" cy="392430"/>
          </a:xfrm>
          <a:prstGeom prst="rect">
            <a:avLst/>
          </a:prstGeom>
          <a:solidFill>
            <a:srgbClr val="B8F81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554C71-65E2-4FC8-9A06-2FA244A3B9CD}"/>
              </a:ext>
            </a:extLst>
          </p:cNvPr>
          <p:cNvSpPr txBox="1"/>
          <p:nvPr/>
        </p:nvSpPr>
        <p:spPr>
          <a:xfrm>
            <a:off x="2558168" y="886600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/>
              <a:t>Memory Layout in C/C++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8B67BE-3677-48AF-B53F-D8E795F55468}"/>
              </a:ext>
            </a:extLst>
          </p:cNvPr>
          <p:cNvSpPr txBox="1"/>
          <p:nvPr/>
        </p:nvSpPr>
        <p:spPr>
          <a:xfrm>
            <a:off x="3045796" y="1829217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Free space</a:t>
            </a:r>
          </a:p>
        </p:txBody>
      </p:sp>
    </p:spTree>
    <p:extLst>
      <p:ext uri="{BB962C8B-B14F-4D97-AF65-F5344CB8AC3E}">
        <p14:creationId xmlns:p14="http://schemas.microsoft.com/office/powerpoint/2010/main" val="2554764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093-3844-406C-9117-51D014F7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347F57-162E-4FF9-8A81-4E4E6AA8D82B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1720123" cy="41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</a:t>
            </a:r>
            <a:r>
              <a:rPr lang="en-US" sz="1600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and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Heap</a:t>
            </a:r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24ED19-CB08-47B9-81A9-630992FD524D}"/>
              </a:ext>
            </a:extLst>
          </p:cNvPr>
          <p:cNvSpPr/>
          <p:nvPr/>
        </p:nvSpPr>
        <p:spPr>
          <a:xfrm>
            <a:off x="670561" y="1142942"/>
            <a:ext cx="1562099" cy="8458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ECCAE2-9610-4486-88D3-99561FF81467}"/>
              </a:ext>
            </a:extLst>
          </p:cNvPr>
          <p:cNvSpPr txBox="1"/>
          <p:nvPr/>
        </p:nvSpPr>
        <p:spPr>
          <a:xfrm>
            <a:off x="2694862" y="1290460"/>
            <a:ext cx="41070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D3140"/>
                </a:solidFill>
                <a:latin typeface="Open Sans" panose="020B0606030504020204" pitchFamily="34" charset="0"/>
              </a:rPr>
              <a:t>Where dynamically allocated variables are allocated from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58747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093-3844-406C-9117-51D014F7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347F57-162E-4FF9-8A81-4E4E6AA8D82B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1720123" cy="41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</a:t>
            </a:r>
            <a:r>
              <a:rPr lang="en-US" sz="1600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and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Heap</a:t>
            </a:r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2687EA-57D6-4650-AF8D-989AB90C1954}"/>
              </a:ext>
            </a:extLst>
          </p:cNvPr>
          <p:cNvCxnSpPr>
            <a:cxnSpLocks/>
          </p:cNvCxnSpPr>
          <p:nvPr/>
        </p:nvCxnSpPr>
        <p:spPr>
          <a:xfrm flipV="1">
            <a:off x="2932370" y="1387566"/>
            <a:ext cx="3087430" cy="1400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E2739-F375-42C2-83E9-3B3015AD8259}"/>
              </a:ext>
            </a:extLst>
          </p:cNvPr>
          <p:cNvCxnSpPr>
            <a:cxnSpLocks/>
          </p:cNvCxnSpPr>
          <p:nvPr/>
        </p:nvCxnSpPr>
        <p:spPr>
          <a:xfrm>
            <a:off x="2940386" y="3421694"/>
            <a:ext cx="3079414" cy="91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A037CF-9EB9-46E7-BBD9-403DE9174F87}"/>
              </a:ext>
            </a:extLst>
          </p:cNvPr>
          <p:cNvSpPr/>
          <p:nvPr/>
        </p:nvSpPr>
        <p:spPr>
          <a:xfrm>
            <a:off x="5841296" y="1387566"/>
            <a:ext cx="1509486" cy="295268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F13E8-B3C3-4430-A9A8-0EDCC84D3CC2}"/>
              </a:ext>
            </a:extLst>
          </p:cNvPr>
          <p:cNvSpPr txBox="1"/>
          <p:nvPr/>
        </p:nvSpPr>
        <p:spPr>
          <a:xfrm>
            <a:off x="5938564" y="1057708"/>
            <a:ext cx="1379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Memory Heap</a:t>
            </a:r>
            <a:endParaRPr lang="vi-V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4D468F-D6EC-479E-8A03-A532A2E4AEC9}"/>
              </a:ext>
            </a:extLst>
          </p:cNvPr>
          <p:cNvSpPr txBox="1"/>
          <p:nvPr/>
        </p:nvSpPr>
        <p:spPr>
          <a:xfrm>
            <a:off x="5938564" y="2279130"/>
            <a:ext cx="13792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solidFill>
                  <a:schemeClr val="bg1"/>
                </a:solidFill>
                <a:latin typeface="urw-din"/>
              </a:rPr>
              <a:t>M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urw-din"/>
              </a:rPr>
              <a:t>anaged by </a:t>
            </a:r>
            <a:r>
              <a:rPr lang="vi-VN" sz="1400" b="1" i="0" dirty="0">
                <a:solidFill>
                  <a:schemeClr val="bg1"/>
                </a:solidFill>
                <a:effectLst/>
                <a:latin typeface="urw-din"/>
              </a:rPr>
              <a:t>new/new[] 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urw-din"/>
              </a:rPr>
              <a:t>and </a:t>
            </a:r>
            <a:r>
              <a:rPr lang="vi-VN" sz="1400" b="1" i="0" dirty="0">
                <a:solidFill>
                  <a:schemeClr val="bg1"/>
                </a:solidFill>
                <a:effectLst/>
                <a:latin typeface="urw-din"/>
              </a:rPr>
              <a:t>delete/delete[] </a:t>
            </a:r>
            <a:r>
              <a:rPr lang="vi-VN" sz="1400" b="0" i="0" dirty="0">
                <a:solidFill>
                  <a:schemeClr val="bg1"/>
                </a:solidFill>
                <a:effectLst/>
                <a:latin typeface="urw-din"/>
              </a:rPr>
              <a:t>operator </a:t>
            </a:r>
            <a:endParaRPr lang="vi-VN" sz="1100" dirty="0">
              <a:solidFill>
                <a:schemeClr val="bg1"/>
              </a:solidFill>
            </a:endParaRPr>
          </a:p>
          <a:p>
            <a:endParaRPr lang="vi-VN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BCB2-1CBA-4732-A711-91AB10E24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50" y="1863422"/>
            <a:ext cx="134692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0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093-3844-406C-9117-51D014F7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17FF3660-E6C3-48DA-83D0-3B2594EAA69A}"/>
              </a:ext>
            </a:extLst>
          </p:cNvPr>
          <p:cNvSpPr txBox="1"/>
          <p:nvPr/>
        </p:nvSpPr>
        <p:spPr>
          <a:xfrm>
            <a:off x="692103" y="1704796"/>
            <a:ext cx="202061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int* a = NULL;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 = new int;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*a = 100;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delete a;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6D4F53-541B-465A-BF5F-4947B1221473}"/>
              </a:ext>
            </a:extLst>
          </p:cNvPr>
          <p:cNvSpPr/>
          <p:nvPr/>
        </p:nvSpPr>
        <p:spPr>
          <a:xfrm>
            <a:off x="5841296" y="1387566"/>
            <a:ext cx="1509486" cy="295268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23BC6A-7228-4B73-A968-916A204081C2}"/>
              </a:ext>
            </a:extLst>
          </p:cNvPr>
          <p:cNvSpPr txBox="1"/>
          <p:nvPr/>
        </p:nvSpPr>
        <p:spPr>
          <a:xfrm>
            <a:off x="5938564" y="1057708"/>
            <a:ext cx="1379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Memory Heap</a:t>
            </a:r>
            <a:endParaRPr lang="vi-V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642B3C-5106-4790-BDFB-30371BE731E7}"/>
              </a:ext>
            </a:extLst>
          </p:cNvPr>
          <p:cNvSpPr/>
          <p:nvPr/>
        </p:nvSpPr>
        <p:spPr>
          <a:xfrm>
            <a:off x="3899637" y="3068432"/>
            <a:ext cx="1509486" cy="12718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78D616-7B5A-4B64-946A-3F355C228785}"/>
              </a:ext>
            </a:extLst>
          </p:cNvPr>
          <p:cNvSpPr txBox="1"/>
          <p:nvPr/>
        </p:nvSpPr>
        <p:spPr>
          <a:xfrm>
            <a:off x="3964770" y="2710017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A0482-D8D9-492B-B381-FE6FC4F8D601}"/>
              </a:ext>
            </a:extLst>
          </p:cNvPr>
          <p:cNvSpPr txBox="1"/>
          <p:nvPr/>
        </p:nvSpPr>
        <p:spPr>
          <a:xfrm>
            <a:off x="4197549" y="3550450"/>
            <a:ext cx="930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int* a</a:t>
            </a:r>
          </a:p>
          <a:p>
            <a:endParaRPr lang="vi-V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D197DD-A26E-400B-BAEB-8EA2C45169E6}"/>
              </a:ext>
            </a:extLst>
          </p:cNvPr>
          <p:cNvSpPr/>
          <p:nvPr/>
        </p:nvSpPr>
        <p:spPr>
          <a:xfrm>
            <a:off x="4130040" y="3550450"/>
            <a:ext cx="997572" cy="5719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F37F4-8294-462E-A2A7-5C851B2EF64C}"/>
              </a:ext>
            </a:extLst>
          </p:cNvPr>
          <p:cNvSpPr/>
          <p:nvPr/>
        </p:nvSpPr>
        <p:spPr>
          <a:xfrm>
            <a:off x="5844539" y="3124200"/>
            <a:ext cx="1506243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939856-6713-461D-BD21-0CB7B64D9084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777740" y="3913995"/>
            <a:ext cx="1160824" cy="671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F5364E-27E6-4FB5-A752-B685EA7C90C3}"/>
              </a:ext>
            </a:extLst>
          </p:cNvPr>
          <p:cNvCxnSpPr/>
          <p:nvPr/>
        </p:nvCxnSpPr>
        <p:spPr>
          <a:xfrm>
            <a:off x="7201013" y="3133308"/>
            <a:ext cx="0" cy="30777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6384FB-C48D-45E4-9048-8B5F38590F37}"/>
              </a:ext>
            </a:extLst>
          </p:cNvPr>
          <p:cNvSpPr txBox="1"/>
          <p:nvPr/>
        </p:nvSpPr>
        <p:spPr>
          <a:xfrm>
            <a:off x="5988582" y="3124200"/>
            <a:ext cx="114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(int)*1</a:t>
            </a:r>
            <a:endParaRPr lang="vi-VN" dirty="0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E54720-91F2-4D78-96B5-A5D4971C885D}"/>
              </a:ext>
            </a:extLst>
          </p:cNvPr>
          <p:cNvCxnSpPr>
            <a:cxnSpLocks/>
          </p:cNvCxnSpPr>
          <p:nvPr/>
        </p:nvCxnSpPr>
        <p:spPr>
          <a:xfrm>
            <a:off x="7635353" y="1397019"/>
            <a:ext cx="0" cy="29432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F91DD0-6D3D-4F50-A280-3E6C7E56E1BB}"/>
              </a:ext>
            </a:extLst>
          </p:cNvPr>
          <p:cNvCxnSpPr/>
          <p:nvPr/>
        </p:nvCxnSpPr>
        <p:spPr>
          <a:xfrm>
            <a:off x="7201013" y="1397019"/>
            <a:ext cx="39374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4DCF2A-6930-4A79-8729-8819BF566B16}"/>
              </a:ext>
            </a:extLst>
          </p:cNvPr>
          <p:cNvCxnSpPr/>
          <p:nvPr/>
        </p:nvCxnSpPr>
        <p:spPr>
          <a:xfrm>
            <a:off x="7201013" y="4340246"/>
            <a:ext cx="39374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2BE7B3-08DC-498D-A55A-69C0B26E66FB}"/>
              </a:ext>
            </a:extLst>
          </p:cNvPr>
          <p:cNvSpPr txBox="1"/>
          <p:nvPr/>
        </p:nvSpPr>
        <p:spPr>
          <a:xfrm>
            <a:off x="7638597" y="2394644"/>
            <a:ext cx="13377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Heap have memory size is large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C6C85B3-A3D4-4E2B-BEED-07C01B882F4A}"/>
              </a:ext>
            </a:extLst>
          </p:cNvPr>
          <p:cNvSpPr/>
          <p:nvPr/>
        </p:nvSpPr>
        <p:spPr>
          <a:xfrm>
            <a:off x="268563" y="2654687"/>
            <a:ext cx="646386" cy="131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5BE3EB-E511-4D85-BAB2-5210E76EF3AB}"/>
              </a:ext>
            </a:extLst>
          </p:cNvPr>
          <p:cNvSpPr txBox="1"/>
          <p:nvPr/>
        </p:nvSpPr>
        <p:spPr>
          <a:xfrm>
            <a:off x="7259748" y="31150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  <a:endParaRPr lang="vi-V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505866-DC82-4FA5-A287-519DB3968660}"/>
              </a:ext>
            </a:extLst>
          </p:cNvPr>
          <p:cNvSpPr/>
          <p:nvPr/>
        </p:nvSpPr>
        <p:spPr>
          <a:xfrm>
            <a:off x="5938564" y="4461641"/>
            <a:ext cx="1321184" cy="247518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vi-VN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C2C3715-0A2F-44C9-8870-519FFC3008E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784321" y="3278089"/>
            <a:ext cx="1060218" cy="6509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Lightning Bolt 3">
            <a:extLst>
              <a:ext uri="{FF2B5EF4-FFF2-40B4-BE49-F238E27FC236}">
                <a16:creationId xmlns:a16="http://schemas.microsoft.com/office/drawing/2014/main" id="{29E5F3F3-29EB-4B1E-80A8-67F3A90F4416}"/>
              </a:ext>
            </a:extLst>
          </p:cNvPr>
          <p:cNvSpPr/>
          <p:nvPr/>
        </p:nvSpPr>
        <p:spPr>
          <a:xfrm>
            <a:off x="4861964" y="2209800"/>
            <a:ext cx="914400" cy="9144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8BD2E4-FA23-4AB5-B4D7-AB77B77DB75D}"/>
              </a:ext>
            </a:extLst>
          </p:cNvPr>
          <p:cNvSpPr txBox="1"/>
          <p:nvPr/>
        </p:nvSpPr>
        <p:spPr>
          <a:xfrm>
            <a:off x="4531558" y="191031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Warning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13DE907-2E40-4885-A63B-3ED15C7CE8BA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1720123" cy="41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</a:t>
            </a:r>
            <a:r>
              <a:rPr lang="en-US" sz="1600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and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Heap</a:t>
            </a:r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DBEF9-12BB-4E9E-8090-7DD660ADED74}"/>
              </a:ext>
            </a:extLst>
          </p:cNvPr>
          <p:cNvSpPr txBox="1"/>
          <p:nvPr/>
        </p:nvSpPr>
        <p:spPr>
          <a:xfrm>
            <a:off x="7697625" y="4319750"/>
            <a:ext cx="1939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It represents an invalid memory location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A49E9E-ECB7-414B-A865-9DD7161664D9}"/>
              </a:ext>
            </a:extLst>
          </p:cNvPr>
          <p:cNvCxnSpPr>
            <a:stCxn id="42" idx="3"/>
            <a:endCxn id="3" idx="1"/>
          </p:cNvCxnSpPr>
          <p:nvPr/>
        </p:nvCxnSpPr>
        <p:spPr>
          <a:xfrm>
            <a:off x="7259748" y="4585400"/>
            <a:ext cx="437877" cy="103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7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3.7037E-6 L -3.33333E-6 0.0401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0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5679E-6 L 0.13403 0.04013 C 0.16215 0.04908 0.20416 0.05402 0.24791 0.05402 C 0.29809 0.05402 0.33802 0.04908 0.36614 0.04013 L 0.50034 -4.5679E-6 " pathEditMode="relative" rAng="0" ptsTypes="AAAAA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4013 L -0.00069 0.0805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08025 L 0.00087 0.12099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46914E-6 L 0.13542 0.04012 C 0.16389 0.04907 0.20642 0.05401 0.25052 0.05401 C 0.30122 0.05401 0.34149 0.04907 0.36997 0.04012 L 0.50556 2.46914E-6 " pathEditMode="relative" rAng="0" ptsTypes="AAAAA">
                                      <p:cBhvr>
                                        <p:cTn id="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8" y="268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32099E-6 L 0.13541 0.04012 C 0.16389 0.04907 0.20642 0.05401 0.25052 0.05401 C 0.30121 0.05401 0.34149 0.04907 0.36996 0.04012 L 0.50555 4.32099E-6 " pathEditMode="relative" rAng="0" ptsTypes="AAAAA">
                                      <p:cBhvr>
                                        <p:cTn id="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8" y="268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32099E-6 L 0.13541 0.04012 C 0.16389 0.04907 0.20642 0.05401 0.25052 0.05401 C 0.30121 0.05401 0.34149 0.04907 0.36996 0.04012 L 0.50555 4.32099E-6 " pathEditMode="relative" rAng="0" ptsTypes="AAAAA">
                                      <p:cBhvr>
                                        <p:cTn id="5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8" y="2685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82716E-6 L 0.13542 0.04013 C 0.16389 0.04908 0.20643 0.05402 0.25052 0.05402 C 0.30122 0.05402 0.3415 0.04908 0.36997 0.04013 L 0.50556 -3.82716E-6 " pathEditMode="relative" rAng="0" ptsTypes="AAAAA">
                                      <p:cBhvr>
                                        <p:cTn id="5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7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0.12562 L -0.00173 0.16976 L -0.02239 0.20988 " pathEditMode="relative" ptsTypes="AAA">
                                      <p:cBhvr>
                                        <p:cTn id="7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34568E-6 L 0.17795 0.04012 C 0.21545 0.04907 0.27118 0.05401 0.32934 0.05401 C 0.39583 0.05401 0.44878 0.04907 0.48628 0.04012 L 0.66441 2.34568E-6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12" y="268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0.17795 0.04012 C 0.21545 0.04907 0.27118 0.05401 0.32934 0.05401 C 0.39583 0.05401 0.44878 0.04907 0.48628 0.04012 L 0.66441 2.96296E-6 " pathEditMode="relative" rAng="0" ptsTypes="AAAAA">
                                      <p:cBhvr>
                                        <p:cTn id="7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12" y="2685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71605E-6 L 0.15486 0.04012 C 0.1875 0.04907 0.23611 0.05401 0.28663 0.05401 C 0.34444 0.05401 0.39063 0.04907 0.42326 0.04012 L 0.5783 2.71605E-6 " pathEditMode="relative" rAng="0" ptsTypes="AAAAA">
                                      <p:cBhvr>
                                        <p:cTn id="7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06" y="2685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9826 0.01975 " pathEditMode="relative" ptsTypes="AA">
                                      <p:cBhvr>
                                        <p:cTn id="8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9826 0.01975 " pathEditMode="relative" ptsTypes="AA">
                                      <p:cBhvr>
                                        <p:cTn id="8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 animBg="1"/>
      <p:bldP spid="7" grpId="1" animBg="1"/>
      <p:bldP spid="8" grpId="0" animBg="1"/>
      <p:bldP spid="8" grpId="1" animBg="1"/>
      <p:bldP spid="25" grpId="0"/>
      <p:bldP spid="25" grpId="1"/>
      <p:bldP spid="33" grpId="0"/>
      <p:bldP spid="35" grpId="0" animBg="1"/>
      <p:bldP spid="35" grpId="1" animBg="1"/>
      <p:bldP spid="35" grpId="2" animBg="1"/>
      <p:bldP spid="35" grpId="3" animBg="1"/>
      <p:bldP spid="35" grpId="4" animBg="1"/>
      <p:bldP spid="37" grpId="0"/>
      <p:bldP spid="37" grpId="1"/>
      <p:bldP spid="4" grpId="0" animBg="1"/>
      <p:bldP spid="4" grpId="1" animBg="1"/>
      <p:bldP spid="5" grpId="0"/>
      <p:bldP spid="5" grpId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093-3844-406C-9117-51D014F7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C6D4F53-541B-465A-BF5F-4947B1221473}"/>
              </a:ext>
            </a:extLst>
          </p:cNvPr>
          <p:cNvSpPr/>
          <p:nvPr/>
        </p:nvSpPr>
        <p:spPr>
          <a:xfrm>
            <a:off x="5841296" y="1387566"/>
            <a:ext cx="1509486" cy="295268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23BC6A-7228-4B73-A968-916A204081C2}"/>
              </a:ext>
            </a:extLst>
          </p:cNvPr>
          <p:cNvSpPr txBox="1"/>
          <p:nvPr/>
        </p:nvSpPr>
        <p:spPr>
          <a:xfrm>
            <a:off x="5938564" y="1057708"/>
            <a:ext cx="1379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Memory Heap</a:t>
            </a:r>
            <a:endParaRPr lang="vi-V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E54720-91F2-4D78-96B5-A5D4971C885D}"/>
              </a:ext>
            </a:extLst>
          </p:cNvPr>
          <p:cNvCxnSpPr>
            <a:cxnSpLocks/>
          </p:cNvCxnSpPr>
          <p:nvPr/>
        </p:nvCxnSpPr>
        <p:spPr>
          <a:xfrm>
            <a:off x="7635353" y="1397019"/>
            <a:ext cx="0" cy="294322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F91DD0-6D3D-4F50-A280-3E6C7E56E1BB}"/>
              </a:ext>
            </a:extLst>
          </p:cNvPr>
          <p:cNvCxnSpPr/>
          <p:nvPr/>
        </p:nvCxnSpPr>
        <p:spPr>
          <a:xfrm>
            <a:off x="7201013" y="1397019"/>
            <a:ext cx="39374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54DCF2A-6930-4A79-8729-8819BF566B16}"/>
              </a:ext>
            </a:extLst>
          </p:cNvPr>
          <p:cNvCxnSpPr/>
          <p:nvPr/>
        </p:nvCxnSpPr>
        <p:spPr>
          <a:xfrm>
            <a:off x="7201013" y="4340246"/>
            <a:ext cx="39374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2BE7B3-08DC-498D-A55A-69C0B26E66FB}"/>
              </a:ext>
            </a:extLst>
          </p:cNvPr>
          <p:cNvSpPr txBox="1"/>
          <p:nvPr/>
        </p:nvSpPr>
        <p:spPr>
          <a:xfrm>
            <a:off x="7638597" y="2394644"/>
            <a:ext cx="13377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Heap have memory size is large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505866-DC82-4FA5-A287-519DB3968660}"/>
              </a:ext>
            </a:extLst>
          </p:cNvPr>
          <p:cNvSpPr/>
          <p:nvPr/>
        </p:nvSpPr>
        <p:spPr>
          <a:xfrm>
            <a:off x="5938564" y="4461641"/>
            <a:ext cx="1321184" cy="247518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vi-V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D7CBEE-1669-45A4-BA06-0D73F1407B46}"/>
              </a:ext>
            </a:extLst>
          </p:cNvPr>
          <p:cNvSpPr/>
          <p:nvPr/>
        </p:nvSpPr>
        <p:spPr>
          <a:xfrm>
            <a:off x="3299353" y="1534418"/>
            <a:ext cx="1506243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  <a:endParaRPr lang="vi-V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6CCF66-77A0-401C-A3A7-C31B43670206}"/>
              </a:ext>
            </a:extLst>
          </p:cNvPr>
          <p:cNvSpPr/>
          <p:nvPr/>
        </p:nvSpPr>
        <p:spPr>
          <a:xfrm>
            <a:off x="3294093" y="1899655"/>
            <a:ext cx="1506243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  <a:endParaRPr lang="vi-V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5324BB-4C32-4790-B828-1E5F9CF1763E}"/>
              </a:ext>
            </a:extLst>
          </p:cNvPr>
          <p:cNvSpPr/>
          <p:nvPr/>
        </p:nvSpPr>
        <p:spPr>
          <a:xfrm>
            <a:off x="3294093" y="2287786"/>
            <a:ext cx="1506243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  <a:endParaRPr lang="vi-V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47E0EE-9720-4051-B90B-7DB3FC3EEFF7}"/>
              </a:ext>
            </a:extLst>
          </p:cNvPr>
          <p:cNvSpPr/>
          <p:nvPr/>
        </p:nvSpPr>
        <p:spPr>
          <a:xfrm>
            <a:off x="3296716" y="2653023"/>
            <a:ext cx="1506243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  <a:endParaRPr lang="vi-V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954BE7-1B9B-4C64-86A6-1AEB1BB8BD4A}"/>
              </a:ext>
            </a:extLst>
          </p:cNvPr>
          <p:cNvSpPr/>
          <p:nvPr/>
        </p:nvSpPr>
        <p:spPr>
          <a:xfrm>
            <a:off x="3294093" y="3041154"/>
            <a:ext cx="1506243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  <a:endParaRPr lang="vi-V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EE3430-A12A-43F9-800E-CE746CD225BD}"/>
              </a:ext>
            </a:extLst>
          </p:cNvPr>
          <p:cNvSpPr/>
          <p:nvPr/>
        </p:nvSpPr>
        <p:spPr>
          <a:xfrm>
            <a:off x="3288833" y="3406391"/>
            <a:ext cx="1506243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  <a:endParaRPr lang="vi-V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03A524-FCF0-4D7D-BBA8-C714FC9403CF}"/>
              </a:ext>
            </a:extLst>
          </p:cNvPr>
          <p:cNvSpPr/>
          <p:nvPr/>
        </p:nvSpPr>
        <p:spPr>
          <a:xfrm>
            <a:off x="3288833" y="3794522"/>
            <a:ext cx="1506243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</a:t>
            </a:r>
            <a:endParaRPr lang="vi-VN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0D4C480D-559D-4EB7-9A0A-B8C6AD2FEB91}"/>
              </a:ext>
            </a:extLst>
          </p:cNvPr>
          <p:cNvSpPr/>
          <p:nvPr/>
        </p:nvSpPr>
        <p:spPr>
          <a:xfrm>
            <a:off x="2719556" y="1534418"/>
            <a:ext cx="402020" cy="2567881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79E5DD-D2BC-4605-A368-3B5617AA9E0C}"/>
              </a:ext>
            </a:extLst>
          </p:cNvPr>
          <p:cNvSpPr txBox="1"/>
          <p:nvPr/>
        </p:nvSpPr>
        <p:spPr>
          <a:xfrm>
            <a:off x="1422128" y="2664469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full Heap</a:t>
            </a:r>
            <a:endParaRPr lang="vi-VN" dirty="0"/>
          </a:p>
        </p:txBody>
      </p:sp>
      <p:sp>
        <p:nvSpPr>
          <p:cNvPr id="43" name="Explosion: 8 Points 42">
            <a:extLst>
              <a:ext uri="{FF2B5EF4-FFF2-40B4-BE49-F238E27FC236}">
                <a16:creationId xmlns:a16="http://schemas.microsoft.com/office/drawing/2014/main" id="{14890FA5-147D-4924-AA1A-E4FD7CBE8958}"/>
              </a:ext>
            </a:extLst>
          </p:cNvPr>
          <p:cNvSpPr/>
          <p:nvPr/>
        </p:nvSpPr>
        <p:spPr>
          <a:xfrm>
            <a:off x="492237" y="1057134"/>
            <a:ext cx="1819185" cy="1806772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overflow</a:t>
            </a:r>
            <a:endParaRPr lang="vi-VN" dirty="0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BBCC662C-00DE-46AE-8EFC-66F82ACE410A}"/>
              </a:ext>
            </a:extLst>
          </p:cNvPr>
          <p:cNvSpPr/>
          <p:nvPr/>
        </p:nvSpPr>
        <p:spPr>
          <a:xfrm>
            <a:off x="6276775" y="2252276"/>
            <a:ext cx="2725332" cy="1026951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C3B7BB-4828-4F50-95F2-5AFC1A68288D}"/>
              </a:ext>
            </a:extLst>
          </p:cNvPr>
          <p:cNvSpPr txBox="1"/>
          <p:nvPr/>
        </p:nvSpPr>
        <p:spPr>
          <a:xfrm>
            <a:off x="6251029" y="2400444"/>
            <a:ext cx="27253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depend on RAM</a:t>
            </a:r>
          </a:p>
          <a:p>
            <a:r>
              <a:rPr lang="en-US" dirty="0"/>
              <a:t>Size of Heap even goes </a:t>
            </a:r>
            <a:r>
              <a:rPr lang="en-US" dirty="0" err="1"/>
              <a:t>upto</a:t>
            </a:r>
            <a:r>
              <a:rPr lang="en-US" dirty="0"/>
              <a:t> GB unit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860C24D-C32E-4B20-BAB1-C3DDCFFFD896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1720123" cy="41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</a:t>
            </a:r>
            <a:r>
              <a:rPr lang="en-US" sz="1600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and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Heap</a:t>
            </a:r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848 -0.00463 " pathEditMode="relative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848 -0.00463 " pathEditMode="relative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848 -0.00463 " pathEditMode="relative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848 -0.00463 " pathEditMode="relative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848 -0.00463 " pathEditMode="relative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848 -0.00463 " pathEditMode="relative" ptsTypes="AA">
                                      <p:cBhvr>
                                        <p:cTn id="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7848 -0.00463 " pathEditMode="relative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33" grpId="0"/>
      <p:bldP spid="42" grpId="0" animBg="1"/>
      <p:bldP spid="23" grpId="0" animBg="1"/>
      <p:bldP spid="30" grpId="0" animBg="1"/>
      <p:bldP spid="34" grpId="0" animBg="1"/>
      <p:bldP spid="36" grpId="0" animBg="1"/>
      <p:bldP spid="38" grpId="0" animBg="1"/>
      <p:bldP spid="39" grpId="0" animBg="1"/>
      <p:bldP spid="40" grpId="0" animBg="1"/>
      <p:bldP spid="15" grpId="0" animBg="1"/>
      <p:bldP spid="17" grpId="0"/>
      <p:bldP spid="43" grpId="0" animBg="1"/>
      <p:bldP spid="44" grpId="0" animBg="1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69E12F-6410-4121-8E24-0396A45A2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8" y="1179250"/>
            <a:ext cx="8781392" cy="33564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E7093-3844-406C-9117-51D014F7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BDFE8-EB19-44CF-A885-07664C1F9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387" y="1907627"/>
            <a:ext cx="3564297" cy="2349063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5CAF059-1D26-42E0-8073-9660207FB11F}"/>
              </a:ext>
            </a:extLst>
          </p:cNvPr>
          <p:cNvSpPr txBox="1">
            <a:spLocks/>
          </p:cNvSpPr>
          <p:nvPr/>
        </p:nvSpPr>
        <p:spPr>
          <a:xfrm>
            <a:off x="4107656" y="886703"/>
            <a:ext cx="1016137" cy="54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Example:</a:t>
            </a:r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F120A9-A256-4BC6-864B-913C848AF483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1720123" cy="41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</a:t>
            </a:r>
            <a:r>
              <a:rPr lang="en-US" sz="1600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and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Heap</a:t>
            </a:r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4309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357E069-075D-4E5A-99E7-5528202A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388B1DB-8CDA-4888-8716-AD06E208FBBE}"/>
              </a:ext>
            </a:extLst>
          </p:cNvPr>
          <p:cNvSpPr txBox="1">
            <a:spLocks/>
          </p:cNvSpPr>
          <p:nvPr/>
        </p:nvSpPr>
        <p:spPr>
          <a:xfrm>
            <a:off x="4107656" y="886703"/>
            <a:ext cx="1016137" cy="54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Example:</a:t>
            </a:r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C3B3E8-3226-401D-9D13-7483F1F6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8" y="1353568"/>
            <a:ext cx="8413343" cy="12181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85E7D-2116-4E16-B6AD-C778B21345F4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1720123" cy="418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</a:t>
            </a:r>
            <a:r>
              <a:rPr lang="en-US" sz="1600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u="sng" dirty="0">
                <a:solidFill>
                  <a:schemeClr val="bg1">
                    <a:lumMod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and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Heap</a:t>
            </a:r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90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577155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 Light (Headings)"/>
                <a:cs typeface="Arial" panose="020B0604020202020204" pitchFamily="34" charset="0"/>
              </a:rPr>
              <a:t>I. Basics knowledge about Pointer</a:t>
            </a:r>
          </a:p>
        </p:txBody>
      </p:sp>
      <p:sp>
        <p:nvSpPr>
          <p:cNvPr id="3" name="Google Shape;104;p3">
            <a:extLst>
              <a:ext uri="{FF2B5EF4-FFF2-40B4-BE49-F238E27FC236}">
                <a16:creationId xmlns:a16="http://schemas.microsoft.com/office/drawing/2014/main" id="{1F028FDF-967F-4802-B106-CED344121FA6}"/>
              </a:ext>
            </a:extLst>
          </p:cNvPr>
          <p:cNvSpPr txBox="1">
            <a:spLocks/>
          </p:cNvSpPr>
          <p:nvPr/>
        </p:nvSpPr>
        <p:spPr>
          <a:xfrm>
            <a:off x="3528934" y="2916621"/>
            <a:ext cx="2046935" cy="4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800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en-US" sz="1800" b="1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  <a:r>
              <a:rPr lang="en-US" sz="1800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Why use Pointer?</a:t>
            </a:r>
            <a:endParaRPr lang="en-US" sz="1800" b="1" u="sng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069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2025993" y="432745"/>
            <a:ext cx="5557655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 sz="4000"/>
              <a:t>What can we achieve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2892841" y="1363397"/>
            <a:ext cx="3823957" cy="1111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14350" lvl="0" indent="-285750" algn="just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Get more familiar with </a:t>
            </a:r>
            <a:r>
              <a:rPr lang="en-US" b="1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C++ pointer</a:t>
            </a:r>
            <a:endParaRPr dirty="0"/>
          </a:p>
          <a:p>
            <a:pPr marL="514350" lvl="0" indent="-285750" algn="just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❑"/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Avoid some errors when using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pointer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endParaRPr lang="en-US" b="1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285750" algn="just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❑"/>
            </a:pPr>
            <a:r>
              <a:rPr lang="en-US" dirty="0">
                <a:solidFill>
                  <a:srgbClr val="202122"/>
                </a:solidFill>
                <a:latin typeface="Arial"/>
                <a:cs typeface="Arial"/>
                <a:sym typeface="Arial"/>
              </a:rPr>
              <a:t>Improve debugging skills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846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7F5842-CD7E-4D55-9705-ABF8AFFD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B421F5-C155-4B0F-A263-56A8A173FDE8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2080893" cy="67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 Why use C++ pointer?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FE8D4-DE82-4D1D-B91E-5F6DFA4E0280}"/>
              </a:ext>
            </a:extLst>
          </p:cNvPr>
          <p:cNvSpPr txBox="1"/>
          <p:nvPr/>
        </p:nvSpPr>
        <p:spPr>
          <a:xfrm>
            <a:off x="811923" y="1080154"/>
            <a:ext cx="1929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Just like use 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3A064-4521-404E-9D1B-F4AFCB10DC3B}"/>
              </a:ext>
            </a:extLst>
          </p:cNvPr>
          <p:cNvSpPr txBox="1"/>
          <p:nvPr/>
        </p:nvSpPr>
        <p:spPr>
          <a:xfrm>
            <a:off x="811922" y="1387931"/>
            <a:ext cx="7686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Imagine, if your project (</a:t>
            </a:r>
            <a:r>
              <a:rPr lang="en-US" dirty="0" err="1"/>
              <a:t>IMP_Cve</a:t>
            </a:r>
            <a:r>
              <a:rPr lang="en-US" dirty="0"/>
              <a:t>, PSC, CNN,…) only uses local variables without dynamic allocation and pointers =&gt; Not enough Stack for declare new variable</a:t>
            </a:r>
          </a:p>
          <a:p>
            <a:endParaRPr lang="en-US" dirty="0"/>
          </a:p>
          <a:p>
            <a:r>
              <a:rPr lang="en-US" dirty="0"/>
              <a:t>      So, I think if we use pointer + new operator =&gt; Save the Stack memory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A60740-8ACD-4DD6-BFB2-216AE392D98B}"/>
              </a:ext>
            </a:extLst>
          </p:cNvPr>
          <p:cNvSpPr txBox="1"/>
          <p:nvPr/>
        </p:nvSpPr>
        <p:spPr>
          <a:xfrm>
            <a:off x="811923" y="2417861"/>
            <a:ext cx="768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-     Memory can be dynamically allocated and de-allocated using pointers.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DB5BF1-708F-4DC7-936B-6D17CE97567A}"/>
              </a:ext>
            </a:extLst>
          </p:cNvPr>
          <p:cNvSpPr txBox="1"/>
          <p:nvPr/>
        </p:nvSpPr>
        <p:spPr>
          <a:xfrm>
            <a:off x="811923" y="2801461"/>
            <a:ext cx="768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-     …</a:t>
            </a:r>
          </a:p>
        </p:txBody>
      </p:sp>
    </p:spTree>
    <p:extLst>
      <p:ext uri="{BB962C8B-B14F-4D97-AF65-F5344CB8AC3E}">
        <p14:creationId xmlns:p14="http://schemas.microsoft.com/office/powerpoint/2010/main" val="50229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577155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 Light (Headings)"/>
                <a:cs typeface="Arial" panose="020B0604020202020204" pitchFamily="34" charset="0"/>
              </a:rPr>
              <a:t>I. Basics knowledge about Pointer</a:t>
            </a:r>
          </a:p>
        </p:txBody>
      </p:sp>
      <p:sp>
        <p:nvSpPr>
          <p:cNvPr id="3" name="Google Shape;104;p3">
            <a:extLst>
              <a:ext uri="{FF2B5EF4-FFF2-40B4-BE49-F238E27FC236}">
                <a16:creationId xmlns:a16="http://schemas.microsoft.com/office/drawing/2014/main" id="{1F028FDF-967F-4802-B106-CED344121FA6}"/>
              </a:ext>
            </a:extLst>
          </p:cNvPr>
          <p:cNvSpPr txBox="1">
            <a:spLocks/>
          </p:cNvSpPr>
          <p:nvPr/>
        </p:nvSpPr>
        <p:spPr>
          <a:xfrm>
            <a:off x="2701239" y="2916621"/>
            <a:ext cx="3794149" cy="4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800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</a:t>
            </a:r>
            <a:r>
              <a:rPr lang="en-US" sz="1800" b="1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Use Pointer</a:t>
            </a:r>
            <a:r>
              <a:rPr lang="en-US" sz="1800" b="1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03692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C5E4D8-6EF6-4DC7-B7F0-86BB2D10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C80123-8862-4FC2-AA09-184AA72CC4E0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3335565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 Use Pointer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 </a:t>
            </a:r>
          </a:p>
          <a:p>
            <a:pPr marL="0" indent="0"/>
            <a:endParaRPr lang="vi-VN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64E3D5C-CD5C-46E7-AB79-4505777772D8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3.1 Pointer point to a variable in Stack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52AB00C-A16D-4A8A-AFAF-DC23869D7889}"/>
              </a:ext>
            </a:extLst>
          </p:cNvPr>
          <p:cNvSpPr txBox="1">
            <a:spLocks/>
          </p:cNvSpPr>
          <p:nvPr/>
        </p:nvSpPr>
        <p:spPr>
          <a:xfrm>
            <a:off x="909300" y="125136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3.2 Assign Pointer to a Pointer:</a:t>
            </a:r>
            <a:endParaRPr lang="en-US" u="sng" dirty="0">
              <a:solidFill>
                <a:schemeClr val="bg2">
                  <a:lumMod val="60000"/>
                  <a:lumOff val="4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3119637-A22F-4B8C-B67D-BEC575247466}"/>
              </a:ext>
            </a:extLst>
          </p:cNvPr>
          <p:cNvSpPr txBox="1">
            <a:spLocks/>
          </p:cNvSpPr>
          <p:nvPr/>
        </p:nvSpPr>
        <p:spPr>
          <a:xfrm>
            <a:off x="909299" y="1520014"/>
            <a:ext cx="2464521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3.3 Pointer point to a Pointer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45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C5E4D8-6EF6-4DC7-B7F0-86BB2D10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C80123-8862-4FC2-AA09-184AA72CC4E0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1316265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 Use Pointer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64E3D5C-CD5C-46E7-AB79-4505777772D8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536576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3.1 Pointer point to a variable in Stack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sz="1600" b="1" dirty="0">
              <a:solidFill>
                <a:schemeClr val="tx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52AB00C-A16D-4A8A-AFAF-DC23869D7889}"/>
              </a:ext>
            </a:extLst>
          </p:cNvPr>
          <p:cNvSpPr txBox="1">
            <a:spLocks/>
          </p:cNvSpPr>
          <p:nvPr/>
        </p:nvSpPr>
        <p:spPr>
          <a:xfrm>
            <a:off x="909300" y="125136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3.2 Assign Pointer to a Pointer:</a:t>
            </a:r>
            <a:endParaRPr lang="en-US" u="sng" dirty="0">
              <a:solidFill>
                <a:schemeClr val="bg2">
                  <a:lumMod val="60000"/>
                  <a:lumOff val="4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3119637-A22F-4B8C-B67D-BEC575247466}"/>
              </a:ext>
            </a:extLst>
          </p:cNvPr>
          <p:cNvSpPr txBox="1">
            <a:spLocks/>
          </p:cNvSpPr>
          <p:nvPr/>
        </p:nvSpPr>
        <p:spPr>
          <a:xfrm>
            <a:off x="909299" y="1520014"/>
            <a:ext cx="2464521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3.3 Pointer point to a Pointer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537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C5E4D8-6EF6-4DC7-B7F0-86BB2D10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C80123-8862-4FC2-AA09-184AA72CC4E0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1316265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 Use Pointer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F38C3-0708-426F-9E0C-74D7B83D4CB5}"/>
              </a:ext>
            </a:extLst>
          </p:cNvPr>
          <p:cNvSpPr txBox="1"/>
          <p:nvPr/>
        </p:nvSpPr>
        <p:spPr>
          <a:xfrm>
            <a:off x="1075565" y="2198757"/>
            <a:ext cx="210627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 a = 10;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int* p = &amp;a;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76017C-20A5-41B8-BCF6-83A746C36FBD}"/>
              </a:ext>
            </a:extLst>
          </p:cNvPr>
          <p:cNvSpPr/>
          <p:nvPr/>
        </p:nvSpPr>
        <p:spPr>
          <a:xfrm>
            <a:off x="4690241" y="2198757"/>
            <a:ext cx="1509486" cy="24904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56F78-44D4-4B2D-A4F5-B69036EDF13D}"/>
              </a:ext>
            </a:extLst>
          </p:cNvPr>
          <p:cNvSpPr txBox="1"/>
          <p:nvPr/>
        </p:nvSpPr>
        <p:spPr>
          <a:xfrm>
            <a:off x="4755374" y="1840342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981D5-CD58-488E-8901-DB20F0DACD2F}"/>
              </a:ext>
            </a:extLst>
          </p:cNvPr>
          <p:cNvSpPr txBox="1"/>
          <p:nvPr/>
        </p:nvSpPr>
        <p:spPr>
          <a:xfrm>
            <a:off x="5033924" y="3820380"/>
            <a:ext cx="1100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a = 10</a:t>
            </a:r>
            <a:endParaRPr lang="vi-V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A0381-06E3-408F-9556-F4E165AB43F8}"/>
              </a:ext>
            </a:extLst>
          </p:cNvPr>
          <p:cNvSpPr txBox="1"/>
          <p:nvPr/>
        </p:nvSpPr>
        <p:spPr>
          <a:xfrm>
            <a:off x="4794793" y="2803749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 p</a:t>
            </a:r>
            <a:endParaRPr lang="vi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221301-42AC-4DA4-8737-626DAD0121D1}"/>
              </a:ext>
            </a:extLst>
          </p:cNvPr>
          <p:cNvCxnSpPr>
            <a:cxnSpLocks/>
          </p:cNvCxnSpPr>
          <p:nvPr/>
        </p:nvCxnSpPr>
        <p:spPr>
          <a:xfrm>
            <a:off x="5249917" y="3111526"/>
            <a:ext cx="116662" cy="708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52AB00C-A16D-4A8A-AFAF-DC23869D7889}"/>
              </a:ext>
            </a:extLst>
          </p:cNvPr>
          <p:cNvSpPr txBox="1">
            <a:spLocks/>
          </p:cNvSpPr>
          <p:nvPr/>
        </p:nvSpPr>
        <p:spPr>
          <a:xfrm>
            <a:off x="909300" y="125136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3.2 Assign Pointer to a Pointer:</a:t>
            </a:r>
            <a:endParaRPr lang="en-US" u="sng" dirty="0">
              <a:solidFill>
                <a:schemeClr val="bg2">
                  <a:lumMod val="60000"/>
                  <a:lumOff val="4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3119637-A22F-4B8C-B67D-BEC575247466}"/>
              </a:ext>
            </a:extLst>
          </p:cNvPr>
          <p:cNvSpPr txBox="1">
            <a:spLocks/>
          </p:cNvSpPr>
          <p:nvPr/>
        </p:nvSpPr>
        <p:spPr>
          <a:xfrm>
            <a:off x="909299" y="1520014"/>
            <a:ext cx="2464521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3.3 Pointer point to a Pointer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573351B-C9F5-40AA-9B31-9770F3882264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536576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3.1 Pointer point to a variable in Stack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5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C5E4D8-6EF6-4DC7-B7F0-86BB2D10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C80123-8862-4FC2-AA09-184AA72CC4E0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1316265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 Use Pointer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64E3D5C-CD5C-46E7-AB79-4505777772D8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3.1 Pointer point to a variable in Stack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52AB00C-A16D-4A8A-AFAF-DC23869D7889}"/>
              </a:ext>
            </a:extLst>
          </p:cNvPr>
          <p:cNvSpPr txBox="1">
            <a:spLocks/>
          </p:cNvSpPr>
          <p:nvPr/>
        </p:nvSpPr>
        <p:spPr>
          <a:xfrm>
            <a:off x="909300" y="125136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3.2 Assign Pointer to a Pointer:</a:t>
            </a:r>
            <a:endParaRPr lang="en-US" sz="1600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sz="1600" b="1" dirty="0">
              <a:solidFill>
                <a:schemeClr val="tx1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3119637-A22F-4B8C-B67D-BEC575247466}"/>
              </a:ext>
            </a:extLst>
          </p:cNvPr>
          <p:cNvSpPr txBox="1">
            <a:spLocks/>
          </p:cNvSpPr>
          <p:nvPr/>
        </p:nvSpPr>
        <p:spPr>
          <a:xfrm>
            <a:off x="909299" y="1520014"/>
            <a:ext cx="2464521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3.3 Pointer point to a Pointer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83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C5E4D8-6EF6-4DC7-B7F0-86BB2D10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C80123-8862-4FC2-AA09-184AA72CC4E0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1316265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 Use Pointer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F38C3-0708-426F-9E0C-74D7B83D4CB5}"/>
              </a:ext>
            </a:extLst>
          </p:cNvPr>
          <p:cNvSpPr txBox="1"/>
          <p:nvPr/>
        </p:nvSpPr>
        <p:spPr>
          <a:xfrm>
            <a:off x="1075565" y="2198757"/>
            <a:ext cx="2106277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</a:t>
            </a:r>
            <a:r>
              <a:rPr lang="en-US" sz="1800" b="1" u="sng" dirty="0"/>
              <a:t>1</a:t>
            </a:r>
            <a:r>
              <a:rPr lang="en-US" u="sng" dirty="0"/>
              <a:t>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 a = 10;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int* p1 = &amp;a;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int* p2 = p1;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76017C-20A5-41B8-BCF6-83A746C36FBD}"/>
              </a:ext>
            </a:extLst>
          </p:cNvPr>
          <p:cNvSpPr/>
          <p:nvPr/>
        </p:nvSpPr>
        <p:spPr>
          <a:xfrm>
            <a:off x="4690241" y="2198757"/>
            <a:ext cx="1509486" cy="24904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56F78-44D4-4B2D-A4F5-B69036EDF13D}"/>
              </a:ext>
            </a:extLst>
          </p:cNvPr>
          <p:cNvSpPr txBox="1"/>
          <p:nvPr/>
        </p:nvSpPr>
        <p:spPr>
          <a:xfrm>
            <a:off x="4755374" y="1840342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981D5-CD58-488E-8901-DB20F0DACD2F}"/>
              </a:ext>
            </a:extLst>
          </p:cNvPr>
          <p:cNvSpPr txBox="1"/>
          <p:nvPr/>
        </p:nvSpPr>
        <p:spPr>
          <a:xfrm>
            <a:off x="4884151" y="3872346"/>
            <a:ext cx="933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a = 10</a:t>
            </a:r>
            <a:endParaRPr lang="vi-V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A0381-06E3-408F-9556-F4E165AB43F8}"/>
              </a:ext>
            </a:extLst>
          </p:cNvPr>
          <p:cNvSpPr txBox="1"/>
          <p:nvPr/>
        </p:nvSpPr>
        <p:spPr>
          <a:xfrm>
            <a:off x="4724555" y="280597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 p1</a:t>
            </a:r>
            <a:endParaRPr lang="vi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221301-42AC-4DA4-8737-626DAD0121D1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5070964" y="3113754"/>
            <a:ext cx="279849" cy="7585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64E3D5C-CD5C-46E7-AB79-4505777772D8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3.1 Pointer point to a variable in Stack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52AB00C-A16D-4A8A-AFAF-DC23869D7889}"/>
              </a:ext>
            </a:extLst>
          </p:cNvPr>
          <p:cNvSpPr txBox="1">
            <a:spLocks/>
          </p:cNvSpPr>
          <p:nvPr/>
        </p:nvSpPr>
        <p:spPr>
          <a:xfrm>
            <a:off x="909300" y="125136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3.2 Assign Pointer to a Pointer:</a:t>
            </a:r>
            <a:endParaRPr lang="en-US" sz="1600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sz="1600" b="1" dirty="0">
              <a:solidFill>
                <a:schemeClr val="tx1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3119637-A22F-4B8C-B67D-BEC575247466}"/>
              </a:ext>
            </a:extLst>
          </p:cNvPr>
          <p:cNvSpPr txBox="1">
            <a:spLocks/>
          </p:cNvSpPr>
          <p:nvPr/>
        </p:nvSpPr>
        <p:spPr>
          <a:xfrm>
            <a:off x="909299" y="1520014"/>
            <a:ext cx="2464521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3.3 Pointer point to a Pointer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C324C-5195-44EA-B24F-A6142E7530B1}"/>
              </a:ext>
            </a:extLst>
          </p:cNvPr>
          <p:cNvSpPr txBox="1"/>
          <p:nvPr/>
        </p:nvSpPr>
        <p:spPr>
          <a:xfrm>
            <a:off x="5385127" y="300960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 p2</a:t>
            </a:r>
            <a:endParaRPr lang="vi-V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DC468B-25FA-400F-9831-1BF8A1CDBB41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5444984" y="3317381"/>
            <a:ext cx="286552" cy="5549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47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C5E4D8-6EF6-4DC7-B7F0-86BB2D10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C80123-8862-4FC2-AA09-184AA72CC4E0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1316265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 Use Pointer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BF38C3-0708-426F-9E0C-74D7B83D4CB5}"/>
              </a:ext>
            </a:extLst>
          </p:cNvPr>
          <p:cNvSpPr txBox="1"/>
          <p:nvPr/>
        </p:nvSpPr>
        <p:spPr>
          <a:xfrm>
            <a:off x="1075565" y="2198757"/>
            <a:ext cx="286663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</a:t>
            </a:r>
            <a:r>
              <a:rPr lang="en-US" sz="1800" b="1" u="sng" dirty="0"/>
              <a:t>2</a:t>
            </a:r>
            <a:r>
              <a:rPr lang="en-US" u="sng" dirty="0"/>
              <a:t>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int* p1 = new int[3];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int* p2 = p1;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76017C-20A5-41B8-BCF6-83A746C36FBD}"/>
              </a:ext>
            </a:extLst>
          </p:cNvPr>
          <p:cNvSpPr/>
          <p:nvPr/>
        </p:nvSpPr>
        <p:spPr>
          <a:xfrm>
            <a:off x="4690241" y="2198757"/>
            <a:ext cx="1509486" cy="24904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56F78-44D4-4B2D-A4F5-B69036EDF13D}"/>
              </a:ext>
            </a:extLst>
          </p:cNvPr>
          <p:cNvSpPr txBox="1"/>
          <p:nvPr/>
        </p:nvSpPr>
        <p:spPr>
          <a:xfrm>
            <a:off x="4755374" y="1840342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A0381-06E3-408F-9556-F4E165AB43F8}"/>
              </a:ext>
            </a:extLst>
          </p:cNvPr>
          <p:cNvSpPr txBox="1"/>
          <p:nvPr/>
        </p:nvSpPr>
        <p:spPr>
          <a:xfrm>
            <a:off x="4919918" y="257194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 p1</a:t>
            </a:r>
            <a:endParaRPr lang="vi-V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221301-42AC-4DA4-8737-626DAD0121D1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612736" y="2725832"/>
            <a:ext cx="902364" cy="285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64E3D5C-CD5C-46E7-AB79-4505777772D8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3.1 Pointer point to a variable in Stack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52AB00C-A16D-4A8A-AFAF-DC23869D7889}"/>
              </a:ext>
            </a:extLst>
          </p:cNvPr>
          <p:cNvSpPr txBox="1">
            <a:spLocks/>
          </p:cNvSpPr>
          <p:nvPr/>
        </p:nvSpPr>
        <p:spPr>
          <a:xfrm>
            <a:off x="909300" y="125136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3.2 Assign Pointer to a Pointer:</a:t>
            </a:r>
            <a:endParaRPr lang="en-US" sz="1600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sz="1600" b="1" dirty="0">
              <a:solidFill>
                <a:schemeClr val="tx1"/>
              </a:solidFill>
            </a:endParaRP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3119637-A22F-4B8C-B67D-BEC575247466}"/>
              </a:ext>
            </a:extLst>
          </p:cNvPr>
          <p:cNvSpPr txBox="1">
            <a:spLocks/>
          </p:cNvSpPr>
          <p:nvPr/>
        </p:nvSpPr>
        <p:spPr>
          <a:xfrm>
            <a:off x="909299" y="1520014"/>
            <a:ext cx="2464521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3.3 Pointer point to a Pointer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C324C-5195-44EA-B24F-A6142E7530B1}"/>
              </a:ext>
            </a:extLst>
          </p:cNvPr>
          <p:cNvSpPr txBox="1"/>
          <p:nvPr/>
        </p:nvSpPr>
        <p:spPr>
          <a:xfrm>
            <a:off x="4996507" y="3259506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 p2</a:t>
            </a:r>
            <a:endParaRPr lang="vi-V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DC468B-25FA-400F-9831-1BF8A1CDBB41}"/>
              </a:ext>
            </a:extLst>
          </p:cNvPr>
          <p:cNvCxnSpPr>
            <a:cxnSpLocks/>
          </p:cNvCxnSpPr>
          <p:nvPr/>
        </p:nvCxnSpPr>
        <p:spPr>
          <a:xfrm flipV="1">
            <a:off x="5689325" y="3101340"/>
            <a:ext cx="825775" cy="3502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F5FC69-4B5D-4C2B-A20C-ED18EC9A4A84}"/>
              </a:ext>
            </a:extLst>
          </p:cNvPr>
          <p:cNvSpPr/>
          <p:nvPr/>
        </p:nvSpPr>
        <p:spPr>
          <a:xfrm>
            <a:off x="6599156" y="1462842"/>
            <a:ext cx="1509486" cy="295268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747428-43DD-4B47-B796-708BBC3061D1}"/>
              </a:ext>
            </a:extLst>
          </p:cNvPr>
          <p:cNvSpPr txBox="1"/>
          <p:nvPr/>
        </p:nvSpPr>
        <p:spPr>
          <a:xfrm>
            <a:off x="6648523" y="1097475"/>
            <a:ext cx="1379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Memory Heap</a:t>
            </a:r>
            <a:endParaRPr lang="vi-V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5BD593-61F1-40A1-A0F5-632DE599D082}"/>
              </a:ext>
            </a:extLst>
          </p:cNvPr>
          <p:cNvSpPr/>
          <p:nvPr/>
        </p:nvSpPr>
        <p:spPr>
          <a:xfrm>
            <a:off x="6693307" y="4485289"/>
            <a:ext cx="1321184" cy="247518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vi-V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7E2BAC-5344-43BF-9FBA-C06D43EC2E4A}"/>
              </a:ext>
            </a:extLst>
          </p:cNvPr>
          <p:cNvSpPr/>
          <p:nvPr/>
        </p:nvSpPr>
        <p:spPr>
          <a:xfrm>
            <a:off x="6615480" y="2903413"/>
            <a:ext cx="1506243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sizeof</a:t>
            </a:r>
            <a:r>
              <a:rPr lang="en-US" dirty="0"/>
              <a:t>(int)*3</a:t>
            </a:r>
            <a:endParaRPr lang="vi-VN" dirty="0"/>
          </a:p>
        </p:txBody>
      </p:sp>
      <p:sp>
        <p:nvSpPr>
          <p:cNvPr id="22" name="Action Button: Go Forward or Next 2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E6BDC7C1-8BBF-446F-961C-2A0C7239B053}"/>
              </a:ext>
            </a:extLst>
          </p:cNvPr>
          <p:cNvSpPr/>
          <p:nvPr/>
        </p:nvSpPr>
        <p:spPr>
          <a:xfrm>
            <a:off x="8568305" y="164092"/>
            <a:ext cx="422728" cy="346686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409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18" grpId="0"/>
      <p:bldP spid="19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C5E4D8-6EF6-4DC7-B7F0-86BB2D10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C80123-8862-4FC2-AA09-184AA72CC4E0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1316265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 Use Pointer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64E3D5C-CD5C-46E7-AB79-4505777772D8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3.1 Pointer point to a variable in Stack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52AB00C-A16D-4A8A-AFAF-DC23869D7889}"/>
              </a:ext>
            </a:extLst>
          </p:cNvPr>
          <p:cNvSpPr txBox="1">
            <a:spLocks/>
          </p:cNvSpPr>
          <p:nvPr/>
        </p:nvSpPr>
        <p:spPr>
          <a:xfrm>
            <a:off x="909300" y="125136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3.2 Assign Pointer to a Pointer:</a:t>
            </a:r>
            <a:endParaRPr lang="en-US" u="sng" dirty="0">
              <a:solidFill>
                <a:schemeClr val="bg2">
                  <a:lumMod val="60000"/>
                  <a:lumOff val="4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3119637-A22F-4B8C-B67D-BEC575247466}"/>
              </a:ext>
            </a:extLst>
          </p:cNvPr>
          <p:cNvSpPr txBox="1">
            <a:spLocks/>
          </p:cNvSpPr>
          <p:nvPr/>
        </p:nvSpPr>
        <p:spPr>
          <a:xfrm>
            <a:off x="909299" y="1520014"/>
            <a:ext cx="2464521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3.3 Pointer point to a Pointer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568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C5E4D8-6EF6-4DC7-B7F0-86BB2D10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C80123-8862-4FC2-AA09-184AA72CC4E0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1316265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 Use Pointer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64E3D5C-CD5C-46E7-AB79-4505777772D8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3.1 Pointer point to a variable in Stack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52AB00C-A16D-4A8A-AFAF-DC23869D7889}"/>
              </a:ext>
            </a:extLst>
          </p:cNvPr>
          <p:cNvSpPr txBox="1">
            <a:spLocks/>
          </p:cNvSpPr>
          <p:nvPr/>
        </p:nvSpPr>
        <p:spPr>
          <a:xfrm>
            <a:off x="909300" y="125136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3.2 Assign Pointer to a Pointer:</a:t>
            </a:r>
            <a:endParaRPr lang="en-US" u="sng" dirty="0">
              <a:solidFill>
                <a:schemeClr val="bg2">
                  <a:lumMod val="60000"/>
                  <a:lumOff val="4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3119637-A22F-4B8C-B67D-BEC575247466}"/>
              </a:ext>
            </a:extLst>
          </p:cNvPr>
          <p:cNvSpPr txBox="1">
            <a:spLocks/>
          </p:cNvSpPr>
          <p:nvPr/>
        </p:nvSpPr>
        <p:spPr>
          <a:xfrm>
            <a:off x="909299" y="1520014"/>
            <a:ext cx="2464521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3.3 Pointer point to a Pointer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b="1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E5CFF6-1B26-48E9-8ECD-8CF87A3E78B5}"/>
              </a:ext>
            </a:extLst>
          </p:cNvPr>
          <p:cNvGrpSpPr/>
          <p:nvPr/>
        </p:nvGrpSpPr>
        <p:grpSpPr>
          <a:xfrm>
            <a:off x="1828800" y="2368280"/>
            <a:ext cx="4922520" cy="1021080"/>
            <a:chOff x="1668780" y="2971800"/>
            <a:chExt cx="4922520" cy="10210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92BC8E-66B9-4DED-852F-169B4D588DF9}"/>
                </a:ext>
              </a:extLst>
            </p:cNvPr>
            <p:cNvSpPr/>
            <p:nvPr/>
          </p:nvSpPr>
          <p:spPr>
            <a:xfrm>
              <a:off x="1668780" y="2971800"/>
              <a:ext cx="4922520" cy="1021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ACE7F15-F9EC-476F-AA74-834267D79EF2}"/>
                </a:ext>
              </a:extLst>
            </p:cNvPr>
            <p:cNvSpPr/>
            <p:nvPr/>
          </p:nvSpPr>
          <p:spPr>
            <a:xfrm>
              <a:off x="1929908" y="3417284"/>
              <a:ext cx="982980" cy="34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Address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6479BA-88E2-481B-BFAE-1360A0CC0B15}"/>
                </a:ext>
              </a:extLst>
            </p:cNvPr>
            <p:cNvSpPr/>
            <p:nvPr/>
          </p:nvSpPr>
          <p:spPr>
            <a:xfrm>
              <a:off x="3589020" y="3417284"/>
              <a:ext cx="982980" cy="34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Address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4E08FB5-67B6-4AE3-91E8-E9FF5DC6EFF1}"/>
                </a:ext>
              </a:extLst>
            </p:cNvPr>
            <p:cNvSpPr/>
            <p:nvPr/>
          </p:nvSpPr>
          <p:spPr>
            <a:xfrm>
              <a:off x="5248132" y="3405568"/>
              <a:ext cx="982980" cy="3412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Value</a:t>
              </a:r>
              <a:endParaRPr lang="vi-VN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59EE81F-998F-4C7B-9768-7EB8ABB73096}"/>
                </a:ext>
              </a:extLst>
            </p:cNvPr>
            <p:cNvCxnSpPr>
              <a:stCxn id="2" idx="3"/>
              <a:endCxn id="9" idx="1"/>
            </p:cNvCxnSpPr>
            <p:nvPr/>
          </p:nvCxnSpPr>
          <p:spPr>
            <a:xfrm>
              <a:off x="2912888" y="3587892"/>
              <a:ext cx="6761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B7ED926-E655-46AC-928C-5058A4662467}"/>
                </a:ext>
              </a:extLst>
            </p:cNvPr>
            <p:cNvCxnSpPr/>
            <p:nvPr/>
          </p:nvCxnSpPr>
          <p:spPr>
            <a:xfrm>
              <a:off x="4572000" y="3576176"/>
              <a:ext cx="6761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590D76-7C86-4D53-B0AA-D905440E217E}"/>
                </a:ext>
              </a:extLst>
            </p:cNvPr>
            <p:cNvSpPr txBox="1"/>
            <p:nvPr/>
          </p:nvSpPr>
          <p:spPr>
            <a:xfrm>
              <a:off x="2045333" y="3097791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</a:t>
              </a:r>
              <a:endParaRPr lang="vi-V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FA7841-1FDD-4859-B24F-A6F80B84A089}"/>
                </a:ext>
              </a:extLst>
            </p:cNvPr>
            <p:cNvSpPr txBox="1"/>
            <p:nvPr/>
          </p:nvSpPr>
          <p:spPr>
            <a:xfrm>
              <a:off x="3704446" y="3097790"/>
              <a:ext cx="7521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</a:t>
              </a:r>
              <a:endParaRPr lang="vi-V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D702E2-7B45-4CEF-9141-E844605B953A}"/>
                </a:ext>
              </a:extLst>
            </p:cNvPr>
            <p:cNvSpPr txBox="1"/>
            <p:nvPr/>
          </p:nvSpPr>
          <p:spPr>
            <a:xfrm>
              <a:off x="5363557" y="3105383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Variable</a:t>
              </a:r>
              <a:endParaRPr lang="vi-VN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637EBF0-F028-4229-B581-A75A72541FEB}"/>
              </a:ext>
            </a:extLst>
          </p:cNvPr>
          <p:cNvSpPr txBox="1"/>
          <p:nvPr/>
        </p:nvSpPr>
        <p:spPr>
          <a:xfrm>
            <a:off x="2265272" y="364121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ptr2**</a:t>
            </a:r>
            <a:endParaRPr lang="vi-V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597D53-5FB0-4808-A07C-9017FE8F6362}"/>
              </a:ext>
            </a:extLst>
          </p:cNvPr>
          <p:cNvSpPr txBox="1"/>
          <p:nvPr/>
        </p:nvSpPr>
        <p:spPr>
          <a:xfrm>
            <a:off x="3933497" y="372659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ptr1*</a:t>
            </a:r>
            <a:endParaRPr lang="vi-VN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391EACC8-677F-4080-A9E6-1D215BA59F08}"/>
              </a:ext>
            </a:extLst>
          </p:cNvPr>
          <p:cNvSpPr/>
          <p:nvPr/>
        </p:nvSpPr>
        <p:spPr>
          <a:xfrm>
            <a:off x="1529220" y="2571751"/>
            <a:ext cx="752129" cy="1512570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2" name="Arrow: Curved Right 21">
            <a:extLst>
              <a:ext uri="{FF2B5EF4-FFF2-40B4-BE49-F238E27FC236}">
                <a16:creationId xmlns:a16="http://schemas.microsoft.com/office/drawing/2014/main" id="{6214251F-A165-410E-BD98-72D5648A2561}"/>
              </a:ext>
            </a:extLst>
          </p:cNvPr>
          <p:cNvSpPr/>
          <p:nvPr/>
        </p:nvSpPr>
        <p:spPr>
          <a:xfrm>
            <a:off x="3181368" y="2571751"/>
            <a:ext cx="752129" cy="1512570"/>
          </a:xfrm>
          <a:prstGeom prst="curv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6FB532-0A11-49A9-8F97-EE9315FCB137}"/>
              </a:ext>
            </a:extLst>
          </p:cNvPr>
          <p:cNvSpPr txBox="1"/>
          <p:nvPr/>
        </p:nvSpPr>
        <p:spPr>
          <a:xfrm>
            <a:off x="2266476" y="392746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ptr2*</a:t>
            </a:r>
            <a:endParaRPr lang="vi-VN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F0FF05-4E0E-4FFF-9B21-E302F442AAD7}"/>
              </a:ext>
            </a:extLst>
          </p:cNvPr>
          <p:cNvGrpSpPr/>
          <p:nvPr/>
        </p:nvGrpSpPr>
        <p:grpSpPr>
          <a:xfrm>
            <a:off x="2352910" y="3942962"/>
            <a:ext cx="304650" cy="294473"/>
            <a:chOff x="665089" y="4132677"/>
            <a:chExt cx="472599" cy="38403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3737D80-FDB1-4158-A560-0F1B646C5E10}"/>
                </a:ext>
              </a:extLst>
            </p:cNvPr>
            <p:cNvCxnSpPr/>
            <p:nvPr/>
          </p:nvCxnSpPr>
          <p:spPr>
            <a:xfrm>
              <a:off x="665089" y="4148203"/>
              <a:ext cx="459599" cy="368505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22001E-4E13-4AB8-AB09-038747E3E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235" y="4132677"/>
              <a:ext cx="455453" cy="38403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445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14" grpId="0" animBg="1"/>
      <p:bldP spid="22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437A-87F0-490C-B9EF-9118AF6F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402D4-C369-4E67-9384-8ED9370BE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450" y="856075"/>
            <a:ext cx="8482800" cy="3934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 Light (Headings)"/>
                <a:cs typeface="Arial" panose="020B0604020202020204" pitchFamily="34" charset="0"/>
              </a:rPr>
              <a:t>I.   Basics knowledge about Pointer</a:t>
            </a:r>
          </a:p>
          <a:p>
            <a:pPr marL="13716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alibri Light (Headings)"/>
                <a:cs typeface="Arial" panose="020B0604020202020204" pitchFamily="34" charset="0"/>
              </a:rPr>
              <a:t>Stack and Heap</a:t>
            </a:r>
          </a:p>
          <a:p>
            <a:pPr marL="13716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alibri Light (Headings)"/>
                <a:cs typeface="Arial" panose="020B0604020202020204" pitchFamily="34" charset="0"/>
              </a:rPr>
              <a:t>Why we use pointer?</a:t>
            </a:r>
          </a:p>
          <a:p>
            <a:pPr marL="13716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alibri Light (Headings)"/>
                <a:cs typeface="Arial" panose="020B0604020202020204" pitchFamily="34" charset="0"/>
              </a:rPr>
              <a:t>Use pointer:</a:t>
            </a:r>
          </a:p>
          <a:p>
            <a:pPr marL="1717675" lvl="1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alibri Light (Headings)"/>
                <a:cs typeface="Arial" panose="020B0604020202020204" pitchFamily="34" charset="0"/>
              </a:rPr>
              <a:t>3.1  Pointer point to a variable</a:t>
            </a:r>
          </a:p>
          <a:p>
            <a:pPr marL="1717675" lvl="1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alibri Light (Headings)"/>
                <a:cs typeface="Arial" panose="020B0604020202020204" pitchFamily="34" charset="0"/>
              </a:rPr>
              <a:t>3.2  Assign Pointer to Pointer</a:t>
            </a:r>
          </a:p>
          <a:p>
            <a:pPr marL="1717675" lvl="1" indent="0">
              <a:buNone/>
            </a:pPr>
            <a:r>
              <a:rPr lang="en-US" sz="1400" b="1" dirty="0">
                <a:solidFill>
                  <a:schemeClr val="tx1"/>
                </a:solidFill>
                <a:latin typeface="Calibri Light (Headings)"/>
                <a:cs typeface="Arial" panose="020B0604020202020204" pitchFamily="34" charset="0"/>
              </a:rPr>
              <a:t>3.3  Pointer point to Pointer</a:t>
            </a:r>
          </a:p>
          <a:p>
            <a:pPr marL="13716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Calibri Light (Headings)"/>
                <a:cs typeface="Arial" panose="020B0604020202020204" pitchFamily="34" charset="0"/>
              </a:rPr>
              <a:t>Difference pointer and reference in C++</a:t>
            </a:r>
          </a:p>
          <a:p>
            <a:pPr marL="400050" indent="-400050">
              <a:buAutoNum type="romanUcPeriod" startAt="2"/>
            </a:pPr>
            <a:r>
              <a:rPr lang="en-US" b="1" i="0" dirty="0">
                <a:solidFill>
                  <a:schemeClr val="tx1"/>
                </a:solidFill>
                <a:effectLst/>
                <a:latin typeface="Calibri Light (Headings)"/>
                <a:cs typeface="Arial" panose="020B0604020202020204" pitchFamily="34" charset="0"/>
              </a:rPr>
              <a:t>Common pointer mistakes in C++ programming</a:t>
            </a:r>
          </a:p>
          <a:p>
            <a:pPr marL="1371600" indent="-457200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Calibri Light (Headings)"/>
                <a:cs typeface="Arial" panose="020B0604020202020204" pitchFamily="34" charset="0"/>
              </a:rPr>
              <a:t>Usage </a:t>
            </a:r>
            <a:r>
              <a:rPr lang="fr-FR" b="1" i="0" dirty="0">
                <a:solidFill>
                  <a:schemeClr val="tx1"/>
                </a:solidFill>
                <a:effectLst/>
                <a:latin typeface="Calibri Light (Headings)"/>
                <a:cs typeface="Arial" panose="020B0604020202020204" pitchFamily="34" charset="0"/>
              </a:rPr>
              <a:t>pointer cases cause </a:t>
            </a:r>
            <a:r>
              <a:rPr lang="vi-VN" b="1" i="0" dirty="0">
                <a:solidFill>
                  <a:schemeClr val="tx1"/>
                </a:solidFill>
                <a:effectLst/>
                <a:latin typeface="Calibri Light (Headings)"/>
                <a:cs typeface="Arial" panose="020B0604020202020204" pitchFamily="34" charset="0"/>
              </a:rPr>
              <a:t>“</a:t>
            </a:r>
            <a:r>
              <a:rPr lang="fr-FR" b="1" i="0" dirty="0" err="1">
                <a:solidFill>
                  <a:schemeClr val="tx1"/>
                </a:solidFill>
                <a:effectLst/>
                <a:latin typeface="Calibri Light (Headings)"/>
                <a:cs typeface="Arial" panose="020B0604020202020204" pitchFamily="34" charset="0"/>
              </a:rPr>
              <a:t>ac</a:t>
            </a:r>
            <a:r>
              <a:rPr lang="vi-VN" b="1" dirty="0">
                <a:solidFill>
                  <a:schemeClr val="tx1"/>
                </a:solidFill>
                <a:latin typeface="Calibri Light (Headings)"/>
                <a:cs typeface="Arial" panose="020B0604020202020204" pitchFamily="34" charset="0"/>
              </a:rPr>
              <a:t>c</a:t>
            </a:r>
            <a:r>
              <a:rPr lang="fr-FR" b="1" i="0" dirty="0" err="1">
                <a:solidFill>
                  <a:schemeClr val="tx1"/>
                </a:solidFill>
                <a:effectLst/>
                <a:latin typeface="Calibri Light (Headings)"/>
                <a:cs typeface="Arial" panose="020B0604020202020204" pitchFamily="34" charset="0"/>
              </a:rPr>
              <a:t>ess</a:t>
            </a:r>
            <a:r>
              <a:rPr lang="en-US" b="1" i="0" dirty="0">
                <a:solidFill>
                  <a:schemeClr val="tx1"/>
                </a:solidFill>
                <a:effectLst/>
                <a:latin typeface="Calibri Light (Headings)"/>
                <a:cs typeface="Arial" panose="020B0604020202020204" pitchFamily="34" charset="0"/>
              </a:rPr>
              <a:t> </a:t>
            </a:r>
            <a:r>
              <a:rPr lang="fr-FR" b="1" i="0" dirty="0">
                <a:solidFill>
                  <a:schemeClr val="tx1"/>
                </a:solidFill>
                <a:effectLst/>
                <a:latin typeface="Calibri Light (Headings)"/>
                <a:cs typeface="Arial" panose="020B0604020202020204" pitchFamily="34" charset="0"/>
              </a:rPr>
              <a:t>violation</a:t>
            </a:r>
            <a:r>
              <a:rPr lang="vi-VN" b="1" i="0" dirty="0">
                <a:solidFill>
                  <a:schemeClr val="tx1"/>
                </a:solidFill>
                <a:effectLst/>
                <a:latin typeface="Calibri Light (Headings)"/>
                <a:cs typeface="Arial" panose="020B0604020202020204" pitchFamily="34" charset="0"/>
              </a:rPr>
              <a:t>”</a:t>
            </a:r>
            <a:r>
              <a:rPr lang="fr-FR" b="1" i="0" dirty="0">
                <a:solidFill>
                  <a:schemeClr val="tx1"/>
                </a:solidFill>
                <a:effectLst/>
                <a:latin typeface="Calibri Light (Headings)"/>
                <a:cs typeface="Arial" panose="020B0604020202020204" pitchFamily="34" charset="0"/>
              </a:rPr>
              <a:t> </a:t>
            </a:r>
            <a:r>
              <a:rPr lang="fr-FR" b="1" i="0" dirty="0" err="1">
                <a:solidFill>
                  <a:schemeClr val="tx1"/>
                </a:solidFill>
                <a:effectLst/>
                <a:latin typeface="Calibri Light (Headings)"/>
                <a:cs typeface="Arial" panose="020B0604020202020204" pitchFamily="34" charset="0"/>
              </a:rPr>
              <a:t>error</a:t>
            </a:r>
            <a:endParaRPr lang="en-US" b="1" i="0" dirty="0">
              <a:solidFill>
                <a:schemeClr val="tx1"/>
              </a:solidFill>
              <a:effectLst/>
              <a:latin typeface="Calibri Light (Headings)"/>
              <a:cs typeface="Arial" panose="020B0604020202020204" pitchFamily="34" charset="0"/>
            </a:endParaRPr>
          </a:p>
          <a:p>
            <a:pPr marL="1371600" indent="-457200">
              <a:buFont typeface="+mj-lt"/>
              <a:buAutoNum type="arabicPeriod"/>
            </a:pPr>
            <a:r>
              <a:rPr lang="fr-FR" b="1" i="0" dirty="0">
                <a:solidFill>
                  <a:schemeClr val="tx1"/>
                </a:solidFill>
                <a:effectLst/>
                <a:latin typeface="Calibri Light (Headings)"/>
                <a:cs typeface="Arial" panose="020B0604020202020204" pitchFamily="34" charset="0"/>
              </a:rPr>
              <a:t>Usage </a:t>
            </a:r>
            <a:r>
              <a:rPr lang="en-US" b="1" i="0" dirty="0">
                <a:solidFill>
                  <a:schemeClr val="tx1"/>
                </a:solidFill>
                <a:effectLst/>
                <a:latin typeface="Calibri Light (Headings)"/>
                <a:cs typeface="Arial" panose="020B0604020202020204" pitchFamily="34" charset="0"/>
              </a:rPr>
              <a:t>pointer cases cause memory leak</a:t>
            </a:r>
          </a:p>
          <a:p>
            <a:pPr marL="0" indent="0">
              <a:buNone/>
            </a:pPr>
            <a:r>
              <a:rPr lang="vi-VN" b="1" dirty="0">
                <a:solidFill>
                  <a:schemeClr val="tx1"/>
                </a:solidFill>
                <a:latin typeface="Calibri Light (Headings)"/>
                <a:cs typeface="Arial" panose="020B0604020202020204" pitchFamily="34" charset="0"/>
              </a:rPr>
              <a:t>III.  Other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27210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C5E4D8-6EF6-4DC7-B7F0-86BB2D10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C80123-8862-4FC2-AA09-184AA72CC4E0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1316265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 Use Pointer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76017C-20A5-41B8-BCF6-83A746C36FBD}"/>
              </a:ext>
            </a:extLst>
          </p:cNvPr>
          <p:cNvSpPr/>
          <p:nvPr/>
        </p:nvSpPr>
        <p:spPr>
          <a:xfrm>
            <a:off x="4690241" y="2198757"/>
            <a:ext cx="1509486" cy="24904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56F78-44D4-4B2D-A4F5-B69036EDF13D}"/>
              </a:ext>
            </a:extLst>
          </p:cNvPr>
          <p:cNvSpPr txBox="1"/>
          <p:nvPr/>
        </p:nvSpPr>
        <p:spPr>
          <a:xfrm>
            <a:off x="4755374" y="1840342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981D5-CD58-488E-8901-DB20F0DACD2F}"/>
              </a:ext>
            </a:extLst>
          </p:cNvPr>
          <p:cNvSpPr txBox="1"/>
          <p:nvPr/>
        </p:nvSpPr>
        <p:spPr>
          <a:xfrm>
            <a:off x="5033924" y="3820380"/>
            <a:ext cx="101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a = 10</a:t>
            </a:r>
            <a:endParaRPr lang="vi-V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A0381-06E3-408F-9556-F4E165AB43F8}"/>
              </a:ext>
            </a:extLst>
          </p:cNvPr>
          <p:cNvSpPr txBox="1"/>
          <p:nvPr/>
        </p:nvSpPr>
        <p:spPr>
          <a:xfrm>
            <a:off x="4752166" y="2947545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 p1</a:t>
            </a:r>
            <a:endParaRPr lang="vi-VN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64E3D5C-CD5C-46E7-AB79-4505777772D8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3.1 Pointer point to a variable in Stack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52AB00C-A16D-4A8A-AFAF-DC23869D7889}"/>
              </a:ext>
            </a:extLst>
          </p:cNvPr>
          <p:cNvSpPr txBox="1">
            <a:spLocks/>
          </p:cNvSpPr>
          <p:nvPr/>
        </p:nvSpPr>
        <p:spPr>
          <a:xfrm>
            <a:off x="909300" y="125136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3.2 Assign Pointer to a Pointer:</a:t>
            </a:r>
            <a:endParaRPr lang="en-US" u="sng" dirty="0">
              <a:solidFill>
                <a:schemeClr val="bg2">
                  <a:lumMod val="60000"/>
                  <a:lumOff val="4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3119637-A22F-4B8C-B67D-BEC575247466}"/>
              </a:ext>
            </a:extLst>
          </p:cNvPr>
          <p:cNvSpPr txBox="1">
            <a:spLocks/>
          </p:cNvSpPr>
          <p:nvPr/>
        </p:nvSpPr>
        <p:spPr>
          <a:xfrm>
            <a:off x="909299" y="1520014"/>
            <a:ext cx="2464521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3.3 Pointer point to a Pointer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1BC92-7CE7-41CD-979F-9E9D9E2F7B54}"/>
              </a:ext>
            </a:extLst>
          </p:cNvPr>
          <p:cNvSpPr txBox="1"/>
          <p:nvPr/>
        </p:nvSpPr>
        <p:spPr>
          <a:xfrm>
            <a:off x="1075565" y="2198757"/>
            <a:ext cx="2866636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</a:t>
            </a:r>
            <a:r>
              <a:rPr lang="en-US" sz="1800" b="1" u="sng" dirty="0"/>
              <a:t>1</a:t>
            </a:r>
            <a:r>
              <a:rPr lang="en-US" u="sng" dirty="0"/>
              <a:t>: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 a = 10;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int* p1 = &amp;a;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int* p2 = &amp;p1;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58C9A3-2153-49FF-8CAD-1A1AB03AF886}"/>
              </a:ext>
            </a:extLst>
          </p:cNvPr>
          <p:cNvCxnSpPr>
            <a:cxnSpLocks/>
          </p:cNvCxnSpPr>
          <p:nvPr/>
        </p:nvCxnSpPr>
        <p:spPr>
          <a:xfrm>
            <a:off x="5227320" y="3288788"/>
            <a:ext cx="217664" cy="597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CEA09A-17D3-49E2-8087-1C72FEF5B25A}"/>
              </a:ext>
            </a:extLst>
          </p:cNvPr>
          <p:cNvSpPr txBox="1"/>
          <p:nvPr/>
        </p:nvSpPr>
        <p:spPr>
          <a:xfrm>
            <a:off x="5309482" y="2265840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 p2</a:t>
            </a:r>
            <a:endParaRPr lang="vi-V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8C6782-49E7-4698-A96C-F7C74A307FCA}"/>
              </a:ext>
            </a:extLst>
          </p:cNvPr>
          <p:cNvCxnSpPr>
            <a:cxnSpLocks/>
          </p:cNvCxnSpPr>
          <p:nvPr/>
        </p:nvCxnSpPr>
        <p:spPr>
          <a:xfrm flipH="1">
            <a:off x="5304843" y="2549254"/>
            <a:ext cx="547317" cy="380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AC9894-7945-44CF-9C48-51358A76958C}"/>
              </a:ext>
            </a:extLst>
          </p:cNvPr>
          <p:cNvGrpSpPr/>
          <p:nvPr/>
        </p:nvGrpSpPr>
        <p:grpSpPr>
          <a:xfrm>
            <a:off x="1373404" y="3816283"/>
            <a:ext cx="1623848" cy="215592"/>
            <a:chOff x="1387366" y="3820380"/>
            <a:chExt cx="1623848" cy="21559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9A8797-DC09-474B-BD65-94271F73451C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3820380"/>
              <a:ext cx="1623848" cy="2155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9F935DA-6005-49D5-8692-478CE75F2E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366" y="3820380"/>
              <a:ext cx="1623848" cy="2155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454DB8E-4871-46A9-8181-F43D3AB6F87B}"/>
              </a:ext>
            </a:extLst>
          </p:cNvPr>
          <p:cNvGrpSpPr/>
          <p:nvPr/>
        </p:nvGrpSpPr>
        <p:grpSpPr>
          <a:xfrm>
            <a:off x="4107855" y="1866700"/>
            <a:ext cx="2674257" cy="2861767"/>
            <a:chOff x="1387366" y="3820380"/>
            <a:chExt cx="1623848" cy="21559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E2CD61-6B5C-49B8-B19F-D40011A8047A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3820380"/>
              <a:ext cx="1623848" cy="2155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F91951-2677-4A43-B944-3DF2D7B63F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366" y="3820380"/>
              <a:ext cx="1623848" cy="2155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51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C5E4D8-6EF6-4DC7-B7F0-86BB2D10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C80123-8862-4FC2-AA09-184AA72CC4E0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1316265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 Use Pointer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76017C-20A5-41B8-BCF6-83A746C36FBD}"/>
              </a:ext>
            </a:extLst>
          </p:cNvPr>
          <p:cNvSpPr/>
          <p:nvPr/>
        </p:nvSpPr>
        <p:spPr>
          <a:xfrm>
            <a:off x="4690241" y="2198757"/>
            <a:ext cx="1509486" cy="24904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56F78-44D4-4B2D-A4F5-B69036EDF13D}"/>
              </a:ext>
            </a:extLst>
          </p:cNvPr>
          <p:cNvSpPr txBox="1"/>
          <p:nvPr/>
        </p:nvSpPr>
        <p:spPr>
          <a:xfrm>
            <a:off x="4755374" y="1840342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981D5-CD58-488E-8901-DB20F0DACD2F}"/>
              </a:ext>
            </a:extLst>
          </p:cNvPr>
          <p:cNvSpPr txBox="1"/>
          <p:nvPr/>
        </p:nvSpPr>
        <p:spPr>
          <a:xfrm>
            <a:off x="5033924" y="3820380"/>
            <a:ext cx="1016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a = 10</a:t>
            </a:r>
            <a:endParaRPr lang="vi-V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A0381-06E3-408F-9556-F4E165AB43F8}"/>
              </a:ext>
            </a:extLst>
          </p:cNvPr>
          <p:cNvSpPr txBox="1"/>
          <p:nvPr/>
        </p:nvSpPr>
        <p:spPr>
          <a:xfrm>
            <a:off x="4752166" y="2947545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 p1</a:t>
            </a:r>
            <a:endParaRPr lang="vi-VN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64E3D5C-CD5C-46E7-AB79-4505777772D8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3.1 Pointer point to a variable in Stack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52AB00C-A16D-4A8A-AFAF-DC23869D7889}"/>
              </a:ext>
            </a:extLst>
          </p:cNvPr>
          <p:cNvSpPr txBox="1">
            <a:spLocks/>
          </p:cNvSpPr>
          <p:nvPr/>
        </p:nvSpPr>
        <p:spPr>
          <a:xfrm>
            <a:off x="909300" y="125136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3.2 Assign Pointer to a Pointer:</a:t>
            </a:r>
            <a:endParaRPr lang="en-US" u="sng" dirty="0">
              <a:solidFill>
                <a:schemeClr val="bg2">
                  <a:lumMod val="60000"/>
                  <a:lumOff val="4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3119637-A22F-4B8C-B67D-BEC575247466}"/>
              </a:ext>
            </a:extLst>
          </p:cNvPr>
          <p:cNvSpPr txBox="1">
            <a:spLocks/>
          </p:cNvSpPr>
          <p:nvPr/>
        </p:nvSpPr>
        <p:spPr>
          <a:xfrm>
            <a:off x="909299" y="1520014"/>
            <a:ext cx="2464521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3.3 Pointer point to a Pointer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1BC92-7CE7-41CD-979F-9E9D9E2F7B54}"/>
              </a:ext>
            </a:extLst>
          </p:cNvPr>
          <p:cNvSpPr txBox="1"/>
          <p:nvPr/>
        </p:nvSpPr>
        <p:spPr>
          <a:xfrm>
            <a:off x="1075565" y="2198757"/>
            <a:ext cx="2866636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</a:t>
            </a:r>
            <a:r>
              <a:rPr lang="en-US" sz="1800" b="1" u="sng" dirty="0"/>
              <a:t>2</a:t>
            </a:r>
            <a:r>
              <a:rPr lang="en-US" u="sng" dirty="0"/>
              <a:t>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 a = 10;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int* p1 = &amp;a;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int** p2 = &amp;p1;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58C9A3-2153-49FF-8CAD-1A1AB03AF886}"/>
              </a:ext>
            </a:extLst>
          </p:cNvPr>
          <p:cNvCxnSpPr>
            <a:cxnSpLocks/>
          </p:cNvCxnSpPr>
          <p:nvPr/>
        </p:nvCxnSpPr>
        <p:spPr>
          <a:xfrm>
            <a:off x="5227320" y="3288788"/>
            <a:ext cx="217664" cy="597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CEA09A-17D3-49E2-8087-1C72FEF5B25A}"/>
              </a:ext>
            </a:extLst>
          </p:cNvPr>
          <p:cNvSpPr txBox="1"/>
          <p:nvPr/>
        </p:nvSpPr>
        <p:spPr>
          <a:xfrm>
            <a:off x="5309482" y="2265840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int** p2</a:t>
            </a:r>
            <a:endParaRPr lang="vi-V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8C6782-49E7-4698-A96C-F7C74A307FCA}"/>
              </a:ext>
            </a:extLst>
          </p:cNvPr>
          <p:cNvCxnSpPr>
            <a:cxnSpLocks/>
          </p:cNvCxnSpPr>
          <p:nvPr/>
        </p:nvCxnSpPr>
        <p:spPr>
          <a:xfrm flipH="1">
            <a:off x="5304843" y="2549254"/>
            <a:ext cx="547317" cy="3805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4CF4F05D-CB0A-4566-9E70-1149BA79A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2745" y="3679610"/>
            <a:ext cx="448547" cy="44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7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C5E4D8-6EF6-4DC7-B7F0-86BB2D10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C80123-8862-4FC2-AA09-184AA72CC4E0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1316265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 Use Pointer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76017C-20A5-41B8-BCF6-83A746C36FBD}"/>
              </a:ext>
            </a:extLst>
          </p:cNvPr>
          <p:cNvSpPr/>
          <p:nvPr/>
        </p:nvSpPr>
        <p:spPr>
          <a:xfrm>
            <a:off x="4690241" y="2198757"/>
            <a:ext cx="1509486" cy="24904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56F78-44D4-4B2D-A4F5-B69036EDF13D}"/>
              </a:ext>
            </a:extLst>
          </p:cNvPr>
          <p:cNvSpPr txBox="1"/>
          <p:nvPr/>
        </p:nvSpPr>
        <p:spPr>
          <a:xfrm>
            <a:off x="4755374" y="1840342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A0381-06E3-408F-9556-F4E165AB43F8}"/>
              </a:ext>
            </a:extLst>
          </p:cNvPr>
          <p:cNvSpPr txBox="1"/>
          <p:nvPr/>
        </p:nvSpPr>
        <p:spPr>
          <a:xfrm>
            <a:off x="4881399" y="3637767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 p1</a:t>
            </a:r>
            <a:endParaRPr lang="vi-VN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64E3D5C-CD5C-46E7-AB79-4505777772D8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3.1 Pointer point to a variable in Stack</a:t>
            </a:r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52AB00C-A16D-4A8A-AFAF-DC23869D7889}"/>
              </a:ext>
            </a:extLst>
          </p:cNvPr>
          <p:cNvSpPr txBox="1">
            <a:spLocks/>
          </p:cNvSpPr>
          <p:nvPr/>
        </p:nvSpPr>
        <p:spPr>
          <a:xfrm>
            <a:off x="909300" y="125136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3.2 Assign Pointer to a Pointer:</a:t>
            </a:r>
            <a:endParaRPr lang="en-US" u="sng" dirty="0">
              <a:solidFill>
                <a:schemeClr val="bg2">
                  <a:lumMod val="60000"/>
                  <a:lumOff val="40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3119637-A22F-4B8C-B67D-BEC575247466}"/>
              </a:ext>
            </a:extLst>
          </p:cNvPr>
          <p:cNvSpPr txBox="1">
            <a:spLocks/>
          </p:cNvSpPr>
          <p:nvPr/>
        </p:nvSpPr>
        <p:spPr>
          <a:xfrm>
            <a:off x="909299" y="1520014"/>
            <a:ext cx="2464521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3.3 Pointer point to a Pointer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F1BC92-7CE7-41CD-979F-9E9D9E2F7B54}"/>
              </a:ext>
            </a:extLst>
          </p:cNvPr>
          <p:cNvSpPr txBox="1"/>
          <p:nvPr/>
        </p:nvSpPr>
        <p:spPr>
          <a:xfrm>
            <a:off x="1075565" y="2198757"/>
            <a:ext cx="2866636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</a:t>
            </a:r>
            <a:r>
              <a:rPr lang="en-US" sz="1800" b="1" u="sng" dirty="0"/>
              <a:t>3</a:t>
            </a:r>
            <a:r>
              <a:rPr lang="en-US" u="sng" dirty="0"/>
              <a:t>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int* p1 = new int[3];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int** p2 = &amp;p1;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58C9A3-2153-49FF-8CAD-1A1AB03AF886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574217" y="3057301"/>
            <a:ext cx="1011858" cy="7343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CEA09A-17D3-49E2-8087-1C72FEF5B25A}"/>
              </a:ext>
            </a:extLst>
          </p:cNvPr>
          <p:cNvSpPr txBox="1"/>
          <p:nvPr/>
        </p:nvSpPr>
        <p:spPr>
          <a:xfrm>
            <a:off x="4846133" y="2879083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int** p2</a:t>
            </a:r>
            <a:endParaRPr lang="vi-V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8C6782-49E7-4698-A96C-F7C74A307FCA}"/>
              </a:ext>
            </a:extLst>
          </p:cNvPr>
          <p:cNvCxnSpPr>
            <a:cxnSpLocks/>
          </p:cNvCxnSpPr>
          <p:nvPr/>
        </p:nvCxnSpPr>
        <p:spPr>
          <a:xfrm flipH="1">
            <a:off x="5339898" y="3186860"/>
            <a:ext cx="105087" cy="450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9300CF-FF7D-456B-85F7-EA1C13AACC95}"/>
              </a:ext>
            </a:extLst>
          </p:cNvPr>
          <p:cNvSpPr/>
          <p:nvPr/>
        </p:nvSpPr>
        <p:spPr>
          <a:xfrm>
            <a:off x="6599156" y="1462842"/>
            <a:ext cx="1509486" cy="295268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B31D08-3EC1-4F92-B291-69D9BFAA766B}"/>
              </a:ext>
            </a:extLst>
          </p:cNvPr>
          <p:cNvSpPr txBox="1"/>
          <p:nvPr/>
        </p:nvSpPr>
        <p:spPr>
          <a:xfrm>
            <a:off x="6648523" y="1097475"/>
            <a:ext cx="1379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Memory Heap</a:t>
            </a:r>
            <a:endParaRPr lang="vi-V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85695E-13E5-4068-8ED4-5ECF33FB1FB8}"/>
              </a:ext>
            </a:extLst>
          </p:cNvPr>
          <p:cNvSpPr/>
          <p:nvPr/>
        </p:nvSpPr>
        <p:spPr>
          <a:xfrm>
            <a:off x="6693307" y="4485289"/>
            <a:ext cx="1321184" cy="247518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vi-V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6C0DFB-B29A-4BC5-89F6-5175BAB1E442}"/>
              </a:ext>
            </a:extLst>
          </p:cNvPr>
          <p:cNvSpPr/>
          <p:nvPr/>
        </p:nvSpPr>
        <p:spPr>
          <a:xfrm>
            <a:off x="6615480" y="2903413"/>
            <a:ext cx="1506243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sizeof</a:t>
            </a:r>
            <a:r>
              <a:rPr lang="en-US" dirty="0"/>
              <a:t>(int)*3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54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577155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 Light (Headings)"/>
                <a:cs typeface="Arial" panose="020B0604020202020204" pitchFamily="34" charset="0"/>
              </a:rPr>
              <a:t>I. Basics knowledge about Pointer</a:t>
            </a:r>
          </a:p>
        </p:txBody>
      </p:sp>
      <p:sp>
        <p:nvSpPr>
          <p:cNvPr id="3" name="Google Shape;104;p3">
            <a:extLst>
              <a:ext uri="{FF2B5EF4-FFF2-40B4-BE49-F238E27FC236}">
                <a16:creationId xmlns:a16="http://schemas.microsoft.com/office/drawing/2014/main" id="{1F028FDF-967F-4802-B106-CED344121FA6}"/>
              </a:ext>
            </a:extLst>
          </p:cNvPr>
          <p:cNvSpPr txBox="1">
            <a:spLocks/>
          </p:cNvSpPr>
          <p:nvPr/>
        </p:nvSpPr>
        <p:spPr>
          <a:xfrm>
            <a:off x="2540916" y="2971800"/>
            <a:ext cx="4062168" cy="4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800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</a:t>
            </a:r>
            <a:r>
              <a:rPr lang="en-US" sz="1800" b="1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Difference </a:t>
            </a:r>
            <a:r>
              <a:rPr lang="en-US" sz="1800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&amp; R</a:t>
            </a:r>
            <a:r>
              <a:rPr lang="en-US" sz="1800" b="1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eference in C++</a:t>
            </a:r>
            <a:endParaRPr lang="en-US" sz="1800" b="1" u="sng" dirty="0">
              <a:solidFill>
                <a:schemeClr val="bg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73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8C636A-2045-4F9A-B2FD-2F131F04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A2243-1497-4B0D-A93D-618ED7090CD8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3318486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 Difference Pointer &amp; Reference in C++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BA8CE4-E6F4-4120-9F7B-1F69F9CA8BA5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What is Reference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4EBE2C-CA83-4DCC-A8E1-30C32F01F720}"/>
              </a:ext>
            </a:extLst>
          </p:cNvPr>
          <p:cNvSpPr txBox="1">
            <a:spLocks/>
          </p:cNvSpPr>
          <p:nvPr/>
        </p:nvSpPr>
        <p:spPr>
          <a:xfrm>
            <a:off x="909299" y="1242188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4.2 Diff Pointer and Reference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8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8C636A-2045-4F9A-B2FD-2F131F04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A2243-1497-4B0D-A93D-618ED7090CD8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3318486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 Difference Pointer &amp; Reference in C++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17CB64-E178-4607-BC42-DDC0880DE8E9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What is Reference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sz="1600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2935A1-A7A2-4175-AEDA-8F7E9B3BDD15}"/>
              </a:ext>
            </a:extLst>
          </p:cNvPr>
          <p:cNvSpPr txBox="1">
            <a:spLocks/>
          </p:cNvSpPr>
          <p:nvPr/>
        </p:nvSpPr>
        <p:spPr>
          <a:xfrm>
            <a:off x="909299" y="1242188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4.2 Diff Pointer and Reference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72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8C636A-2045-4F9A-B2FD-2F131F04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A2243-1497-4B0D-A93D-618ED7090CD8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3318486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 Difference Pointer &amp; Reference in C++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36106-8F97-4313-B22B-96A9D547A334}"/>
              </a:ext>
            </a:extLst>
          </p:cNvPr>
          <p:cNvSpPr txBox="1"/>
          <p:nvPr/>
        </p:nvSpPr>
        <p:spPr>
          <a:xfrm>
            <a:off x="1278880" y="1554713"/>
            <a:ext cx="5827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 simplicity,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reference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is an alias (nick name) of an </a:t>
            </a:r>
            <a:r>
              <a:rPr lang="en-US" dirty="0">
                <a:latin typeface="Roboto" panose="02000000000000000000" pitchFamily="2" charset="0"/>
              </a:rPr>
              <a:t>existing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variable. </a:t>
            </a:r>
            <a:endParaRPr lang="vi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48B41-BF08-44E0-96E7-1F6AB54C58EB}"/>
              </a:ext>
            </a:extLst>
          </p:cNvPr>
          <p:cNvSpPr txBox="1"/>
          <p:nvPr/>
        </p:nvSpPr>
        <p:spPr>
          <a:xfrm>
            <a:off x="1278880" y="2085430"/>
            <a:ext cx="2866636" cy="1877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</a:t>
            </a:r>
            <a:r>
              <a:rPr lang="en-US" sz="1800" b="1" u="sng" dirty="0"/>
              <a:t>1</a:t>
            </a:r>
            <a:r>
              <a:rPr lang="en-US" u="sng" dirty="0"/>
              <a:t>: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Sy_san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int&amp;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Cun_con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Sy_san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17CB64-E178-4607-BC42-DDC0880DE8E9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What is Reference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sz="1600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2935A1-A7A2-4175-AEDA-8F7E9B3BDD15}"/>
              </a:ext>
            </a:extLst>
          </p:cNvPr>
          <p:cNvSpPr txBox="1">
            <a:spLocks/>
          </p:cNvSpPr>
          <p:nvPr/>
        </p:nvSpPr>
        <p:spPr>
          <a:xfrm>
            <a:off x="909299" y="1242188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4.2 Diff Pointer and Reference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31D4A9-6F97-431A-9732-97DBEBA3829E}"/>
              </a:ext>
            </a:extLst>
          </p:cNvPr>
          <p:cNvSpPr/>
          <p:nvPr/>
        </p:nvSpPr>
        <p:spPr>
          <a:xfrm>
            <a:off x="4873675" y="2412522"/>
            <a:ext cx="2053749" cy="24904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5E64A3-D1FE-48DC-8CA3-D4CD2BB0BEE3}"/>
              </a:ext>
            </a:extLst>
          </p:cNvPr>
          <p:cNvSpPr txBox="1"/>
          <p:nvPr/>
        </p:nvSpPr>
        <p:spPr>
          <a:xfrm>
            <a:off x="5159529" y="2054107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765766-02D8-468D-BF16-E7AC31C182FC}"/>
              </a:ext>
            </a:extLst>
          </p:cNvPr>
          <p:cNvSpPr/>
          <p:nvPr/>
        </p:nvSpPr>
        <p:spPr>
          <a:xfrm>
            <a:off x="5035363" y="3960324"/>
            <a:ext cx="1245476" cy="291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 = 10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22D060-1CC5-4EE1-BD5A-F07E73FA060A}"/>
              </a:ext>
            </a:extLst>
          </p:cNvPr>
          <p:cNvSpPr txBox="1"/>
          <p:nvPr/>
        </p:nvSpPr>
        <p:spPr>
          <a:xfrm>
            <a:off x="4990290" y="3658775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Sy_san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39B44-C50F-4545-96D5-D9B0A744EC8C}"/>
              </a:ext>
            </a:extLst>
          </p:cNvPr>
          <p:cNvSpPr txBox="1"/>
          <p:nvPr/>
        </p:nvSpPr>
        <p:spPr>
          <a:xfrm>
            <a:off x="4899636" y="4251986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addr</a:t>
            </a:r>
            <a:r>
              <a:rPr lang="en-US" sz="1100" dirty="0"/>
              <a:t> = 0xAAAABBBB</a:t>
            </a:r>
            <a:endParaRPr lang="vi-VN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C56576-667F-476B-9789-3620ECE726E0}"/>
              </a:ext>
            </a:extLst>
          </p:cNvPr>
          <p:cNvSpPr txBox="1"/>
          <p:nvPr/>
        </p:nvSpPr>
        <p:spPr>
          <a:xfrm>
            <a:off x="5596887" y="3657758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Cun_con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)</a:t>
            </a:r>
            <a:endParaRPr lang="vi-VN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5D866A-A7F4-4586-8E0A-3863089CCDB4}"/>
              </a:ext>
            </a:extLst>
          </p:cNvPr>
          <p:cNvSpPr/>
          <p:nvPr/>
        </p:nvSpPr>
        <p:spPr>
          <a:xfrm>
            <a:off x="5451502" y="2864838"/>
            <a:ext cx="1245476" cy="291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A12036-9B79-49CF-8F64-799D2C08706D}"/>
              </a:ext>
            </a:extLst>
          </p:cNvPr>
          <p:cNvSpPr txBox="1"/>
          <p:nvPr/>
        </p:nvSpPr>
        <p:spPr>
          <a:xfrm>
            <a:off x="5406429" y="256328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Cun_con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BA024B-27A5-4619-A704-E3372522903E}"/>
              </a:ext>
            </a:extLst>
          </p:cNvPr>
          <p:cNvSpPr txBox="1"/>
          <p:nvPr/>
        </p:nvSpPr>
        <p:spPr>
          <a:xfrm>
            <a:off x="5315775" y="3156500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addr</a:t>
            </a:r>
            <a:r>
              <a:rPr lang="en-US" sz="1100" dirty="0"/>
              <a:t> = 0xAAAACCCC</a:t>
            </a:r>
            <a:endParaRPr lang="vi-VN" sz="11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85A6E7-C1D9-4625-992C-72A9D5B1BF31}"/>
              </a:ext>
            </a:extLst>
          </p:cNvPr>
          <p:cNvGrpSpPr/>
          <p:nvPr/>
        </p:nvGrpSpPr>
        <p:grpSpPr>
          <a:xfrm>
            <a:off x="5171928" y="2584100"/>
            <a:ext cx="1593548" cy="859367"/>
            <a:chOff x="1387366" y="3820380"/>
            <a:chExt cx="1623848" cy="21559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BF0F776-541A-4F07-BA19-A18C2F7A54A5}"/>
                </a:ext>
              </a:extLst>
            </p:cNvPr>
            <p:cNvCxnSpPr>
              <a:cxnSpLocks/>
            </p:cNvCxnSpPr>
            <p:nvPr/>
          </p:nvCxnSpPr>
          <p:spPr>
            <a:xfrm>
              <a:off x="1387366" y="3820380"/>
              <a:ext cx="1623848" cy="2155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6A469BD-0233-4090-9D81-A4BC25899B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87366" y="3820380"/>
              <a:ext cx="1623848" cy="21559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679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/>
      <p:bldP spid="3" grpId="0" animBg="1"/>
      <p:bldP spid="4" grpId="0"/>
      <p:bldP spid="16" grpId="0"/>
      <p:bldP spid="17" grpId="0"/>
      <p:bldP spid="18" grpId="0" animBg="1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8C636A-2045-4F9A-B2FD-2F131F04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A2243-1497-4B0D-A93D-618ED7090CD8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3318486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 Difference Pointer &amp; Reference in C++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48B41-BF08-44E0-96E7-1F6AB54C58EB}"/>
              </a:ext>
            </a:extLst>
          </p:cNvPr>
          <p:cNvSpPr txBox="1"/>
          <p:nvPr/>
        </p:nvSpPr>
        <p:spPr>
          <a:xfrm>
            <a:off x="1278880" y="1827665"/>
            <a:ext cx="2866636" cy="3600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</a:t>
            </a:r>
            <a:r>
              <a:rPr lang="en-US" sz="1800" b="1" u="sng" dirty="0"/>
              <a:t>2</a:t>
            </a:r>
            <a:r>
              <a:rPr lang="en-US" u="sng" dirty="0"/>
              <a:t>: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Swap(int&amp;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 int&amp;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int temp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temp;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Sy_san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28;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Anh_san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24;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Swap(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Sy_san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Anh_san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417CB64-E178-4607-BC42-DDC0880DE8E9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What is Reference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sz="1600" b="1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52935A1-A7A2-4175-AEDA-8F7E9B3BDD15}"/>
              </a:ext>
            </a:extLst>
          </p:cNvPr>
          <p:cNvSpPr txBox="1">
            <a:spLocks/>
          </p:cNvSpPr>
          <p:nvPr/>
        </p:nvSpPr>
        <p:spPr>
          <a:xfrm>
            <a:off x="909299" y="1242188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4.2 Diff Pointer and Reference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D17077-736F-4578-8C44-7399393BF228}"/>
              </a:ext>
            </a:extLst>
          </p:cNvPr>
          <p:cNvSpPr txBox="1"/>
          <p:nvPr/>
        </p:nvSpPr>
        <p:spPr>
          <a:xfrm>
            <a:off x="4288221" y="4020207"/>
            <a:ext cx="1811714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int&amp; </a:t>
            </a:r>
            <a:r>
              <a:rPr lang="en-US" dirty="0">
                <a:solidFill>
                  <a:srgbClr val="FF0000"/>
                </a:solidFill>
              </a:rPr>
              <a:t>par1</a:t>
            </a:r>
            <a:r>
              <a:rPr lang="en-US" dirty="0"/>
              <a:t> = </a:t>
            </a:r>
            <a:r>
              <a:rPr lang="en-US" dirty="0" err="1"/>
              <a:t>Sy_san</a:t>
            </a:r>
            <a:endParaRPr lang="en-US" dirty="0"/>
          </a:p>
          <a:p>
            <a:r>
              <a:rPr lang="en-US" dirty="0"/>
              <a:t>int&amp; </a:t>
            </a:r>
            <a:r>
              <a:rPr lang="en-US" dirty="0">
                <a:solidFill>
                  <a:srgbClr val="FF0000"/>
                </a:solidFill>
              </a:rPr>
              <a:t>par2</a:t>
            </a:r>
            <a:r>
              <a:rPr lang="en-US" dirty="0"/>
              <a:t> = </a:t>
            </a:r>
            <a:r>
              <a:rPr lang="en-US" dirty="0" err="1"/>
              <a:t>Anh_san</a:t>
            </a:r>
            <a:endParaRPr lang="vi-V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07927F-DA4D-4C1D-A853-4AEA22243D57}"/>
              </a:ext>
            </a:extLst>
          </p:cNvPr>
          <p:cNvCxnSpPr>
            <a:cxnSpLocks/>
          </p:cNvCxnSpPr>
          <p:nvPr/>
        </p:nvCxnSpPr>
        <p:spPr>
          <a:xfrm flipV="1">
            <a:off x="3948446" y="4281817"/>
            <a:ext cx="291663" cy="3374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373F689-C802-4BD8-9FD2-86E223C57058}"/>
              </a:ext>
            </a:extLst>
          </p:cNvPr>
          <p:cNvSpPr/>
          <p:nvPr/>
        </p:nvSpPr>
        <p:spPr>
          <a:xfrm>
            <a:off x="6383162" y="2128825"/>
            <a:ext cx="2053749" cy="24904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DC92CE-8567-4F0C-AA15-0A7DB5824767}"/>
              </a:ext>
            </a:extLst>
          </p:cNvPr>
          <p:cNvSpPr txBox="1"/>
          <p:nvPr/>
        </p:nvSpPr>
        <p:spPr>
          <a:xfrm>
            <a:off x="6669016" y="1770410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C53B04-9080-404E-84B2-3FADB999782F}"/>
              </a:ext>
            </a:extLst>
          </p:cNvPr>
          <p:cNvSpPr/>
          <p:nvPr/>
        </p:nvSpPr>
        <p:spPr>
          <a:xfrm>
            <a:off x="6544850" y="3676627"/>
            <a:ext cx="1245476" cy="291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 = ….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22AB0-9ADF-4661-BA68-26849B72632B}"/>
              </a:ext>
            </a:extLst>
          </p:cNvPr>
          <p:cNvSpPr txBox="1"/>
          <p:nvPr/>
        </p:nvSpPr>
        <p:spPr>
          <a:xfrm>
            <a:off x="6499777" y="3375078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Sy_san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67A4C1-6E68-4716-883A-70D6A5EFAF35}"/>
              </a:ext>
            </a:extLst>
          </p:cNvPr>
          <p:cNvSpPr txBox="1"/>
          <p:nvPr/>
        </p:nvSpPr>
        <p:spPr>
          <a:xfrm>
            <a:off x="6409123" y="3968289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addr</a:t>
            </a:r>
            <a:r>
              <a:rPr lang="en-US" sz="1100" dirty="0"/>
              <a:t> = 0xAAAABBBB</a:t>
            </a:r>
            <a:endParaRPr lang="vi-VN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961B4A-6F5A-4EC0-B4AA-631DBE36DC5C}"/>
              </a:ext>
            </a:extLst>
          </p:cNvPr>
          <p:cNvSpPr txBox="1"/>
          <p:nvPr/>
        </p:nvSpPr>
        <p:spPr>
          <a:xfrm>
            <a:off x="7106374" y="3374061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(par1)</a:t>
            </a:r>
            <a:endParaRPr lang="vi-VN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AC89E-8041-4F91-9327-1DA7B8FFBC10}"/>
              </a:ext>
            </a:extLst>
          </p:cNvPr>
          <p:cNvSpPr/>
          <p:nvPr/>
        </p:nvSpPr>
        <p:spPr>
          <a:xfrm>
            <a:off x="6959078" y="2670117"/>
            <a:ext cx="1245476" cy="291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 =  ….       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EE2139-BA4D-4CB1-B342-0CB244EFC199}"/>
              </a:ext>
            </a:extLst>
          </p:cNvPr>
          <p:cNvSpPr txBox="1"/>
          <p:nvPr/>
        </p:nvSpPr>
        <p:spPr>
          <a:xfrm>
            <a:off x="6805760" y="2368568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Anh_san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3C8CC2-688B-464F-ACF6-5E504687C1E6}"/>
              </a:ext>
            </a:extLst>
          </p:cNvPr>
          <p:cNvSpPr txBox="1"/>
          <p:nvPr/>
        </p:nvSpPr>
        <p:spPr>
          <a:xfrm>
            <a:off x="6823351" y="2961779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addr</a:t>
            </a:r>
            <a:r>
              <a:rPr lang="en-US" sz="1100" dirty="0"/>
              <a:t> = 0xAAAACCCC</a:t>
            </a:r>
            <a:endParaRPr lang="vi-VN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63B93F-C30D-4997-A8C7-68CA5B489A48}"/>
              </a:ext>
            </a:extLst>
          </p:cNvPr>
          <p:cNvSpPr txBox="1"/>
          <p:nvPr/>
        </p:nvSpPr>
        <p:spPr>
          <a:xfrm>
            <a:off x="7520602" y="2367551"/>
            <a:ext cx="660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(par2)</a:t>
            </a:r>
            <a:endParaRPr lang="vi-VN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55A48B6-3E57-443A-BC68-143590F9D7D4}"/>
              </a:ext>
            </a:extLst>
          </p:cNvPr>
          <p:cNvSpPr/>
          <p:nvPr/>
        </p:nvSpPr>
        <p:spPr>
          <a:xfrm>
            <a:off x="887824" y="2626293"/>
            <a:ext cx="646386" cy="131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24DFBD-34AC-4D64-962D-AC492EDAACDF}"/>
              </a:ext>
            </a:extLst>
          </p:cNvPr>
          <p:cNvSpPr txBox="1"/>
          <p:nvPr/>
        </p:nvSpPr>
        <p:spPr>
          <a:xfrm>
            <a:off x="7733979" y="263545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vi-V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892D91-E876-4D76-A304-54FD71F3914E}"/>
              </a:ext>
            </a:extLst>
          </p:cNvPr>
          <p:cNvSpPr txBox="1"/>
          <p:nvPr/>
        </p:nvSpPr>
        <p:spPr>
          <a:xfrm>
            <a:off x="7290162" y="3642514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  <a:endParaRPr lang="vi-V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FA95D4-0344-4F66-8115-0FFB4ADAFE86}"/>
              </a:ext>
            </a:extLst>
          </p:cNvPr>
          <p:cNvSpPr txBox="1"/>
          <p:nvPr/>
        </p:nvSpPr>
        <p:spPr>
          <a:xfrm>
            <a:off x="9535432" y="396828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vi-V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6DA7E7-3E8F-4EFB-A864-6074EF5A7BBC}"/>
              </a:ext>
            </a:extLst>
          </p:cNvPr>
          <p:cNvSpPr txBox="1"/>
          <p:nvPr/>
        </p:nvSpPr>
        <p:spPr>
          <a:xfrm>
            <a:off x="9438552" y="263545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  <a:endParaRPr lang="vi-V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798742-F7E0-4BAC-B6E5-3DC9135BB62E}"/>
              </a:ext>
            </a:extLst>
          </p:cNvPr>
          <p:cNvSpPr txBox="1"/>
          <p:nvPr/>
        </p:nvSpPr>
        <p:spPr>
          <a:xfrm>
            <a:off x="1278880" y="1554713"/>
            <a:ext cx="5827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 simplicity,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reference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is an alias (nick name) of an </a:t>
            </a:r>
            <a:r>
              <a:rPr lang="en-US" dirty="0">
                <a:latin typeface="Roboto" panose="02000000000000000000" pitchFamily="2" charset="0"/>
              </a:rPr>
              <a:t>existing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variable.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1443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0216 L -0.00295 0.04074 " pathEditMode="relative" ptsTypes="AA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7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06358 L -0.06215 0.02377 C -0.07604 0.04352 -0.09687 0.05433 -0.11875 0.05433 C -0.14357 0.05433 -0.16337 0.04352 -0.17726 0.02377 L -0.24375 -0.06358 " pathEditMode="relative" rAng="0" ptsTypes="AAAAA">
                                      <p:cBhvr>
                                        <p:cTn id="7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13" y="5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0.04074 L -0.00121 0.08364 " pathEditMode="relative" ptsTypes="AA">
                                      <p:cBhvr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9 0.00031 L 0.22552 -0.00586 " pathEditMode="relative" ptsTypes="AA">
                                      <p:cBhvr>
                                        <p:cTn id="8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96 0.00494 L -0.18594 -0.00432 " pathEditMode="relative" ptsTypes="AA">
                                      <p:cBhvr>
                                        <p:cTn id="8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25" grpId="0" animBg="1"/>
      <p:bldP spid="26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/>
      <p:bldP spid="34" grpId="0"/>
      <p:bldP spid="35" grpId="0" animBg="1"/>
      <p:bldP spid="35" grpId="1" animBg="1"/>
      <p:bldP spid="35" grpId="2" animBg="1"/>
      <p:bldP spid="15" grpId="0"/>
      <p:bldP spid="15" grpId="1"/>
      <p:bldP spid="36" grpId="0"/>
      <p:bldP spid="36" grpId="1"/>
      <p:bldP spid="37" grpId="0"/>
      <p:bldP spid="38" grpId="0"/>
      <p:bldP spid="38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8C636A-2045-4F9A-B2FD-2F131F04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A2243-1497-4B0D-A93D-618ED7090CD8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3318486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 Difference Pointer &amp; Reference in C++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BA8CE4-E6F4-4120-9F7B-1F69F9CA8BA5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What is Reference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4EBE2C-CA83-4DCC-A8E1-30C32F01F720}"/>
              </a:ext>
            </a:extLst>
          </p:cNvPr>
          <p:cNvSpPr txBox="1">
            <a:spLocks/>
          </p:cNvSpPr>
          <p:nvPr/>
        </p:nvSpPr>
        <p:spPr>
          <a:xfrm>
            <a:off x="909299" y="1242188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4.2 Diff Pointer and Reference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862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8C636A-2045-4F9A-B2FD-2F131F04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A2243-1497-4B0D-A93D-618ED7090CD8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3318486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 Difference Pointer &amp; Reference in C++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BA8CE4-E6F4-4120-9F7B-1F69F9CA8BA5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What is Reference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4EBE2C-CA83-4DCC-A8E1-30C32F01F720}"/>
              </a:ext>
            </a:extLst>
          </p:cNvPr>
          <p:cNvSpPr txBox="1">
            <a:spLocks/>
          </p:cNvSpPr>
          <p:nvPr/>
        </p:nvSpPr>
        <p:spPr>
          <a:xfrm>
            <a:off x="909299" y="1242188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4.2 Diff Pointer and Reference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06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577155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 Light (Headings)"/>
                <a:cs typeface="Arial" panose="020B0604020202020204" pitchFamily="34" charset="0"/>
              </a:rPr>
              <a:t>I. Basics knowledge about Pointer</a:t>
            </a:r>
          </a:p>
        </p:txBody>
      </p:sp>
      <p:sp>
        <p:nvSpPr>
          <p:cNvPr id="3" name="Google Shape;104;p3">
            <a:extLst>
              <a:ext uri="{FF2B5EF4-FFF2-40B4-BE49-F238E27FC236}">
                <a16:creationId xmlns:a16="http://schemas.microsoft.com/office/drawing/2014/main" id="{1F028FDF-967F-4802-B106-CED344121FA6}"/>
              </a:ext>
            </a:extLst>
          </p:cNvPr>
          <p:cNvSpPr txBox="1">
            <a:spLocks/>
          </p:cNvSpPr>
          <p:nvPr/>
        </p:nvSpPr>
        <p:spPr>
          <a:xfrm>
            <a:off x="3528934" y="2916621"/>
            <a:ext cx="2046935" cy="4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800" b="1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</a:t>
            </a:r>
            <a:r>
              <a:rPr lang="en-US" sz="1800" b="1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 and Heap:</a:t>
            </a:r>
          </a:p>
        </p:txBody>
      </p:sp>
    </p:spTree>
    <p:extLst>
      <p:ext uri="{BB962C8B-B14F-4D97-AF65-F5344CB8AC3E}">
        <p14:creationId xmlns:p14="http://schemas.microsoft.com/office/powerpoint/2010/main" val="89444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8C636A-2045-4F9A-B2FD-2F131F04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A2243-1497-4B0D-A93D-618ED7090CD8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3318486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 Difference Pointer &amp; Reference in C++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BA8CE4-E6F4-4120-9F7B-1F69F9CA8BA5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What is Reference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FE587-B506-47A2-8B02-D4B427EDD0CE}"/>
              </a:ext>
            </a:extLst>
          </p:cNvPr>
          <p:cNvSpPr txBox="1"/>
          <p:nvPr/>
        </p:nvSpPr>
        <p:spPr>
          <a:xfrm>
            <a:off x="909299" y="1665071"/>
            <a:ext cx="3062782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Example: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Swap(int*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 int*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par2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int temp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*par1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*par1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*par2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*par2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temp;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Sy_san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28;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Anh_san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24;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Swap(&amp;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Sy_san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 &amp;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Anh_san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B5C872-8C77-41E7-BC57-6BE4AF939D1E}"/>
              </a:ext>
            </a:extLst>
          </p:cNvPr>
          <p:cNvSpPr txBox="1">
            <a:spLocks/>
          </p:cNvSpPr>
          <p:nvPr/>
        </p:nvSpPr>
        <p:spPr>
          <a:xfrm>
            <a:off x="909299" y="1242188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4.2 Diff Pointer and Reference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sz="16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74BCAE-412E-41EF-A667-32137F79A781}"/>
              </a:ext>
            </a:extLst>
          </p:cNvPr>
          <p:cNvSpPr/>
          <p:nvPr/>
        </p:nvSpPr>
        <p:spPr>
          <a:xfrm>
            <a:off x="6258913" y="1759059"/>
            <a:ext cx="2695901" cy="313600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319C37-4170-4A05-9E71-D742794ADC94}"/>
              </a:ext>
            </a:extLst>
          </p:cNvPr>
          <p:cNvSpPr txBox="1"/>
          <p:nvPr/>
        </p:nvSpPr>
        <p:spPr>
          <a:xfrm>
            <a:off x="6917253" y="1436059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5915DF-9479-479F-8832-EEDC153C2730}"/>
              </a:ext>
            </a:extLst>
          </p:cNvPr>
          <p:cNvSpPr/>
          <p:nvPr/>
        </p:nvSpPr>
        <p:spPr>
          <a:xfrm>
            <a:off x="6470913" y="4283556"/>
            <a:ext cx="1245476" cy="291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 = ….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144541-0783-470F-BA00-ECB6822E3010}"/>
              </a:ext>
            </a:extLst>
          </p:cNvPr>
          <p:cNvSpPr txBox="1"/>
          <p:nvPr/>
        </p:nvSpPr>
        <p:spPr>
          <a:xfrm>
            <a:off x="6425840" y="3982007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Sy_san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0C9CCE-E9D0-40D2-A495-CA909C166991}"/>
              </a:ext>
            </a:extLst>
          </p:cNvPr>
          <p:cNvSpPr txBox="1"/>
          <p:nvPr/>
        </p:nvSpPr>
        <p:spPr>
          <a:xfrm>
            <a:off x="6335186" y="4575218"/>
            <a:ext cx="1531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addr</a:t>
            </a:r>
            <a:r>
              <a:rPr lang="en-US" sz="1100" dirty="0"/>
              <a:t> = 0xAAAABBBB</a:t>
            </a:r>
            <a:endParaRPr lang="vi-VN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7FB422-C5C2-4572-945B-3F532AAA4870}"/>
              </a:ext>
            </a:extLst>
          </p:cNvPr>
          <p:cNvSpPr/>
          <p:nvPr/>
        </p:nvSpPr>
        <p:spPr>
          <a:xfrm>
            <a:off x="7521528" y="3233288"/>
            <a:ext cx="1245476" cy="2916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 =  ….       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38955-37C3-4994-9D39-181750FB38E9}"/>
              </a:ext>
            </a:extLst>
          </p:cNvPr>
          <p:cNvSpPr txBox="1"/>
          <p:nvPr/>
        </p:nvSpPr>
        <p:spPr>
          <a:xfrm>
            <a:off x="7368210" y="2931739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Anh_san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6AC639-9D24-4693-BE45-42511D638CF3}"/>
              </a:ext>
            </a:extLst>
          </p:cNvPr>
          <p:cNvSpPr txBox="1"/>
          <p:nvPr/>
        </p:nvSpPr>
        <p:spPr>
          <a:xfrm>
            <a:off x="7385801" y="3524950"/>
            <a:ext cx="15632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addr</a:t>
            </a:r>
            <a:r>
              <a:rPr lang="en-US" sz="1100" dirty="0"/>
              <a:t> = 0xAAAACCCC</a:t>
            </a:r>
            <a:endParaRPr lang="vi-VN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52D382-B186-4A7C-8061-CFDDFC5C3ECF}"/>
              </a:ext>
            </a:extLst>
          </p:cNvPr>
          <p:cNvSpPr txBox="1"/>
          <p:nvPr/>
        </p:nvSpPr>
        <p:spPr>
          <a:xfrm>
            <a:off x="7838851" y="2284883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*par2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B0290-6EF8-4BA1-9FB5-2295AF3D64BF}"/>
              </a:ext>
            </a:extLst>
          </p:cNvPr>
          <p:cNvSpPr txBox="1"/>
          <p:nvPr/>
        </p:nvSpPr>
        <p:spPr>
          <a:xfrm>
            <a:off x="6425840" y="211226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*par1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B612C7-FFA3-4E04-AA96-DB6696CBEFA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732174" y="2420039"/>
            <a:ext cx="46999" cy="16947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8E32AD-8FEA-4D53-B60E-A9370A252A5F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flipH="1">
            <a:off x="7838852" y="2592660"/>
            <a:ext cx="306333" cy="3390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AABA6F9-DA36-4C04-8239-6C121F080762}"/>
              </a:ext>
            </a:extLst>
          </p:cNvPr>
          <p:cNvSpPr txBox="1"/>
          <p:nvPr/>
        </p:nvSpPr>
        <p:spPr>
          <a:xfrm>
            <a:off x="8280080" y="319409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vi-V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397F61-D75F-46C7-AA9E-9777A01DF2ED}"/>
              </a:ext>
            </a:extLst>
          </p:cNvPr>
          <p:cNvSpPr txBox="1"/>
          <p:nvPr/>
        </p:nvSpPr>
        <p:spPr>
          <a:xfrm>
            <a:off x="7233327" y="42443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  <a:endParaRPr lang="vi-V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DE2D32-11A9-4B3C-A3F7-38C40D252E1D}"/>
              </a:ext>
            </a:extLst>
          </p:cNvPr>
          <p:cNvSpPr txBox="1"/>
          <p:nvPr/>
        </p:nvSpPr>
        <p:spPr>
          <a:xfrm>
            <a:off x="9431040" y="320201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  <a:endParaRPr lang="vi-V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A715EE-EA58-479D-A8D6-1D0F2A6D85C3}"/>
              </a:ext>
            </a:extLst>
          </p:cNvPr>
          <p:cNvSpPr txBox="1"/>
          <p:nvPr/>
        </p:nvSpPr>
        <p:spPr>
          <a:xfrm>
            <a:off x="9431040" y="425228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vi-V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F303FB-C96F-40F1-8ACD-869E2E95FD68}"/>
              </a:ext>
            </a:extLst>
          </p:cNvPr>
          <p:cNvSpPr txBox="1"/>
          <p:nvPr/>
        </p:nvSpPr>
        <p:spPr>
          <a:xfrm>
            <a:off x="4154044" y="4021946"/>
            <a:ext cx="1882247" cy="5232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int* </a:t>
            </a:r>
            <a:r>
              <a:rPr lang="en-US" dirty="0">
                <a:solidFill>
                  <a:srgbClr val="FF0000"/>
                </a:solidFill>
              </a:rPr>
              <a:t>par1</a:t>
            </a:r>
            <a:r>
              <a:rPr lang="en-US" dirty="0"/>
              <a:t> = &amp;</a:t>
            </a:r>
            <a:r>
              <a:rPr lang="en-US" dirty="0" err="1"/>
              <a:t>Sy_san</a:t>
            </a:r>
            <a:endParaRPr lang="en-US" dirty="0"/>
          </a:p>
          <a:p>
            <a:r>
              <a:rPr lang="en-US" dirty="0"/>
              <a:t>int* </a:t>
            </a:r>
            <a:r>
              <a:rPr lang="en-US" dirty="0">
                <a:solidFill>
                  <a:srgbClr val="FF0000"/>
                </a:solidFill>
              </a:rPr>
              <a:t>par2</a:t>
            </a:r>
            <a:r>
              <a:rPr lang="en-US" dirty="0"/>
              <a:t> = &amp;</a:t>
            </a:r>
            <a:r>
              <a:rPr lang="en-US" dirty="0" err="1"/>
              <a:t>Anh_san</a:t>
            </a:r>
            <a:endParaRPr lang="vi-V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72959F-5EB2-4685-B16C-E4F8EF9D4630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760076" y="4283556"/>
            <a:ext cx="393968" cy="83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8D86B97-06F2-4059-A5BF-65CE3AB6E8E7}"/>
              </a:ext>
            </a:extLst>
          </p:cNvPr>
          <p:cNvSpPr/>
          <p:nvPr/>
        </p:nvSpPr>
        <p:spPr>
          <a:xfrm>
            <a:off x="500348" y="2400761"/>
            <a:ext cx="646386" cy="131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578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1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208 -0.00123 L -0.00208 0.04167 " pathEditMode="relative" ptsTypes="AA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00"/>
                            </p:stCondLst>
                            <p:childTnLst>
                              <p:par>
                                <p:cTn id="8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124 L 0.26476 -0.00124 " pathEditMode="relative" ptsTypes="AA">
                                      <p:cBhvr>
                                        <p:cTn id="8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494 L -0.24098 -0.00278 " pathEditMode="relative" ptsTypes="AA">
                                      <p:cBhvr>
                                        <p:cTn id="8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1 0.04475 L -0.00121 0.08611 " pathEditMode="relative" ptsTypes="AA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9.87654E-7 L 0.1526 -0.00463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22" y="-247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309 L -0.12587 -0.00154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2" y="-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5" grpId="0"/>
      <p:bldP spid="25" grpId="1"/>
      <p:bldP spid="26" grpId="0"/>
      <p:bldP spid="26" grpId="1"/>
      <p:bldP spid="27" grpId="0"/>
      <p:bldP spid="28" grpId="0"/>
      <p:bldP spid="29" grpId="0" animBg="1"/>
      <p:bldP spid="34" grpId="0" animBg="1"/>
      <p:bldP spid="34" grpId="1" animBg="1"/>
      <p:bldP spid="34" grpId="2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8C636A-2045-4F9A-B2FD-2F131F04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A2243-1497-4B0D-A93D-618ED7090CD8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3318486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 Difference Pointer &amp; Reference in C++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BA8CE4-E6F4-4120-9F7B-1F69F9CA8BA5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What is Reference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4EBE2C-CA83-4DCC-A8E1-30C32F01F720}"/>
              </a:ext>
            </a:extLst>
          </p:cNvPr>
          <p:cNvSpPr txBox="1">
            <a:spLocks/>
          </p:cNvSpPr>
          <p:nvPr/>
        </p:nvSpPr>
        <p:spPr>
          <a:xfrm>
            <a:off x="909299" y="1242188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4.2 Diff Pointer and Reference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sz="1600" b="1" dirty="0">
              <a:solidFill>
                <a:schemeClr val="tx1"/>
              </a:solidFill>
            </a:endParaRPr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22073D16-DF51-4B92-A694-3F8CC55597DA}"/>
              </a:ext>
            </a:extLst>
          </p:cNvPr>
          <p:cNvSpPr/>
          <p:nvPr/>
        </p:nvSpPr>
        <p:spPr>
          <a:xfrm>
            <a:off x="2747486" y="2303196"/>
            <a:ext cx="2720340" cy="537107"/>
          </a:xfrm>
          <a:prstGeom prst="snip1Rect">
            <a:avLst/>
          </a:prstGeom>
          <a:solidFill>
            <a:srgbClr val="C455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use reference?</a:t>
            </a:r>
            <a:endParaRPr lang="vi-VN" dirty="0"/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F1E98991-D9E2-4296-B1AC-9957675C6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7826" y="20307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45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D8C636A-2045-4F9A-B2FD-2F131F04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BA2243-1497-4B0D-A93D-618ED7090CD8}"/>
              </a:ext>
            </a:extLst>
          </p:cNvPr>
          <p:cNvSpPr txBox="1">
            <a:spLocks/>
          </p:cNvSpPr>
          <p:nvPr/>
        </p:nvSpPr>
        <p:spPr>
          <a:xfrm>
            <a:off x="512535" y="693838"/>
            <a:ext cx="3318486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 Difference Pointer &amp; Reference in C++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BA8CE4-E6F4-4120-9F7B-1F69F9CA8BA5}"/>
              </a:ext>
            </a:extLst>
          </p:cNvPr>
          <p:cNvSpPr txBox="1">
            <a:spLocks/>
          </p:cNvSpPr>
          <p:nvPr/>
        </p:nvSpPr>
        <p:spPr>
          <a:xfrm>
            <a:off x="909300" y="982714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4.1 What is Reference</a:t>
            </a:r>
            <a:r>
              <a:rPr lang="en-US" u="sng" dirty="0">
                <a:solidFill>
                  <a:schemeClr val="bg1">
                    <a:lumMod val="50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4EBE2C-CA83-4DCC-A8E1-30C32F01F720}"/>
              </a:ext>
            </a:extLst>
          </p:cNvPr>
          <p:cNvSpPr txBox="1">
            <a:spLocks/>
          </p:cNvSpPr>
          <p:nvPr/>
        </p:nvSpPr>
        <p:spPr>
          <a:xfrm>
            <a:off x="909299" y="1242188"/>
            <a:ext cx="302419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4.2 Diff Pointer and Reference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sz="16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A9EE25-2002-4946-9483-109F2854AA8F}"/>
              </a:ext>
            </a:extLst>
          </p:cNvPr>
          <p:cNvSpPr txBox="1"/>
          <p:nvPr/>
        </p:nvSpPr>
        <p:spPr>
          <a:xfrm>
            <a:off x="1023594" y="1848348"/>
            <a:ext cx="34850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Example: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(IMP_CNN*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_CNN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..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// Do something with CNN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..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46FDDC-10DA-4EE1-9622-ABCE3700437A}"/>
              </a:ext>
            </a:extLst>
          </p:cNvPr>
          <p:cNvSpPr txBox="1"/>
          <p:nvPr/>
        </p:nvSpPr>
        <p:spPr>
          <a:xfrm>
            <a:off x="4986318" y="1861272"/>
            <a:ext cx="3420923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Example: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(IMP_CNN&amp;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_CNN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..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// Do something with CNN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..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947C45-AA73-4C34-BB48-9AD5C42E5029}"/>
              </a:ext>
            </a:extLst>
          </p:cNvPr>
          <p:cNvCxnSpPr>
            <a:cxnSpLocks/>
          </p:cNvCxnSpPr>
          <p:nvPr/>
        </p:nvCxnSpPr>
        <p:spPr>
          <a:xfrm flipH="1">
            <a:off x="1729740" y="2377440"/>
            <a:ext cx="442038" cy="1691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58C5D0-8D47-4DDE-B7B2-A5FAFC003DD3}"/>
              </a:ext>
            </a:extLst>
          </p:cNvPr>
          <p:cNvCxnSpPr>
            <a:cxnSpLocks/>
          </p:cNvCxnSpPr>
          <p:nvPr/>
        </p:nvCxnSpPr>
        <p:spPr>
          <a:xfrm flipH="1">
            <a:off x="5565248" y="2343534"/>
            <a:ext cx="408910" cy="1742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69D06E-BC3E-46DF-A832-6CB7279A6E35}"/>
              </a:ext>
            </a:extLst>
          </p:cNvPr>
          <p:cNvSpPr txBox="1"/>
          <p:nvPr/>
        </p:nvSpPr>
        <p:spPr>
          <a:xfrm>
            <a:off x="803948" y="4013396"/>
            <a:ext cx="2525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pointer with size is </a:t>
            </a:r>
            <a:r>
              <a:rPr lang="en-US" dirty="0" err="1"/>
              <a:t>sizeof</a:t>
            </a:r>
            <a:r>
              <a:rPr lang="en-US" dirty="0"/>
              <a:t>(IMP_CNN) in stack memory =&gt; consume Stack memory</a:t>
            </a:r>
            <a:endParaRPr lang="vi-V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E588B-F2E9-4EBC-85E2-0A647BE862CB}"/>
              </a:ext>
            </a:extLst>
          </p:cNvPr>
          <p:cNvSpPr txBox="1"/>
          <p:nvPr/>
        </p:nvSpPr>
        <p:spPr>
          <a:xfrm>
            <a:off x="4572000" y="4060177"/>
            <a:ext cx="2293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create any variable in Stack memory =&gt; No consume Stack memory</a:t>
            </a:r>
            <a:endParaRPr lang="vi-V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0A55F40-FD6F-4811-AA60-D13359ACF026}"/>
              </a:ext>
            </a:extLst>
          </p:cNvPr>
          <p:cNvSpPr/>
          <p:nvPr/>
        </p:nvSpPr>
        <p:spPr>
          <a:xfrm>
            <a:off x="4418438" y="1149660"/>
            <a:ext cx="914400" cy="518184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 object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ED4B66-703C-453D-AA08-39633A4CE015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913930" y="1408752"/>
            <a:ext cx="1504508" cy="698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E50C454F-55DC-49AB-BEED-07AA87061680}"/>
              </a:ext>
            </a:extLst>
          </p:cNvPr>
          <p:cNvSpPr/>
          <p:nvPr/>
        </p:nvSpPr>
        <p:spPr>
          <a:xfrm>
            <a:off x="5686901" y="879902"/>
            <a:ext cx="2720340" cy="537107"/>
          </a:xfrm>
          <a:prstGeom prst="snip1Rect">
            <a:avLst/>
          </a:prstGeom>
          <a:solidFill>
            <a:srgbClr val="C455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use reference?</a:t>
            </a:r>
            <a:endParaRPr lang="vi-VN" dirty="0"/>
          </a:p>
        </p:txBody>
      </p:sp>
      <p:pic>
        <p:nvPicPr>
          <p:cNvPr id="26" name="Graphic 25" descr="Question Mark with solid fill">
            <a:extLst>
              <a:ext uri="{FF2B5EF4-FFF2-40B4-BE49-F238E27FC236}">
                <a16:creationId xmlns:a16="http://schemas.microsoft.com/office/drawing/2014/main" id="{5F2AB3B4-A44E-42A9-BE0F-049401389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7241" y="6074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909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577155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 Light (Headings)"/>
                <a:cs typeface="Arial" panose="020B0604020202020204" pitchFamily="34" charset="0"/>
              </a:rPr>
              <a:t>II. Common pointer mistakes in programing </a:t>
            </a:r>
          </a:p>
        </p:txBody>
      </p:sp>
      <p:sp>
        <p:nvSpPr>
          <p:cNvPr id="4" name="Google Shape;104;p3">
            <a:extLst>
              <a:ext uri="{FF2B5EF4-FFF2-40B4-BE49-F238E27FC236}">
                <a16:creationId xmlns:a16="http://schemas.microsoft.com/office/drawing/2014/main" id="{C1285D01-A330-4FAF-950F-E48A90051711}"/>
              </a:ext>
            </a:extLst>
          </p:cNvPr>
          <p:cNvSpPr txBox="1">
            <a:spLocks/>
          </p:cNvSpPr>
          <p:nvPr/>
        </p:nvSpPr>
        <p:spPr>
          <a:xfrm>
            <a:off x="2275563" y="2916621"/>
            <a:ext cx="4590313" cy="4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800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</a:t>
            </a:r>
            <a:r>
              <a:rPr lang="en-US" sz="1800" b="1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  <a:r>
              <a:rPr lang="en-US" sz="1800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Usage pointer cases “access violation” error</a:t>
            </a:r>
            <a:r>
              <a:rPr lang="en-US" sz="1800" b="1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867785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BAFE30-E3AD-4FA0-B05B-41B698DC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EB070-F998-48C5-B46A-5F4048399B9C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Usage pointer case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error </a:t>
            </a:r>
            <a:r>
              <a:rPr lang="en-US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 behavior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 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44625-F516-4606-A276-753AFF11DDAE}"/>
              </a:ext>
            </a:extLst>
          </p:cNvPr>
          <p:cNvSpPr txBox="1"/>
          <p:nvPr/>
        </p:nvSpPr>
        <p:spPr>
          <a:xfrm>
            <a:off x="937260" y="2094696"/>
            <a:ext cx="70180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A 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memory access violation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, also called a </a:t>
            </a:r>
            <a:r>
              <a:rPr lang="en-US" b="1" i="0" dirty="0">
                <a:solidFill>
                  <a:schemeClr val="tx1"/>
                </a:solidFill>
                <a:effectLst/>
                <a:latin typeface="+mj-lt"/>
              </a:rPr>
              <a:t>segmentation fault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 (or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j-lt"/>
              </a:rPr>
              <a:t>segfault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), occurs when the program tries to access a memory location that doesn't exist, or is otherwise inaccessible. We call this trying to access an illegal memory location. That memory is either non-existent or we aren't aren't allowed to touch it.</a:t>
            </a:r>
            <a:endParaRPr lang="vi-V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251528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BAFE30-E3AD-4FA0-B05B-41B698DC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EB070-F998-48C5-B46A-5F4048399B9C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Usage pointer case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error </a:t>
            </a:r>
            <a:r>
              <a:rPr lang="en-US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 behavior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 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54566E-9256-4476-B61D-48969A056EAB}"/>
              </a:ext>
            </a:extLst>
          </p:cNvPr>
          <p:cNvSpPr txBox="1">
            <a:spLocks/>
          </p:cNvSpPr>
          <p:nvPr/>
        </p:nvSpPr>
        <p:spPr>
          <a:xfrm>
            <a:off x="901416" y="1080598"/>
            <a:ext cx="7225707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1.1 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to a memory area outside/inside the scope of the program being managed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2803E4-B78F-44D1-90E9-D7709EB95A9E}"/>
              </a:ext>
            </a:extLst>
          </p:cNvPr>
          <p:cNvSpPr txBox="1">
            <a:spLocks/>
          </p:cNvSpPr>
          <p:nvPr/>
        </p:nvSpPr>
        <p:spPr>
          <a:xfrm>
            <a:off x="893534" y="1375694"/>
            <a:ext cx="4364266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1.2 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Not point to NULL after delete()</a:t>
            </a:r>
            <a:endParaRPr lang="en-US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6EC68D-8168-44E1-8CCC-9C5898D21DEC}"/>
              </a:ext>
            </a:extLst>
          </p:cNvPr>
          <p:cNvSpPr txBox="1">
            <a:spLocks/>
          </p:cNvSpPr>
          <p:nvPr/>
        </p:nvSpPr>
        <p:spPr>
          <a:xfrm>
            <a:off x="893533" y="1713709"/>
            <a:ext cx="40883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1.3 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Two pointers point to same memory in Heap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FC2089-0966-46CD-AAE8-A6F0850943DC}"/>
              </a:ext>
            </a:extLst>
          </p:cNvPr>
          <p:cNvSpPr txBox="1">
            <a:spLocks/>
          </p:cNvSpPr>
          <p:nvPr/>
        </p:nvSpPr>
        <p:spPr>
          <a:xfrm>
            <a:off x="893533" y="2021414"/>
            <a:ext cx="40883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1.4 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a local variable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66735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BAFE30-E3AD-4FA0-B05B-41B698DC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EB070-F998-48C5-B46A-5F4048399B9C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Usage pointer case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error </a:t>
            </a:r>
            <a:r>
              <a:rPr lang="en-US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 behavior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 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54566E-9256-4476-B61D-48969A056EAB}"/>
              </a:ext>
            </a:extLst>
          </p:cNvPr>
          <p:cNvSpPr txBox="1">
            <a:spLocks/>
          </p:cNvSpPr>
          <p:nvPr/>
        </p:nvSpPr>
        <p:spPr>
          <a:xfrm>
            <a:off x="901416" y="1080598"/>
            <a:ext cx="7815864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1.1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to a memory area outside/inside the scope of the program being managed</a:t>
            </a:r>
            <a:r>
              <a:rPr lang="en-US" sz="1600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sz="1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2803E4-B78F-44D1-90E9-D7709EB95A9E}"/>
              </a:ext>
            </a:extLst>
          </p:cNvPr>
          <p:cNvSpPr txBox="1">
            <a:spLocks/>
          </p:cNvSpPr>
          <p:nvPr/>
        </p:nvSpPr>
        <p:spPr>
          <a:xfrm>
            <a:off x="893534" y="1375694"/>
            <a:ext cx="4364266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1.2 </a:t>
            </a:r>
            <a:r>
              <a:rPr lang="en-US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Not point to NULL after delete()</a:t>
            </a:r>
            <a:endParaRPr lang="en-US" u="sng" dirty="0">
              <a:solidFill>
                <a:schemeClr val="bg1">
                  <a:lumMod val="6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6EC68D-8168-44E1-8CCC-9C5898D21DEC}"/>
              </a:ext>
            </a:extLst>
          </p:cNvPr>
          <p:cNvSpPr txBox="1">
            <a:spLocks/>
          </p:cNvSpPr>
          <p:nvPr/>
        </p:nvSpPr>
        <p:spPr>
          <a:xfrm>
            <a:off x="893533" y="1713709"/>
            <a:ext cx="40883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1.3 </a:t>
            </a:r>
            <a:r>
              <a:rPr lang="en-US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Two pointers point to same memory in Heap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FC2089-0966-46CD-AAE8-A6F0850943DC}"/>
              </a:ext>
            </a:extLst>
          </p:cNvPr>
          <p:cNvSpPr txBox="1">
            <a:spLocks/>
          </p:cNvSpPr>
          <p:nvPr/>
        </p:nvSpPr>
        <p:spPr>
          <a:xfrm>
            <a:off x="893533" y="2021414"/>
            <a:ext cx="40883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1.4 </a:t>
            </a:r>
            <a:r>
              <a:rPr lang="en-US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a local variable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38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BAFE30-E3AD-4FA0-B05B-41B698DC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EB070-F998-48C5-B46A-5F4048399B9C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Usage pointer case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error </a:t>
            </a:r>
            <a:r>
              <a:rPr lang="en-US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 behavior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 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6FD89-AAA6-4E7C-BBC0-72256C6E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49" y="1924630"/>
            <a:ext cx="6637731" cy="309695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CDB023F-E043-4BE1-A200-982E408CAC05}"/>
              </a:ext>
            </a:extLst>
          </p:cNvPr>
          <p:cNvSpPr txBox="1">
            <a:spLocks/>
          </p:cNvSpPr>
          <p:nvPr/>
        </p:nvSpPr>
        <p:spPr>
          <a:xfrm>
            <a:off x="901416" y="1403715"/>
            <a:ext cx="8074944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Example1: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Access </a:t>
            </a:r>
            <a:r>
              <a:rPr lang="en-US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outside/</a:t>
            </a:r>
            <a:r>
              <a:rPr lang="en-US" dirty="0">
                <a:solidFill>
                  <a:srgbClr val="FF0000"/>
                </a:solidFill>
              </a:rPr>
              <a:t>an illegal memory location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the scope of program =&gt; Throw exception “</a:t>
            </a:r>
            <a:r>
              <a:rPr lang="en-US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</a:t>
            </a:r>
            <a:endParaRPr lang="vi-V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7C19EF7-CEE3-46C4-9B70-F89DE76CAEE7}"/>
              </a:ext>
            </a:extLst>
          </p:cNvPr>
          <p:cNvSpPr txBox="1">
            <a:spLocks/>
          </p:cNvSpPr>
          <p:nvPr/>
        </p:nvSpPr>
        <p:spPr>
          <a:xfrm>
            <a:off x="901416" y="1080598"/>
            <a:ext cx="7815864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1.1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to a memory area outside/inside the scope of the program being managed</a:t>
            </a:r>
            <a:r>
              <a:rPr lang="en-US" sz="1600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0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DD9A177-15E6-454B-9434-BF53C249DCEC}"/>
              </a:ext>
            </a:extLst>
          </p:cNvPr>
          <p:cNvSpPr/>
          <p:nvPr/>
        </p:nvSpPr>
        <p:spPr>
          <a:xfrm>
            <a:off x="1352805" y="2995448"/>
            <a:ext cx="1760885" cy="181075"/>
          </a:xfrm>
          <a:prstGeom prst="rect">
            <a:avLst/>
          </a:prstGeom>
          <a:solidFill>
            <a:srgbClr val="B8F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BAFE30-E3AD-4FA0-B05B-41B698DC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EB070-F998-48C5-B46A-5F4048399B9C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Usage pointer case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error </a:t>
            </a:r>
            <a:r>
              <a:rPr lang="en-US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 behavior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 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CDB023F-E043-4BE1-A200-982E408CAC05}"/>
              </a:ext>
            </a:extLst>
          </p:cNvPr>
          <p:cNvSpPr txBox="1">
            <a:spLocks/>
          </p:cNvSpPr>
          <p:nvPr/>
        </p:nvSpPr>
        <p:spPr>
          <a:xfrm>
            <a:off x="901416" y="1403715"/>
            <a:ext cx="6398544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Example1: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Access </a:t>
            </a:r>
            <a:r>
              <a:rPr lang="en-US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outside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the scope of program =&gt; Throw exception “</a:t>
            </a:r>
            <a:r>
              <a:rPr lang="en-US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</a:t>
            </a:r>
            <a:endParaRPr lang="vi-V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7C19EF7-CEE3-46C4-9B70-F89DE76CAEE7}"/>
              </a:ext>
            </a:extLst>
          </p:cNvPr>
          <p:cNvSpPr txBox="1">
            <a:spLocks/>
          </p:cNvSpPr>
          <p:nvPr/>
        </p:nvSpPr>
        <p:spPr>
          <a:xfrm>
            <a:off x="901416" y="1080598"/>
            <a:ext cx="7815864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1.1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to a memory area outside/inside the scope of the program being managed</a:t>
            </a:r>
            <a:r>
              <a:rPr lang="en-US" sz="1600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EE7D7-3632-411C-B1E6-DC77B435C172}"/>
              </a:ext>
            </a:extLst>
          </p:cNvPr>
          <p:cNvSpPr txBox="1"/>
          <p:nvPr/>
        </p:nvSpPr>
        <p:spPr>
          <a:xfrm>
            <a:off x="901416" y="2070555"/>
            <a:ext cx="286663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int* p = new int;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 = p + 100000;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*p = 100;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432501-4DE5-4A2F-B18F-6C22CF358DAA}"/>
              </a:ext>
            </a:extLst>
          </p:cNvPr>
          <p:cNvSpPr/>
          <p:nvPr/>
        </p:nvSpPr>
        <p:spPr>
          <a:xfrm>
            <a:off x="5475101" y="2534037"/>
            <a:ext cx="1509486" cy="24904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61612-6753-4B4C-8AFB-DE18D0F0261E}"/>
              </a:ext>
            </a:extLst>
          </p:cNvPr>
          <p:cNvSpPr txBox="1"/>
          <p:nvPr/>
        </p:nvSpPr>
        <p:spPr>
          <a:xfrm>
            <a:off x="5540234" y="2175622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061EA1-D45C-4B1C-9C86-3B47170EC018}"/>
              </a:ext>
            </a:extLst>
          </p:cNvPr>
          <p:cNvSpPr/>
          <p:nvPr/>
        </p:nvSpPr>
        <p:spPr>
          <a:xfrm>
            <a:off x="7384016" y="1798122"/>
            <a:ext cx="1509486" cy="295268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1FE79E-3683-4C05-82D2-09A3F4B4AD47}"/>
              </a:ext>
            </a:extLst>
          </p:cNvPr>
          <p:cNvSpPr txBox="1"/>
          <p:nvPr/>
        </p:nvSpPr>
        <p:spPr>
          <a:xfrm>
            <a:off x="7433383" y="1432755"/>
            <a:ext cx="1379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Memory Heap</a:t>
            </a:r>
            <a:endParaRPr lang="vi-V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8BFF4-7C2B-469A-9920-699DCEB0AAB8}"/>
              </a:ext>
            </a:extLst>
          </p:cNvPr>
          <p:cNvSpPr/>
          <p:nvPr/>
        </p:nvSpPr>
        <p:spPr>
          <a:xfrm>
            <a:off x="7478167" y="4820569"/>
            <a:ext cx="1321184" cy="247518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vi-V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3364A2-CC1C-4751-8F80-3BA305DDE2EA}"/>
              </a:ext>
            </a:extLst>
          </p:cNvPr>
          <p:cNvSpPr txBox="1"/>
          <p:nvPr/>
        </p:nvSpPr>
        <p:spPr>
          <a:xfrm>
            <a:off x="5651019" y="3625384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int* p</a:t>
            </a:r>
            <a:endParaRPr lang="vi-V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B19D83-5E62-49AF-A5D1-B73D429634BA}"/>
              </a:ext>
            </a:extLst>
          </p:cNvPr>
          <p:cNvSpPr/>
          <p:nvPr/>
        </p:nvSpPr>
        <p:spPr>
          <a:xfrm>
            <a:off x="7385637" y="2263973"/>
            <a:ext cx="1506243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sizeof</a:t>
            </a:r>
            <a:r>
              <a:rPr lang="en-US" dirty="0"/>
              <a:t>(int)</a:t>
            </a:r>
            <a:endParaRPr lang="vi-V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70DA6B-DA78-42A5-92BF-7C9D284BD1FC}"/>
              </a:ext>
            </a:extLst>
          </p:cNvPr>
          <p:cNvCxnSpPr>
            <a:cxnSpLocks/>
          </p:cNvCxnSpPr>
          <p:nvPr/>
        </p:nvCxnSpPr>
        <p:spPr>
          <a:xfrm flipV="1">
            <a:off x="6233160" y="2263973"/>
            <a:ext cx="1184516" cy="14522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D6AAF-1CE6-4C32-A40C-EFF488784432}"/>
              </a:ext>
            </a:extLst>
          </p:cNvPr>
          <p:cNvSpPr/>
          <p:nvPr/>
        </p:nvSpPr>
        <p:spPr>
          <a:xfrm>
            <a:off x="7385637" y="3436621"/>
            <a:ext cx="1506243" cy="9534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area being used by other program</a:t>
            </a:r>
            <a:endParaRPr lang="vi-V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0292A-17F0-4EAC-B020-E1690216DDAD}"/>
              </a:ext>
            </a:extLst>
          </p:cNvPr>
          <p:cNvCxnSpPr>
            <a:cxnSpLocks/>
          </p:cNvCxnSpPr>
          <p:nvPr/>
        </p:nvCxnSpPr>
        <p:spPr>
          <a:xfrm>
            <a:off x="10269451" y="3759441"/>
            <a:ext cx="1105312" cy="3077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F84A2F3F-FDA9-48C3-8808-019523F0FAED}"/>
              </a:ext>
            </a:extLst>
          </p:cNvPr>
          <p:cNvSpPr/>
          <p:nvPr/>
        </p:nvSpPr>
        <p:spPr>
          <a:xfrm>
            <a:off x="3362009" y="1798122"/>
            <a:ext cx="2111470" cy="1585287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8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2 0.00216 L -0.0092 0.043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83951E-6 L 0.1165 0.04013 C 0.14098 0.04908 0.17743 0.05402 0.21546 0.05402 C 0.25886 0.05402 0.29358 0.04908 0.31806 0.04013 L 0.43473 -2.83951E-6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36" y="26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0.00247 L -0.43438 0.0089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4" y="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04136 L -0.00782 0.0811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BAFE30-E3AD-4FA0-B05B-41B698DC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EB070-F998-48C5-B46A-5F4048399B9C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Usage pointer case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error </a:t>
            </a:r>
            <a:r>
              <a:rPr lang="en-US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 behavior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 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CDB023F-E043-4BE1-A200-982E408CAC05}"/>
              </a:ext>
            </a:extLst>
          </p:cNvPr>
          <p:cNvSpPr txBox="1">
            <a:spLocks/>
          </p:cNvSpPr>
          <p:nvPr/>
        </p:nvSpPr>
        <p:spPr>
          <a:xfrm>
            <a:off x="901416" y="1403715"/>
            <a:ext cx="8181624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Example2: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Access </a:t>
            </a:r>
            <a:r>
              <a:rPr lang="en-US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inside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the scope of program =&gt; May be do not throw exception =&gt; </a:t>
            </a:r>
            <a:r>
              <a:rPr kumimoji="0" lang="vi-VN" altLang="vi-V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Unfortunately </a:t>
            </a:r>
          </a:p>
          <a:p>
            <a:pPr marL="0" indent="0"/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change value of other variable in program (unexpected) =&gt; “Error code logic” =&gt; “</a:t>
            </a:r>
            <a:r>
              <a:rPr lang="en-US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Undefined behavior</a:t>
            </a:r>
            <a:r>
              <a:rPr lang="en-US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of program </a:t>
            </a:r>
            <a:endParaRPr lang="vi-V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D2B4-5EB7-490D-BC67-4D41A3B5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2" y="2049949"/>
            <a:ext cx="8181624" cy="266532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7C1622-DECD-477E-AA0B-F2161BB6C256}"/>
              </a:ext>
            </a:extLst>
          </p:cNvPr>
          <p:cNvSpPr txBox="1">
            <a:spLocks/>
          </p:cNvSpPr>
          <p:nvPr/>
        </p:nvSpPr>
        <p:spPr>
          <a:xfrm>
            <a:off x="901416" y="1080598"/>
            <a:ext cx="7815864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1.1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to a memory area outside/inside the scope of the program being managed</a:t>
            </a:r>
            <a:r>
              <a:rPr lang="en-US" sz="1600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A695B33-9660-46A5-ABE1-99935621B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vi-VN" altLang="vi-V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</a:rPr>
            </a:b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16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093-3844-406C-9117-51D014F7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FF2DD83-D93C-4B0F-83CB-4EFFCB9D2CA9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1796323" cy="32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 and Heap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DDF873-E69A-48C2-A87B-B27F2870690F}"/>
              </a:ext>
            </a:extLst>
          </p:cNvPr>
          <p:cNvSpPr/>
          <p:nvPr/>
        </p:nvSpPr>
        <p:spPr>
          <a:xfrm>
            <a:off x="2804321" y="1310640"/>
            <a:ext cx="156210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03149-BD37-4CD9-93A0-E474BF444635}"/>
              </a:ext>
            </a:extLst>
          </p:cNvPr>
          <p:cNvCxnSpPr>
            <a:cxnSpLocks/>
          </p:cNvCxnSpPr>
          <p:nvPr/>
        </p:nvCxnSpPr>
        <p:spPr>
          <a:xfrm>
            <a:off x="2171700" y="1310640"/>
            <a:ext cx="4800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0C2073-47BD-49CA-92A6-A918FDC60E7B}"/>
              </a:ext>
            </a:extLst>
          </p:cNvPr>
          <p:cNvCxnSpPr>
            <a:cxnSpLocks/>
          </p:cNvCxnSpPr>
          <p:nvPr/>
        </p:nvCxnSpPr>
        <p:spPr>
          <a:xfrm>
            <a:off x="2240280" y="4335780"/>
            <a:ext cx="4800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4347CA-E943-4E3B-A313-AA1DBB737C2B}"/>
              </a:ext>
            </a:extLst>
          </p:cNvPr>
          <p:cNvSpPr txBox="1"/>
          <p:nvPr/>
        </p:nvSpPr>
        <p:spPr>
          <a:xfrm>
            <a:off x="932258" y="1151395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vi-V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9CD67-696E-4800-A5D0-E7B8A3D2DB66}"/>
              </a:ext>
            </a:extLst>
          </p:cNvPr>
          <p:cNvSpPr txBox="1"/>
          <p:nvPr/>
        </p:nvSpPr>
        <p:spPr>
          <a:xfrm>
            <a:off x="972333" y="415480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vi-V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FFF82-9BC4-469D-B351-869219D67F5C}"/>
              </a:ext>
            </a:extLst>
          </p:cNvPr>
          <p:cNvSpPr/>
          <p:nvPr/>
        </p:nvSpPr>
        <p:spPr>
          <a:xfrm>
            <a:off x="2804319" y="1305283"/>
            <a:ext cx="1562099" cy="30825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99A0BA-ADBE-43DD-9381-FF6224763C4F}"/>
              </a:ext>
            </a:extLst>
          </p:cNvPr>
          <p:cNvSpPr/>
          <p:nvPr/>
        </p:nvSpPr>
        <p:spPr>
          <a:xfrm>
            <a:off x="2804318" y="2377401"/>
            <a:ext cx="1562099" cy="8458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Heap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95596B-51F5-49C5-B03C-72957E7A1EB9}"/>
              </a:ext>
            </a:extLst>
          </p:cNvPr>
          <p:cNvSpPr/>
          <p:nvPr/>
        </p:nvSpPr>
        <p:spPr>
          <a:xfrm>
            <a:off x="2804318" y="3176366"/>
            <a:ext cx="1562099" cy="4126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Uninitialized 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(BSS)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5EFC54-540D-45F2-B822-2D3386A2E406}"/>
              </a:ext>
            </a:extLst>
          </p:cNvPr>
          <p:cNvSpPr/>
          <p:nvPr/>
        </p:nvSpPr>
        <p:spPr>
          <a:xfrm>
            <a:off x="2804318" y="3574917"/>
            <a:ext cx="1562099" cy="39243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Initialized 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(DS)</a:t>
            </a:r>
            <a:endParaRPr lang="vi-VN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2AD571-08B3-4230-BA69-ACF4640FE10C}"/>
              </a:ext>
            </a:extLst>
          </p:cNvPr>
          <p:cNvSpPr/>
          <p:nvPr/>
        </p:nvSpPr>
        <p:spPr>
          <a:xfrm>
            <a:off x="2804318" y="3958592"/>
            <a:ext cx="1562099" cy="392430"/>
          </a:xfrm>
          <a:prstGeom prst="rect">
            <a:avLst/>
          </a:prstGeom>
          <a:solidFill>
            <a:srgbClr val="B8F81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C17075-3123-4AF3-9823-3CB3EDA63695}"/>
              </a:ext>
            </a:extLst>
          </p:cNvPr>
          <p:cNvSpPr txBox="1"/>
          <p:nvPr/>
        </p:nvSpPr>
        <p:spPr>
          <a:xfrm>
            <a:off x="2558168" y="886600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/>
              <a:t>Memory Layout in C/C++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F1B73C-0786-47E9-BB18-0889178FF721}"/>
              </a:ext>
            </a:extLst>
          </p:cNvPr>
          <p:cNvSpPr txBox="1"/>
          <p:nvPr/>
        </p:nvSpPr>
        <p:spPr>
          <a:xfrm>
            <a:off x="3028514" y="1841579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Free space</a:t>
            </a: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C952BABB-B380-442C-BCD8-E9540775CE6E}"/>
              </a:ext>
            </a:extLst>
          </p:cNvPr>
          <p:cNvSpPr/>
          <p:nvPr/>
        </p:nvSpPr>
        <p:spPr>
          <a:xfrm>
            <a:off x="5715000" y="1548563"/>
            <a:ext cx="1264444" cy="1178719"/>
          </a:xfrm>
          <a:prstGeom prst="clou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Focus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F02FC74-063E-468D-BE26-25A2CDDDE233}"/>
              </a:ext>
            </a:extLst>
          </p:cNvPr>
          <p:cNvCxnSpPr>
            <a:stCxn id="43" idx="2"/>
            <a:endCxn id="17" idx="3"/>
          </p:cNvCxnSpPr>
          <p:nvPr/>
        </p:nvCxnSpPr>
        <p:spPr>
          <a:xfrm flipH="1" flipV="1">
            <a:off x="4366418" y="1459409"/>
            <a:ext cx="1352504" cy="678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B58F15-7C92-49A3-B75E-05FB46D8A7C5}"/>
              </a:ext>
            </a:extLst>
          </p:cNvPr>
          <p:cNvCxnSpPr>
            <a:cxnSpLocks/>
          </p:cNvCxnSpPr>
          <p:nvPr/>
        </p:nvCxnSpPr>
        <p:spPr>
          <a:xfrm flipH="1">
            <a:off x="4362194" y="2402955"/>
            <a:ext cx="1406146" cy="4146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27" grpId="0"/>
      <p:bldP spid="17" grpId="0" animBg="1"/>
      <p:bldP spid="18" grpId="0" animBg="1"/>
      <p:bldP spid="30" grpId="0" animBg="1"/>
      <p:bldP spid="34" grpId="0" animBg="1"/>
      <p:bldP spid="35" grpId="0" animBg="1"/>
      <p:bldP spid="40" grpId="0"/>
      <p:bldP spid="42" grpId="0"/>
      <p:bldP spid="4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BAFE30-E3AD-4FA0-B05B-41B698DC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EB070-F998-48C5-B46A-5F4048399B9C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Usage pointer case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error </a:t>
            </a:r>
            <a:r>
              <a:rPr lang="en-US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 behavior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 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54566E-9256-4476-B61D-48969A056EAB}"/>
              </a:ext>
            </a:extLst>
          </p:cNvPr>
          <p:cNvSpPr txBox="1">
            <a:spLocks/>
          </p:cNvSpPr>
          <p:nvPr/>
        </p:nvSpPr>
        <p:spPr>
          <a:xfrm>
            <a:off x="901416" y="1080598"/>
            <a:ext cx="7815864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1.1 </a:t>
            </a:r>
            <a:r>
              <a:rPr lang="en-US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to a memory area outside/inside the scope of the program being managed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2803E4-B78F-44D1-90E9-D7709EB95A9E}"/>
              </a:ext>
            </a:extLst>
          </p:cNvPr>
          <p:cNvSpPr txBox="1">
            <a:spLocks/>
          </p:cNvSpPr>
          <p:nvPr/>
        </p:nvSpPr>
        <p:spPr>
          <a:xfrm>
            <a:off x="893534" y="1375694"/>
            <a:ext cx="4632280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1.2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Not point to NULL after delete()</a:t>
            </a:r>
            <a:endParaRPr lang="en-US" sz="1600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6EC68D-8168-44E1-8CCC-9C5898D21DEC}"/>
              </a:ext>
            </a:extLst>
          </p:cNvPr>
          <p:cNvSpPr txBox="1">
            <a:spLocks/>
          </p:cNvSpPr>
          <p:nvPr/>
        </p:nvSpPr>
        <p:spPr>
          <a:xfrm>
            <a:off x="893533" y="1713709"/>
            <a:ext cx="40883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1.3 </a:t>
            </a:r>
            <a:r>
              <a:rPr lang="en-US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Two pointers point to same memory in Heap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FC2089-0966-46CD-AAE8-A6F0850943DC}"/>
              </a:ext>
            </a:extLst>
          </p:cNvPr>
          <p:cNvSpPr txBox="1">
            <a:spLocks/>
          </p:cNvSpPr>
          <p:nvPr/>
        </p:nvSpPr>
        <p:spPr>
          <a:xfrm>
            <a:off x="893533" y="2021414"/>
            <a:ext cx="40883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1.4 </a:t>
            </a:r>
            <a:r>
              <a:rPr lang="en-US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a local variable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251735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BAFE30-E3AD-4FA0-B05B-41B698DC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EB070-F998-48C5-B46A-5F4048399B9C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Usage pointer case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error </a:t>
            </a:r>
            <a:r>
              <a:rPr lang="en-US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 behavior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 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2803E4-B78F-44D1-90E9-D7709EB95A9E}"/>
              </a:ext>
            </a:extLst>
          </p:cNvPr>
          <p:cNvSpPr txBox="1">
            <a:spLocks/>
          </p:cNvSpPr>
          <p:nvPr/>
        </p:nvSpPr>
        <p:spPr>
          <a:xfrm>
            <a:off x="893534" y="1028848"/>
            <a:ext cx="4632280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1.2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Not point to NULL after delete()</a:t>
            </a:r>
            <a:endParaRPr lang="en-US" sz="1600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77A76290-0EA6-492E-B2FC-B50956FE32F4}"/>
              </a:ext>
            </a:extLst>
          </p:cNvPr>
          <p:cNvSpPr txBox="1"/>
          <p:nvPr/>
        </p:nvSpPr>
        <p:spPr>
          <a:xfrm>
            <a:off x="692102" y="1704796"/>
            <a:ext cx="2166771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int* a = NULL;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 = new int;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*a = 100;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delete a;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//do something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//with *a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5FCC27-98DA-4C80-A238-8279E8A6C022}"/>
              </a:ext>
            </a:extLst>
          </p:cNvPr>
          <p:cNvSpPr/>
          <p:nvPr/>
        </p:nvSpPr>
        <p:spPr>
          <a:xfrm>
            <a:off x="5841296" y="1387566"/>
            <a:ext cx="1509486" cy="295268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6F46E6-C7B8-4D8C-A06E-A7264E5D5C95}"/>
              </a:ext>
            </a:extLst>
          </p:cNvPr>
          <p:cNvSpPr/>
          <p:nvPr/>
        </p:nvSpPr>
        <p:spPr>
          <a:xfrm>
            <a:off x="3899637" y="3068432"/>
            <a:ext cx="1509486" cy="127181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2F078E-81BA-403E-9581-CC594282063E}"/>
              </a:ext>
            </a:extLst>
          </p:cNvPr>
          <p:cNvSpPr txBox="1"/>
          <p:nvPr/>
        </p:nvSpPr>
        <p:spPr>
          <a:xfrm>
            <a:off x="3964770" y="2710017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98CBC8-0A90-4098-B3BC-B1EC269F0E21}"/>
              </a:ext>
            </a:extLst>
          </p:cNvPr>
          <p:cNvSpPr txBox="1"/>
          <p:nvPr/>
        </p:nvSpPr>
        <p:spPr>
          <a:xfrm>
            <a:off x="4197549" y="3550450"/>
            <a:ext cx="930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main()</a:t>
            </a:r>
          </a:p>
          <a:p>
            <a:r>
              <a:rPr lang="en-US" dirty="0"/>
              <a:t>int* a</a:t>
            </a:r>
          </a:p>
          <a:p>
            <a:endParaRPr lang="vi-V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E976BA9-2BA8-4DE4-908B-CA438020224A}"/>
              </a:ext>
            </a:extLst>
          </p:cNvPr>
          <p:cNvSpPr/>
          <p:nvPr/>
        </p:nvSpPr>
        <p:spPr>
          <a:xfrm>
            <a:off x="4130040" y="3550450"/>
            <a:ext cx="997572" cy="5719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4ED53C-8D04-4C80-852B-9D9B2BD76E3C}"/>
              </a:ext>
            </a:extLst>
          </p:cNvPr>
          <p:cNvSpPr/>
          <p:nvPr/>
        </p:nvSpPr>
        <p:spPr>
          <a:xfrm>
            <a:off x="5844539" y="3124200"/>
            <a:ext cx="1506243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EAB03D-FA12-48A9-B530-13621E33CB3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777740" y="3913995"/>
            <a:ext cx="1160824" cy="67140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BA1564-9337-4E63-83C8-B8D67835326A}"/>
              </a:ext>
            </a:extLst>
          </p:cNvPr>
          <p:cNvCxnSpPr/>
          <p:nvPr/>
        </p:nvCxnSpPr>
        <p:spPr>
          <a:xfrm>
            <a:off x="7201013" y="3133308"/>
            <a:ext cx="0" cy="30777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14DEE8-F2FD-4F84-971A-1B4925673FD6}"/>
              </a:ext>
            </a:extLst>
          </p:cNvPr>
          <p:cNvSpPr txBox="1"/>
          <p:nvPr/>
        </p:nvSpPr>
        <p:spPr>
          <a:xfrm>
            <a:off x="5988582" y="3124200"/>
            <a:ext cx="1141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en-US" dirty="0">
                <a:solidFill>
                  <a:schemeClr val="bg1"/>
                </a:solidFill>
              </a:rPr>
              <a:t>(int)*1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3BF47FD-46A2-49B7-BB2C-C9533EF8BBB0}"/>
              </a:ext>
            </a:extLst>
          </p:cNvPr>
          <p:cNvSpPr/>
          <p:nvPr/>
        </p:nvSpPr>
        <p:spPr>
          <a:xfrm>
            <a:off x="268563" y="2654687"/>
            <a:ext cx="646386" cy="131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E79BF0-BCCC-4555-934A-41C7AFB8BA2D}"/>
              </a:ext>
            </a:extLst>
          </p:cNvPr>
          <p:cNvSpPr txBox="1"/>
          <p:nvPr/>
        </p:nvSpPr>
        <p:spPr>
          <a:xfrm>
            <a:off x="7259748" y="31150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  <a:endParaRPr lang="vi-V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36836BE-DCF6-4E43-9278-2B380AC718B4}"/>
              </a:ext>
            </a:extLst>
          </p:cNvPr>
          <p:cNvSpPr/>
          <p:nvPr/>
        </p:nvSpPr>
        <p:spPr>
          <a:xfrm>
            <a:off x="5938564" y="4461641"/>
            <a:ext cx="1321184" cy="247518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vi-V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FD0B25-7710-4CA1-858E-2B74A831DFB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784321" y="3278089"/>
            <a:ext cx="1060218" cy="6509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FE794654-E68A-4932-9731-840F6AD3584D}"/>
              </a:ext>
            </a:extLst>
          </p:cNvPr>
          <p:cNvSpPr/>
          <p:nvPr/>
        </p:nvSpPr>
        <p:spPr>
          <a:xfrm>
            <a:off x="4861964" y="2209800"/>
            <a:ext cx="914400" cy="914400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E1AD3E-A951-41C4-9D38-FEBE3BECA7AE}"/>
              </a:ext>
            </a:extLst>
          </p:cNvPr>
          <p:cNvSpPr txBox="1"/>
          <p:nvPr/>
        </p:nvSpPr>
        <p:spPr>
          <a:xfrm>
            <a:off x="4531558" y="191031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Warning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56A7A-73D7-4CF9-83E4-A92192AC9BB4}"/>
              </a:ext>
            </a:extLst>
          </p:cNvPr>
          <p:cNvSpPr txBox="1"/>
          <p:nvPr/>
        </p:nvSpPr>
        <p:spPr>
          <a:xfrm>
            <a:off x="3435176" y="1864834"/>
            <a:ext cx="116133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Need</a:t>
            </a:r>
          </a:p>
          <a:p>
            <a:r>
              <a:rPr lang="en-US" dirty="0"/>
              <a:t>a = NULL;</a:t>
            </a:r>
          </a:p>
          <a:p>
            <a:r>
              <a:rPr lang="en-US" dirty="0"/>
              <a:t>after delete</a:t>
            </a:r>
            <a:endParaRPr lang="vi-V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582081-8B6D-401A-A166-A5AA10C5687B}"/>
              </a:ext>
            </a:extLst>
          </p:cNvPr>
          <p:cNvCxnSpPr>
            <a:cxnSpLocks/>
          </p:cNvCxnSpPr>
          <p:nvPr/>
        </p:nvCxnSpPr>
        <p:spPr>
          <a:xfrm flipH="1">
            <a:off x="1847455" y="2571750"/>
            <a:ext cx="1581546" cy="978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777BA6-2E18-4B63-80D6-D61AFE361149}"/>
              </a:ext>
            </a:extLst>
          </p:cNvPr>
          <p:cNvSpPr txBox="1"/>
          <p:nvPr/>
        </p:nvSpPr>
        <p:spPr>
          <a:xfrm>
            <a:off x="906969" y="3435901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NULL;</a:t>
            </a:r>
            <a:endParaRPr lang="vi-V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34D1CC-35C0-405D-8722-3AF11E56021E}"/>
              </a:ext>
            </a:extLst>
          </p:cNvPr>
          <p:cNvSpPr txBox="1"/>
          <p:nvPr/>
        </p:nvSpPr>
        <p:spPr>
          <a:xfrm>
            <a:off x="5880528" y="1085850"/>
            <a:ext cx="1379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Memory Heap</a:t>
            </a:r>
            <a:endParaRPr lang="vi-VN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0AB6B9-72AD-4258-966F-6BCF3613B5FA}"/>
              </a:ext>
            </a:extLst>
          </p:cNvPr>
          <p:cNvCxnSpPr>
            <a:cxnSpLocks/>
          </p:cNvCxnSpPr>
          <p:nvPr/>
        </p:nvCxnSpPr>
        <p:spPr>
          <a:xfrm>
            <a:off x="4784321" y="3913995"/>
            <a:ext cx="1204261" cy="54764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07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3.7037E-6 L -3.33333E-6 0.04599 " pathEditMode="relative" ptsTypes="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7 -0.00463 L 0.50972 -0.0037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51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.05062 L 0.00434 0.08426 " pathEditMode="relative" ptsTypes="AA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0.08118 L 0.00174 0.12562 " pathEditMode="relative" ptsTypes="AA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32099E-6 L 0.12916 0.04012 C 0.15625 0.04907 0.19687 0.05401 0.23906 0.05401 C 0.28732 0.05401 0.32587 0.04907 0.35295 0.04012 L 0.48229 4.32099E-6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26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32099E-6 L 0.12916 0.04012 C 0.15625 0.04907 0.19687 0.05401 0.23906 0.05401 C 0.28732 0.05401 0.32587 0.04907 0.35295 0.04012 L 0.48229 4.32099E-6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2685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46914E-6 L 0.12917 0.04012 C 0.15625 0.04907 0.19688 0.05401 0.23906 0.05401 C 0.28733 0.05401 0.32587 0.04907 0.35295 0.04012 L 0.48229 2.46914E-6 " pathEditMode="relative" rAng="0" ptsTypes="AAAAA">
                                      <p:cBhvr>
                                        <p:cTn id="6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2685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82716E-6 L 0.12917 0.04013 C 0.15625 0.04908 0.19688 0.05402 0.23907 0.05402 C 0.28733 0.05402 0.32587 0.04908 0.35295 0.04013 L 0.48229 -3.82716E-6 " pathEditMode="relative" rAng="0" ptsTypes="AAAAA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11945 L 0.00174 0.22994 " pathEditMode="relative" ptsTypes="AA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0.22994 L -3.33333E-6 0.16544 " pathEditMode="relative" ptsTypes="AA">
                                      <p:cBhvr>
                                        <p:cTn id="9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71605E-6 L 0.18003 0.04012 C 0.21788 0.04907 0.27448 0.05401 0.33316 0.05401 C 0.40052 0.05401 0.45417 0.04907 0.49201 0.04012 L 0.67222 2.71605E-6 " pathEditMode="relative" rAng="0" ptsTypes="AAAAA">
                                      <p:cBhvr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1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0.16544 L -3.33333E-6 0.24507 L 0.00087 0.33704 L -0.01718 0.37562 " pathEditMode="relative" ptsTypes="AAAA">
                                      <p:cBhvr>
                                        <p:cTn id="105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026 -0.00463 " pathEditMode="relative" ptsTypes="AA">
                                      <p:cBhvr>
                                        <p:cTn id="10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026 -0.00463 " pathEditMode="relative" ptsTypes="AA">
                                      <p:cBhvr>
                                        <p:cTn id="1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026 -0.00463 " pathEditMode="relative" ptsTypes="AA">
                                      <p:cBhvr>
                                        <p:cTn id="1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026 -0.00463 " pathEditMode="relative" ptsTypes="AA">
                                      <p:cBhvr>
                                        <p:cTn id="1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64 -0.01574 L 0.75729 -0.01111 " pathEditMode="relative" ptsTypes="AA">
                                      <p:cBhvr>
                                        <p:cTn id="1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/>
      <p:bldP spid="14" grpId="0"/>
      <p:bldP spid="14" grpId="1"/>
      <p:bldP spid="16" grpId="0" animBg="1"/>
      <p:bldP spid="16" grpId="1" animBg="1"/>
      <p:bldP spid="17" grpId="0" animBg="1"/>
      <p:bldP spid="17" grpId="1" animBg="1"/>
      <p:bldP spid="20" grpId="0"/>
      <p:bldP spid="20" grpId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4" grpId="6" animBg="1"/>
      <p:bldP spid="25" grpId="0"/>
      <p:bldP spid="25" grpId="1"/>
      <p:bldP spid="26" grpId="0" animBg="1"/>
      <p:bldP spid="28" grpId="0" animBg="1"/>
      <p:bldP spid="28" grpId="1" animBg="1"/>
      <p:bldP spid="29" grpId="0"/>
      <p:bldP spid="29" grpId="1"/>
      <p:bldP spid="2" grpId="0" animBg="1"/>
      <p:bldP spid="31" grpId="0"/>
      <p:bldP spid="3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BAFE30-E3AD-4FA0-B05B-41B698DC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EB070-F998-48C5-B46A-5F4048399B9C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Usage pointer case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error </a:t>
            </a:r>
            <a:r>
              <a:rPr lang="en-US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 behavior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 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54566E-9256-4476-B61D-48969A056EAB}"/>
              </a:ext>
            </a:extLst>
          </p:cNvPr>
          <p:cNvSpPr txBox="1">
            <a:spLocks/>
          </p:cNvSpPr>
          <p:nvPr/>
        </p:nvSpPr>
        <p:spPr>
          <a:xfrm>
            <a:off x="901416" y="1080598"/>
            <a:ext cx="7815864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1.1 </a:t>
            </a:r>
            <a:r>
              <a:rPr lang="en-US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to a memory area outside/inside the scope of the program being managed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2803E4-B78F-44D1-90E9-D7709EB95A9E}"/>
              </a:ext>
            </a:extLst>
          </p:cNvPr>
          <p:cNvSpPr txBox="1">
            <a:spLocks/>
          </p:cNvSpPr>
          <p:nvPr/>
        </p:nvSpPr>
        <p:spPr>
          <a:xfrm>
            <a:off x="893534" y="1375694"/>
            <a:ext cx="4632280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1.2 </a:t>
            </a:r>
            <a:r>
              <a:rPr lang="en-US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Not point to NULL after delete()</a:t>
            </a:r>
            <a:endParaRPr lang="en-US" u="sng" dirty="0">
              <a:solidFill>
                <a:schemeClr val="bg1">
                  <a:lumMod val="6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6EC68D-8168-44E1-8CCC-9C5898D21DEC}"/>
              </a:ext>
            </a:extLst>
          </p:cNvPr>
          <p:cNvSpPr txBox="1">
            <a:spLocks/>
          </p:cNvSpPr>
          <p:nvPr/>
        </p:nvSpPr>
        <p:spPr>
          <a:xfrm>
            <a:off x="893533" y="1690849"/>
            <a:ext cx="40883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1.3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Two pointers point to same memory in Heap</a:t>
            </a:r>
            <a:r>
              <a:rPr lang="en-US" sz="1600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FC2089-0966-46CD-AAE8-A6F0850943DC}"/>
              </a:ext>
            </a:extLst>
          </p:cNvPr>
          <p:cNvSpPr txBox="1">
            <a:spLocks/>
          </p:cNvSpPr>
          <p:nvPr/>
        </p:nvSpPr>
        <p:spPr>
          <a:xfrm>
            <a:off x="893533" y="2021414"/>
            <a:ext cx="40883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1.4 </a:t>
            </a:r>
            <a:r>
              <a:rPr lang="en-US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a local variable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20012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BAFE30-E3AD-4FA0-B05B-41B698DC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EB070-F998-48C5-B46A-5F4048399B9C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Usage pointer case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error </a:t>
            </a:r>
            <a:r>
              <a:rPr lang="en-US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 behavior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 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6EC68D-8168-44E1-8CCC-9C5898D21DEC}"/>
              </a:ext>
            </a:extLst>
          </p:cNvPr>
          <p:cNvSpPr txBox="1">
            <a:spLocks/>
          </p:cNvSpPr>
          <p:nvPr/>
        </p:nvSpPr>
        <p:spPr>
          <a:xfrm>
            <a:off x="893533" y="1035529"/>
            <a:ext cx="40883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1.3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Two pointers point to same memory in Heap</a:t>
            </a:r>
            <a:r>
              <a:rPr lang="en-US" sz="1600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C0782B-9D22-4F50-AEF8-E4499C06FF90}"/>
              </a:ext>
            </a:extLst>
          </p:cNvPr>
          <p:cNvSpPr txBox="1"/>
          <p:nvPr/>
        </p:nvSpPr>
        <p:spPr>
          <a:xfrm>
            <a:off x="1098469" y="1382215"/>
            <a:ext cx="286663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Example: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int* p1 = new int;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*p1 = 10;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int* p2 = p1;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delete p1;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int a = 50;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p1 = &amp;a;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E395BC-AC6D-4D54-AE43-53CA51CC3DBB}"/>
              </a:ext>
            </a:extLst>
          </p:cNvPr>
          <p:cNvSpPr/>
          <p:nvPr/>
        </p:nvSpPr>
        <p:spPr>
          <a:xfrm>
            <a:off x="4690241" y="2198757"/>
            <a:ext cx="1509486" cy="24904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BB0346-87AA-4C6A-A651-BCFE0A258167}"/>
              </a:ext>
            </a:extLst>
          </p:cNvPr>
          <p:cNvSpPr txBox="1"/>
          <p:nvPr/>
        </p:nvSpPr>
        <p:spPr>
          <a:xfrm>
            <a:off x="4755374" y="1840342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9560D6-A374-4EAF-8FB6-BF5C79FD7B88}"/>
              </a:ext>
            </a:extLst>
          </p:cNvPr>
          <p:cNvSpPr/>
          <p:nvPr/>
        </p:nvSpPr>
        <p:spPr>
          <a:xfrm>
            <a:off x="6599156" y="1462842"/>
            <a:ext cx="1509486" cy="295268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780D1D-4E04-4F43-AC53-D71AC118FF14}"/>
              </a:ext>
            </a:extLst>
          </p:cNvPr>
          <p:cNvSpPr txBox="1"/>
          <p:nvPr/>
        </p:nvSpPr>
        <p:spPr>
          <a:xfrm>
            <a:off x="6648523" y="1097475"/>
            <a:ext cx="1379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Memory Heap</a:t>
            </a:r>
            <a:endParaRPr lang="vi-V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080E67-6117-4F08-A4EA-5A851E6124CB}"/>
              </a:ext>
            </a:extLst>
          </p:cNvPr>
          <p:cNvSpPr/>
          <p:nvPr/>
        </p:nvSpPr>
        <p:spPr>
          <a:xfrm>
            <a:off x="6693307" y="4485289"/>
            <a:ext cx="1321184" cy="247518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vi-V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5E1A5-FF58-4C2E-BE8D-730A0495D1C0}"/>
              </a:ext>
            </a:extLst>
          </p:cNvPr>
          <p:cNvSpPr txBox="1"/>
          <p:nvPr/>
        </p:nvSpPr>
        <p:spPr>
          <a:xfrm>
            <a:off x="5412327" y="2998575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*p1</a:t>
            </a:r>
            <a:endParaRPr lang="vi-V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8E674B-3073-4D7E-BDCC-E1DBD08DB1E5}"/>
              </a:ext>
            </a:extLst>
          </p:cNvPr>
          <p:cNvSpPr txBox="1"/>
          <p:nvPr/>
        </p:nvSpPr>
        <p:spPr>
          <a:xfrm>
            <a:off x="4991014" y="250483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*p2</a:t>
            </a:r>
            <a:endParaRPr lang="vi-V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CCF1ED-AA4D-42E6-9C88-61194A43D073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866297" y="3152464"/>
            <a:ext cx="644862" cy="2045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7F41DD5-F672-42B4-A24A-D65E3167B537}"/>
              </a:ext>
            </a:extLst>
          </p:cNvPr>
          <p:cNvSpPr/>
          <p:nvPr/>
        </p:nvSpPr>
        <p:spPr>
          <a:xfrm>
            <a:off x="6609815" y="3155405"/>
            <a:ext cx="1506243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vi-V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AB37B1-6EAE-41F8-9F3A-C02112FCF3CE}"/>
              </a:ext>
            </a:extLst>
          </p:cNvPr>
          <p:cNvCxnSpPr>
            <a:cxnSpLocks/>
          </p:cNvCxnSpPr>
          <p:nvPr/>
        </p:nvCxnSpPr>
        <p:spPr>
          <a:xfrm>
            <a:off x="5401668" y="2677005"/>
            <a:ext cx="1098832" cy="5352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3F03B4A-49CA-4644-90BC-F63288C839D2}"/>
              </a:ext>
            </a:extLst>
          </p:cNvPr>
          <p:cNvSpPr/>
          <p:nvPr/>
        </p:nvSpPr>
        <p:spPr>
          <a:xfrm>
            <a:off x="829228" y="2967043"/>
            <a:ext cx="646386" cy="131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9CDFF7-9104-45A5-B30C-C00ACE6E3DF4}"/>
              </a:ext>
            </a:extLst>
          </p:cNvPr>
          <p:cNvCxnSpPr>
            <a:cxnSpLocks/>
          </p:cNvCxnSpPr>
          <p:nvPr/>
        </p:nvCxnSpPr>
        <p:spPr>
          <a:xfrm flipH="1">
            <a:off x="9821530" y="3356990"/>
            <a:ext cx="418173" cy="7328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BC344-2F92-4F2B-80B9-3DAA6BFDB597}"/>
              </a:ext>
            </a:extLst>
          </p:cNvPr>
          <p:cNvSpPr/>
          <p:nvPr/>
        </p:nvSpPr>
        <p:spPr>
          <a:xfrm>
            <a:off x="6599012" y="3154645"/>
            <a:ext cx="1506243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2538CE-B2A7-402E-8AD5-A356BF54E673}"/>
              </a:ext>
            </a:extLst>
          </p:cNvPr>
          <p:cNvSpPr txBox="1"/>
          <p:nvPr/>
        </p:nvSpPr>
        <p:spPr>
          <a:xfrm>
            <a:off x="4926149" y="4062698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= 50</a:t>
            </a:r>
            <a:endParaRPr lang="vi-VN" dirty="0"/>
          </a:p>
        </p:txBody>
      </p:sp>
      <p:sp>
        <p:nvSpPr>
          <p:cNvPr id="38" name="Explosion: 8 Points 37">
            <a:extLst>
              <a:ext uri="{FF2B5EF4-FFF2-40B4-BE49-F238E27FC236}">
                <a16:creationId xmlns:a16="http://schemas.microsoft.com/office/drawing/2014/main" id="{F1AB6D04-BAB7-472B-B2FC-BFD9E5298C97}"/>
              </a:ext>
            </a:extLst>
          </p:cNvPr>
          <p:cNvSpPr/>
          <p:nvPr/>
        </p:nvSpPr>
        <p:spPr>
          <a:xfrm>
            <a:off x="5469871" y="106813"/>
            <a:ext cx="4339510" cy="2900903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*p2 </a:t>
            </a:r>
            <a:r>
              <a:rPr lang="vi-VN" dirty="0"/>
              <a:t>became </a:t>
            </a:r>
            <a:r>
              <a:rPr lang="en-US" dirty="0"/>
              <a:t>”Dangling pointer”</a:t>
            </a:r>
          </a:p>
          <a:p>
            <a:pPr algn="ctr"/>
            <a:r>
              <a:rPr lang="en-US" dirty="0"/>
              <a:t>=&gt; “access violation” or “undefine behavior” if *p2 continue access this area</a:t>
            </a:r>
          </a:p>
        </p:txBody>
      </p:sp>
    </p:spTree>
    <p:extLst>
      <p:ext uri="{BB962C8B-B14F-4D97-AF65-F5344CB8AC3E}">
        <p14:creationId xmlns:p14="http://schemas.microsoft.com/office/powerpoint/2010/main" val="8787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061 L -0.00191 0.08642 " pathEditMode="relative" ptsTypes="AA">
                                      <p:cBhvr>
                                        <p:cTn id="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8642 L 0.00156 0.2092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61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0278 L 0.43611 -0.00278 " pathEditMode="relative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.00185 L -0.51216 -0.001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4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5" grpId="0" animBg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22DEFC4-0566-4A76-9375-F64B4BC8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971FA7-ED9F-472E-86F2-A7E59F22A2D5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Usage pointer case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error </a:t>
            </a:r>
            <a:r>
              <a:rPr lang="en-US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 behavior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 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088F44-9D7C-46D0-8505-5687CC961805}"/>
              </a:ext>
            </a:extLst>
          </p:cNvPr>
          <p:cNvSpPr txBox="1">
            <a:spLocks/>
          </p:cNvSpPr>
          <p:nvPr/>
        </p:nvSpPr>
        <p:spPr>
          <a:xfrm>
            <a:off x="893533" y="1035529"/>
            <a:ext cx="40883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1.3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Two pointers point to same memory in Heap</a:t>
            </a:r>
            <a:r>
              <a:rPr lang="en-US" sz="1600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CA38C-44A3-4E22-B516-35046375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673" y="1493856"/>
            <a:ext cx="3150864" cy="3390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BABF9D-7673-41A7-8974-0BAEF7E4D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90" y="1493856"/>
            <a:ext cx="3609063" cy="339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796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BAFE30-E3AD-4FA0-B05B-41B698DC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EB070-F998-48C5-B46A-5F4048399B9C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Usage pointer case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error </a:t>
            </a:r>
            <a:r>
              <a:rPr lang="en-US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 behavior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 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54566E-9256-4476-B61D-48969A056EAB}"/>
              </a:ext>
            </a:extLst>
          </p:cNvPr>
          <p:cNvSpPr txBox="1">
            <a:spLocks/>
          </p:cNvSpPr>
          <p:nvPr/>
        </p:nvSpPr>
        <p:spPr>
          <a:xfrm>
            <a:off x="901416" y="1080598"/>
            <a:ext cx="7815864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1.1 </a:t>
            </a:r>
            <a:r>
              <a:rPr lang="en-US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to a memory area outside/inside the scope of the program being managed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2803E4-B78F-44D1-90E9-D7709EB95A9E}"/>
              </a:ext>
            </a:extLst>
          </p:cNvPr>
          <p:cNvSpPr txBox="1">
            <a:spLocks/>
          </p:cNvSpPr>
          <p:nvPr/>
        </p:nvSpPr>
        <p:spPr>
          <a:xfrm>
            <a:off x="893534" y="1375694"/>
            <a:ext cx="4632280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1.2 </a:t>
            </a:r>
            <a:r>
              <a:rPr lang="en-US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Not point to NULL after delete()</a:t>
            </a:r>
            <a:endParaRPr lang="en-US" u="sng" dirty="0">
              <a:solidFill>
                <a:schemeClr val="bg1">
                  <a:lumMod val="6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6EC68D-8168-44E1-8CCC-9C5898D21DEC}"/>
              </a:ext>
            </a:extLst>
          </p:cNvPr>
          <p:cNvSpPr txBox="1">
            <a:spLocks/>
          </p:cNvSpPr>
          <p:nvPr/>
        </p:nvSpPr>
        <p:spPr>
          <a:xfrm>
            <a:off x="893533" y="1690849"/>
            <a:ext cx="40883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1.3 </a:t>
            </a:r>
            <a:r>
              <a:rPr lang="en-US" b="1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Two pointers point to same memory in Heap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FC2089-0966-46CD-AAE8-A6F0850943DC}"/>
              </a:ext>
            </a:extLst>
          </p:cNvPr>
          <p:cNvSpPr txBox="1">
            <a:spLocks/>
          </p:cNvSpPr>
          <p:nvPr/>
        </p:nvSpPr>
        <p:spPr>
          <a:xfrm>
            <a:off x="893533" y="2021414"/>
            <a:ext cx="40883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1.4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a local variable</a:t>
            </a:r>
            <a:r>
              <a:rPr lang="en-US" sz="1600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058089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BAFE30-E3AD-4FA0-B05B-41B698DC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EB070-F998-48C5-B46A-5F4048399B9C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Usage pointer case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access violation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error </a:t>
            </a:r>
            <a:r>
              <a:rPr lang="en-US" sz="1800" b="1" u="sng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undefine behavior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 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CFC2089-0966-46CD-AAE8-A6F0850943DC}"/>
              </a:ext>
            </a:extLst>
          </p:cNvPr>
          <p:cNvSpPr txBox="1">
            <a:spLocks/>
          </p:cNvSpPr>
          <p:nvPr/>
        </p:nvSpPr>
        <p:spPr>
          <a:xfrm>
            <a:off x="893533" y="1023194"/>
            <a:ext cx="40883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1.4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Pointer point a local variable</a:t>
            </a:r>
            <a:r>
              <a:rPr lang="en-US" sz="1600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</a:p>
          <a:p>
            <a:pPr marL="0" indent="0"/>
            <a:endParaRPr lang="vi-VN" sz="1600" dirty="0">
              <a:solidFill>
                <a:schemeClr val="tx1"/>
              </a:solidFill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DAAE0C3-726D-4226-8FBC-86A632ECE000}"/>
              </a:ext>
            </a:extLst>
          </p:cNvPr>
          <p:cNvSpPr txBox="1"/>
          <p:nvPr/>
        </p:nvSpPr>
        <p:spPr>
          <a:xfrm>
            <a:off x="1000919" y="1432896"/>
            <a:ext cx="206994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 a = 10;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 &amp;a;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int*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3000;  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31F163-C71D-4CFC-9273-D5E03959C6FA}"/>
              </a:ext>
            </a:extLst>
          </p:cNvPr>
          <p:cNvSpPr/>
          <p:nvPr/>
        </p:nvSpPr>
        <p:spPr>
          <a:xfrm>
            <a:off x="4690241" y="2198757"/>
            <a:ext cx="1509486" cy="24904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41ECB-9C9F-45C7-B12F-07EC6CE3203E}"/>
              </a:ext>
            </a:extLst>
          </p:cNvPr>
          <p:cNvSpPr txBox="1"/>
          <p:nvPr/>
        </p:nvSpPr>
        <p:spPr>
          <a:xfrm>
            <a:off x="4755374" y="1840342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FFEB70-1E59-45D4-9B2E-24620EBCA467}"/>
              </a:ext>
            </a:extLst>
          </p:cNvPr>
          <p:cNvSpPr/>
          <p:nvPr/>
        </p:nvSpPr>
        <p:spPr>
          <a:xfrm>
            <a:off x="6599156" y="1462842"/>
            <a:ext cx="1509486" cy="295268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10A055-1503-4AED-811B-1833AFBC0AA7}"/>
              </a:ext>
            </a:extLst>
          </p:cNvPr>
          <p:cNvSpPr/>
          <p:nvPr/>
        </p:nvSpPr>
        <p:spPr>
          <a:xfrm>
            <a:off x="6693307" y="4485289"/>
            <a:ext cx="1321184" cy="247518"/>
          </a:xfrm>
          <a:prstGeom prst="rect">
            <a:avLst/>
          </a:prstGeom>
          <a:solidFill>
            <a:srgbClr val="00B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  <a:endParaRPr lang="vi-V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9FE65-9D06-4EEB-8DF8-33FA28205ABB}"/>
              </a:ext>
            </a:extLst>
          </p:cNvPr>
          <p:cNvSpPr txBox="1"/>
          <p:nvPr/>
        </p:nvSpPr>
        <p:spPr>
          <a:xfrm>
            <a:off x="6693307" y="1116965"/>
            <a:ext cx="1379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Memory Heap</a:t>
            </a:r>
            <a:endParaRPr lang="vi-V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1432B6C-55ED-4A7B-8B4C-3780FF3D0738}"/>
              </a:ext>
            </a:extLst>
          </p:cNvPr>
          <p:cNvSpPr/>
          <p:nvPr/>
        </p:nvSpPr>
        <p:spPr>
          <a:xfrm>
            <a:off x="506410" y="3666929"/>
            <a:ext cx="646386" cy="1315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478512-0D67-4AD7-B95E-4C5CDA135BE0}"/>
              </a:ext>
            </a:extLst>
          </p:cNvPr>
          <p:cNvSpPr txBox="1"/>
          <p:nvPr/>
        </p:nvSpPr>
        <p:spPr>
          <a:xfrm>
            <a:off x="4839194" y="364458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9ACD1C-1E34-4FEC-A889-1D91DDEA758F}"/>
              </a:ext>
            </a:extLst>
          </p:cNvPr>
          <p:cNvSpPr txBox="1"/>
          <p:nvPr/>
        </p:nvSpPr>
        <p:spPr>
          <a:xfrm>
            <a:off x="5395069" y="284647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= 10</a:t>
            </a:r>
            <a:endParaRPr lang="vi-VN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AF21E1-8734-4E89-9DF7-6453A0B27A8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5070988" y="3146351"/>
            <a:ext cx="443639" cy="4982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A8E944E4-A135-477A-A43C-02271747AEC9}"/>
              </a:ext>
            </a:extLst>
          </p:cNvPr>
          <p:cNvSpPr/>
          <p:nvPr/>
        </p:nvSpPr>
        <p:spPr>
          <a:xfrm>
            <a:off x="2387161" y="4208956"/>
            <a:ext cx="2337293" cy="584931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Lifetime of “a” is ended when out scope of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DBE6291-3669-4B15-9677-1EC2AD297442}"/>
              </a:ext>
            </a:extLst>
          </p:cNvPr>
          <p:cNvCxnSpPr>
            <a:cxnSpLocks/>
          </p:cNvCxnSpPr>
          <p:nvPr/>
        </p:nvCxnSpPr>
        <p:spPr>
          <a:xfrm>
            <a:off x="1226820" y="2846472"/>
            <a:ext cx="1447800" cy="1273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xplosion: 8 Points 42">
            <a:extLst>
              <a:ext uri="{FF2B5EF4-FFF2-40B4-BE49-F238E27FC236}">
                <a16:creationId xmlns:a16="http://schemas.microsoft.com/office/drawing/2014/main" id="{9DD9B157-BC14-47B9-952C-C9DF0D27CE34}"/>
              </a:ext>
            </a:extLst>
          </p:cNvPr>
          <p:cNvSpPr/>
          <p:nvPr/>
        </p:nvSpPr>
        <p:spPr>
          <a:xfrm>
            <a:off x="2758424" y="1279753"/>
            <a:ext cx="2309387" cy="2364828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Stack corruption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0278 L -0.07223 -0.12006 L -0.06476 -0.22963 L -0.00989 -0.33457 L -0.00902 -0.29043 L -0.00902 -0.24722 L -0.00902 -0.21019 " pathEditMode="relative" ptsTypes="AAAAAAA">
                                      <p:cBhvr>
                                        <p:cTn id="1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64 -0.21451 L -0.0757 -0.16883 L -0.079 -0.04136 L -0.00815 0.00031 L -0.00902 0.08487 " pathEditMode="relative" ptsTypes="AAAAA">
                                      <p:cBhvr>
                                        <p:cTn id="1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33333E-6 L 0.12379 0.04013 C 0.14965 0.04908 0.18854 0.05402 0.22882 0.05402 C 0.275 0.05402 0.31198 0.04908 0.33785 0.04013 L 0.46181 -3.33333E-6 " pathEditMode="relative" rAng="0" ptsTypes="AAAAA">
                                      <p:cBhvr>
                                        <p:cTn id="2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9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2" grpId="0"/>
      <p:bldP spid="39" grpId="0" animBg="1"/>
      <p:bldP spid="4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577155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 Light (Headings)"/>
                <a:cs typeface="Arial" panose="020B0604020202020204" pitchFamily="34" charset="0"/>
              </a:rPr>
              <a:t>II. Common pointer mistakes in programing </a:t>
            </a:r>
          </a:p>
        </p:txBody>
      </p:sp>
      <p:sp>
        <p:nvSpPr>
          <p:cNvPr id="4" name="Google Shape;104;p3">
            <a:extLst>
              <a:ext uri="{FF2B5EF4-FFF2-40B4-BE49-F238E27FC236}">
                <a16:creationId xmlns:a16="http://schemas.microsoft.com/office/drawing/2014/main" id="{C1285D01-A330-4FAF-950F-E48A90051711}"/>
              </a:ext>
            </a:extLst>
          </p:cNvPr>
          <p:cNvSpPr txBox="1">
            <a:spLocks/>
          </p:cNvSpPr>
          <p:nvPr/>
        </p:nvSpPr>
        <p:spPr>
          <a:xfrm>
            <a:off x="2275563" y="2916621"/>
            <a:ext cx="4590313" cy="41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Roboto Condensed"/>
              <a:buNone/>
              <a:defRPr sz="3400" b="1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sz="1800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</a:t>
            </a:r>
            <a:r>
              <a:rPr lang="en-US" sz="1800" b="1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. </a:t>
            </a:r>
            <a:r>
              <a:rPr lang="en-US" sz="1800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Usage pointer cases “Memory Leak”</a:t>
            </a:r>
            <a:r>
              <a:rPr lang="en-US" sz="1800" b="1" u="sng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466784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1BAFE30-E3AD-4FA0-B05B-41B698DC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EB070-F998-48C5-B46A-5F4048399B9C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 Usage pointer cases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Memory Leak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  <a:endParaRPr lang="vi-V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5611656-1419-48A9-9400-C84A56CF73AD}"/>
              </a:ext>
            </a:extLst>
          </p:cNvPr>
          <p:cNvSpPr txBox="1">
            <a:spLocks/>
          </p:cNvSpPr>
          <p:nvPr/>
        </p:nvSpPr>
        <p:spPr>
          <a:xfrm>
            <a:off x="815602" y="1040524"/>
            <a:ext cx="2331458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2.1 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What is “Memory Leak”</a:t>
            </a:r>
          </a:p>
          <a:p>
            <a:pPr marL="0" indent="0"/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041AD4-7990-47D1-B085-3C5E039AA8A3}"/>
              </a:ext>
            </a:extLst>
          </p:cNvPr>
          <p:cNvSpPr txBox="1"/>
          <p:nvPr/>
        </p:nvSpPr>
        <p:spPr>
          <a:xfrm>
            <a:off x="815602" y="1362868"/>
            <a:ext cx="7878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Memory leakage occurs in C++ when programmers allocates memory by using </a:t>
            </a:r>
            <a:r>
              <a:rPr lang="en-US" b="0" i="0" u="sng" dirty="0">
                <a:solidFill>
                  <a:srgbClr val="3F3F3F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 </a:t>
            </a:r>
            <a:r>
              <a:rPr lang="en-US" b="0" i="0" u="sng" dirty="0">
                <a:solidFill>
                  <a:schemeClr val="tx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keyword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 and forgets to deallocate the memory by using delete() function or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delete[] operator</a:t>
            </a: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37A8DE4-65B5-43DE-8A90-E8480AE6B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839" y="2111617"/>
            <a:ext cx="4066681" cy="26289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5384CAA-E1E2-4F8A-801A-B3651216EEE7}"/>
              </a:ext>
            </a:extLst>
          </p:cNvPr>
          <p:cNvSpPr txBox="1"/>
          <p:nvPr/>
        </p:nvSpPr>
        <p:spPr>
          <a:xfrm>
            <a:off x="984179" y="3103524"/>
            <a:ext cx="24372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latin typeface="Roboto" panose="02000000000000000000" pitchFamily="2" charset="0"/>
              </a:rPr>
              <a:t>Lead to</a:t>
            </a:r>
            <a:r>
              <a:rPr lang="vi-VN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: Heap Overflow</a:t>
            </a:r>
            <a:endParaRPr lang="en-US" b="0" i="0" dirty="0"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373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E840573-2158-4F80-A8DA-BB1C11AA9295}"/>
              </a:ext>
            </a:extLst>
          </p:cNvPr>
          <p:cNvSpPr txBox="1"/>
          <p:nvPr/>
        </p:nvSpPr>
        <p:spPr>
          <a:xfrm>
            <a:off x="815602" y="1493856"/>
            <a:ext cx="6720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- The delete operator should be used to free a single allocated memory space.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C7E57C-7DC3-454D-9A35-55C2E55F8BB0}"/>
              </a:ext>
            </a:extLst>
          </p:cNvPr>
          <p:cNvSpPr txBox="1"/>
          <p:nvPr/>
        </p:nvSpPr>
        <p:spPr>
          <a:xfrm>
            <a:off x="815602" y="2618713"/>
            <a:ext cx="6880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FF0000"/>
                </a:solidFill>
              </a:rPr>
              <a:t>- The delete [] operator should be used to free an array of data values.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AE202-660B-4711-B5AF-12D831C5EDFF}"/>
              </a:ext>
            </a:extLst>
          </p:cNvPr>
          <p:cNvSpPr txBox="1"/>
          <p:nvPr/>
        </p:nvSpPr>
        <p:spPr>
          <a:xfrm>
            <a:off x="1876647" y="1798839"/>
            <a:ext cx="2379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unsigned int* ptr = new int;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8DB358-24B7-463F-B78D-A26698C93727}"/>
              </a:ext>
            </a:extLst>
          </p:cNvPr>
          <p:cNvSpPr txBox="1"/>
          <p:nvPr/>
        </p:nvSpPr>
        <p:spPr>
          <a:xfrm>
            <a:off x="4978400" y="2991268"/>
            <a:ext cx="1782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=&gt; delete[] ptr;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EE7F8FC-C3CE-40BA-B937-413F09C2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A2ACAB-C864-4272-A35E-ADFD62CFFC7D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 Usage pointer cases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Memory Leak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  <a:endParaRPr lang="vi-VN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7CA39DF-520E-45AF-A32A-A1B2CBC6E43A}"/>
              </a:ext>
            </a:extLst>
          </p:cNvPr>
          <p:cNvSpPr txBox="1">
            <a:spLocks/>
          </p:cNvSpPr>
          <p:nvPr/>
        </p:nvSpPr>
        <p:spPr>
          <a:xfrm>
            <a:off x="815602" y="1040524"/>
            <a:ext cx="2331458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2.1 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What is “Memory Leak”</a:t>
            </a:r>
          </a:p>
          <a:p>
            <a:pPr marL="0" indent="0"/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99C43A-1A16-42BC-A036-09FB6DD59B70}"/>
              </a:ext>
            </a:extLst>
          </p:cNvPr>
          <p:cNvSpPr txBox="1"/>
          <p:nvPr/>
        </p:nvSpPr>
        <p:spPr>
          <a:xfrm>
            <a:off x="4968109" y="2141884"/>
            <a:ext cx="1769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=&gt; delete cnn1;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D6505C-3ABC-4AD6-BED6-25D8094DDDE1}"/>
              </a:ext>
            </a:extLst>
          </p:cNvPr>
          <p:cNvSpPr txBox="1"/>
          <p:nvPr/>
        </p:nvSpPr>
        <p:spPr>
          <a:xfrm>
            <a:off x="936172" y="1796044"/>
            <a:ext cx="96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u="sng" dirty="0"/>
              <a:t>Example:</a:t>
            </a:r>
            <a:r>
              <a:rPr lang="vi-VN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63B79D-3140-4999-844B-DC8AF6A14AB2}"/>
              </a:ext>
            </a:extLst>
          </p:cNvPr>
          <p:cNvSpPr txBox="1"/>
          <p:nvPr/>
        </p:nvSpPr>
        <p:spPr>
          <a:xfrm>
            <a:off x="4968109" y="1816231"/>
            <a:ext cx="16719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=&gt; delete ptr;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467205-3712-41CE-9477-92CE8895F449}"/>
              </a:ext>
            </a:extLst>
          </p:cNvPr>
          <p:cNvSpPr txBox="1"/>
          <p:nvPr/>
        </p:nvSpPr>
        <p:spPr>
          <a:xfrm>
            <a:off x="1889891" y="2124574"/>
            <a:ext cx="30885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IMP_CNN* cnn1 = new IMP_CNN();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032D5E-77F4-4093-8BB0-64374E19BE9C}"/>
              </a:ext>
            </a:extLst>
          </p:cNvPr>
          <p:cNvSpPr txBox="1"/>
          <p:nvPr/>
        </p:nvSpPr>
        <p:spPr>
          <a:xfrm>
            <a:off x="936172" y="2991268"/>
            <a:ext cx="96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u="sng" dirty="0"/>
              <a:t>Example:</a:t>
            </a:r>
            <a:r>
              <a:rPr lang="vi-VN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3DEE7-AFAB-4664-921C-4C9D6D2DBC1B}"/>
              </a:ext>
            </a:extLst>
          </p:cNvPr>
          <p:cNvSpPr txBox="1"/>
          <p:nvPr/>
        </p:nvSpPr>
        <p:spPr>
          <a:xfrm>
            <a:off x="1889891" y="2991268"/>
            <a:ext cx="2670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unsigned int* ptr = new int[100];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15BDEE-2BED-4A40-936E-1ED7EC270826}"/>
              </a:ext>
            </a:extLst>
          </p:cNvPr>
          <p:cNvSpPr txBox="1"/>
          <p:nvPr/>
        </p:nvSpPr>
        <p:spPr>
          <a:xfrm>
            <a:off x="5755064" y="3415645"/>
            <a:ext cx="1769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=&gt; delete[] cnn_ptr;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140C24-5EB2-4877-AC0D-DDDC269243FA}"/>
              </a:ext>
            </a:extLst>
          </p:cNvPr>
          <p:cNvSpPr txBox="1"/>
          <p:nvPr/>
        </p:nvSpPr>
        <p:spPr>
          <a:xfrm>
            <a:off x="1889890" y="3415646"/>
            <a:ext cx="41661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IMP_CNN* cnn_ptr = new IMP_CNN()[10]; </a:t>
            </a:r>
          </a:p>
        </p:txBody>
      </p:sp>
    </p:spTree>
    <p:extLst>
      <p:ext uri="{BB962C8B-B14F-4D97-AF65-F5344CB8AC3E}">
        <p14:creationId xmlns:p14="http://schemas.microsoft.com/office/powerpoint/2010/main" val="174233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1" grpId="0"/>
      <p:bldP spid="23" grpId="0"/>
      <p:bldP spid="25" grpId="0"/>
      <p:bldP spid="27" grpId="0"/>
      <p:bldP spid="28" grpId="0"/>
      <p:bldP spid="30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093-3844-406C-9117-51D014F7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FF2DD83-D93C-4B0F-83CB-4EFFCB9D2CA9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1796323" cy="32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 and Heap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DDF873-E69A-48C2-A87B-B27F2870690F}"/>
              </a:ext>
            </a:extLst>
          </p:cNvPr>
          <p:cNvSpPr/>
          <p:nvPr/>
        </p:nvSpPr>
        <p:spPr>
          <a:xfrm>
            <a:off x="2804321" y="1310640"/>
            <a:ext cx="1562100" cy="304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03149-BD37-4CD9-93A0-E474BF444635}"/>
              </a:ext>
            </a:extLst>
          </p:cNvPr>
          <p:cNvCxnSpPr>
            <a:cxnSpLocks/>
          </p:cNvCxnSpPr>
          <p:nvPr/>
        </p:nvCxnSpPr>
        <p:spPr>
          <a:xfrm>
            <a:off x="2171700" y="1310640"/>
            <a:ext cx="4800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0C2073-47BD-49CA-92A6-A918FDC60E7B}"/>
              </a:ext>
            </a:extLst>
          </p:cNvPr>
          <p:cNvCxnSpPr>
            <a:cxnSpLocks/>
          </p:cNvCxnSpPr>
          <p:nvPr/>
        </p:nvCxnSpPr>
        <p:spPr>
          <a:xfrm>
            <a:off x="2240280" y="4335780"/>
            <a:ext cx="48006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4347CA-E943-4E3B-A313-AA1DBB737C2B}"/>
              </a:ext>
            </a:extLst>
          </p:cNvPr>
          <p:cNvSpPr txBox="1"/>
          <p:nvPr/>
        </p:nvSpPr>
        <p:spPr>
          <a:xfrm>
            <a:off x="932258" y="1151395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address</a:t>
            </a:r>
            <a:endParaRPr lang="vi-V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9CD67-696E-4800-A5D0-E7B8A3D2DB66}"/>
              </a:ext>
            </a:extLst>
          </p:cNvPr>
          <p:cNvSpPr txBox="1"/>
          <p:nvPr/>
        </p:nvSpPr>
        <p:spPr>
          <a:xfrm>
            <a:off x="972333" y="4154807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  <a:endParaRPr lang="vi-V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7FFF82-9BC4-469D-B351-869219D67F5C}"/>
              </a:ext>
            </a:extLst>
          </p:cNvPr>
          <p:cNvSpPr/>
          <p:nvPr/>
        </p:nvSpPr>
        <p:spPr>
          <a:xfrm>
            <a:off x="2804319" y="1305283"/>
            <a:ext cx="1562099" cy="308251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C17075-3123-4AF3-9823-3CB3EDA63695}"/>
              </a:ext>
            </a:extLst>
          </p:cNvPr>
          <p:cNvSpPr txBox="1"/>
          <p:nvPr/>
        </p:nvSpPr>
        <p:spPr>
          <a:xfrm>
            <a:off x="2558168" y="886600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b="1" dirty="0"/>
              <a:t>Memory Layout in C/C++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5E154-ABA3-44F8-BD45-F9F9FF662335}"/>
              </a:ext>
            </a:extLst>
          </p:cNvPr>
          <p:cNvSpPr txBox="1"/>
          <p:nvPr/>
        </p:nvSpPr>
        <p:spPr>
          <a:xfrm>
            <a:off x="2694862" y="1290460"/>
            <a:ext cx="41070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Where </a:t>
            </a:r>
          </a:p>
          <a:p>
            <a:pPr marL="285750" indent="117475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function parameters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285750" indent="117475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local variables </a:t>
            </a:r>
          </a:p>
          <a:p>
            <a:pPr marL="285750" indent="117475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and other function-related information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are stored</a:t>
            </a:r>
            <a:endParaRPr lang="vi-VN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37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00216 L -0.23125 -0.00216 " pathEditMode="relative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27" grpId="0"/>
      <p:bldP spid="17" grpId="0" animBg="1"/>
      <p:bldP spid="40" grpId="0"/>
      <p:bldP spid="2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B2B3BD-A820-43A4-BAED-ED692167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23CD5E-B1DF-47D5-A8B9-D6D0FA2FB570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 Usage pointer cases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Memory Leak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  <a:endParaRPr lang="vi-V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3889D-1094-4942-8EE8-B52F53020B2B}"/>
              </a:ext>
            </a:extLst>
          </p:cNvPr>
          <p:cNvSpPr txBox="1">
            <a:spLocks/>
          </p:cNvSpPr>
          <p:nvPr/>
        </p:nvSpPr>
        <p:spPr>
          <a:xfrm>
            <a:off x="815601" y="1040524"/>
            <a:ext cx="33717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2.2 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Some cases cause “Memory Leak”</a:t>
            </a:r>
          </a:p>
          <a:p>
            <a:pPr marL="0" indent="0"/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C9EB3-8879-48EA-A6CC-ADEE8232E227}"/>
              </a:ext>
            </a:extLst>
          </p:cNvPr>
          <p:cNvSpPr txBox="1"/>
          <p:nvPr/>
        </p:nvSpPr>
        <p:spPr>
          <a:xfrm>
            <a:off x="888011" y="1493856"/>
            <a:ext cx="7791532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Example1: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char*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new char[30]; 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// Allocate 30 bytes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// Do something here</a:t>
            </a: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// …</a:t>
            </a: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// …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new char[60];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delete[]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// This deletes the 60 bytes, not just the first 30 bytes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A0EFD10-013F-4C70-AA50-B29849F6236D}"/>
              </a:ext>
            </a:extLst>
          </p:cNvPr>
          <p:cNvSpPr/>
          <p:nvPr/>
        </p:nvSpPr>
        <p:spPr>
          <a:xfrm>
            <a:off x="5987502" y="2363205"/>
            <a:ext cx="2111470" cy="1585287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Memory Leak</a:t>
            </a:r>
            <a:endParaRPr lang="en-US" dirty="0"/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EA0AEB56-D87E-49ED-873A-56BD9DEB5300}"/>
              </a:ext>
            </a:extLst>
          </p:cNvPr>
          <p:cNvSpPr/>
          <p:nvPr/>
        </p:nvSpPr>
        <p:spPr>
          <a:xfrm>
            <a:off x="3965105" y="1618305"/>
            <a:ext cx="2847779" cy="691577"/>
          </a:xfrm>
          <a:prstGeom prst="foldedCorner">
            <a:avLst/>
          </a:prstGeom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“Delete”: will delete memory area which pointer </a:t>
            </a:r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currently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point to</a:t>
            </a:r>
            <a:endParaRPr lang="vi-V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58A4195-B183-4F1F-A12A-D29FA4B31916}"/>
              </a:ext>
            </a:extLst>
          </p:cNvPr>
          <p:cNvCxnSpPr>
            <a:stCxn id="10" idx="2"/>
          </p:cNvCxnSpPr>
          <p:nvPr/>
        </p:nvCxnSpPr>
        <p:spPr>
          <a:xfrm flipH="1">
            <a:off x="2087880" y="2309882"/>
            <a:ext cx="3301115" cy="1987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81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D4FEA30-44CA-42C1-B6F9-78A27D358D37}"/>
              </a:ext>
            </a:extLst>
          </p:cNvPr>
          <p:cNvSpPr/>
          <p:nvPr/>
        </p:nvSpPr>
        <p:spPr>
          <a:xfrm>
            <a:off x="1369837" y="2819401"/>
            <a:ext cx="2562083" cy="168001"/>
          </a:xfrm>
          <a:prstGeom prst="rect">
            <a:avLst/>
          </a:prstGeom>
          <a:solidFill>
            <a:srgbClr val="B8F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B2B3BD-A820-43A4-BAED-ED692167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23CD5E-B1DF-47D5-A8B9-D6D0FA2FB570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 Usage pointer cases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Memory Leak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  <a:endParaRPr lang="vi-V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3889D-1094-4942-8EE8-B52F53020B2B}"/>
              </a:ext>
            </a:extLst>
          </p:cNvPr>
          <p:cNvSpPr txBox="1">
            <a:spLocks/>
          </p:cNvSpPr>
          <p:nvPr/>
        </p:nvSpPr>
        <p:spPr>
          <a:xfrm>
            <a:off x="815601" y="1040524"/>
            <a:ext cx="33717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2.2 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Some cases cause “Memory Leak”</a:t>
            </a:r>
          </a:p>
          <a:p>
            <a:pPr marL="0" indent="0"/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E7A2AC-DA52-4D19-A437-61BF3E2A5504}"/>
              </a:ext>
            </a:extLst>
          </p:cNvPr>
          <p:cNvSpPr/>
          <p:nvPr/>
        </p:nvSpPr>
        <p:spPr>
          <a:xfrm>
            <a:off x="5127977" y="2412522"/>
            <a:ext cx="1509486" cy="24904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0EF969-EA31-4B86-802D-5B6D0AACA5A5}"/>
              </a:ext>
            </a:extLst>
          </p:cNvPr>
          <p:cNvSpPr txBox="1"/>
          <p:nvPr/>
        </p:nvSpPr>
        <p:spPr>
          <a:xfrm>
            <a:off x="5218368" y="2104745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4F18B2-6D21-466B-94AF-C89B36BCA196}"/>
              </a:ext>
            </a:extLst>
          </p:cNvPr>
          <p:cNvSpPr/>
          <p:nvPr/>
        </p:nvSpPr>
        <p:spPr>
          <a:xfrm>
            <a:off x="7036892" y="1676607"/>
            <a:ext cx="1509486" cy="295268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E92BB-FC15-4ECB-B675-44D07C8F862F}"/>
              </a:ext>
            </a:extLst>
          </p:cNvPr>
          <p:cNvSpPr txBox="1"/>
          <p:nvPr/>
        </p:nvSpPr>
        <p:spPr>
          <a:xfrm>
            <a:off x="7119338" y="1369191"/>
            <a:ext cx="13792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Memory Heap</a:t>
            </a: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D602AA-E83F-4BCF-B83A-44977DF44E96}"/>
              </a:ext>
            </a:extLst>
          </p:cNvPr>
          <p:cNvSpPr/>
          <p:nvPr/>
        </p:nvSpPr>
        <p:spPr>
          <a:xfrm>
            <a:off x="7036892" y="3235789"/>
            <a:ext cx="1506243" cy="9534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 bytes</a:t>
            </a:r>
            <a:endParaRPr lang="vi-V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893BC8-692F-44C7-B298-C8A5C234D505}"/>
              </a:ext>
            </a:extLst>
          </p:cNvPr>
          <p:cNvSpPr/>
          <p:nvPr/>
        </p:nvSpPr>
        <p:spPr>
          <a:xfrm>
            <a:off x="7036892" y="2412522"/>
            <a:ext cx="1506243" cy="5520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bytes</a:t>
            </a:r>
            <a:endParaRPr lang="vi-V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6D152-A232-4364-838C-7567B8FF68C0}"/>
              </a:ext>
            </a:extLst>
          </p:cNvPr>
          <p:cNvSpPr txBox="1"/>
          <p:nvPr/>
        </p:nvSpPr>
        <p:spPr>
          <a:xfrm>
            <a:off x="5625935" y="3789078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 err="1">
                <a:solidFill>
                  <a:srgbClr val="FF0000"/>
                </a:solidFill>
              </a:rPr>
              <a:t>ptr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669E4D-38C6-4251-885E-E4D70576DD8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857729" y="2411888"/>
            <a:ext cx="1139288" cy="13771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5545B7-3E81-4B74-9E51-F43B4C9D1661}"/>
              </a:ext>
            </a:extLst>
          </p:cNvPr>
          <p:cNvSpPr txBox="1"/>
          <p:nvPr/>
        </p:nvSpPr>
        <p:spPr>
          <a:xfrm>
            <a:off x="953605" y="1676607"/>
            <a:ext cx="303762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Example1: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char*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new char[30];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new char[60];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delete[]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9612F0-85E7-4332-A8B9-0B5A08DC904F}"/>
              </a:ext>
            </a:extLst>
          </p:cNvPr>
          <p:cNvCxnSpPr>
            <a:cxnSpLocks/>
          </p:cNvCxnSpPr>
          <p:nvPr/>
        </p:nvCxnSpPr>
        <p:spPr>
          <a:xfrm flipV="1">
            <a:off x="10116619" y="3422506"/>
            <a:ext cx="987244" cy="6875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7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2 0.00216 L -0.0092 0.043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22222E-6 L 0.12327 0.04012 C 0.14931 0.04907 0.18785 0.05401 0.22813 0.05401 C 0.27431 0.05401 0.31094 0.04907 0.33698 0.04012 L 0.46042 2.22222E-6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21" y="26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6 0.01574 L -0.43993 -0.032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89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04135 L -0.00781 0.0811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B2B3BD-A820-43A4-BAED-ED692167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23CD5E-B1DF-47D5-A8B9-D6D0FA2FB570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 Usage pointer cases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Memory Leak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  <a:endParaRPr lang="vi-V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3889D-1094-4942-8EE8-B52F53020B2B}"/>
              </a:ext>
            </a:extLst>
          </p:cNvPr>
          <p:cNvSpPr txBox="1">
            <a:spLocks/>
          </p:cNvSpPr>
          <p:nvPr/>
        </p:nvSpPr>
        <p:spPr>
          <a:xfrm>
            <a:off x="815601" y="1040524"/>
            <a:ext cx="33717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2.2 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Some cases cause “Memory Leak”</a:t>
            </a:r>
          </a:p>
          <a:p>
            <a:pPr marL="0" indent="0"/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C9EB3-8879-48EA-A6CC-ADEE8232E227}"/>
              </a:ext>
            </a:extLst>
          </p:cNvPr>
          <p:cNvSpPr txBox="1"/>
          <p:nvPr/>
        </p:nvSpPr>
        <p:spPr>
          <a:xfrm>
            <a:off x="505471" y="1387209"/>
            <a:ext cx="846435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Example2: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char* ptr1 = new char[30]; 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// Allocate 30 bytes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char* ptr2 = new char[60]; 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// Allocate 60 bytes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ptr1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memcpy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(ptr1, “Hello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con”);    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ptr2 = ptr1; 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// “Assign pointer to a pointer” at </a:t>
            </a:r>
            <a:r>
              <a:rPr lang="en-US" sz="14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hlinkClick r:id="rId2" action="ppaction://hlinksldjump"/>
              </a:rPr>
              <a:t>3.2 Assign Pointer to a Pointer</a:t>
            </a:r>
            <a:endParaRPr lang="en-US" dirty="0">
              <a:solidFill>
                <a:srgbClr val="119F1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delete[] ptr1; 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// This deletes the 30 bytes =&gt; OK</a:t>
            </a: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delete[] ptr2; 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// Possible “Access violation” =&gt; This not deletes the 60 bytes </a:t>
            </a: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5797AD02-FA6E-4178-B5DB-B76EDC2CFDEC}"/>
              </a:ext>
            </a:extLst>
          </p:cNvPr>
          <p:cNvSpPr/>
          <p:nvPr/>
        </p:nvSpPr>
        <p:spPr>
          <a:xfrm>
            <a:off x="6154416" y="1646683"/>
            <a:ext cx="2111470" cy="1585287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Memory Leak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945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B2B3BD-A820-43A4-BAED-ED692167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23CD5E-B1DF-47D5-A8B9-D6D0FA2FB570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 Usage pointer cases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Memory Leak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  <a:endParaRPr lang="vi-V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53889D-1094-4942-8EE8-B52F53020B2B}"/>
              </a:ext>
            </a:extLst>
          </p:cNvPr>
          <p:cNvSpPr txBox="1">
            <a:spLocks/>
          </p:cNvSpPr>
          <p:nvPr/>
        </p:nvSpPr>
        <p:spPr>
          <a:xfrm>
            <a:off x="815601" y="1040524"/>
            <a:ext cx="33717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2.2 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Some cases cause “Memory Leak”</a:t>
            </a:r>
          </a:p>
          <a:p>
            <a:pPr marL="0" indent="0"/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03BE1C-6B16-4532-B62C-57DC35A49002}"/>
              </a:ext>
            </a:extLst>
          </p:cNvPr>
          <p:cNvSpPr/>
          <p:nvPr/>
        </p:nvSpPr>
        <p:spPr>
          <a:xfrm>
            <a:off x="648745" y="3235789"/>
            <a:ext cx="3822135" cy="175804"/>
          </a:xfrm>
          <a:prstGeom prst="rect">
            <a:avLst/>
          </a:prstGeom>
          <a:solidFill>
            <a:srgbClr val="B8F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C0C290-C679-4FC7-88E7-6CE33D0BED5A}"/>
              </a:ext>
            </a:extLst>
          </p:cNvPr>
          <p:cNvSpPr/>
          <p:nvPr/>
        </p:nvSpPr>
        <p:spPr>
          <a:xfrm>
            <a:off x="5127977" y="2412522"/>
            <a:ext cx="1509486" cy="24904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745A51-D481-4AAC-A406-D21CA94C1D73}"/>
              </a:ext>
            </a:extLst>
          </p:cNvPr>
          <p:cNvSpPr txBox="1"/>
          <p:nvPr/>
        </p:nvSpPr>
        <p:spPr>
          <a:xfrm>
            <a:off x="5218368" y="2104745"/>
            <a:ext cx="1379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Stack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43EF13-F70B-4530-8440-84CCE0C99802}"/>
              </a:ext>
            </a:extLst>
          </p:cNvPr>
          <p:cNvSpPr/>
          <p:nvPr/>
        </p:nvSpPr>
        <p:spPr>
          <a:xfrm>
            <a:off x="7036892" y="1676607"/>
            <a:ext cx="1509486" cy="295268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931432-3D51-48D0-9977-E034A3BD8207}"/>
              </a:ext>
            </a:extLst>
          </p:cNvPr>
          <p:cNvSpPr/>
          <p:nvPr/>
        </p:nvSpPr>
        <p:spPr>
          <a:xfrm>
            <a:off x="7036892" y="3235789"/>
            <a:ext cx="1506243" cy="9534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 bytes</a:t>
            </a:r>
          </a:p>
          <a:p>
            <a:pPr algn="ctr"/>
            <a:r>
              <a:rPr lang="en-US" dirty="0"/>
              <a:t>“Hello </a:t>
            </a:r>
            <a:r>
              <a:rPr lang="en-US" dirty="0" err="1"/>
              <a:t>Cun</a:t>
            </a:r>
            <a:r>
              <a:rPr lang="en-US" dirty="0"/>
              <a:t> con”</a:t>
            </a:r>
            <a:endParaRPr lang="vi-V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F357A6-AE3B-446B-8187-7660EEA2C5BC}"/>
              </a:ext>
            </a:extLst>
          </p:cNvPr>
          <p:cNvSpPr/>
          <p:nvPr/>
        </p:nvSpPr>
        <p:spPr>
          <a:xfrm>
            <a:off x="7036892" y="2412522"/>
            <a:ext cx="1506243" cy="55202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 bytes</a:t>
            </a:r>
            <a:endParaRPr lang="vi-V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4A3567-4BA3-4F8D-A95A-FD734944B95D}"/>
              </a:ext>
            </a:extLst>
          </p:cNvPr>
          <p:cNvSpPr txBox="1"/>
          <p:nvPr/>
        </p:nvSpPr>
        <p:spPr>
          <a:xfrm>
            <a:off x="5568724" y="308190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*ptr1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C2378A-6F7A-4CD7-864D-4F87DDB54814}"/>
              </a:ext>
            </a:extLst>
          </p:cNvPr>
          <p:cNvCxnSpPr>
            <a:cxnSpLocks/>
          </p:cNvCxnSpPr>
          <p:nvPr/>
        </p:nvCxnSpPr>
        <p:spPr>
          <a:xfrm flipV="1">
            <a:off x="6012180" y="2411571"/>
            <a:ext cx="1021469" cy="74137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D8A3B3-7C0A-46BA-81C5-0561E3C61EB6}"/>
              </a:ext>
            </a:extLst>
          </p:cNvPr>
          <p:cNvSpPr txBox="1"/>
          <p:nvPr/>
        </p:nvSpPr>
        <p:spPr>
          <a:xfrm>
            <a:off x="219035" y="1466073"/>
            <a:ext cx="449356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Example2: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char* ptr1 = new char[30];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char* ptr2 = new char[60];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ptr1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memcpy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(ptr1, “Hello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con”);    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ptr2 = ptr1; 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delete[] ptr1; </a:t>
            </a:r>
            <a:endParaRPr lang="en-US" dirty="0">
              <a:solidFill>
                <a:srgbClr val="119F1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delete[] ptr2; 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D2588D-13E4-4382-B7CD-72D6341E5305}"/>
              </a:ext>
            </a:extLst>
          </p:cNvPr>
          <p:cNvSpPr txBox="1"/>
          <p:nvPr/>
        </p:nvSpPr>
        <p:spPr>
          <a:xfrm>
            <a:off x="5463166" y="368931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*ptr2</a:t>
            </a:r>
            <a:endParaRPr lang="vi-VN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5D4D2C-B298-47D3-9047-6127F1BB2231}"/>
              </a:ext>
            </a:extLst>
          </p:cNvPr>
          <p:cNvCxnSpPr>
            <a:cxnSpLocks/>
          </p:cNvCxnSpPr>
          <p:nvPr/>
        </p:nvCxnSpPr>
        <p:spPr>
          <a:xfrm flipV="1">
            <a:off x="5906622" y="3235789"/>
            <a:ext cx="1127027" cy="52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2F088F-7B0A-496D-8325-3F5125028178}"/>
              </a:ext>
            </a:extLst>
          </p:cNvPr>
          <p:cNvCxnSpPr>
            <a:cxnSpLocks/>
          </p:cNvCxnSpPr>
          <p:nvPr/>
        </p:nvCxnSpPr>
        <p:spPr>
          <a:xfrm flipV="1">
            <a:off x="10492406" y="2255381"/>
            <a:ext cx="1083777" cy="12426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xplosion: 8 Points 42">
            <a:extLst>
              <a:ext uri="{FF2B5EF4-FFF2-40B4-BE49-F238E27FC236}">
                <a16:creationId xmlns:a16="http://schemas.microsoft.com/office/drawing/2014/main" id="{478BED18-EC4D-4281-9382-613A9112A721}"/>
              </a:ext>
            </a:extLst>
          </p:cNvPr>
          <p:cNvSpPr/>
          <p:nvPr/>
        </p:nvSpPr>
        <p:spPr>
          <a:xfrm>
            <a:off x="7497383" y="3785419"/>
            <a:ext cx="1706092" cy="1374388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Memory Leak</a:t>
            </a:r>
            <a:endParaRPr lang="en-US" dirty="0"/>
          </a:p>
        </p:txBody>
      </p:sp>
      <p:sp>
        <p:nvSpPr>
          <p:cNvPr id="44" name="Explosion: 8 Points 43">
            <a:extLst>
              <a:ext uri="{FF2B5EF4-FFF2-40B4-BE49-F238E27FC236}">
                <a16:creationId xmlns:a16="http://schemas.microsoft.com/office/drawing/2014/main" id="{D068E2A5-E197-4505-9C7E-F06C8B92BA5D}"/>
              </a:ext>
            </a:extLst>
          </p:cNvPr>
          <p:cNvSpPr/>
          <p:nvPr/>
        </p:nvSpPr>
        <p:spPr>
          <a:xfrm>
            <a:off x="7302944" y="1400812"/>
            <a:ext cx="1696403" cy="1303341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0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00432 L -0.00382 0.0814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7284E-6 L 0.13472 0.04012 C 0.16302 0.04907 0.20538 0.05401 0.2493 0.05401 C 0.29965 0.05401 0.33993 0.04907 0.36823 0.04012 L 0.50312 1.7284E-6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56" y="26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1049 L -0.50052 0.0469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47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0.07901 L -0.00451 0.1265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0.12654 L -0.00625 0.1679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6" grpId="0" animBg="1"/>
      <p:bldP spid="43" grpId="0" animBg="1"/>
      <p:bldP spid="4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CFAFB4B-9937-4489-B560-D272A559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0" y="240506"/>
            <a:ext cx="8464359" cy="540544"/>
          </a:xfrm>
        </p:spPr>
        <p:txBody>
          <a:bodyPr/>
          <a:lstStyle/>
          <a:p>
            <a:r>
              <a:rPr lang="en-US" b="1" dirty="0"/>
              <a:t>II. </a:t>
            </a:r>
            <a:r>
              <a:rPr lang="en-US" dirty="0"/>
              <a:t>Common pointer mistakes in programing</a:t>
            </a:r>
            <a:endParaRPr lang="vi-VN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322DF7-3270-44DA-B362-D9D8A83FE2A2}"/>
              </a:ext>
            </a:extLst>
          </p:cNvPr>
          <p:cNvSpPr txBox="1">
            <a:spLocks/>
          </p:cNvSpPr>
          <p:nvPr/>
        </p:nvSpPr>
        <p:spPr>
          <a:xfrm>
            <a:off x="512534" y="693838"/>
            <a:ext cx="6905142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 Usage pointer cases cause “</a:t>
            </a:r>
            <a:r>
              <a:rPr lang="en-US" b="1" u="sng" dirty="0">
                <a:solidFill>
                  <a:srgbClr val="FF0000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Memory Leak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” in program</a:t>
            </a:r>
            <a:r>
              <a:rPr lang="en-US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  <a:endParaRPr lang="vi-V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C97E02-CB51-4ABC-8506-FB2A12378C56}"/>
              </a:ext>
            </a:extLst>
          </p:cNvPr>
          <p:cNvSpPr txBox="1">
            <a:spLocks/>
          </p:cNvSpPr>
          <p:nvPr/>
        </p:nvSpPr>
        <p:spPr>
          <a:xfrm>
            <a:off x="815601" y="1040524"/>
            <a:ext cx="3371769" cy="34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b="1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2.2 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Some cases cause “Memory Leak”</a:t>
            </a:r>
          </a:p>
          <a:p>
            <a:pPr marL="0" indent="0"/>
            <a:endParaRPr lang="en-US" b="1" u="sng" dirty="0">
              <a:solidFill>
                <a:schemeClr val="tx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marL="0" indent="0"/>
            <a:endParaRPr lang="vi-VN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F88E0C-EFF7-446C-AA1C-482EBB276EC9}"/>
              </a:ext>
            </a:extLst>
          </p:cNvPr>
          <p:cNvSpPr txBox="1"/>
          <p:nvPr/>
        </p:nvSpPr>
        <p:spPr>
          <a:xfrm>
            <a:off x="206674" y="1363564"/>
            <a:ext cx="8779669" cy="3754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u="sng" dirty="0"/>
              <a:t>Example3: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Be careful with dynamic allocated memory with local pointer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subFunc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char*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= new char[30]; 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// Allocate 30 bytes</a:t>
            </a: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// Do something with </a:t>
            </a:r>
            <a:r>
              <a:rPr lang="en-US" dirty="0" err="1">
                <a:solidFill>
                  <a:srgbClr val="119F11"/>
                </a:solidFill>
                <a:latin typeface="Consolas" panose="020B0609020204030204" pitchFamily="49" charset="0"/>
              </a:rPr>
              <a:t>ptr</a:t>
            </a:r>
            <a:endParaRPr lang="en-US" dirty="0">
              <a:solidFill>
                <a:srgbClr val="119F11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119F1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// End    </a:t>
            </a:r>
          </a:p>
          <a:p>
            <a:endParaRPr lang="en-US" dirty="0">
              <a:solidFill>
                <a:srgbClr val="119F1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// Should delete </a:t>
            </a:r>
            <a:r>
              <a:rPr lang="en-US" dirty="0" err="1">
                <a:solidFill>
                  <a:srgbClr val="119F11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before go out scope of </a:t>
            </a:r>
            <a:r>
              <a:rPr lang="en-US" dirty="0" err="1">
                <a:solidFill>
                  <a:srgbClr val="119F11"/>
                </a:solidFill>
                <a:latin typeface="Consolas" panose="020B0609020204030204" pitchFamily="49" charset="0"/>
              </a:rPr>
              <a:t>subFunc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() because:</a:t>
            </a: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   When out of scope of </a:t>
            </a:r>
            <a:r>
              <a:rPr lang="en-US" dirty="0" err="1">
                <a:solidFill>
                  <a:srgbClr val="119F11"/>
                </a:solidFill>
                <a:latin typeface="Consolas" panose="020B0609020204030204" pitchFamily="49" charset="0"/>
              </a:rPr>
              <a:t>subFunc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    - OS only remove the “</a:t>
            </a:r>
            <a:r>
              <a:rPr lang="en-US" dirty="0" err="1">
                <a:solidFill>
                  <a:srgbClr val="119F11"/>
                </a:solidFill>
                <a:latin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” variable in Stack Memory</a:t>
            </a:r>
          </a:p>
          <a:p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        - But with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119F11"/>
                </a:solidFill>
                <a:latin typeface="Consolas" panose="020B0609020204030204" pitchFamily="49" charset="0"/>
              </a:rPr>
              <a:t>, it is allocated in Heap =&gt; it also exist in Heap =&gt; Leak Memory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" name="Explosion: 8 Points 11">
            <a:extLst>
              <a:ext uri="{FF2B5EF4-FFF2-40B4-BE49-F238E27FC236}">
                <a16:creationId xmlns:a16="http://schemas.microsoft.com/office/drawing/2014/main" id="{F2B5C0C4-3D8F-45F4-87F3-89509A58B405}"/>
              </a:ext>
            </a:extLst>
          </p:cNvPr>
          <p:cNvSpPr/>
          <p:nvPr/>
        </p:nvSpPr>
        <p:spPr>
          <a:xfrm>
            <a:off x="6154416" y="1646683"/>
            <a:ext cx="2111470" cy="1585287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Memory Leak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896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ctrTitle"/>
          </p:nvPr>
        </p:nvSpPr>
        <p:spPr>
          <a:xfrm>
            <a:off x="1263825" y="1309450"/>
            <a:ext cx="6577155" cy="15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indent="0">
              <a:buNone/>
            </a:pPr>
            <a:r>
              <a:rPr lang="en-US" sz="4400" b="1" dirty="0">
                <a:latin typeface="Calibri Light (Headings)"/>
                <a:cs typeface="Arial" panose="020B0604020202020204" pitchFamily="34" charset="0"/>
              </a:rPr>
              <a:t>II. Others</a:t>
            </a:r>
          </a:p>
        </p:txBody>
      </p:sp>
    </p:spTree>
    <p:extLst>
      <p:ext uri="{BB962C8B-B14F-4D97-AF65-F5344CB8AC3E}">
        <p14:creationId xmlns:p14="http://schemas.microsoft.com/office/powerpoint/2010/main" val="36981759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093-3844-406C-9117-51D014F7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FF2DD83-D93C-4B0F-83CB-4EFFCB9D2CA9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1796323" cy="32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 and Heap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510C70-761B-4A00-B5BD-D1897E9BAA29}"/>
              </a:ext>
            </a:extLst>
          </p:cNvPr>
          <p:cNvCxnSpPr>
            <a:cxnSpLocks/>
          </p:cNvCxnSpPr>
          <p:nvPr/>
        </p:nvCxnSpPr>
        <p:spPr>
          <a:xfrm flipV="1">
            <a:off x="2898744" y="1234385"/>
            <a:ext cx="2229516" cy="680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BC7377-CABA-4B75-8C10-B47F5071CF57}"/>
              </a:ext>
            </a:extLst>
          </p:cNvPr>
          <p:cNvCxnSpPr>
            <a:cxnSpLocks/>
          </p:cNvCxnSpPr>
          <p:nvPr/>
        </p:nvCxnSpPr>
        <p:spPr>
          <a:xfrm>
            <a:off x="2898745" y="2202180"/>
            <a:ext cx="2229515" cy="2354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A9FC2E4-8382-485D-9F57-76D2DE400A0F}"/>
              </a:ext>
            </a:extLst>
          </p:cNvPr>
          <p:cNvSpPr/>
          <p:nvPr/>
        </p:nvSpPr>
        <p:spPr>
          <a:xfrm>
            <a:off x="5128260" y="1234382"/>
            <a:ext cx="1562099" cy="33223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4780EBE5-45CF-42BE-B288-CFD4F0A879EB}"/>
              </a:ext>
            </a:extLst>
          </p:cNvPr>
          <p:cNvSpPr/>
          <p:nvPr/>
        </p:nvSpPr>
        <p:spPr>
          <a:xfrm>
            <a:off x="6777314" y="1491341"/>
            <a:ext cx="350520" cy="104768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2F3A10-4583-4AA4-877C-D9DEAF512FA1}"/>
              </a:ext>
            </a:extLst>
          </p:cNvPr>
          <p:cNvSpPr txBox="1"/>
          <p:nvPr/>
        </p:nvSpPr>
        <p:spPr>
          <a:xfrm>
            <a:off x="7084495" y="1850224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1</a:t>
            </a:r>
            <a:endParaRPr lang="vi-V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64B2CB-75F6-4FC4-8002-D8CCFCD07C1E}"/>
              </a:ext>
            </a:extLst>
          </p:cNvPr>
          <p:cNvSpPr txBox="1"/>
          <p:nvPr/>
        </p:nvSpPr>
        <p:spPr>
          <a:xfrm>
            <a:off x="7084495" y="3249321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2</a:t>
            </a:r>
            <a:endParaRPr lang="vi-VN" dirty="0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5494B201-DE59-41E0-9CAD-9C2E330D1D67}"/>
              </a:ext>
            </a:extLst>
          </p:cNvPr>
          <p:cNvSpPr/>
          <p:nvPr/>
        </p:nvSpPr>
        <p:spPr>
          <a:xfrm>
            <a:off x="6794933" y="2879364"/>
            <a:ext cx="350520" cy="104768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25B47ADA-2193-4356-866C-10349A732AE0}"/>
              </a:ext>
            </a:extLst>
          </p:cNvPr>
          <p:cNvSpPr/>
          <p:nvPr/>
        </p:nvSpPr>
        <p:spPr>
          <a:xfrm>
            <a:off x="6794933" y="4068561"/>
            <a:ext cx="350520" cy="39049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5F70CB-ED97-4770-948B-D35512EF2A4D}"/>
              </a:ext>
            </a:extLst>
          </p:cNvPr>
          <p:cNvSpPr txBox="1"/>
          <p:nvPr/>
        </p:nvSpPr>
        <p:spPr>
          <a:xfrm>
            <a:off x="7084495" y="4109919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…</a:t>
            </a:r>
            <a:endParaRPr lang="vi-VN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47D7FB-5692-4A22-88A4-CA7EE210A92F}"/>
              </a:ext>
            </a:extLst>
          </p:cNvPr>
          <p:cNvSpPr/>
          <p:nvPr/>
        </p:nvSpPr>
        <p:spPr>
          <a:xfrm>
            <a:off x="5128261" y="1464917"/>
            <a:ext cx="1562098" cy="1981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Function parameters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526295F-73C6-4EC9-B8D4-E4D6C446ACBD}"/>
              </a:ext>
            </a:extLst>
          </p:cNvPr>
          <p:cNvSpPr/>
          <p:nvPr/>
        </p:nvSpPr>
        <p:spPr>
          <a:xfrm>
            <a:off x="5128261" y="1663036"/>
            <a:ext cx="1562098" cy="1981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Return address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D2DF9AF-5F95-4F78-A6CB-4A282F2DE5D9}"/>
              </a:ext>
            </a:extLst>
          </p:cNvPr>
          <p:cNvSpPr/>
          <p:nvPr/>
        </p:nvSpPr>
        <p:spPr>
          <a:xfrm>
            <a:off x="5128261" y="1861103"/>
            <a:ext cx="1562098" cy="47630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Saved previous frame pointer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94D486-BA6F-4AFB-9787-101C3DF6C42A}"/>
              </a:ext>
            </a:extLst>
          </p:cNvPr>
          <p:cNvSpPr/>
          <p:nvPr/>
        </p:nvSpPr>
        <p:spPr>
          <a:xfrm>
            <a:off x="5128259" y="2314487"/>
            <a:ext cx="1562098" cy="1981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Local variables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92F1555-DAD3-4F58-8452-D5BCE0C838C2}"/>
              </a:ext>
            </a:extLst>
          </p:cNvPr>
          <p:cNvGrpSpPr/>
          <p:nvPr/>
        </p:nvGrpSpPr>
        <p:grpSpPr>
          <a:xfrm>
            <a:off x="5128260" y="2855596"/>
            <a:ext cx="1562100" cy="1047689"/>
            <a:chOff x="7339370" y="340138"/>
            <a:chExt cx="1562100" cy="104768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CA154DA-B50E-4FAA-A4CF-BD90368CEFF5}"/>
                </a:ext>
              </a:extLst>
            </p:cNvPr>
            <p:cNvSpPr/>
            <p:nvPr/>
          </p:nvSpPr>
          <p:spPr>
            <a:xfrm>
              <a:off x="7339372" y="340138"/>
              <a:ext cx="1562098" cy="19811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Function parameters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457ABD-FACD-4A0F-AFA9-1C1F18646BE6}"/>
                </a:ext>
              </a:extLst>
            </p:cNvPr>
            <p:cNvSpPr/>
            <p:nvPr/>
          </p:nvSpPr>
          <p:spPr>
            <a:xfrm>
              <a:off x="7339372" y="538257"/>
              <a:ext cx="1562098" cy="19811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Return address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69946DE-DF41-4417-AFFD-4E77F3E7F93E}"/>
                </a:ext>
              </a:extLst>
            </p:cNvPr>
            <p:cNvSpPr/>
            <p:nvPr/>
          </p:nvSpPr>
          <p:spPr>
            <a:xfrm>
              <a:off x="7339372" y="736324"/>
              <a:ext cx="1562098" cy="47630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Saved previous frame pointer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E73EB29-A2D4-40EC-BA8B-50A15BD80F59}"/>
                </a:ext>
              </a:extLst>
            </p:cNvPr>
            <p:cNvSpPr/>
            <p:nvPr/>
          </p:nvSpPr>
          <p:spPr>
            <a:xfrm>
              <a:off x="7339370" y="1189708"/>
              <a:ext cx="1562098" cy="198119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+mj-lt"/>
                </a:rPr>
                <a:t>Local variables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BFBE475-15CE-4EE3-8E0C-042D2B31B593}"/>
              </a:ext>
            </a:extLst>
          </p:cNvPr>
          <p:cNvSpPr/>
          <p:nvPr/>
        </p:nvSpPr>
        <p:spPr>
          <a:xfrm>
            <a:off x="5128259" y="4164747"/>
            <a:ext cx="1562098" cy="19811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A8923-BB5F-40F6-8D04-9D5C27D4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24" y="1896771"/>
            <a:ext cx="134692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5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/>
      <p:bldP spid="54" grpId="0"/>
      <p:bldP spid="55" grpId="0" animBg="1"/>
      <p:bldP spid="66" grpId="0" animBg="1"/>
      <p:bldP spid="67" grpId="0"/>
      <p:bldP spid="68" grpId="0" animBg="1"/>
      <p:bldP spid="69" grpId="0" animBg="1"/>
      <p:bldP spid="70" grpId="0" animBg="1"/>
      <p:bldP spid="71" grpId="0" animBg="1"/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1C9AB2B-ACCD-4F98-8495-033935CE887A}"/>
              </a:ext>
            </a:extLst>
          </p:cNvPr>
          <p:cNvSpPr/>
          <p:nvPr/>
        </p:nvSpPr>
        <p:spPr>
          <a:xfrm>
            <a:off x="314804" y="2947464"/>
            <a:ext cx="3375660" cy="275796"/>
          </a:xfrm>
          <a:prstGeom prst="rect">
            <a:avLst/>
          </a:prstGeom>
          <a:solidFill>
            <a:srgbClr val="B8F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E7093-3844-406C-9117-51D014F7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FF2DD83-D93C-4B0F-83CB-4EFFCB9D2CA9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1796323" cy="32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 and Heap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DED61EC3-2255-4A60-BE8C-9AB4E470CF68}"/>
              </a:ext>
            </a:extLst>
          </p:cNvPr>
          <p:cNvSpPr txBox="1"/>
          <p:nvPr/>
        </p:nvSpPr>
        <p:spPr>
          <a:xfrm>
            <a:off x="163423" y="1232715"/>
            <a:ext cx="3636065" cy="35394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 </a:t>
            </a:r>
            <a:r>
              <a:rPr lang="en-US" u="sng" dirty="0"/>
              <a:t>Example: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int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(int x1, int x2){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int sum = x1 + x2;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 sum;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int main(int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, char*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int a;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int b;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int c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a,b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&lt;&lt; c &lt;&lt;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return 0;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}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3AB618-2D80-4347-9C5B-660941ED2DC3}"/>
              </a:ext>
            </a:extLst>
          </p:cNvPr>
          <p:cNvSpPr/>
          <p:nvPr/>
        </p:nvSpPr>
        <p:spPr>
          <a:xfrm>
            <a:off x="4427221" y="1146425"/>
            <a:ext cx="3497580" cy="37565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9EEDF2-E53F-4B11-B7E5-10E551EE79A6}"/>
              </a:ext>
            </a:extLst>
          </p:cNvPr>
          <p:cNvGrpSpPr/>
          <p:nvPr/>
        </p:nvGrpSpPr>
        <p:grpSpPr>
          <a:xfrm>
            <a:off x="10700934" y="319549"/>
            <a:ext cx="4617574" cy="1403061"/>
            <a:chOff x="4427221" y="1461885"/>
            <a:chExt cx="4617574" cy="14030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804F22-1CF9-4E28-A197-F980BC0F3584}"/>
                </a:ext>
              </a:extLst>
            </p:cNvPr>
            <p:cNvGrpSpPr/>
            <p:nvPr/>
          </p:nvGrpSpPr>
          <p:grpSpPr>
            <a:xfrm>
              <a:off x="4427221" y="1461885"/>
              <a:ext cx="3497587" cy="1395441"/>
              <a:chOff x="5128252" y="1464917"/>
              <a:chExt cx="3497587" cy="139544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582B1C6-8EC8-44B3-8C65-8780ECA57838}"/>
                  </a:ext>
                </a:extLst>
              </p:cNvPr>
              <p:cNvSpPr/>
              <p:nvPr/>
            </p:nvSpPr>
            <p:spPr>
              <a:xfrm>
                <a:off x="5128260" y="1464917"/>
                <a:ext cx="3497579" cy="37331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Function parameters: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(x1, x2) 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BFEF7EF-F9FE-4DD1-9120-57BABA9AD30D}"/>
                  </a:ext>
                </a:extLst>
              </p:cNvPr>
              <p:cNvSpPr/>
              <p:nvPr/>
            </p:nvSpPr>
            <p:spPr>
              <a:xfrm>
                <a:off x="5128259" y="1836094"/>
                <a:ext cx="3497578" cy="31659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Return address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1442710-536A-483F-BC29-5B36378734B9}"/>
                  </a:ext>
                </a:extLst>
              </p:cNvPr>
              <p:cNvSpPr/>
              <p:nvPr/>
            </p:nvSpPr>
            <p:spPr>
              <a:xfrm>
                <a:off x="5128258" y="2154354"/>
                <a:ext cx="3497577" cy="335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Saved previous frame pointer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F9767C-4802-4F90-A884-E975910107FB}"/>
                  </a:ext>
                </a:extLst>
              </p:cNvPr>
              <p:cNvSpPr/>
              <p:nvPr/>
            </p:nvSpPr>
            <p:spPr>
              <a:xfrm>
                <a:off x="5128252" y="2487041"/>
                <a:ext cx="3497577" cy="37331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Local variables: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(sum)</a:t>
                </a:r>
              </a:p>
            </p:txBody>
          </p:sp>
        </p:grp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0DB199BE-6C3A-4BCC-80F3-3C0B7F2AAEA2}"/>
                </a:ext>
              </a:extLst>
            </p:cNvPr>
            <p:cNvSpPr/>
            <p:nvPr/>
          </p:nvSpPr>
          <p:spPr>
            <a:xfrm>
              <a:off x="8010376" y="1496204"/>
              <a:ext cx="350520" cy="136874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0D7D42-B5C3-436C-AC3F-C70AF7F18098}"/>
                </a:ext>
              </a:extLst>
            </p:cNvPr>
            <p:cNvSpPr txBox="1"/>
            <p:nvPr/>
          </p:nvSpPr>
          <p:spPr>
            <a:xfrm>
              <a:off x="8313505" y="2041988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MyFunc</a:t>
              </a:r>
              <a:endParaRPr lang="vi-VN" sz="12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A4CE92-1ECA-497A-872A-F1E9E18645FD}"/>
              </a:ext>
            </a:extLst>
          </p:cNvPr>
          <p:cNvGrpSpPr/>
          <p:nvPr/>
        </p:nvGrpSpPr>
        <p:grpSpPr>
          <a:xfrm>
            <a:off x="10502700" y="531184"/>
            <a:ext cx="4450163" cy="1403061"/>
            <a:chOff x="4427221" y="1461885"/>
            <a:chExt cx="4450163" cy="140306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FFBC4E1-1267-497E-8FD0-38D3053FB0BF}"/>
                </a:ext>
              </a:extLst>
            </p:cNvPr>
            <p:cNvGrpSpPr/>
            <p:nvPr/>
          </p:nvGrpSpPr>
          <p:grpSpPr>
            <a:xfrm>
              <a:off x="4427221" y="1461885"/>
              <a:ext cx="3497587" cy="1395441"/>
              <a:chOff x="5128252" y="1464917"/>
              <a:chExt cx="3497587" cy="1395441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A57F41B-B209-447E-9E81-251D312361C3}"/>
                  </a:ext>
                </a:extLst>
              </p:cNvPr>
              <p:cNvSpPr/>
              <p:nvPr/>
            </p:nvSpPr>
            <p:spPr>
              <a:xfrm>
                <a:off x="5128260" y="1464917"/>
                <a:ext cx="3497579" cy="37331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Function parameters: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en-US" sz="1100" dirty="0" err="1">
                    <a:solidFill>
                      <a:schemeClr val="tx1"/>
                    </a:solidFill>
                    <a:latin typeface="+mj-lt"/>
                  </a:rPr>
                  <a:t>argc</a:t>
                </a:r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US" sz="1100" dirty="0" err="1">
                    <a:solidFill>
                      <a:schemeClr val="tx1"/>
                    </a:solidFill>
                    <a:latin typeface="+mj-lt"/>
                  </a:rPr>
                  <a:t>argv</a:t>
                </a:r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) 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BB60C13-5E4A-461E-8E8E-BE422395BF5B}"/>
                  </a:ext>
                </a:extLst>
              </p:cNvPr>
              <p:cNvSpPr/>
              <p:nvPr/>
            </p:nvSpPr>
            <p:spPr>
              <a:xfrm>
                <a:off x="5128259" y="1836094"/>
                <a:ext cx="3497578" cy="31659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Return address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2530B8-13E9-4A52-8747-3D29B85EF720}"/>
                  </a:ext>
                </a:extLst>
              </p:cNvPr>
              <p:cNvSpPr/>
              <p:nvPr/>
            </p:nvSpPr>
            <p:spPr>
              <a:xfrm>
                <a:off x="5128258" y="2154354"/>
                <a:ext cx="3497577" cy="335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Saved previous frame pointer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11DE8B8-83B7-4CDC-99AF-60F2F8F6FC32}"/>
                  </a:ext>
                </a:extLst>
              </p:cNvPr>
              <p:cNvSpPr/>
              <p:nvPr/>
            </p:nvSpPr>
            <p:spPr>
              <a:xfrm>
                <a:off x="5128252" y="2487041"/>
                <a:ext cx="3497577" cy="37331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Local variables: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(a, b, c)</a:t>
                </a:r>
              </a:p>
            </p:txBody>
          </p:sp>
        </p:grpSp>
        <p:sp>
          <p:nvSpPr>
            <p:cNvPr id="58" name="Right Brace 57">
              <a:extLst>
                <a:ext uri="{FF2B5EF4-FFF2-40B4-BE49-F238E27FC236}">
                  <a16:creationId xmlns:a16="http://schemas.microsoft.com/office/drawing/2014/main" id="{5181E234-BFF0-4E27-93E6-E764D6F82DAA}"/>
                </a:ext>
              </a:extLst>
            </p:cNvPr>
            <p:cNvSpPr/>
            <p:nvPr/>
          </p:nvSpPr>
          <p:spPr>
            <a:xfrm>
              <a:off x="8010376" y="1496204"/>
              <a:ext cx="350520" cy="136874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60B3D9-8891-4226-B9BA-4A2271E84AF4}"/>
                </a:ext>
              </a:extLst>
            </p:cNvPr>
            <p:cNvSpPr txBox="1"/>
            <p:nvPr/>
          </p:nvSpPr>
          <p:spPr>
            <a:xfrm>
              <a:off x="8360896" y="2041988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main</a:t>
              </a:r>
              <a:endParaRPr lang="vi-VN" sz="1200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9DE50F0-1AC3-4B57-9477-100E2CFAB2CE}"/>
              </a:ext>
            </a:extLst>
          </p:cNvPr>
          <p:cNvSpPr txBox="1"/>
          <p:nvPr/>
        </p:nvSpPr>
        <p:spPr>
          <a:xfrm>
            <a:off x="5231784" y="653431"/>
            <a:ext cx="2023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Memory Stack</a:t>
            </a:r>
          </a:p>
          <a:p>
            <a:r>
              <a:rPr lang="en-US" dirty="0"/>
              <a:t>Last In First Out (LIFO)</a:t>
            </a:r>
            <a:endParaRPr lang="vi-VN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1159070-0429-45F8-99F5-D285DB0BFC19}"/>
              </a:ext>
            </a:extLst>
          </p:cNvPr>
          <p:cNvCxnSpPr>
            <a:cxnSpLocks/>
          </p:cNvCxnSpPr>
          <p:nvPr/>
        </p:nvCxnSpPr>
        <p:spPr>
          <a:xfrm>
            <a:off x="8218789" y="1146425"/>
            <a:ext cx="0" cy="375656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CCE0A1-AF8F-4C60-AC61-FD97CF09A98D}"/>
              </a:ext>
            </a:extLst>
          </p:cNvPr>
          <p:cNvCxnSpPr>
            <a:cxnSpLocks/>
          </p:cNvCxnSpPr>
          <p:nvPr/>
        </p:nvCxnSpPr>
        <p:spPr>
          <a:xfrm>
            <a:off x="8057395" y="1146425"/>
            <a:ext cx="39374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145D335-DE32-4625-A31E-3BF87B3073DC}"/>
              </a:ext>
            </a:extLst>
          </p:cNvPr>
          <p:cNvCxnSpPr>
            <a:cxnSpLocks/>
          </p:cNvCxnSpPr>
          <p:nvPr/>
        </p:nvCxnSpPr>
        <p:spPr>
          <a:xfrm>
            <a:off x="7987399" y="4902994"/>
            <a:ext cx="393742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10193C6-CF9E-436D-942E-F6167D0D334E}"/>
              </a:ext>
            </a:extLst>
          </p:cNvPr>
          <p:cNvSpPr txBox="1"/>
          <p:nvPr/>
        </p:nvSpPr>
        <p:spPr>
          <a:xfrm>
            <a:off x="8254266" y="2208649"/>
            <a:ext cx="8504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Size of stack memory is very limited.</a:t>
            </a:r>
          </a:p>
        </p:txBody>
      </p:sp>
    </p:spTree>
    <p:extLst>
      <p:ext uri="{BB962C8B-B14F-4D97-AF65-F5344CB8AC3E}">
        <p14:creationId xmlns:p14="http://schemas.microsoft.com/office/powerpoint/2010/main" val="14343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12 0.00277 L -0.0592 0.30123 L -0.07812 0.44691 L -0.1592 0.51111 L -0.21962 0.56944 L -0.34462 0.61234 L -0.42378 0.6324 L -0.54358 0.62777 L -0.62031 0.59074 L -0.62639 0.57561 L -0.64097 0.48055 L -0.65052 0.35185 L -0.65746 0.24475 L -0.66337 0.17098 " pathEditMode="relative" rAng="0" ptsTypes="AAAAAAAAAAAAAA">
                                      <p:cBhvr>
                                        <p:cTn id="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1" y="3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35802E-6 L 0.00157 0.1290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64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87 0.08086 L -0.05468 0.4608 L -0.09357 0.61419 L -0.17274 0.70617 L -0.24444 0.7429 L -0.3375 0.78734 L -0.4401 0.7966 L -0.55816 0.80432 L -0.6375 0.79043 L -0.68316 0.68148 L -0.69427 0.61111 L -0.6901 0.55277 L -0.68663 0.52531 " pathEditMode="relative" rAng="0" ptsTypes="AAAAAAAAAAA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28" y="36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12901 L 0.0007 0.17408 " pathEditMode="relative" ptsTypes="AA">
                                      <p:cBhvr>
                                        <p:cTn id="2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663 0.52777 L -0.69427 0.60895 L -0.67621 0.67777 L -0.65729 0.74691 L -0.63923 0.77901 L -0.5151 0.80216 L -0.21684 0.73302 L -0.08663 0.60432 L -0.04687 0.33765 L -0.021 0.08055 " pathEditMode="relative" ptsTypes="AAAAAAAAAA">
                                      <p:cBhvr>
                                        <p:cTn id="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0.16543 L -0.00173 0.29938 " pathEditMode="relative" ptsTypes="AA">
                                      <p:cBhvr>
                                        <p:cTn id="2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6597 0.17098 L -0.65226 0.40864 L -0.60226 0.60493 L -0.35833 0.62037 L -0.15573 0.51913 L -0.06181 0.32901 L -0.02812 0.00555 " pathEditMode="relative" ptsTypes="AAAAAAA">
                                      <p:cBhvr>
                                        <p:cTn id="3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5" grpId="2" animBg="1"/>
      <p:bldP spid="65" grpId="3" animBg="1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7093-3844-406C-9117-51D014F7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331" y="240506"/>
            <a:ext cx="7486650" cy="540544"/>
          </a:xfrm>
        </p:spPr>
        <p:txBody>
          <a:bodyPr/>
          <a:lstStyle/>
          <a:p>
            <a:r>
              <a:rPr lang="en-US" b="1" dirty="0"/>
              <a:t>I. Basics knowledge about “</a:t>
            </a:r>
            <a:r>
              <a:rPr lang="en-US" b="1" u="sng" dirty="0"/>
              <a:t>Pointer</a:t>
            </a:r>
            <a:r>
              <a:rPr lang="en-US" b="1" dirty="0"/>
              <a:t>”</a:t>
            </a:r>
            <a:endParaRPr lang="vi-VN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FF2DD83-D93C-4B0F-83CB-4EFFCB9D2CA9}"/>
              </a:ext>
            </a:extLst>
          </p:cNvPr>
          <p:cNvSpPr txBox="1">
            <a:spLocks/>
          </p:cNvSpPr>
          <p:nvPr/>
        </p:nvSpPr>
        <p:spPr>
          <a:xfrm>
            <a:off x="512537" y="693838"/>
            <a:ext cx="1796323" cy="327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None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just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just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Roboto Condensed"/>
              <a:buChar char="•"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1. </a:t>
            </a:r>
            <a:r>
              <a:rPr lang="en-US" sz="1600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Stack and Heap</a:t>
            </a:r>
            <a:r>
              <a:rPr lang="en-US" b="1" u="sng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0" indent="0"/>
            <a:endParaRPr lang="vi-V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9EEDF2-E53F-4B11-B7E5-10E551EE79A6}"/>
              </a:ext>
            </a:extLst>
          </p:cNvPr>
          <p:cNvGrpSpPr/>
          <p:nvPr/>
        </p:nvGrpSpPr>
        <p:grpSpPr>
          <a:xfrm>
            <a:off x="10700934" y="319549"/>
            <a:ext cx="4617574" cy="1403061"/>
            <a:chOff x="4427221" y="1461885"/>
            <a:chExt cx="4617574" cy="140306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804F22-1CF9-4E28-A197-F980BC0F3584}"/>
                </a:ext>
              </a:extLst>
            </p:cNvPr>
            <p:cNvGrpSpPr/>
            <p:nvPr/>
          </p:nvGrpSpPr>
          <p:grpSpPr>
            <a:xfrm>
              <a:off x="4427221" y="1461885"/>
              <a:ext cx="3497587" cy="1395441"/>
              <a:chOff x="5128252" y="1464917"/>
              <a:chExt cx="3497587" cy="1395441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582B1C6-8EC8-44B3-8C65-8780ECA57838}"/>
                  </a:ext>
                </a:extLst>
              </p:cNvPr>
              <p:cNvSpPr/>
              <p:nvPr/>
            </p:nvSpPr>
            <p:spPr>
              <a:xfrm>
                <a:off x="5128260" y="1464917"/>
                <a:ext cx="3497579" cy="37331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Function parameters: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(x1, x2) 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BFEF7EF-F9FE-4DD1-9120-57BABA9AD30D}"/>
                  </a:ext>
                </a:extLst>
              </p:cNvPr>
              <p:cNvSpPr/>
              <p:nvPr/>
            </p:nvSpPr>
            <p:spPr>
              <a:xfrm>
                <a:off x="5128259" y="1836094"/>
                <a:ext cx="3497578" cy="31659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Return address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1442710-536A-483F-BC29-5B36378734B9}"/>
                  </a:ext>
                </a:extLst>
              </p:cNvPr>
              <p:cNvSpPr/>
              <p:nvPr/>
            </p:nvSpPr>
            <p:spPr>
              <a:xfrm>
                <a:off x="5128258" y="2154354"/>
                <a:ext cx="3497577" cy="335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Saved previous frame pointer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F9767C-4802-4F90-A884-E975910107FB}"/>
                  </a:ext>
                </a:extLst>
              </p:cNvPr>
              <p:cNvSpPr/>
              <p:nvPr/>
            </p:nvSpPr>
            <p:spPr>
              <a:xfrm>
                <a:off x="5128252" y="2487041"/>
                <a:ext cx="3497577" cy="37331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Local variables: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(sum)</a:t>
                </a:r>
              </a:p>
            </p:txBody>
          </p:sp>
        </p:grp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0DB199BE-6C3A-4BCC-80F3-3C0B7F2AAEA2}"/>
                </a:ext>
              </a:extLst>
            </p:cNvPr>
            <p:cNvSpPr/>
            <p:nvPr/>
          </p:nvSpPr>
          <p:spPr>
            <a:xfrm>
              <a:off x="8010376" y="1496204"/>
              <a:ext cx="350520" cy="136874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0D7D42-B5C3-436C-AC3F-C70AF7F18098}"/>
                </a:ext>
              </a:extLst>
            </p:cNvPr>
            <p:cNvSpPr txBox="1"/>
            <p:nvPr/>
          </p:nvSpPr>
          <p:spPr>
            <a:xfrm>
              <a:off x="8313505" y="2041988"/>
              <a:ext cx="7312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MyFunc</a:t>
              </a:r>
              <a:endParaRPr lang="vi-VN" sz="12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A4CE92-1ECA-497A-872A-F1E9E18645FD}"/>
              </a:ext>
            </a:extLst>
          </p:cNvPr>
          <p:cNvGrpSpPr/>
          <p:nvPr/>
        </p:nvGrpSpPr>
        <p:grpSpPr>
          <a:xfrm>
            <a:off x="10502700" y="531184"/>
            <a:ext cx="4450163" cy="1403061"/>
            <a:chOff x="4427221" y="1461885"/>
            <a:chExt cx="4450163" cy="140306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FFBC4E1-1267-497E-8FD0-38D3053FB0BF}"/>
                </a:ext>
              </a:extLst>
            </p:cNvPr>
            <p:cNvGrpSpPr/>
            <p:nvPr/>
          </p:nvGrpSpPr>
          <p:grpSpPr>
            <a:xfrm>
              <a:off x="4427221" y="1461885"/>
              <a:ext cx="3497587" cy="1395441"/>
              <a:chOff x="5128252" y="1464917"/>
              <a:chExt cx="3497587" cy="1395441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A57F41B-B209-447E-9E81-251D312361C3}"/>
                  </a:ext>
                </a:extLst>
              </p:cNvPr>
              <p:cNvSpPr/>
              <p:nvPr/>
            </p:nvSpPr>
            <p:spPr>
              <a:xfrm>
                <a:off x="5128260" y="1464917"/>
                <a:ext cx="3497579" cy="37331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Function parameters: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(</a:t>
                </a:r>
                <a:r>
                  <a:rPr lang="en-US" sz="1100" dirty="0" err="1">
                    <a:solidFill>
                      <a:schemeClr val="tx1"/>
                    </a:solidFill>
                    <a:latin typeface="+mj-lt"/>
                  </a:rPr>
                  <a:t>argc</a:t>
                </a:r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en-US" sz="1100" dirty="0" err="1">
                    <a:solidFill>
                      <a:schemeClr val="tx1"/>
                    </a:solidFill>
                    <a:latin typeface="+mj-lt"/>
                  </a:rPr>
                  <a:t>argv</a:t>
                </a:r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) 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BB60C13-5E4A-461E-8E8E-BE422395BF5B}"/>
                  </a:ext>
                </a:extLst>
              </p:cNvPr>
              <p:cNvSpPr/>
              <p:nvPr/>
            </p:nvSpPr>
            <p:spPr>
              <a:xfrm>
                <a:off x="5128259" y="1836094"/>
                <a:ext cx="3497578" cy="31659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Return address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2530B8-13E9-4A52-8747-3D29B85EF720}"/>
                  </a:ext>
                </a:extLst>
              </p:cNvPr>
              <p:cNvSpPr/>
              <p:nvPr/>
            </p:nvSpPr>
            <p:spPr>
              <a:xfrm>
                <a:off x="5128258" y="2154354"/>
                <a:ext cx="3497577" cy="335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Saved previous frame pointer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11DE8B8-83B7-4CDC-99AF-60F2F8F6FC32}"/>
                  </a:ext>
                </a:extLst>
              </p:cNvPr>
              <p:cNvSpPr/>
              <p:nvPr/>
            </p:nvSpPr>
            <p:spPr>
              <a:xfrm>
                <a:off x="5128252" y="2487041"/>
                <a:ext cx="3497577" cy="37331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Local variables:</a:t>
                </a:r>
              </a:p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+mj-lt"/>
                  </a:rPr>
                  <a:t>(a, b, c)</a:t>
                </a:r>
              </a:p>
            </p:txBody>
          </p:sp>
        </p:grpSp>
        <p:sp>
          <p:nvSpPr>
            <p:cNvPr id="58" name="Right Brace 57">
              <a:extLst>
                <a:ext uri="{FF2B5EF4-FFF2-40B4-BE49-F238E27FC236}">
                  <a16:creationId xmlns:a16="http://schemas.microsoft.com/office/drawing/2014/main" id="{5181E234-BFF0-4E27-93E6-E764D6F82DAA}"/>
                </a:ext>
              </a:extLst>
            </p:cNvPr>
            <p:cNvSpPr/>
            <p:nvPr/>
          </p:nvSpPr>
          <p:spPr>
            <a:xfrm>
              <a:off x="8010376" y="1496204"/>
              <a:ext cx="350520" cy="136874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60B3D9-8891-4226-B9BA-4A2271E84AF4}"/>
                </a:ext>
              </a:extLst>
            </p:cNvPr>
            <p:cNvSpPr txBox="1"/>
            <p:nvPr/>
          </p:nvSpPr>
          <p:spPr>
            <a:xfrm>
              <a:off x="8360896" y="2041988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main</a:t>
              </a:r>
              <a:endParaRPr lang="vi-VN" sz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5AF4D7C-82A4-4C42-8FAB-86D975130D06}"/>
              </a:ext>
            </a:extLst>
          </p:cNvPr>
          <p:cNvGrpSpPr/>
          <p:nvPr/>
        </p:nvGrpSpPr>
        <p:grpSpPr>
          <a:xfrm>
            <a:off x="4427221" y="653431"/>
            <a:ext cx="4677525" cy="4249563"/>
            <a:chOff x="4427221" y="653431"/>
            <a:chExt cx="4677525" cy="424956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3AB618-2D80-4347-9C5B-660941ED2DC3}"/>
                </a:ext>
              </a:extLst>
            </p:cNvPr>
            <p:cNvSpPr/>
            <p:nvPr/>
          </p:nvSpPr>
          <p:spPr>
            <a:xfrm>
              <a:off x="4427221" y="1146425"/>
              <a:ext cx="3497580" cy="37565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9DE50F0-1AC3-4B57-9477-100E2CFAB2CE}"/>
                </a:ext>
              </a:extLst>
            </p:cNvPr>
            <p:cNvSpPr txBox="1"/>
            <p:nvPr/>
          </p:nvSpPr>
          <p:spPr>
            <a:xfrm>
              <a:off x="5231784" y="653431"/>
              <a:ext cx="20233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Memory Stack</a:t>
              </a:r>
            </a:p>
            <a:p>
              <a:r>
                <a:rPr lang="en-US" dirty="0"/>
                <a:t>Last In First Out (LIFO)</a:t>
              </a:r>
              <a:endParaRPr lang="vi-VN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1159070-0429-45F8-99F5-D285DB0BFC19}"/>
                </a:ext>
              </a:extLst>
            </p:cNvPr>
            <p:cNvCxnSpPr>
              <a:cxnSpLocks/>
            </p:cNvCxnSpPr>
            <p:nvPr/>
          </p:nvCxnSpPr>
          <p:spPr>
            <a:xfrm>
              <a:off x="8218789" y="1146425"/>
              <a:ext cx="0" cy="37565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7CCE0A1-AF8F-4C60-AC61-FD97CF09A98D}"/>
                </a:ext>
              </a:extLst>
            </p:cNvPr>
            <p:cNvCxnSpPr>
              <a:cxnSpLocks/>
            </p:cNvCxnSpPr>
            <p:nvPr/>
          </p:nvCxnSpPr>
          <p:spPr>
            <a:xfrm>
              <a:off x="8057395" y="1146425"/>
              <a:ext cx="3937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145D335-DE32-4625-A31E-3BF87B3073DC}"/>
                </a:ext>
              </a:extLst>
            </p:cNvPr>
            <p:cNvCxnSpPr>
              <a:cxnSpLocks/>
            </p:cNvCxnSpPr>
            <p:nvPr/>
          </p:nvCxnSpPr>
          <p:spPr>
            <a:xfrm>
              <a:off x="7987399" y="4902994"/>
              <a:ext cx="393742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10193C6-CF9E-436D-942E-F6167D0D334E}"/>
                </a:ext>
              </a:extLst>
            </p:cNvPr>
            <p:cNvSpPr txBox="1"/>
            <p:nvPr/>
          </p:nvSpPr>
          <p:spPr>
            <a:xfrm>
              <a:off x="8254266" y="2208649"/>
              <a:ext cx="850480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vi-VN" dirty="0"/>
                <a:t>Size of stack memory is very limited.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7C0BF6B-2833-4435-9016-B6A9883250D8}"/>
              </a:ext>
            </a:extLst>
          </p:cNvPr>
          <p:cNvSpPr/>
          <p:nvPr/>
        </p:nvSpPr>
        <p:spPr>
          <a:xfrm>
            <a:off x="3018145" y="1249786"/>
            <a:ext cx="3497580" cy="539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Used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080C42-E3DB-42A3-93A7-4741974E21DB}"/>
              </a:ext>
            </a:extLst>
          </p:cNvPr>
          <p:cNvSpPr/>
          <p:nvPr/>
        </p:nvSpPr>
        <p:spPr>
          <a:xfrm>
            <a:off x="3018145" y="1992273"/>
            <a:ext cx="3497580" cy="539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Used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0F028A-0BD9-4704-93E1-A387BE630DA8}"/>
              </a:ext>
            </a:extLst>
          </p:cNvPr>
          <p:cNvSpPr/>
          <p:nvPr/>
        </p:nvSpPr>
        <p:spPr>
          <a:xfrm>
            <a:off x="3022567" y="2734760"/>
            <a:ext cx="3497580" cy="539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Used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430CAA-538F-430B-A08F-00D72E5A580D}"/>
              </a:ext>
            </a:extLst>
          </p:cNvPr>
          <p:cNvSpPr/>
          <p:nvPr/>
        </p:nvSpPr>
        <p:spPr>
          <a:xfrm>
            <a:off x="3022567" y="3477247"/>
            <a:ext cx="3497580" cy="539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Used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C9266E-0352-4E01-A329-214ECD78C7CC}"/>
              </a:ext>
            </a:extLst>
          </p:cNvPr>
          <p:cNvSpPr/>
          <p:nvPr/>
        </p:nvSpPr>
        <p:spPr>
          <a:xfrm>
            <a:off x="3018145" y="4194342"/>
            <a:ext cx="3497580" cy="539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</a:rPr>
              <a:t>Used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08C7C5BE-30B0-450F-8ADD-3905F3875EEC}"/>
              </a:ext>
            </a:extLst>
          </p:cNvPr>
          <p:cNvSpPr/>
          <p:nvPr/>
        </p:nvSpPr>
        <p:spPr>
          <a:xfrm>
            <a:off x="2218129" y="1234382"/>
            <a:ext cx="737418" cy="3629311"/>
          </a:xfrm>
          <a:prstGeom prst="leftBrac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4E9651-EE7B-45D4-8298-9A6B12B428D8}"/>
              </a:ext>
            </a:extLst>
          </p:cNvPr>
          <p:cNvSpPr txBox="1"/>
          <p:nvPr/>
        </p:nvSpPr>
        <p:spPr>
          <a:xfrm>
            <a:off x="865508" y="2883837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full Stack</a:t>
            </a:r>
            <a:endParaRPr lang="vi-VN" dirty="0"/>
          </a:p>
        </p:txBody>
      </p:sp>
      <p:sp>
        <p:nvSpPr>
          <p:cNvPr id="49" name="Explosion: 8 Points 48">
            <a:extLst>
              <a:ext uri="{FF2B5EF4-FFF2-40B4-BE49-F238E27FC236}">
                <a16:creationId xmlns:a16="http://schemas.microsoft.com/office/drawing/2014/main" id="{73DCDB40-36BF-40D2-95CB-EA6C6AB24DBB}"/>
              </a:ext>
            </a:extLst>
          </p:cNvPr>
          <p:cNvSpPr/>
          <p:nvPr/>
        </p:nvSpPr>
        <p:spPr>
          <a:xfrm>
            <a:off x="413392" y="1247235"/>
            <a:ext cx="1715636" cy="1623750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overflow</a:t>
            </a:r>
            <a:endParaRPr lang="vi-VN" dirty="0"/>
          </a:p>
        </p:txBody>
      </p:sp>
      <p:sp>
        <p:nvSpPr>
          <p:cNvPr id="55" name="Rectangle: Folded Corner 54">
            <a:extLst>
              <a:ext uri="{FF2B5EF4-FFF2-40B4-BE49-F238E27FC236}">
                <a16:creationId xmlns:a16="http://schemas.microsoft.com/office/drawing/2014/main" id="{472AA5BA-BA0D-438B-B31C-8D642EFB1937}"/>
              </a:ext>
            </a:extLst>
          </p:cNvPr>
          <p:cNvSpPr/>
          <p:nvPr/>
        </p:nvSpPr>
        <p:spPr>
          <a:xfrm>
            <a:off x="310321" y="3421341"/>
            <a:ext cx="2200754" cy="1312401"/>
          </a:xfrm>
          <a:prstGeom prst="foldedCorne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With Visual Studio 2015 run on window, Stack memory only has 1MB</a:t>
            </a:r>
            <a:endParaRPr lang="vi-V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2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45679E-6 L -0.15382 0.0018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9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34343"/>
      </a:dk2>
      <a:lt2>
        <a:srgbClr val="E7E6E6"/>
      </a:lt2>
      <a:accent1>
        <a:srgbClr val="F5C400"/>
      </a:accent1>
      <a:accent2>
        <a:srgbClr val="ED9F23"/>
      </a:accent2>
      <a:accent3>
        <a:srgbClr val="EDDD1D"/>
      </a:accent3>
      <a:accent4>
        <a:srgbClr val="FDF166"/>
      </a:accent4>
      <a:accent5>
        <a:srgbClr val="3F3F3F"/>
      </a:accent5>
      <a:accent6>
        <a:srgbClr val="3F3F3F"/>
      </a:accent6>
      <a:hlink>
        <a:srgbClr val="3F3F3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554A8EE26A5A4B98017609071BE974" ma:contentTypeVersion="11" ma:contentTypeDescription="Create a new document." ma:contentTypeScope="" ma:versionID="3f15b62582a983d1f7dbab2005cf4d85">
  <xsd:schema xmlns:xsd="http://www.w3.org/2001/XMLSchema" xmlns:xs="http://www.w3.org/2001/XMLSchema" xmlns:p="http://schemas.microsoft.com/office/2006/metadata/properties" xmlns:ns2="1dea643a-a9d6-43de-92ed-6b9d63795629" xmlns:ns3="60b9b357-b9e4-4548-81bc-fbb94456c917" targetNamespace="http://schemas.microsoft.com/office/2006/metadata/properties" ma:root="true" ma:fieldsID="bf3e7983d074161f5f48a2ff72aa83e1" ns2:_="" ns3:_="">
    <xsd:import namespace="1dea643a-a9d6-43de-92ed-6b9d63795629"/>
    <xsd:import namespace="60b9b357-b9e4-4548-81bc-fbb94456c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a643a-a9d6-43de-92ed-6b9d637956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9b357-b9e4-4548-81bc-fbb94456c91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F98F02-A8D5-4822-B055-03C25CE394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207B3A-BF87-4DFF-947F-1DA8A10C2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a643a-a9d6-43de-92ed-6b9d63795629"/>
    <ds:schemaRef ds:uri="60b9b357-b9e4-4548-81bc-fbb94456c9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B3BA4-8475-4205-AFE6-E75473B04A9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14739</TotalTime>
  <Words>4143</Words>
  <Application>Microsoft Office PowerPoint</Application>
  <PresentationFormat>On-screen Show (16:9)</PresentationFormat>
  <Paragraphs>770</Paragraphs>
  <Slides>65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Roboto</vt:lpstr>
      <vt:lpstr>Times New Roman</vt:lpstr>
      <vt:lpstr>Noto Sans Symbols</vt:lpstr>
      <vt:lpstr>Consolas</vt:lpstr>
      <vt:lpstr>Roboto Condensed</vt:lpstr>
      <vt:lpstr>Calibri Light (Headings)</vt:lpstr>
      <vt:lpstr>Open Sans</vt:lpstr>
      <vt:lpstr>Arial</vt:lpstr>
      <vt:lpstr>urw-din</vt:lpstr>
      <vt:lpstr>Office Theme</vt:lpstr>
      <vt:lpstr>PowerPoint Presentation</vt:lpstr>
      <vt:lpstr>What can we achieve</vt:lpstr>
      <vt:lpstr>Agenda</vt:lpstr>
      <vt:lpstr>I. Basics knowledge about Pointer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Pointer</vt:lpstr>
      <vt:lpstr>I. Basics knowledge about “Pointer”</vt:lpstr>
      <vt:lpstr>I. Basics knowledge about Pointer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Pointer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I. Basics knowledge about “Pointer”</vt:lpstr>
      <vt:lpstr>II. Common pointer mistakes in programing 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Common pointer mistakes in programing 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Common pointer mistakes in programing</vt:lpstr>
      <vt:lpstr>II.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</dc:title>
  <dc:creator>Nguyen Phuong Nhu Quynh</dc:creator>
  <cp:lastModifiedBy>Nguyen Duc Anh</cp:lastModifiedBy>
  <cp:revision>105</cp:revision>
  <dcterms:modified xsi:type="dcterms:W3CDTF">2022-03-17T17:26:48Z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0x01010006554A8EE26A5A4B98017609071BE974</vt:lpwstr>
  </property>
</Properties>
</file>