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7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549" y="279603"/>
            <a:ext cx="7990840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5289" y="1385442"/>
            <a:ext cx="8173084" cy="225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ma.europa.eu/en/documents/scientific-guideline/reflection-paper-methodological-issues-confirmatory-clinical-trials-planned-adaptive-design_e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smo.org/Press-Office/Press-Releases/IMpassion130-atezolizumab-nab-pac-triple-negative-breast-cancer-Schmid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5445" rIns="0" bIns="0" rtlCol="0">
            <a:spAutoFit/>
          </a:bodyPr>
          <a:lstStyle/>
          <a:p>
            <a:pPr marL="3175" marR="508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Adaptive</a:t>
            </a:r>
            <a:r>
              <a:rPr sz="3600" b="0" spc="-55" dirty="0">
                <a:latin typeface="Calibri"/>
                <a:cs typeface="Calibri"/>
              </a:rPr>
              <a:t> </a:t>
            </a:r>
            <a:r>
              <a:rPr sz="3600" b="0" dirty="0">
                <a:latin typeface="Calibri"/>
                <a:cs typeface="Calibri"/>
              </a:rPr>
              <a:t>Enrichment</a:t>
            </a:r>
            <a:r>
              <a:rPr sz="3600" b="0" spc="-45" dirty="0">
                <a:latin typeface="Calibri"/>
                <a:cs typeface="Calibri"/>
              </a:rPr>
              <a:t> </a:t>
            </a:r>
            <a:r>
              <a:rPr sz="3600" b="0" dirty="0">
                <a:latin typeface="Calibri"/>
                <a:cs typeface="Calibri"/>
              </a:rPr>
              <a:t>Design</a:t>
            </a:r>
            <a:r>
              <a:rPr sz="3600" b="0" spc="10" dirty="0">
                <a:latin typeface="Calibri"/>
                <a:cs typeface="Calibri"/>
              </a:rPr>
              <a:t> </a:t>
            </a:r>
            <a:r>
              <a:rPr sz="3600" b="0" dirty="0">
                <a:latin typeface="Calibri"/>
                <a:cs typeface="Calibri"/>
              </a:rPr>
              <a:t>to</a:t>
            </a:r>
            <a:r>
              <a:rPr sz="3600" b="0" spc="-15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Address </a:t>
            </a:r>
            <a:r>
              <a:rPr sz="3600" b="0" dirty="0">
                <a:latin typeface="Calibri"/>
                <a:cs typeface="Calibri"/>
              </a:rPr>
              <a:t>Emerging</a:t>
            </a:r>
            <a:r>
              <a:rPr sz="3600" b="0" spc="-75" dirty="0">
                <a:latin typeface="Calibri"/>
                <a:cs typeface="Calibri"/>
              </a:rPr>
              <a:t> </a:t>
            </a:r>
            <a:r>
              <a:rPr sz="3600" b="0" dirty="0">
                <a:latin typeface="Calibri"/>
                <a:cs typeface="Calibri"/>
              </a:rPr>
              <a:t>Uncertainty</a:t>
            </a:r>
            <a:r>
              <a:rPr sz="3600" b="0" spc="-95" dirty="0">
                <a:latin typeface="Calibri"/>
                <a:cs typeface="Calibri"/>
              </a:rPr>
              <a:t> </a:t>
            </a:r>
            <a:r>
              <a:rPr sz="3600" b="0" dirty="0">
                <a:latin typeface="Calibri"/>
                <a:cs typeface="Calibri"/>
              </a:rPr>
              <a:t>Regarding</a:t>
            </a:r>
            <a:r>
              <a:rPr sz="3600" b="0" spc="-85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Optimal </a:t>
            </a:r>
            <a:r>
              <a:rPr sz="3600" b="0" dirty="0">
                <a:latin typeface="Calibri"/>
                <a:cs typeface="Calibri"/>
              </a:rPr>
              <a:t>Target</a:t>
            </a:r>
            <a:r>
              <a:rPr sz="3600" b="0" spc="-40" dirty="0">
                <a:latin typeface="Calibri"/>
                <a:cs typeface="Calibri"/>
              </a:rPr>
              <a:t> </a:t>
            </a:r>
            <a:r>
              <a:rPr sz="3600" b="0" dirty="0">
                <a:latin typeface="Calibri"/>
                <a:cs typeface="Calibri"/>
              </a:rPr>
              <a:t>Population</a:t>
            </a:r>
            <a:r>
              <a:rPr sz="3600" b="0" spc="-35" dirty="0">
                <a:latin typeface="Calibri"/>
                <a:cs typeface="Calibri"/>
              </a:rPr>
              <a:t> </a:t>
            </a:r>
            <a:r>
              <a:rPr sz="3600" b="0" dirty="0">
                <a:latin typeface="Calibri"/>
                <a:cs typeface="Calibri"/>
              </a:rPr>
              <a:t>-</a:t>
            </a:r>
            <a:r>
              <a:rPr sz="3600" b="0" spc="-25" dirty="0">
                <a:latin typeface="Calibri"/>
                <a:cs typeface="Calibri"/>
              </a:rPr>
              <a:t> </a:t>
            </a:r>
            <a:r>
              <a:rPr sz="3600" b="0" dirty="0">
                <a:latin typeface="Calibri"/>
                <a:cs typeface="Calibri"/>
              </a:rPr>
              <a:t>Case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Study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67508" y="3715004"/>
            <a:ext cx="4810125" cy="679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95"/>
              </a:lnSpc>
            </a:pPr>
            <a:r>
              <a:rPr sz="2400" dirty="0">
                <a:solidFill>
                  <a:srgbClr val="878787"/>
                </a:solidFill>
                <a:latin typeface="Calibri"/>
                <a:cs typeface="Calibri"/>
              </a:rPr>
              <a:t>Anh</a:t>
            </a:r>
            <a:r>
              <a:rPr sz="2400" spc="-3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78787"/>
                </a:solidFill>
                <a:latin typeface="Calibri"/>
                <a:cs typeface="Calibri"/>
              </a:rPr>
              <a:t>Nguyen</a:t>
            </a:r>
            <a:r>
              <a:rPr sz="2400" spc="-3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78787"/>
                </a:solidFill>
                <a:latin typeface="Calibri"/>
                <a:cs typeface="Calibri"/>
              </a:rPr>
              <a:t>Duc,</a:t>
            </a:r>
            <a:r>
              <a:rPr sz="2400" spc="-4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78787"/>
                </a:solidFill>
                <a:latin typeface="Calibri"/>
                <a:cs typeface="Calibri"/>
              </a:rPr>
              <a:t>Dominik</a:t>
            </a:r>
            <a:r>
              <a:rPr sz="2400" spc="-45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78787"/>
                </a:solidFill>
                <a:latin typeface="Calibri"/>
                <a:cs typeface="Calibri"/>
              </a:rPr>
              <a:t>Heinzmann,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ts val="2595"/>
              </a:lnSpc>
            </a:pPr>
            <a:r>
              <a:rPr sz="2400" dirty="0">
                <a:solidFill>
                  <a:srgbClr val="878787"/>
                </a:solidFill>
                <a:latin typeface="Calibri"/>
                <a:cs typeface="Calibri"/>
              </a:rPr>
              <a:t>Marcel</a:t>
            </a:r>
            <a:r>
              <a:rPr sz="2400" spc="-8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78787"/>
                </a:solidFill>
                <a:latin typeface="Calibri"/>
                <a:cs typeface="Calibri"/>
              </a:rPr>
              <a:t>Wolbers</a:t>
            </a:r>
            <a:r>
              <a:rPr sz="2400" spc="-5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78787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78787"/>
                </a:solidFill>
                <a:latin typeface="Calibri"/>
                <a:cs typeface="Calibri"/>
              </a:rPr>
              <a:t>Claude</a:t>
            </a:r>
            <a:r>
              <a:rPr sz="2400" spc="-6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78787"/>
                </a:solidFill>
                <a:latin typeface="Calibri"/>
                <a:cs typeface="Calibri"/>
              </a:rPr>
              <a:t>Berge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1041" y="264109"/>
            <a:ext cx="5865495" cy="1233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1694" marR="5080" indent="-849630">
              <a:lnSpc>
                <a:spcPct val="100299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5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dirty="0"/>
              <a:t>Conditional</a:t>
            </a:r>
            <a:r>
              <a:rPr spc="-30" dirty="0"/>
              <a:t> </a:t>
            </a:r>
            <a:r>
              <a:rPr spc="-10" dirty="0"/>
              <a:t>Power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Decision</a:t>
            </a:r>
            <a:r>
              <a:rPr spc="15" dirty="0"/>
              <a:t> </a:t>
            </a:r>
            <a:r>
              <a:rPr spc="-10" dirty="0"/>
              <a:t>Criteria?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621576"/>
            <a:ext cx="88538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*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adaptive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population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enrichment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phase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III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trial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TRC105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pazopanib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versus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pazopanib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alone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patients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advanced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angiosarcoma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(TAPPAS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trial)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2107" y="4133088"/>
            <a:ext cx="8827135" cy="1411605"/>
            <a:chOff x="102107" y="4133088"/>
            <a:chExt cx="8827135" cy="14116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107" y="4133088"/>
              <a:ext cx="8827008" cy="14112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1543" y="4172712"/>
              <a:ext cx="8712835" cy="1298575"/>
            </a:xfrm>
            <a:custGeom>
              <a:avLst/>
              <a:gdLst/>
              <a:ahLst/>
              <a:cxnLst/>
              <a:rect l="l" t="t" r="r" b="b"/>
              <a:pathLst>
                <a:path w="8712835" h="1298575">
                  <a:moveTo>
                    <a:pt x="8496300" y="0"/>
                  </a:moveTo>
                  <a:lnTo>
                    <a:pt x="216408" y="0"/>
                  </a:lnTo>
                  <a:lnTo>
                    <a:pt x="166787" y="5716"/>
                  </a:lnTo>
                  <a:lnTo>
                    <a:pt x="121236" y="21998"/>
                  </a:lnTo>
                  <a:lnTo>
                    <a:pt x="81055" y="47546"/>
                  </a:lnTo>
                  <a:lnTo>
                    <a:pt x="47542" y="81060"/>
                  </a:lnTo>
                  <a:lnTo>
                    <a:pt x="21995" y="121242"/>
                  </a:lnTo>
                  <a:lnTo>
                    <a:pt x="5715" y="166791"/>
                  </a:lnTo>
                  <a:lnTo>
                    <a:pt x="0" y="216407"/>
                  </a:lnTo>
                  <a:lnTo>
                    <a:pt x="0" y="1082040"/>
                  </a:lnTo>
                  <a:lnTo>
                    <a:pt x="5715" y="1131656"/>
                  </a:lnTo>
                  <a:lnTo>
                    <a:pt x="21995" y="1177205"/>
                  </a:lnTo>
                  <a:lnTo>
                    <a:pt x="47542" y="1217387"/>
                  </a:lnTo>
                  <a:lnTo>
                    <a:pt x="81055" y="1250901"/>
                  </a:lnTo>
                  <a:lnTo>
                    <a:pt x="121236" y="1276449"/>
                  </a:lnTo>
                  <a:lnTo>
                    <a:pt x="166787" y="1292731"/>
                  </a:lnTo>
                  <a:lnTo>
                    <a:pt x="216408" y="1298448"/>
                  </a:lnTo>
                  <a:lnTo>
                    <a:pt x="8496300" y="1298448"/>
                  </a:lnTo>
                  <a:lnTo>
                    <a:pt x="8545916" y="1292731"/>
                  </a:lnTo>
                  <a:lnTo>
                    <a:pt x="8591465" y="1276449"/>
                  </a:lnTo>
                  <a:lnTo>
                    <a:pt x="8631647" y="1250901"/>
                  </a:lnTo>
                  <a:lnTo>
                    <a:pt x="8665161" y="1217387"/>
                  </a:lnTo>
                  <a:lnTo>
                    <a:pt x="8690709" y="1177205"/>
                  </a:lnTo>
                  <a:lnTo>
                    <a:pt x="8706991" y="1131656"/>
                  </a:lnTo>
                  <a:lnTo>
                    <a:pt x="8712708" y="1082040"/>
                  </a:lnTo>
                  <a:lnTo>
                    <a:pt x="8712708" y="216407"/>
                  </a:lnTo>
                  <a:lnTo>
                    <a:pt x="8706991" y="166791"/>
                  </a:lnTo>
                  <a:lnTo>
                    <a:pt x="8690709" y="121242"/>
                  </a:lnTo>
                  <a:lnTo>
                    <a:pt x="8665161" y="81060"/>
                  </a:lnTo>
                  <a:lnTo>
                    <a:pt x="8631647" y="47546"/>
                  </a:lnTo>
                  <a:lnTo>
                    <a:pt x="8591465" y="21998"/>
                  </a:lnTo>
                  <a:lnTo>
                    <a:pt x="8545916" y="5716"/>
                  </a:lnTo>
                  <a:lnTo>
                    <a:pt x="8496300" y="0"/>
                  </a:lnTo>
                  <a:close/>
                </a:path>
              </a:pathLst>
            </a:custGeom>
            <a:solidFill>
              <a:srgbClr val="92D05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2107" y="1667255"/>
            <a:ext cx="8827135" cy="2220595"/>
            <a:chOff x="102107" y="1667255"/>
            <a:chExt cx="8827135" cy="222059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07" y="1667255"/>
              <a:ext cx="8827008" cy="222046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1543" y="1706879"/>
              <a:ext cx="8712835" cy="2108200"/>
            </a:xfrm>
            <a:custGeom>
              <a:avLst/>
              <a:gdLst/>
              <a:ahLst/>
              <a:cxnLst/>
              <a:rect l="l" t="t" r="r" b="b"/>
              <a:pathLst>
                <a:path w="8712835" h="2108200">
                  <a:moveTo>
                    <a:pt x="8361426" y="0"/>
                  </a:moveTo>
                  <a:lnTo>
                    <a:pt x="351294" y="0"/>
                  </a:lnTo>
                  <a:lnTo>
                    <a:pt x="303625" y="3205"/>
                  </a:lnTo>
                  <a:lnTo>
                    <a:pt x="257905" y="12544"/>
                  </a:lnTo>
                  <a:lnTo>
                    <a:pt x="214553" y="27598"/>
                  </a:lnTo>
                  <a:lnTo>
                    <a:pt x="173988" y="47949"/>
                  </a:lnTo>
                  <a:lnTo>
                    <a:pt x="136627" y="73179"/>
                  </a:lnTo>
                  <a:lnTo>
                    <a:pt x="102890" y="102869"/>
                  </a:lnTo>
                  <a:lnTo>
                    <a:pt x="73195" y="136603"/>
                  </a:lnTo>
                  <a:lnTo>
                    <a:pt x="47961" y="173961"/>
                  </a:lnTo>
                  <a:lnTo>
                    <a:pt x="27606" y="214526"/>
                  </a:lnTo>
                  <a:lnTo>
                    <a:pt x="12548" y="257880"/>
                  </a:lnTo>
                  <a:lnTo>
                    <a:pt x="3206" y="303604"/>
                  </a:lnTo>
                  <a:lnTo>
                    <a:pt x="0" y="351282"/>
                  </a:lnTo>
                  <a:lnTo>
                    <a:pt x="0" y="1756410"/>
                  </a:lnTo>
                  <a:lnTo>
                    <a:pt x="3206" y="1804087"/>
                  </a:lnTo>
                  <a:lnTo>
                    <a:pt x="12548" y="1849811"/>
                  </a:lnTo>
                  <a:lnTo>
                    <a:pt x="27606" y="1893165"/>
                  </a:lnTo>
                  <a:lnTo>
                    <a:pt x="47961" y="1933730"/>
                  </a:lnTo>
                  <a:lnTo>
                    <a:pt x="73195" y="1971088"/>
                  </a:lnTo>
                  <a:lnTo>
                    <a:pt x="102890" y="2004822"/>
                  </a:lnTo>
                  <a:lnTo>
                    <a:pt x="136627" y="2034512"/>
                  </a:lnTo>
                  <a:lnTo>
                    <a:pt x="173988" y="2059742"/>
                  </a:lnTo>
                  <a:lnTo>
                    <a:pt x="214553" y="2080093"/>
                  </a:lnTo>
                  <a:lnTo>
                    <a:pt x="257905" y="2095147"/>
                  </a:lnTo>
                  <a:lnTo>
                    <a:pt x="303625" y="2104486"/>
                  </a:lnTo>
                  <a:lnTo>
                    <a:pt x="351294" y="2107692"/>
                  </a:lnTo>
                  <a:lnTo>
                    <a:pt x="8361426" y="2107692"/>
                  </a:lnTo>
                  <a:lnTo>
                    <a:pt x="8409103" y="2104486"/>
                  </a:lnTo>
                  <a:lnTo>
                    <a:pt x="8454827" y="2095147"/>
                  </a:lnTo>
                  <a:lnTo>
                    <a:pt x="8498181" y="2080093"/>
                  </a:lnTo>
                  <a:lnTo>
                    <a:pt x="8538746" y="2059742"/>
                  </a:lnTo>
                  <a:lnTo>
                    <a:pt x="8576104" y="2034512"/>
                  </a:lnTo>
                  <a:lnTo>
                    <a:pt x="8609838" y="2004822"/>
                  </a:lnTo>
                  <a:lnTo>
                    <a:pt x="8639528" y="1971088"/>
                  </a:lnTo>
                  <a:lnTo>
                    <a:pt x="8664758" y="1933730"/>
                  </a:lnTo>
                  <a:lnTo>
                    <a:pt x="8685109" y="1893165"/>
                  </a:lnTo>
                  <a:lnTo>
                    <a:pt x="8700163" y="1849811"/>
                  </a:lnTo>
                  <a:lnTo>
                    <a:pt x="8709502" y="1804087"/>
                  </a:lnTo>
                  <a:lnTo>
                    <a:pt x="8712708" y="1756410"/>
                  </a:lnTo>
                  <a:lnTo>
                    <a:pt x="8712708" y="351282"/>
                  </a:lnTo>
                  <a:lnTo>
                    <a:pt x="8709502" y="303604"/>
                  </a:lnTo>
                  <a:lnTo>
                    <a:pt x="8700163" y="257880"/>
                  </a:lnTo>
                  <a:lnTo>
                    <a:pt x="8685109" y="214526"/>
                  </a:lnTo>
                  <a:lnTo>
                    <a:pt x="8664758" y="173961"/>
                  </a:lnTo>
                  <a:lnTo>
                    <a:pt x="8639528" y="136603"/>
                  </a:lnTo>
                  <a:lnTo>
                    <a:pt x="8609838" y="102870"/>
                  </a:lnTo>
                  <a:lnTo>
                    <a:pt x="8576104" y="73179"/>
                  </a:lnTo>
                  <a:lnTo>
                    <a:pt x="8538746" y="47949"/>
                  </a:lnTo>
                  <a:lnTo>
                    <a:pt x="8498181" y="27598"/>
                  </a:lnTo>
                  <a:lnTo>
                    <a:pt x="8454827" y="12544"/>
                  </a:lnTo>
                  <a:lnTo>
                    <a:pt x="8409103" y="3205"/>
                  </a:lnTo>
                  <a:lnTo>
                    <a:pt x="8361426" y="0"/>
                  </a:lnTo>
                  <a:close/>
                </a:path>
              </a:pathLst>
            </a:custGeom>
            <a:solidFill>
              <a:srgbClr val="E36C09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33850" y="2660903"/>
              <a:ext cx="4003675" cy="283845"/>
            </a:xfrm>
            <a:custGeom>
              <a:avLst/>
              <a:gdLst/>
              <a:ahLst/>
              <a:cxnLst/>
              <a:rect l="l" t="t" r="r" b="b"/>
              <a:pathLst>
                <a:path w="4003675" h="283844">
                  <a:moveTo>
                    <a:pt x="94996" y="0"/>
                  </a:moveTo>
                  <a:lnTo>
                    <a:pt x="91059" y="0"/>
                  </a:lnTo>
                  <a:lnTo>
                    <a:pt x="74701" y="1219"/>
                  </a:lnTo>
                  <a:lnTo>
                    <a:pt x="38735" y="16002"/>
                  </a:lnTo>
                  <a:lnTo>
                    <a:pt x="22606" y="47485"/>
                  </a:lnTo>
                  <a:lnTo>
                    <a:pt x="22529" y="47777"/>
                  </a:lnTo>
                  <a:lnTo>
                    <a:pt x="21666" y="59436"/>
                  </a:lnTo>
                  <a:lnTo>
                    <a:pt x="21666" y="68567"/>
                  </a:lnTo>
                  <a:lnTo>
                    <a:pt x="22313" y="75361"/>
                  </a:lnTo>
                  <a:lnTo>
                    <a:pt x="23380" y="82613"/>
                  </a:lnTo>
                  <a:lnTo>
                    <a:pt x="24892" y="90297"/>
                  </a:lnTo>
                  <a:lnTo>
                    <a:pt x="27305" y="100838"/>
                  </a:lnTo>
                  <a:lnTo>
                    <a:pt x="28448" y="107823"/>
                  </a:lnTo>
                  <a:lnTo>
                    <a:pt x="28448" y="118237"/>
                  </a:lnTo>
                  <a:lnTo>
                    <a:pt x="26035" y="123825"/>
                  </a:lnTo>
                  <a:lnTo>
                    <a:pt x="16637" y="132461"/>
                  </a:lnTo>
                  <a:lnTo>
                    <a:pt x="9525" y="134747"/>
                  </a:lnTo>
                  <a:lnTo>
                    <a:pt x="0" y="135128"/>
                  </a:lnTo>
                  <a:lnTo>
                    <a:pt x="0" y="147320"/>
                  </a:lnTo>
                  <a:lnTo>
                    <a:pt x="9525" y="147574"/>
                  </a:lnTo>
                  <a:lnTo>
                    <a:pt x="16637" y="149860"/>
                  </a:lnTo>
                  <a:lnTo>
                    <a:pt x="26035" y="158496"/>
                  </a:lnTo>
                  <a:lnTo>
                    <a:pt x="28448" y="164084"/>
                  </a:lnTo>
                  <a:lnTo>
                    <a:pt x="28448" y="174498"/>
                  </a:lnTo>
                  <a:lnTo>
                    <a:pt x="27305" y="181610"/>
                  </a:lnTo>
                  <a:lnTo>
                    <a:pt x="24892" y="192151"/>
                  </a:lnTo>
                  <a:lnTo>
                    <a:pt x="23380" y="199771"/>
                  </a:lnTo>
                  <a:lnTo>
                    <a:pt x="22313" y="206997"/>
                  </a:lnTo>
                  <a:lnTo>
                    <a:pt x="21666" y="213817"/>
                  </a:lnTo>
                  <a:lnTo>
                    <a:pt x="21551" y="217360"/>
                  </a:lnTo>
                  <a:lnTo>
                    <a:pt x="21463" y="220218"/>
                  </a:lnTo>
                  <a:lnTo>
                    <a:pt x="22529" y="235267"/>
                  </a:lnTo>
                  <a:lnTo>
                    <a:pt x="48514" y="274561"/>
                  </a:lnTo>
                  <a:lnTo>
                    <a:pt x="91059" y="283718"/>
                  </a:lnTo>
                  <a:lnTo>
                    <a:pt x="94996" y="283718"/>
                  </a:lnTo>
                  <a:lnTo>
                    <a:pt x="94996" y="272415"/>
                  </a:lnTo>
                  <a:lnTo>
                    <a:pt x="92710" y="272415"/>
                  </a:lnTo>
                  <a:lnTo>
                    <a:pt x="82511" y="271729"/>
                  </a:lnTo>
                  <a:lnTo>
                    <a:pt x="49784" y="246024"/>
                  </a:lnTo>
                  <a:lnTo>
                    <a:pt x="46736" y="222885"/>
                  </a:lnTo>
                  <a:lnTo>
                    <a:pt x="46824" y="220218"/>
                  </a:lnTo>
                  <a:lnTo>
                    <a:pt x="46913" y="217360"/>
                  </a:lnTo>
                  <a:lnTo>
                    <a:pt x="47472" y="211239"/>
                  </a:lnTo>
                  <a:lnTo>
                    <a:pt x="48387" y="204495"/>
                  </a:lnTo>
                  <a:lnTo>
                    <a:pt x="49657" y="197104"/>
                  </a:lnTo>
                  <a:lnTo>
                    <a:pt x="51689" y="186944"/>
                  </a:lnTo>
                  <a:lnTo>
                    <a:pt x="52705" y="179705"/>
                  </a:lnTo>
                  <a:lnTo>
                    <a:pt x="52705" y="166878"/>
                  </a:lnTo>
                  <a:lnTo>
                    <a:pt x="50165" y="159893"/>
                  </a:lnTo>
                  <a:lnTo>
                    <a:pt x="45212" y="154559"/>
                  </a:lnTo>
                  <a:lnTo>
                    <a:pt x="40259" y="149098"/>
                  </a:lnTo>
                  <a:lnTo>
                    <a:pt x="34417" y="145161"/>
                  </a:lnTo>
                  <a:lnTo>
                    <a:pt x="27559" y="142494"/>
                  </a:lnTo>
                  <a:lnTo>
                    <a:pt x="27559" y="139827"/>
                  </a:lnTo>
                  <a:lnTo>
                    <a:pt x="34417" y="137287"/>
                  </a:lnTo>
                  <a:lnTo>
                    <a:pt x="40259" y="133350"/>
                  </a:lnTo>
                  <a:lnTo>
                    <a:pt x="50165" y="122428"/>
                  </a:lnTo>
                  <a:lnTo>
                    <a:pt x="52705" y="115570"/>
                  </a:lnTo>
                  <a:lnTo>
                    <a:pt x="52705" y="102743"/>
                  </a:lnTo>
                  <a:lnTo>
                    <a:pt x="51689" y="95504"/>
                  </a:lnTo>
                  <a:lnTo>
                    <a:pt x="49657" y="85217"/>
                  </a:lnTo>
                  <a:lnTo>
                    <a:pt x="48387" y="77889"/>
                  </a:lnTo>
                  <a:lnTo>
                    <a:pt x="47472" y="71145"/>
                  </a:lnTo>
                  <a:lnTo>
                    <a:pt x="46913" y="64985"/>
                  </a:lnTo>
                  <a:lnTo>
                    <a:pt x="46824" y="62230"/>
                  </a:lnTo>
                  <a:lnTo>
                    <a:pt x="46736" y="59436"/>
                  </a:lnTo>
                  <a:lnTo>
                    <a:pt x="47472" y="47777"/>
                  </a:lnTo>
                  <a:lnTo>
                    <a:pt x="47485" y="47485"/>
                  </a:lnTo>
                  <a:lnTo>
                    <a:pt x="73482" y="14084"/>
                  </a:lnTo>
                  <a:lnTo>
                    <a:pt x="92710" y="11303"/>
                  </a:lnTo>
                  <a:lnTo>
                    <a:pt x="94996" y="11303"/>
                  </a:lnTo>
                  <a:lnTo>
                    <a:pt x="94996" y="0"/>
                  </a:lnTo>
                  <a:close/>
                </a:path>
                <a:path w="4003675" h="283844">
                  <a:moveTo>
                    <a:pt x="1254252" y="12065"/>
                  </a:moveTo>
                  <a:lnTo>
                    <a:pt x="1250315" y="508"/>
                  </a:lnTo>
                  <a:lnTo>
                    <a:pt x="1229829" y="7950"/>
                  </a:lnTo>
                  <a:lnTo>
                    <a:pt x="1211859" y="18656"/>
                  </a:lnTo>
                  <a:lnTo>
                    <a:pt x="1183513" y="50038"/>
                  </a:lnTo>
                  <a:lnTo>
                    <a:pt x="1166075" y="91998"/>
                  </a:lnTo>
                  <a:lnTo>
                    <a:pt x="1160348" y="140335"/>
                  </a:lnTo>
                  <a:lnTo>
                    <a:pt x="1160272" y="141859"/>
                  </a:lnTo>
                  <a:lnTo>
                    <a:pt x="1161719" y="167741"/>
                  </a:lnTo>
                  <a:lnTo>
                    <a:pt x="1173289" y="213601"/>
                  </a:lnTo>
                  <a:lnTo>
                    <a:pt x="1196289" y="250850"/>
                  </a:lnTo>
                  <a:lnTo>
                    <a:pt x="1229766" y="275475"/>
                  </a:lnTo>
                  <a:lnTo>
                    <a:pt x="1250315" y="282829"/>
                  </a:lnTo>
                  <a:lnTo>
                    <a:pt x="1253871" y="271399"/>
                  </a:lnTo>
                  <a:lnTo>
                    <a:pt x="1237742" y="264287"/>
                  </a:lnTo>
                  <a:lnTo>
                    <a:pt x="1223848" y="254368"/>
                  </a:lnTo>
                  <a:lnTo>
                    <a:pt x="1195349" y="208165"/>
                  </a:lnTo>
                  <a:lnTo>
                    <a:pt x="1186967" y="165227"/>
                  </a:lnTo>
                  <a:lnTo>
                    <a:pt x="1185926" y="140335"/>
                  </a:lnTo>
                  <a:lnTo>
                    <a:pt x="1186967" y="116243"/>
                  </a:lnTo>
                  <a:lnTo>
                    <a:pt x="1195349" y="74434"/>
                  </a:lnTo>
                  <a:lnTo>
                    <a:pt x="1223937" y="28943"/>
                  </a:lnTo>
                  <a:lnTo>
                    <a:pt x="1237957" y="19151"/>
                  </a:lnTo>
                  <a:lnTo>
                    <a:pt x="1254252" y="12065"/>
                  </a:lnTo>
                  <a:close/>
                </a:path>
                <a:path w="4003675" h="283844">
                  <a:moveTo>
                    <a:pt x="2133854" y="141859"/>
                  </a:moveTo>
                  <a:lnTo>
                    <a:pt x="2132406" y="116243"/>
                  </a:lnTo>
                  <a:lnTo>
                    <a:pt x="2132393" y="115925"/>
                  </a:lnTo>
                  <a:lnTo>
                    <a:pt x="2128024" y="91998"/>
                  </a:lnTo>
                  <a:lnTo>
                    <a:pt x="2110486" y="50038"/>
                  </a:lnTo>
                  <a:lnTo>
                    <a:pt x="2082190" y="18656"/>
                  </a:lnTo>
                  <a:lnTo>
                    <a:pt x="2043811" y="508"/>
                  </a:lnTo>
                  <a:lnTo>
                    <a:pt x="2039747" y="12065"/>
                  </a:lnTo>
                  <a:lnTo>
                    <a:pt x="2056104" y="19151"/>
                  </a:lnTo>
                  <a:lnTo>
                    <a:pt x="2070163" y="28943"/>
                  </a:lnTo>
                  <a:lnTo>
                    <a:pt x="2098687" y="74434"/>
                  </a:lnTo>
                  <a:lnTo>
                    <a:pt x="2106980" y="115925"/>
                  </a:lnTo>
                  <a:lnTo>
                    <a:pt x="2108073" y="140335"/>
                  </a:lnTo>
                  <a:lnTo>
                    <a:pt x="2107019" y="165227"/>
                  </a:lnTo>
                  <a:lnTo>
                    <a:pt x="2098636" y="208165"/>
                  </a:lnTo>
                  <a:lnTo>
                    <a:pt x="2070163" y="254368"/>
                  </a:lnTo>
                  <a:lnTo>
                    <a:pt x="2040255" y="271399"/>
                  </a:lnTo>
                  <a:lnTo>
                    <a:pt x="2043811" y="282829"/>
                  </a:lnTo>
                  <a:lnTo>
                    <a:pt x="2082304" y="264820"/>
                  </a:lnTo>
                  <a:lnTo>
                    <a:pt x="2110613" y="233553"/>
                  </a:lnTo>
                  <a:lnTo>
                    <a:pt x="2128037" y="191668"/>
                  </a:lnTo>
                  <a:lnTo>
                    <a:pt x="2132393" y="167741"/>
                  </a:lnTo>
                  <a:lnTo>
                    <a:pt x="2133854" y="141859"/>
                  </a:lnTo>
                  <a:close/>
                </a:path>
                <a:path w="4003675" h="283844">
                  <a:moveTo>
                    <a:pt x="2994660" y="12065"/>
                  </a:moveTo>
                  <a:lnTo>
                    <a:pt x="2990723" y="508"/>
                  </a:lnTo>
                  <a:lnTo>
                    <a:pt x="2970238" y="7950"/>
                  </a:lnTo>
                  <a:lnTo>
                    <a:pt x="2952267" y="18656"/>
                  </a:lnTo>
                  <a:lnTo>
                    <a:pt x="2923921" y="50038"/>
                  </a:lnTo>
                  <a:lnTo>
                    <a:pt x="2906484" y="91998"/>
                  </a:lnTo>
                  <a:lnTo>
                    <a:pt x="2900756" y="140335"/>
                  </a:lnTo>
                  <a:lnTo>
                    <a:pt x="2900680" y="141859"/>
                  </a:lnTo>
                  <a:lnTo>
                    <a:pt x="2902127" y="167741"/>
                  </a:lnTo>
                  <a:lnTo>
                    <a:pt x="2913697" y="213601"/>
                  </a:lnTo>
                  <a:lnTo>
                    <a:pt x="2936697" y="250850"/>
                  </a:lnTo>
                  <a:lnTo>
                    <a:pt x="2970174" y="275475"/>
                  </a:lnTo>
                  <a:lnTo>
                    <a:pt x="2990723" y="282829"/>
                  </a:lnTo>
                  <a:lnTo>
                    <a:pt x="2994279" y="271399"/>
                  </a:lnTo>
                  <a:lnTo>
                    <a:pt x="2978150" y="264287"/>
                  </a:lnTo>
                  <a:lnTo>
                    <a:pt x="2964256" y="254368"/>
                  </a:lnTo>
                  <a:lnTo>
                    <a:pt x="2935757" y="208165"/>
                  </a:lnTo>
                  <a:lnTo>
                    <a:pt x="2927375" y="165227"/>
                  </a:lnTo>
                  <a:lnTo>
                    <a:pt x="2926334" y="140335"/>
                  </a:lnTo>
                  <a:lnTo>
                    <a:pt x="2927375" y="116243"/>
                  </a:lnTo>
                  <a:lnTo>
                    <a:pt x="2935757" y="74434"/>
                  </a:lnTo>
                  <a:lnTo>
                    <a:pt x="2964345" y="28943"/>
                  </a:lnTo>
                  <a:lnTo>
                    <a:pt x="2978366" y="19151"/>
                  </a:lnTo>
                  <a:lnTo>
                    <a:pt x="2994660" y="12065"/>
                  </a:lnTo>
                  <a:close/>
                </a:path>
                <a:path w="4003675" h="283844">
                  <a:moveTo>
                    <a:pt x="3872738" y="141859"/>
                  </a:moveTo>
                  <a:lnTo>
                    <a:pt x="3871290" y="116243"/>
                  </a:lnTo>
                  <a:lnTo>
                    <a:pt x="3871277" y="115925"/>
                  </a:lnTo>
                  <a:lnTo>
                    <a:pt x="3866908" y="91998"/>
                  </a:lnTo>
                  <a:lnTo>
                    <a:pt x="3849370" y="50038"/>
                  </a:lnTo>
                  <a:lnTo>
                    <a:pt x="3821074" y="18656"/>
                  </a:lnTo>
                  <a:lnTo>
                    <a:pt x="3782695" y="508"/>
                  </a:lnTo>
                  <a:lnTo>
                    <a:pt x="3778631" y="12065"/>
                  </a:lnTo>
                  <a:lnTo>
                    <a:pt x="3794988" y="19151"/>
                  </a:lnTo>
                  <a:lnTo>
                    <a:pt x="3809047" y="28943"/>
                  </a:lnTo>
                  <a:lnTo>
                    <a:pt x="3837571" y="74434"/>
                  </a:lnTo>
                  <a:lnTo>
                    <a:pt x="3845864" y="115925"/>
                  </a:lnTo>
                  <a:lnTo>
                    <a:pt x="3846957" y="140335"/>
                  </a:lnTo>
                  <a:lnTo>
                    <a:pt x="3845903" y="165227"/>
                  </a:lnTo>
                  <a:lnTo>
                    <a:pt x="3837521" y="208165"/>
                  </a:lnTo>
                  <a:lnTo>
                    <a:pt x="3809047" y="254368"/>
                  </a:lnTo>
                  <a:lnTo>
                    <a:pt x="3779139" y="271399"/>
                  </a:lnTo>
                  <a:lnTo>
                    <a:pt x="3782695" y="282829"/>
                  </a:lnTo>
                  <a:lnTo>
                    <a:pt x="3821188" y="264820"/>
                  </a:lnTo>
                  <a:lnTo>
                    <a:pt x="3849497" y="233553"/>
                  </a:lnTo>
                  <a:lnTo>
                    <a:pt x="3866921" y="191668"/>
                  </a:lnTo>
                  <a:lnTo>
                    <a:pt x="3871277" y="167741"/>
                  </a:lnTo>
                  <a:lnTo>
                    <a:pt x="3872738" y="141859"/>
                  </a:lnTo>
                  <a:close/>
                </a:path>
                <a:path w="4003675" h="283844">
                  <a:moveTo>
                    <a:pt x="4003421" y="135255"/>
                  </a:moveTo>
                  <a:lnTo>
                    <a:pt x="3993896" y="135001"/>
                  </a:lnTo>
                  <a:lnTo>
                    <a:pt x="3986784" y="132588"/>
                  </a:lnTo>
                  <a:lnTo>
                    <a:pt x="3982085" y="128270"/>
                  </a:lnTo>
                  <a:lnTo>
                    <a:pt x="3977259" y="123952"/>
                  </a:lnTo>
                  <a:lnTo>
                    <a:pt x="3974973" y="118491"/>
                  </a:lnTo>
                  <a:lnTo>
                    <a:pt x="3974973" y="107950"/>
                  </a:lnTo>
                  <a:lnTo>
                    <a:pt x="3976116" y="100965"/>
                  </a:lnTo>
                  <a:lnTo>
                    <a:pt x="3978402" y="90424"/>
                  </a:lnTo>
                  <a:lnTo>
                    <a:pt x="3979964" y="82753"/>
                  </a:lnTo>
                  <a:lnTo>
                    <a:pt x="3981081" y="75539"/>
                  </a:lnTo>
                  <a:lnTo>
                    <a:pt x="3981729" y="68745"/>
                  </a:lnTo>
                  <a:lnTo>
                    <a:pt x="3981856" y="65163"/>
                  </a:lnTo>
                  <a:lnTo>
                    <a:pt x="3981958" y="62357"/>
                  </a:lnTo>
                  <a:lnTo>
                    <a:pt x="3972141" y="24676"/>
                  </a:lnTo>
                  <a:lnTo>
                    <a:pt x="3928694" y="1219"/>
                  </a:lnTo>
                  <a:lnTo>
                    <a:pt x="3912362" y="0"/>
                  </a:lnTo>
                  <a:lnTo>
                    <a:pt x="3908425" y="0"/>
                  </a:lnTo>
                  <a:lnTo>
                    <a:pt x="3908425" y="11303"/>
                  </a:lnTo>
                  <a:lnTo>
                    <a:pt x="3910711" y="11303"/>
                  </a:lnTo>
                  <a:lnTo>
                    <a:pt x="3920896" y="12001"/>
                  </a:lnTo>
                  <a:lnTo>
                    <a:pt x="3953637" y="37426"/>
                  </a:lnTo>
                  <a:lnTo>
                    <a:pt x="3956685" y="59690"/>
                  </a:lnTo>
                  <a:lnTo>
                    <a:pt x="3956583" y="62357"/>
                  </a:lnTo>
                  <a:lnTo>
                    <a:pt x="3956494" y="65163"/>
                  </a:lnTo>
                  <a:lnTo>
                    <a:pt x="3955923" y="71285"/>
                  </a:lnTo>
                  <a:lnTo>
                    <a:pt x="3954970" y="78016"/>
                  </a:lnTo>
                  <a:lnTo>
                    <a:pt x="3953637" y="85344"/>
                  </a:lnTo>
                  <a:lnTo>
                    <a:pt x="3951732" y="95631"/>
                  </a:lnTo>
                  <a:lnTo>
                    <a:pt x="3950716" y="102870"/>
                  </a:lnTo>
                  <a:lnTo>
                    <a:pt x="3950716" y="115697"/>
                  </a:lnTo>
                  <a:lnTo>
                    <a:pt x="3953129" y="122682"/>
                  </a:lnTo>
                  <a:lnTo>
                    <a:pt x="3963162" y="133477"/>
                  </a:lnTo>
                  <a:lnTo>
                    <a:pt x="3969004" y="137414"/>
                  </a:lnTo>
                  <a:lnTo>
                    <a:pt x="3975862" y="139954"/>
                  </a:lnTo>
                  <a:lnTo>
                    <a:pt x="3975862" y="142748"/>
                  </a:lnTo>
                  <a:lnTo>
                    <a:pt x="3969004" y="145288"/>
                  </a:lnTo>
                  <a:lnTo>
                    <a:pt x="3963162" y="149225"/>
                  </a:lnTo>
                  <a:lnTo>
                    <a:pt x="3953129" y="160020"/>
                  </a:lnTo>
                  <a:lnTo>
                    <a:pt x="3950716" y="167005"/>
                  </a:lnTo>
                  <a:lnTo>
                    <a:pt x="3950716" y="179832"/>
                  </a:lnTo>
                  <a:lnTo>
                    <a:pt x="3951732" y="187071"/>
                  </a:lnTo>
                  <a:lnTo>
                    <a:pt x="3953637" y="197358"/>
                  </a:lnTo>
                  <a:lnTo>
                    <a:pt x="3954970" y="204698"/>
                  </a:lnTo>
                  <a:lnTo>
                    <a:pt x="3955923" y="211429"/>
                  </a:lnTo>
                  <a:lnTo>
                    <a:pt x="3956494" y="217551"/>
                  </a:lnTo>
                  <a:lnTo>
                    <a:pt x="3956583" y="220345"/>
                  </a:lnTo>
                  <a:lnTo>
                    <a:pt x="3956685" y="223012"/>
                  </a:lnTo>
                  <a:lnTo>
                    <a:pt x="3944493" y="261239"/>
                  </a:lnTo>
                  <a:lnTo>
                    <a:pt x="3910711" y="272415"/>
                  </a:lnTo>
                  <a:lnTo>
                    <a:pt x="3908425" y="272415"/>
                  </a:lnTo>
                  <a:lnTo>
                    <a:pt x="3908425" y="283718"/>
                  </a:lnTo>
                  <a:lnTo>
                    <a:pt x="3912362" y="283718"/>
                  </a:lnTo>
                  <a:lnTo>
                    <a:pt x="3928694" y="282511"/>
                  </a:lnTo>
                  <a:lnTo>
                    <a:pt x="3964559" y="267843"/>
                  </a:lnTo>
                  <a:lnTo>
                    <a:pt x="3981958" y="220345"/>
                  </a:lnTo>
                  <a:lnTo>
                    <a:pt x="3981856" y="217551"/>
                  </a:lnTo>
                  <a:lnTo>
                    <a:pt x="3981729" y="213969"/>
                  </a:lnTo>
                  <a:lnTo>
                    <a:pt x="3981081" y="207175"/>
                  </a:lnTo>
                  <a:lnTo>
                    <a:pt x="3979964" y="199961"/>
                  </a:lnTo>
                  <a:lnTo>
                    <a:pt x="3978402" y="192278"/>
                  </a:lnTo>
                  <a:lnTo>
                    <a:pt x="3976116" y="181737"/>
                  </a:lnTo>
                  <a:lnTo>
                    <a:pt x="3974973" y="174625"/>
                  </a:lnTo>
                  <a:lnTo>
                    <a:pt x="3974973" y="164211"/>
                  </a:lnTo>
                  <a:lnTo>
                    <a:pt x="3977259" y="158750"/>
                  </a:lnTo>
                  <a:lnTo>
                    <a:pt x="3982085" y="154432"/>
                  </a:lnTo>
                  <a:lnTo>
                    <a:pt x="3986784" y="150114"/>
                  </a:lnTo>
                  <a:lnTo>
                    <a:pt x="3993896" y="147701"/>
                  </a:lnTo>
                  <a:lnTo>
                    <a:pt x="4003421" y="147447"/>
                  </a:lnTo>
                  <a:lnTo>
                    <a:pt x="4003421" y="135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7928" y="1730502"/>
            <a:ext cx="7839075" cy="12325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68300" marR="17780" indent="-343535">
              <a:lnSpc>
                <a:spcPts val="3100"/>
              </a:lnSpc>
              <a:spcBef>
                <a:spcPts val="235"/>
              </a:spcBef>
              <a:buClr>
                <a:srgbClr val="000000"/>
              </a:buClr>
              <a:buSzPct val="75000"/>
              <a:buFont typeface="Arial MT"/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At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IA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„precise“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estimate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each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hypothesis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not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easy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due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rejection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their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intersection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𝑯</a:t>
            </a:r>
            <a:r>
              <a:rPr sz="2625" baseline="30158" dirty="0">
                <a:latin typeface="Cambria Math"/>
                <a:cs typeface="Cambria Math"/>
              </a:rPr>
              <a:t>𝑭∩𝑺</a:t>
            </a:r>
            <a:r>
              <a:rPr sz="2625" spc="330" baseline="30158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as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gate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keeper.</a:t>
            </a:r>
            <a:endParaRPr sz="2400">
              <a:latin typeface="Calibri"/>
              <a:cs typeface="Calibri"/>
            </a:endParaRPr>
          </a:p>
          <a:p>
            <a:pPr marL="923925" algn="ctr">
              <a:lnSpc>
                <a:spcPts val="295"/>
              </a:lnSpc>
            </a:pPr>
            <a:r>
              <a:rPr sz="1750" spc="-50" dirty="0">
                <a:latin typeface="Cambria Math"/>
                <a:cs typeface="Cambria Math"/>
              </a:rPr>
              <a:t>𝟎</a:t>
            </a:r>
            <a:endParaRPr sz="1750">
              <a:latin typeface="Cambria Math"/>
              <a:cs typeface="Cambria Math"/>
            </a:endParaRPr>
          </a:p>
          <a:p>
            <a:pPr marL="482600">
              <a:lnSpc>
                <a:spcPts val="2875"/>
              </a:lnSpc>
              <a:tabLst>
                <a:tab pos="825500" algn="l"/>
                <a:tab pos="5796280" algn="l"/>
                <a:tab pos="6586855" algn="l"/>
              </a:tabLst>
            </a:pPr>
            <a:r>
              <a:rPr sz="1800" spc="-50" dirty="0">
                <a:latin typeface="Arial MT"/>
                <a:cs typeface="Arial MT"/>
              </a:rPr>
              <a:t>–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For</a:t>
            </a:r>
            <a:r>
              <a:rPr sz="2400" spc="-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Sime: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625" baseline="28571" dirty="0">
                <a:latin typeface="Cambria Math"/>
                <a:cs typeface="Cambria Math"/>
              </a:rPr>
              <a:t>𝐹∩𝑆</a:t>
            </a:r>
            <a:r>
              <a:rPr sz="2625" spc="63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min</a:t>
            </a:r>
            <a:r>
              <a:rPr sz="2400" spc="409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min</a:t>
            </a:r>
            <a:r>
              <a:rPr sz="2400" spc="480" dirty="0">
                <a:latin typeface="Cambria Math"/>
                <a:cs typeface="Cambria Math"/>
              </a:rPr>
              <a:t> </a:t>
            </a:r>
            <a:r>
              <a:rPr sz="2400" spc="75" dirty="0">
                <a:latin typeface="Cambria Math"/>
                <a:cs typeface="Cambria Math"/>
              </a:rPr>
              <a:t>𝑝</a:t>
            </a:r>
            <a:r>
              <a:rPr sz="2625" spc="112" baseline="28571" dirty="0">
                <a:latin typeface="Cambria Math"/>
                <a:cs typeface="Cambria Math"/>
              </a:rPr>
              <a:t>𝐹</a:t>
            </a:r>
            <a:r>
              <a:rPr sz="2400" spc="75" dirty="0">
                <a:latin typeface="Cambria Math"/>
                <a:cs typeface="Cambria Math"/>
              </a:rPr>
              <a:t>,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𝑝</a:t>
            </a:r>
            <a:r>
              <a:rPr sz="2625" spc="67" baseline="28571" dirty="0">
                <a:latin typeface="Cambria Math"/>
                <a:cs typeface="Cambria Math"/>
              </a:rPr>
              <a:t>𝑆</a:t>
            </a:r>
            <a:r>
              <a:rPr sz="2625" baseline="28571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max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75" dirty="0">
                <a:latin typeface="Cambria Math"/>
                <a:cs typeface="Cambria Math"/>
              </a:rPr>
              <a:t>𝑝</a:t>
            </a:r>
            <a:r>
              <a:rPr sz="2625" spc="112" baseline="28571" dirty="0">
                <a:latin typeface="Cambria Math"/>
                <a:cs typeface="Cambria Math"/>
              </a:rPr>
              <a:t>𝐹</a:t>
            </a:r>
            <a:r>
              <a:rPr sz="2400" spc="75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𝑝</a:t>
            </a:r>
            <a:r>
              <a:rPr sz="2625" spc="67" baseline="28571" dirty="0">
                <a:latin typeface="Cambria Math"/>
                <a:cs typeface="Cambria Math"/>
              </a:rPr>
              <a:t>𝑆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72995" y="3169411"/>
            <a:ext cx="1587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𝟎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2733" y="3013964"/>
            <a:ext cx="742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50D9F"/>
                </a:solidFill>
                <a:latin typeface="Cambria Math"/>
                <a:cs typeface="Cambria Math"/>
              </a:rPr>
              <a:t>⇒</a:t>
            </a:r>
            <a:r>
              <a:rPr sz="2400" spc="-25" dirty="0">
                <a:solidFill>
                  <a:srgbClr val="050D9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reject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𝑯</a:t>
            </a:r>
            <a:r>
              <a:rPr sz="2625" baseline="30158" dirty="0">
                <a:latin typeface="Cambria Math"/>
                <a:cs typeface="Cambria Math"/>
              </a:rPr>
              <a:t>𝑭∩𝑺</a:t>
            </a:r>
            <a:r>
              <a:rPr sz="2625" spc="359" baseline="30158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at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𝛼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-level</a:t>
            </a:r>
            <a:r>
              <a:rPr sz="2400" spc="-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iff</a:t>
            </a:r>
            <a:r>
              <a:rPr sz="2400" spc="-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at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least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p-</a:t>
            </a:r>
            <a:r>
              <a:rPr sz="2400" b="1" dirty="0">
                <a:latin typeface="Calibri"/>
                <a:cs typeface="Calibri"/>
              </a:rPr>
              <a:t>value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≤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𝟎.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𝟓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𝜶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828" y="3378200"/>
            <a:ext cx="7343775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091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both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p-</a:t>
            </a:r>
            <a:r>
              <a:rPr sz="2400" b="1" dirty="0">
                <a:latin typeface="Calibri"/>
                <a:cs typeface="Calibri"/>
              </a:rPr>
              <a:t>values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≤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𝜶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400">
              <a:latin typeface="Cambria Math"/>
              <a:cs typeface="Cambria Math"/>
            </a:endParaRPr>
          </a:p>
          <a:p>
            <a:pPr marL="4064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 MT"/>
              <a:buChar char="•"/>
              <a:tabLst>
                <a:tab pos="4064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Not</a:t>
            </a:r>
            <a:r>
              <a:rPr sz="2400" spc="-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straight-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forward</a:t>
            </a:r>
            <a:r>
              <a:rPr sz="2400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for clinician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give</a:t>
            </a:r>
            <a:r>
              <a:rPr sz="2400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input</a:t>
            </a:r>
            <a:endParaRPr sz="2400">
              <a:latin typeface="Calibri"/>
              <a:cs typeface="Calibri"/>
            </a:endParaRPr>
          </a:p>
          <a:p>
            <a:pPr marL="406400" marR="55880" indent="-343535">
              <a:lnSpc>
                <a:spcPct val="100000"/>
              </a:lnSpc>
              <a:spcBef>
                <a:spcPts val="395"/>
              </a:spcBef>
              <a:buClr>
                <a:srgbClr val="000000"/>
              </a:buClr>
              <a:buSzPct val="75000"/>
              <a:buFont typeface="Arial MT"/>
              <a:buChar char="•"/>
              <a:tabLst>
                <a:tab pos="406400" algn="l"/>
              </a:tabLst>
            </a:pPr>
            <a:r>
              <a:rPr sz="2400" dirty="0">
                <a:solidFill>
                  <a:srgbClr val="050D9F"/>
                </a:solidFill>
                <a:latin typeface="Cambria Math"/>
                <a:cs typeface="Cambria Math"/>
              </a:rPr>
              <a:t>⇒</a:t>
            </a:r>
            <a:r>
              <a:rPr sz="2400" spc="-35" dirty="0">
                <a:solidFill>
                  <a:srgbClr val="050D9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More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complex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decision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tree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&amp;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simulation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needed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optimal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thresholds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e.g.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TAPPAS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trial</a:t>
            </a:r>
            <a:r>
              <a:rPr sz="2400" spc="-15" baseline="24305" dirty="0">
                <a:solidFill>
                  <a:srgbClr val="050D9F"/>
                </a:solidFill>
                <a:latin typeface="Calibri"/>
                <a:cs typeface="Calibri"/>
              </a:rPr>
              <a:t>*</a:t>
            </a:r>
            <a:endParaRPr sz="2400" baseline="24305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buClr>
                <a:srgbClr val="000000"/>
              </a:buClr>
              <a:buSzPct val="75000"/>
              <a:buFont typeface="Arial MT"/>
              <a:buChar char="•"/>
              <a:tabLst>
                <a:tab pos="4064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Might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be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warranted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sample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size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re-estimation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5447" y="5753100"/>
            <a:ext cx="8829040" cy="770255"/>
            <a:chOff x="155447" y="5753100"/>
            <a:chExt cx="8829040" cy="77025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47" y="5753100"/>
              <a:ext cx="8828532" cy="76963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14883" y="5792723"/>
              <a:ext cx="8714740" cy="657225"/>
            </a:xfrm>
            <a:custGeom>
              <a:avLst/>
              <a:gdLst/>
              <a:ahLst/>
              <a:cxnLst/>
              <a:rect l="l" t="t" r="r" b="b"/>
              <a:pathLst>
                <a:path w="8714740" h="657225">
                  <a:moveTo>
                    <a:pt x="8604758" y="0"/>
                  </a:moveTo>
                  <a:lnTo>
                    <a:pt x="109473" y="0"/>
                  </a:lnTo>
                  <a:lnTo>
                    <a:pt x="66860" y="8602"/>
                  </a:lnTo>
                  <a:lnTo>
                    <a:pt x="32062" y="32062"/>
                  </a:lnTo>
                  <a:lnTo>
                    <a:pt x="8602" y="66860"/>
                  </a:lnTo>
                  <a:lnTo>
                    <a:pt x="0" y="109473"/>
                  </a:lnTo>
                  <a:lnTo>
                    <a:pt x="0" y="547369"/>
                  </a:lnTo>
                  <a:lnTo>
                    <a:pt x="8602" y="589983"/>
                  </a:lnTo>
                  <a:lnTo>
                    <a:pt x="32062" y="624781"/>
                  </a:lnTo>
                  <a:lnTo>
                    <a:pt x="66860" y="648241"/>
                  </a:lnTo>
                  <a:lnTo>
                    <a:pt x="109473" y="656844"/>
                  </a:lnTo>
                  <a:lnTo>
                    <a:pt x="8604758" y="656844"/>
                  </a:lnTo>
                  <a:lnTo>
                    <a:pt x="8647366" y="648241"/>
                  </a:lnTo>
                  <a:lnTo>
                    <a:pt x="8682164" y="624781"/>
                  </a:lnTo>
                  <a:lnTo>
                    <a:pt x="8705627" y="589983"/>
                  </a:lnTo>
                  <a:lnTo>
                    <a:pt x="8714232" y="547369"/>
                  </a:lnTo>
                  <a:lnTo>
                    <a:pt x="8714232" y="109473"/>
                  </a:lnTo>
                  <a:lnTo>
                    <a:pt x="8705627" y="66860"/>
                  </a:lnTo>
                  <a:lnTo>
                    <a:pt x="8682164" y="32062"/>
                  </a:lnTo>
                  <a:lnTo>
                    <a:pt x="8647366" y="8602"/>
                  </a:lnTo>
                  <a:lnTo>
                    <a:pt x="8604758" y="0"/>
                  </a:lnTo>
                  <a:close/>
                </a:path>
              </a:pathLst>
            </a:custGeom>
            <a:solidFill>
              <a:srgbClr val="00AFE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7" y="3317747"/>
            <a:ext cx="8829040" cy="2098675"/>
            <a:chOff x="79247" y="3317747"/>
            <a:chExt cx="8829040" cy="20986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" y="3317747"/>
              <a:ext cx="8828532" cy="209854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8683" y="3357371"/>
              <a:ext cx="8714740" cy="1986280"/>
            </a:xfrm>
            <a:custGeom>
              <a:avLst/>
              <a:gdLst/>
              <a:ahLst/>
              <a:cxnLst/>
              <a:rect l="l" t="t" r="r" b="b"/>
              <a:pathLst>
                <a:path w="8714740" h="1986279">
                  <a:moveTo>
                    <a:pt x="8383270" y="0"/>
                  </a:moveTo>
                  <a:lnTo>
                    <a:pt x="330961" y="0"/>
                  </a:lnTo>
                  <a:lnTo>
                    <a:pt x="282056" y="3589"/>
                  </a:lnTo>
                  <a:lnTo>
                    <a:pt x="235378" y="14015"/>
                  </a:lnTo>
                  <a:lnTo>
                    <a:pt x="191439" y="30765"/>
                  </a:lnTo>
                  <a:lnTo>
                    <a:pt x="150752" y="53328"/>
                  </a:lnTo>
                  <a:lnTo>
                    <a:pt x="113829" y="81190"/>
                  </a:lnTo>
                  <a:lnTo>
                    <a:pt x="81181" y="113839"/>
                  </a:lnTo>
                  <a:lnTo>
                    <a:pt x="53321" y="150763"/>
                  </a:lnTo>
                  <a:lnTo>
                    <a:pt x="30761" y="191450"/>
                  </a:lnTo>
                  <a:lnTo>
                    <a:pt x="14013" y="235387"/>
                  </a:lnTo>
                  <a:lnTo>
                    <a:pt x="3588" y="282062"/>
                  </a:lnTo>
                  <a:lnTo>
                    <a:pt x="0" y="330961"/>
                  </a:lnTo>
                  <a:lnTo>
                    <a:pt x="0" y="1654809"/>
                  </a:lnTo>
                  <a:lnTo>
                    <a:pt x="3588" y="1703709"/>
                  </a:lnTo>
                  <a:lnTo>
                    <a:pt x="14013" y="1750384"/>
                  </a:lnTo>
                  <a:lnTo>
                    <a:pt x="30761" y="1794321"/>
                  </a:lnTo>
                  <a:lnTo>
                    <a:pt x="53321" y="1835008"/>
                  </a:lnTo>
                  <a:lnTo>
                    <a:pt x="81181" y="1871932"/>
                  </a:lnTo>
                  <a:lnTo>
                    <a:pt x="113829" y="1904581"/>
                  </a:lnTo>
                  <a:lnTo>
                    <a:pt x="150752" y="1932443"/>
                  </a:lnTo>
                  <a:lnTo>
                    <a:pt x="191439" y="1955006"/>
                  </a:lnTo>
                  <a:lnTo>
                    <a:pt x="235378" y="1971756"/>
                  </a:lnTo>
                  <a:lnTo>
                    <a:pt x="282056" y="1982182"/>
                  </a:lnTo>
                  <a:lnTo>
                    <a:pt x="330961" y="1985771"/>
                  </a:lnTo>
                  <a:lnTo>
                    <a:pt x="8383270" y="1985771"/>
                  </a:lnTo>
                  <a:lnTo>
                    <a:pt x="8432169" y="1982182"/>
                  </a:lnTo>
                  <a:lnTo>
                    <a:pt x="8478844" y="1971756"/>
                  </a:lnTo>
                  <a:lnTo>
                    <a:pt x="8522781" y="1955006"/>
                  </a:lnTo>
                  <a:lnTo>
                    <a:pt x="8563468" y="1932443"/>
                  </a:lnTo>
                  <a:lnTo>
                    <a:pt x="8600392" y="1904581"/>
                  </a:lnTo>
                  <a:lnTo>
                    <a:pt x="8633041" y="1871932"/>
                  </a:lnTo>
                  <a:lnTo>
                    <a:pt x="8660903" y="1835008"/>
                  </a:lnTo>
                  <a:lnTo>
                    <a:pt x="8683466" y="1794321"/>
                  </a:lnTo>
                  <a:lnTo>
                    <a:pt x="8700216" y="1750384"/>
                  </a:lnTo>
                  <a:lnTo>
                    <a:pt x="8710642" y="1703709"/>
                  </a:lnTo>
                  <a:lnTo>
                    <a:pt x="8714232" y="1654809"/>
                  </a:lnTo>
                  <a:lnTo>
                    <a:pt x="8714232" y="330961"/>
                  </a:lnTo>
                  <a:lnTo>
                    <a:pt x="8710642" y="282062"/>
                  </a:lnTo>
                  <a:lnTo>
                    <a:pt x="8700216" y="235387"/>
                  </a:lnTo>
                  <a:lnTo>
                    <a:pt x="8683466" y="191450"/>
                  </a:lnTo>
                  <a:lnTo>
                    <a:pt x="8660903" y="150763"/>
                  </a:lnTo>
                  <a:lnTo>
                    <a:pt x="8633041" y="113839"/>
                  </a:lnTo>
                  <a:lnTo>
                    <a:pt x="8600392" y="81190"/>
                  </a:lnTo>
                  <a:lnTo>
                    <a:pt x="8563468" y="53328"/>
                  </a:lnTo>
                  <a:lnTo>
                    <a:pt x="8522781" y="30765"/>
                  </a:lnTo>
                  <a:lnTo>
                    <a:pt x="8478844" y="14015"/>
                  </a:lnTo>
                  <a:lnTo>
                    <a:pt x="8432169" y="3589"/>
                  </a:lnTo>
                  <a:lnTo>
                    <a:pt x="8383270" y="0"/>
                  </a:lnTo>
                  <a:close/>
                </a:path>
              </a:pathLst>
            </a:custGeom>
            <a:solidFill>
              <a:srgbClr val="92D05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dirty="0"/>
              <a:t>Minimum Detectable</a:t>
            </a:r>
            <a:r>
              <a:rPr spc="15" dirty="0"/>
              <a:t> </a:t>
            </a:r>
            <a:r>
              <a:rPr spc="-10" dirty="0"/>
              <a:t>Difference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34208" y="3572383"/>
            <a:ext cx="13201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7925" algn="l"/>
              </a:tabLst>
            </a:pPr>
            <a:r>
              <a:rPr sz="1750" spc="-50" dirty="0">
                <a:latin typeface="Cambria Math"/>
                <a:cs typeface="Cambria Math"/>
              </a:rPr>
              <a:t>0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933" y="3419982"/>
            <a:ext cx="7951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5000"/>
              <a:buFont typeface="Arial MT"/>
              <a:buChar char="•"/>
              <a:tabLst>
                <a:tab pos="380365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Rejection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𝐻</a:t>
            </a:r>
            <a:r>
              <a:rPr sz="2625" baseline="28571" dirty="0">
                <a:latin typeface="Cambria Math"/>
                <a:cs typeface="Cambria Math"/>
              </a:rPr>
              <a:t>𝐹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(resp.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90" dirty="0">
                <a:latin typeface="Cambria Math"/>
                <a:cs typeface="Cambria Math"/>
              </a:rPr>
              <a:t>𝐻</a:t>
            </a:r>
            <a:r>
              <a:rPr sz="2625" spc="135" baseline="28571" dirty="0">
                <a:latin typeface="Cambria Math"/>
                <a:cs typeface="Cambria Math"/>
              </a:rPr>
              <a:t>𝑆</a:t>
            </a:r>
            <a:r>
              <a:rPr sz="2400" spc="90" dirty="0">
                <a:solidFill>
                  <a:srgbClr val="050D9F"/>
                </a:solidFill>
                <a:latin typeface="Calibri"/>
                <a:cs typeface="Calibri"/>
              </a:rPr>
              <a:t>)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depends</a:t>
            </a:r>
            <a:r>
              <a:rPr sz="2400" spc="-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both</a:t>
            </a:r>
            <a:r>
              <a:rPr sz="2400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p-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values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through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74773" y="3950335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9833" y="3797934"/>
            <a:ext cx="74333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rejection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𝐻</a:t>
            </a:r>
            <a:r>
              <a:rPr sz="2625" baseline="28571" dirty="0">
                <a:latin typeface="Cambria Math"/>
                <a:cs typeface="Cambria Math"/>
              </a:rPr>
              <a:t>𝐹∩𝑆</a:t>
            </a:r>
            <a:r>
              <a:rPr sz="2625" spc="405" baseline="28571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closed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test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procedure</a:t>
            </a:r>
            <a:r>
              <a:rPr sz="2400" spc="-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mbria Math"/>
                <a:cs typeface="Cambria Math"/>
              </a:rPr>
              <a:t>⇒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E.g.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at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Stage</a:t>
            </a:r>
            <a:r>
              <a:rPr sz="2400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333" y="5462422"/>
            <a:ext cx="82689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500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Different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choice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target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populations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at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stage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2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mbria Math"/>
                <a:cs typeface="Cambria Math"/>
              </a:rPr>
              <a:t>⇒</a:t>
            </a:r>
            <a:r>
              <a:rPr sz="2400" spc="-20" dirty="0">
                <a:solidFill>
                  <a:srgbClr val="050D9F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various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sets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MDDs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6679" y="5507735"/>
            <a:ext cx="8801100" cy="768350"/>
            <a:chOff x="106679" y="5507735"/>
            <a:chExt cx="8801100" cy="76835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79" y="5507735"/>
              <a:ext cx="8801100" cy="76812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6115" y="5547359"/>
              <a:ext cx="8686800" cy="655320"/>
            </a:xfrm>
            <a:custGeom>
              <a:avLst/>
              <a:gdLst/>
              <a:ahLst/>
              <a:cxnLst/>
              <a:rect l="l" t="t" r="r" b="b"/>
              <a:pathLst>
                <a:path w="8686800" h="655320">
                  <a:moveTo>
                    <a:pt x="8577580" y="0"/>
                  </a:moveTo>
                  <a:lnTo>
                    <a:pt x="109220" y="0"/>
                  </a:lnTo>
                  <a:lnTo>
                    <a:pt x="66704" y="8582"/>
                  </a:lnTo>
                  <a:lnTo>
                    <a:pt x="31988" y="31988"/>
                  </a:lnTo>
                  <a:lnTo>
                    <a:pt x="8582" y="66704"/>
                  </a:lnTo>
                  <a:lnTo>
                    <a:pt x="0" y="109219"/>
                  </a:lnTo>
                  <a:lnTo>
                    <a:pt x="0" y="546099"/>
                  </a:lnTo>
                  <a:lnTo>
                    <a:pt x="8582" y="588615"/>
                  </a:lnTo>
                  <a:lnTo>
                    <a:pt x="31988" y="623331"/>
                  </a:lnTo>
                  <a:lnTo>
                    <a:pt x="66704" y="646737"/>
                  </a:lnTo>
                  <a:lnTo>
                    <a:pt x="109220" y="655319"/>
                  </a:lnTo>
                  <a:lnTo>
                    <a:pt x="8577580" y="655319"/>
                  </a:lnTo>
                  <a:lnTo>
                    <a:pt x="8620095" y="646737"/>
                  </a:lnTo>
                  <a:lnTo>
                    <a:pt x="8654811" y="623331"/>
                  </a:lnTo>
                  <a:lnTo>
                    <a:pt x="8678217" y="588615"/>
                  </a:lnTo>
                  <a:lnTo>
                    <a:pt x="8686800" y="546099"/>
                  </a:lnTo>
                  <a:lnTo>
                    <a:pt x="8686800" y="109219"/>
                  </a:lnTo>
                  <a:lnTo>
                    <a:pt x="8678217" y="66704"/>
                  </a:lnTo>
                  <a:lnTo>
                    <a:pt x="8654811" y="31988"/>
                  </a:lnTo>
                  <a:lnTo>
                    <a:pt x="8620095" y="8582"/>
                  </a:lnTo>
                  <a:lnTo>
                    <a:pt x="8577580" y="0"/>
                  </a:lnTo>
                  <a:close/>
                </a:path>
              </a:pathLst>
            </a:custGeom>
            <a:solidFill>
              <a:srgbClr val="00AFE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562800" y="4229925"/>
          <a:ext cx="8090534" cy="943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7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870">
                <a:tc rowSpan="2">
                  <a:txBody>
                    <a:bodyPr/>
                    <a:lstStyle/>
                    <a:p>
                      <a:pPr marL="588645" marR="95885" indent="-486409">
                        <a:lnSpc>
                          <a:spcPts val="3060"/>
                        </a:lnSpc>
                        <a:spcBef>
                          <a:spcPts val="550"/>
                        </a:spcBef>
                      </a:pPr>
                      <a:r>
                        <a:rPr sz="2400" b="1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Significance</a:t>
                      </a:r>
                      <a:r>
                        <a:rPr sz="2400" b="1" spc="-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level </a:t>
                      </a:r>
                      <a:r>
                        <a:rPr sz="2400" b="1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2400" b="1" spc="-2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835" dirty="0">
                          <a:latin typeface="Cambria Math"/>
                          <a:cs typeface="Cambria Math"/>
                        </a:rPr>
                        <a:t>𝜟</a:t>
                      </a:r>
                      <a:r>
                        <a:rPr sz="3600" spc="-1252" baseline="11574" dirty="0">
                          <a:latin typeface="Cambria Math"/>
                          <a:cs typeface="Cambria Math"/>
                        </a:rPr>
                        <a:t>෡</a:t>
                      </a:r>
                      <a:r>
                        <a:rPr sz="2625" spc="-1252" baseline="30158" dirty="0">
                          <a:latin typeface="Cambria Math"/>
                          <a:cs typeface="Cambria Math"/>
                        </a:rPr>
                        <a:t>𝑭</a:t>
                      </a:r>
                      <a:endParaRPr sz="2625" baseline="30158">
                        <a:latin typeface="Cambria Math"/>
                        <a:cs typeface="Cambria Math"/>
                      </a:endParaRPr>
                    </a:p>
                    <a:p>
                      <a:pPr marL="1231900">
                        <a:lnSpc>
                          <a:spcPts val="300"/>
                        </a:lnSpc>
                      </a:pPr>
                      <a:r>
                        <a:rPr sz="1750" spc="-25" dirty="0">
                          <a:latin typeface="Cambria Math"/>
                          <a:cs typeface="Cambria Math"/>
                        </a:rPr>
                        <a:t>𝑴𝑫𝑫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8925">
                        <a:lnSpc>
                          <a:spcPts val="2055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𝑯</a:t>
                      </a:r>
                      <a:r>
                        <a:rPr sz="2625" baseline="30158" dirty="0">
                          <a:latin typeface="Cambria Math"/>
                          <a:cs typeface="Cambria Math"/>
                        </a:rPr>
                        <a:t>𝑺</a:t>
                      </a:r>
                      <a:r>
                        <a:rPr sz="2625" spc="427" baseline="30158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2400" spc="-1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rejected</a:t>
                      </a:r>
                      <a:r>
                        <a:rPr sz="2400" spc="-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𝛼</a:t>
                      </a:r>
                      <a:r>
                        <a:rPr sz="2625" spc="-37" baseline="-15873" dirty="0">
                          <a:latin typeface="Cambria Math"/>
                          <a:cs typeface="Cambria Math"/>
                        </a:rPr>
                        <a:t>1</a:t>
                      </a:r>
                      <a:endParaRPr sz="2625" baseline="-15873">
                        <a:latin typeface="Cambria Math"/>
                        <a:cs typeface="Cambria Math"/>
                      </a:endParaRPr>
                    </a:p>
                    <a:p>
                      <a:pPr marL="529590">
                        <a:lnSpc>
                          <a:spcPts val="1220"/>
                        </a:lnSpc>
                      </a:pPr>
                      <a:r>
                        <a:rPr sz="1750" spc="-50" dirty="0">
                          <a:latin typeface="Cambria Math"/>
                          <a:cs typeface="Cambria Math"/>
                        </a:rPr>
                        <a:t>𝟎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2055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𝑯</a:t>
                      </a:r>
                      <a:r>
                        <a:rPr sz="2625" baseline="30158" dirty="0">
                          <a:latin typeface="Cambria Math"/>
                          <a:cs typeface="Cambria Math"/>
                        </a:rPr>
                        <a:t>𝑺</a:t>
                      </a:r>
                      <a:r>
                        <a:rPr sz="2625" spc="397" baseline="30158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rejected</a:t>
                      </a:r>
                      <a:r>
                        <a:rPr sz="2400" spc="-3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𝛼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1</a:t>
                      </a:r>
                      <a:endParaRPr sz="2625" baseline="-15873">
                        <a:latin typeface="Cambria Math"/>
                        <a:cs typeface="Cambria Math"/>
                      </a:endParaRPr>
                    </a:p>
                    <a:p>
                      <a:pPr marL="417195">
                        <a:lnSpc>
                          <a:spcPts val="1220"/>
                        </a:lnSpc>
                      </a:pPr>
                      <a:r>
                        <a:rPr sz="1750" spc="-50" dirty="0">
                          <a:latin typeface="Cambria Math"/>
                          <a:cs typeface="Cambria Math"/>
                        </a:rPr>
                        <a:t>𝟎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T="55244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𝛼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/2</a:t>
                      </a:r>
                      <a:r>
                        <a:rPr sz="24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(higher</a:t>
                      </a:r>
                      <a:r>
                        <a:rPr sz="2400" spc="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MDD)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25" dirty="0">
                          <a:latin typeface="Cambria Math"/>
                          <a:cs typeface="Cambria Math"/>
                        </a:rPr>
                        <a:t>𝛼</a:t>
                      </a:r>
                      <a:r>
                        <a:rPr sz="2625" spc="-37" baseline="-15873" dirty="0">
                          <a:latin typeface="Cambria Math"/>
                          <a:cs typeface="Cambria Math"/>
                        </a:rPr>
                        <a:t>1</a:t>
                      </a:r>
                      <a:endParaRPr sz="2625" baseline="-15873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Picture 27">
            <a:extLst>
              <a:ext uri="{FF2B5EF4-FFF2-40B4-BE49-F238E27FC236}">
                <a16:creationId xmlns:a16="http://schemas.microsoft.com/office/drawing/2014/main" id="{9ECD3AA2-4A5A-464B-DDB5-D7544AB8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7" y="1219200"/>
            <a:ext cx="8828532" cy="18946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Operational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Regulatory</a:t>
            </a:r>
            <a:r>
              <a:rPr spc="-15" dirty="0"/>
              <a:t> </a:t>
            </a:r>
            <a:r>
              <a:rPr spc="-1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207" y="1579245"/>
            <a:ext cx="8580120" cy="362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3333"/>
              <a:buFont typeface="Arial MT"/>
              <a:buChar char="•"/>
              <a:tabLst>
                <a:tab pos="3683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Stage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1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enrollment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already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concluded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before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amendment</a:t>
            </a:r>
            <a:r>
              <a:rPr sz="2400" spc="-11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mbria Math"/>
                <a:cs typeface="Cambria Math"/>
              </a:rPr>
              <a:t>→</a:t>
            </a:r>
            <a:r>
              <a:rPr sz="2400" spc="-20" dirty="0">
                <a:solidFill>
                  <a:srgbClr val="050D9F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need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to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minimize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accrual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gap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if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stage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2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initiated</a:t>
            </a:r>
            <a:endParaRPr sz="2400">
              <a:latin typeface="Calibri"/>
              <a:cs typeface="Calibri"/>
            </a:endParaRPr>
          </a:p>
          <a:p>
            <a:pPr marL="825500" marR="121285" lvl="1" indent="-343535">
              <a:lnSpc>
                <a:spcPct val="100000"/>
              </a:lnSpc>
              <a:spcBef>
                <a:spcPts val="395"/>
              </a:spcBef>
              <a:buClr>
                <a:srgbClr val="006FC0"/>
              </a:buClr>
              <a:buSzPct val="83333"/>
              <a:buFont typeface="Arial MT"/>
              <a:buChar char="–"/>
              <a:tabLst>
                <a:tab pos="8255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Timely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protocol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/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SAP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/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iDMC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amendment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gain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alignment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from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iDMC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/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 Regulators</a:t>
            </a:r>
            <a:endParaRPr sz="2400">
              <a:latin typeface="Calibri"/>
              <a:cs typeface="Calibri"/>
            </a:endParaRPr>
          </a:p>
          <a:p>
            <a:pPr marL="825500" lvl="1" indent="-342900">
              <a:lnSpc>
                <a:spcPct val="100000"/>
              </a:lnSpc>
              <a:spcBef>
                <a:spcPts val="400"/>
              </a:spcBef>
              <a:buClr>
                <a:srgbClr val="006FC0"/>
              </a:buClr>
              <a:buSzPct val="83333"/>
              <a:buFont typeface="Arial MT"/>
              <a:buChar char="–"/>
              <a:tabLst>
                <a:tab pos="8255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Keep</a:t>
            </a:r>
            <a:r>
              <a:rPr sz="2400" spc="-6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sites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motivated</a:t>
            </a:r>
            <a:r>
              <a:rPr sz="2400" spc="-7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during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enrollment</a:t>
            </a:r>
            <a:r>
              <a:rPr sz="2400" spc="-7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break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755"/>
              </a:spcBef>
              <a:buClr>
                <a:srgbClr val="006FC0"/>
              </a:buClr>
              <a:buFont typeface="Arial MT"/>
              <a:buChar char="–"/>
            </a:pPr>
            <a:endParaRPr sz="2400">
              <a:latin typeface="Calibri"/>
              <a:cs typeface="Calibri"/>
            </a:endParaRPr>
          </a:p>
          <a:p>
            <a:pPr marL="367665" indent="-342265">
              <a:lnSpc>
                <a:spcPct val="100000"/>
              </a:lnSpc>
              <a:buClr>
                <a:srgbClr val="006FC0"/>
              </a:buClr>
              <a:buSzPct val="83333"/>
              <a:buFont typeface="Arial MT"/>
              <a:buChar char="•"/>
              <a:tabLst>
                <a:tab pos="367665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Acceptance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by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 Regulators</a:t>
            </a:r>
            <a:endParaRPr sz="2400">
              <a:latin typeface="Calibri"/>
              <a:cs typeface="Calibri"/>
            </a:endParaRPr>
          </a:p>
          <a:p>
            <a:pPr marL="825500" lvl="1" indent="-342900">
              <a:lnSpc>
                <a:spcPct val="100000"/>
              </a:lnSpc>
              <a:spcBef>
                <a:spcPts val="395"/>
              </a:spcBef>
              <a:buClr>
                <a:srgbClr val="006FC0"/>
              </a:buClr>
              <a:buSzPct val="83333"/>
              <a:buFont typeface="Arial MT"/>
              <a:buChar char="–"/>
              <a:tabLst>
                <a:tab pos="8255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FDA: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minimal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questions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swift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approval</a:t>
            </a:r>
            <a:endParaRPr sz="2400">
              <a:latin typeface="Calibri"/>
              <a:cs typeface="Calibri"/>
            </a:endParaRPr>
          </a:p>
          <a:p>
            <a:pPr marL="825500" lvl="1" indent="-342900">
              <a:lnSpc>
                <a:spcPct val="100000"/>
              </a:lnSpc>
              <a:spcBef>
                <a:spcPts val="409"/>
              </a:spcBef>
              <a:buClr>
                <a:srgbClr val="006FC0"/>
              </a:buClr>
              <a:buSzPct val="83333"/>
              <a:buFont typeface="Arial MT"/>
              <a:buChar char="–"/>
              <a:tabLst>
                <a:tab pos="8255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EMA: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all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statistical</a:t>
            </a:r>
            <a:r>
              <a:rPr sz="2400" spc="-6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details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mandated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protocol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NOT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SAP</a:t>
            </a:r>
            <a:r>
              <a:rPr sz="2400" spc="-30" baseline="24305" dirty="0">
                <a:solidFill>
                  <a:srgbClr val="050D9F"/>
                </a:solidFill>
                <a:latin typeface="Calibri"/>
                <a:cs typeface="Calibri"/>
              </a:rPr>
              <a:t>*</a:t>
            </a:r>
            <a:endParaRPr sz="2400" baseline="2430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6621576"/>
            <a:ext cx="6110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*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Reflection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Paper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Methodological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Issues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Confirmatory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Clinical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Trials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Planned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Adaptive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Design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9747" y="1495044"/>
            <a:ext cx="8829040" cy="2188845"/>
            <a:chOff x="269747" y="1495044"/>
            <a:chExt cx="8829040" cy="21888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747" y="1495044"/>
              <a:ext cx="8828532" cy="21884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9183" y="1534668"/>
              <a:ext cx="8714740" cy="2075814"/>
            </a:xfrm>
            <a:custGeom>
              <a:avLst/>
              <a:gdLst/>
              <a:ahLst/>
              <a:cxnLst/>
              <a:rect l="l" t="t" r="r" b="b"/>
              <a:pathLst>
                <a:path w="8714740" h="2075814">
                  <a:moveTo>
                    <a:pt x="8368284" y="0"/>
                  </a:moveTo>
                  <a:lnTo>
                    <a:pt x="345960" y="0"/>
                  </a:lnTo>
                  <a:lnTo>
                    <a:pt x="299015" y="3159"/>
                  </a:lnTo>
                  <a:lnTo>
                    <a:pt x="253989" y="12361"/>
                  </a:lnTo>
                  <a:lnTo>
                    <a:pt x="211296" y="27193"/>
                  </a:lnTo>
                  <a:lnTo>
                    <a:pt x="171346" y="47244"/>
                  </a:lnTo>
                  <a:lnTo>
                    <a:pt x="134553" y="72098"/>
                  </a:lnTo>
                  <a:lnTo>
                    <a:pt x="101328" y="101346"/>
                  </a:lnTo>
                  <a:lnTo>
                    <a:pt x="72084" y="134572"/>
                  </a:lnTo>
                  <a:lnTo>
                    <a:pt x="47233" y="171365"/>
                  </a:lnTo>
                  <a:lnTo>
                    <a:pt x="27186" y="211312"/>
                  </a:lnTo>
                  <a:lnTo>
                    <a:pt x="12357" y="254000"/>
                  </a:lnTo>
                  <a:lnTo>
                    <a:pt x="3158" y="299016"/>
                  </a:lnTo>
                  <a:lnTo>
                    <a:pt x="0" y="345948"/>
                  </a:lnTo>
                  <a:lnTo>
                    <a:pt x="0" y="1729740"/>
                  </a:lnTo>
                  <a:lnTo>
                    <a:pt x="3158" y="1776671"/>
                  </a:lnTo>
                  <a:lnTo>
                    <a:pt x="12357" y="1821688"/>
                  </a:lnTo>
                  <a:lnTo>
                    <a:pt x="27186" y="1864375"/>
                  </a:lnTo>
                  <a:lnTo>
                    <a:pt x="47233" y="1904322"/>
                  </a:lnTo>
                  <a:lnTo>
                    <a:pt x="72084" y="1941115"/>
                  </a:lnTo>
                  <a:lnTo>
                    <a:pt x="101328" y="1974342"/>
                  </a:lnTo>
                  <a:lnTo>
                    <a:pt x="134553" y="2003589"/>
                  </a:lnTo>
                  <a:lnTo>
                    <a:pt x="171346" y="2028444"/>
                  </a:lnTo>
                  <a:lnTo>
                    <a:pt x="211296" y="2048494"/>
                  </a:lnTo>
                  <a:lnTo>
                    <a:pt x="253989" y="2063326"/>
                  </a:lnTo>
                  <a:lnTo>
                    <a:pt x="299015" y="2072528"/>
                  </a:lnTo>
                  <a:lnTo>
                    <a:pt x="345960" y="2075688"/>
                  </a:lnTo>
                  <a:lnTo>
                    <a:pt x="8368284" y="2075688"/>
                  </a:lnTo>
                  <a:lnTo>
                    <a:pt x="8415215" y="2072528"/>
                  </a:lnTo>
                  <a:lnTo>
                    <a:pt x="8460232" y="2063326"/>
                  </a:lnTo>
                  <a:lnTo>
                    <a:pt x="8502919" y="2048494"/>
                  </a:lnTo>
                  <a:lnTo>
                    <a:pt x="8542866" y="2028443"/>
                  </a:lnTo>
                  <a:lnTo>
                    <a:pt x="8579659" y="2003589"/>
                  </a:lnTo>
                  <a:lnTo>
                    <a:pt x="8612886" y="1974341"/>
                  </a:lnTo>
                  <a:lnTo>
                    <a:pt x="8642133" y="1941115"/>
                  </a:lnTo>
                  <a:lnTo>
                    <a:pt x="8666988" y="1904322"/>
                  </a:lnTo>
                  <a:lnTo>
                    <a:pt x="8687038" y="1864375"/>
                  </a:lnTo>
                  <a:lnTo>
                    <a:pt x="8701870" y="1821688"/>
                  </a:lnTo>
                  <a:lnTo>
                    <a:pt x="8711072" y="1776671"/>
                  </a:lnTo>
                  <a:lnTo>
                    <a:pt x="8714232" y="1729740"/>
                  </a:lnTo>
                  <a:lnTo>
                    <a:pt x="8714232" y="345948"/>
                  </a:lnTo>
                  <a:lnTo>
                    <a:pt x="8711072" y="299016"/>
                  </a:lnTo>
                  <a:lnTo>
                    <a:pt x="8701870" y="253999"/>
                  </a:lnTo>
                  <a:lnTo>
                    <a:pt x="8687038" y="211312"/>
                  </a:lnTo>
                  <a:lnTo>
                    <a:pt x="8666988" y="171365"/>
                  </a:lnTo>
                  <a:lnTo>
                    <a:pt x="8642133" y="134572"/>
                  </a:lnTo>
                  <a:lnTo>
                    <a:pt x="8612886" y="101345"/>
                  </a:lnTo>
                  <a:lnTo>
                    <a:pt x="8579659" y="72098"/>
                  </a:lnTo>
                  <a:lnTo>
                    <a:pt x="8542866" y="47243"/>
                  </a:lnTo>
                  <a:lnTo>
                    <a:pt x="8502919" y="27193"/>
                  </a:lnTo>
                  <a:lnTo>
                    <a:pt x="8460232" y="12361"/>
                  </a:lnTo>
                  <a:lnTo>
                    <a:pt x="8415215" y="3159"/>
                  </a:lnTo>
                  <a:lnTo>
                    <a:pt x="8368284" y="0"/>
                  </a:lnTo>
                  <a:close/>
                </a:path>
              </a:pathLst>
            </a:custGeom>
            <a:solidFill>
              <a:srgbClr val="E36C09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69747" y="3880103"/>
            <a:ext cx="8829040" cy="1612900"/>
            <a:chOff x="269747" y="3880103"/>
            <a:chExt cx="8829040" cy="16129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47" y="3880103"/>
              <a:ext cx="8828532" cy="161239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9183" y="3919727"/>
              <a:ext cx="8714740" cy="1499870"/>
            </a:xfrm>
            <a:custGeom>
              <a:avLst/>
              <a:gdLst/>
              <a:ahLst/>
              <a:cxnLst/>
              <a:rect l="l" t="t" r="r" b="b"/>
              <a:pathLst>
                <a:path w="8714740" h="1499870">
                  <a:moveTo>
                    <a:pt x="8464296" y="0"/>
                  </a:moveTo>
                  <a:lnTo>
                    <a:pt x="249948" y="0"/>
                  </a:lnTo>
                  <a:lnTo>
                    <a:pt x="205018" y="4026"/>
                  </a:lnTo>
                  <a:lnTo>
                    <a:pt x="162731" y="15635"/>
                  </a:lnTo>
                  <a:lnTo>
                    <a:pt x="123792" y="34120"/>
                  </a:lnTo>
                  <a:lnTo>
                    <a:pt x="88907" y="58777"/>
                  </a:lnTo>
                  <a:lnTo>
                    <a:pt x="58782" y="88899"/>
                  </a:lnTo>
                  <a:lnTo>
                    <a:pt x="34123" y="123782"/>
                  </a:lnTo>
                  <a:lnTo>
                    <a:pt x="15636" y="162719"/>
                  </a:lnTo>
                  <a:lnTo>
                    <a:pt x="4026" y="205006"/>
                  </a:lnTo>
                  <a:lnTo>
                    <a:pt x="0" y="249936"/>
                  </a:lnTo>
                  <a:lnTo>
                    <a:pt x="0" y="1249680"/>
                  </a:lnTo>
                  <a:lnTo>
                    <a:pt x="4026" y="1294609"/>
                  </a:lnTo>
                  <a:lnTo>
                    <a:pt x="15636" y="1336896"/>
                  </a:lnTo>
                  <a:lnTo>
                    <a:pt x="34123" y="1375833"/>
                  </a:lnTo>
                  <a:lnTo>
                    <a:pt x="58782" y="1410716"/>
                  </a:lnTo>
                  <a:lnTo>
                    <a:pt x="88907" y="1440838"/>
                  </a:lnTo>
                  <a:lnTo>
                    <a:pt x="123792" y="1465495"/>
                  </a:lnTo>
                  <a:lnTo>
                    <a:pt x="162731" y="1483980"/>
                  </a:lnTo>
                  <a:lnTo>
                    <a:pt x="205018" y="1495589"/>
                  </a:lnTo>
                  <a:lnTo>
                    <a:pt x="249948" y="1499616"/>
                  </a:lnTo>
                  <a:lnTo>
                    <a:pt x="8464296" y="1499616"/>
                  </a:lnTo>
                  <a:lnTo>
                    <a:pt x="8509225" y="1495589"/>
                  </a:lnTo>
                  <a:lnTo>
                    <a:pt x="8551512" y="1483980"/>
                  </a:lnTo>
                  <a:lnTo>
                    <a:pt x="8590449" y="1465495"/>
                  </a:lnTo>
                  <a:lnTo>
                    <a:pt x="8625332" y="1440838"/>
                  </a:lnTo>
                  <a:lnTo>
                    <a:pt x="8655454" y="1410716"/>
                  </a:lnTo>
                  <a:lnTo>
                    <a:pt x="8680111" y="1375833"/>
                  </a:lnTo>
                  <a:lnTo>
                    <a:pt x="8698596" y="1336896"/>
                  </a:lnTo>
                  <a:lnTo>
                    <a:pt x="8710205" y="1294609"/>
                  </a:lnTo>
                  <a:lnTo>
                    <a:pt x="8714232" y="1249680"/>
                  </a:lnTo>
                  <a:lnTo>
                    <a:pt x="8714232" y="249936"/>
                  </a:lnTo>
                  <a:lnTo>
                    <a:pt x="8710205" y="205006"/>
                  </a:lnTo>
                  <a:lnTo>
                    <a:pt x="8698596" y="162719"/>
                  </a:lnTo>
                  <a:lnTo>
                    <a:pt x="8680111" y="123782"/>
                  </a:lnTo>
                  <a:lnTo>
                    <a:pt x="8655454" y="88900"/>
                  </a:lnTo>
                  <a:lnTo>
                    <a:pt x="8625332" y="58777"/>
                  </a:lnTo>
                  <a:lnTo>
                    <a:pt x="8590449" y="34120"/>
                  </a:lnTo>
                  <a:lnTo>
                    <a:pt x="8551512" y="15635"/>
                  </a:lnTo>
                  <a:lnTo>
                    <a:pt x="8509225" y="4026"/>
                  </a:lnTo>
                  <a:lnTo>
                    <a:pt x="8464296" y="0"/>
                  </a:lnTo>
                  <a:close/>
                </a:path>
              </a:pathLst>
            </a:custGeom>
            <a:solidFill>
              <a:srgbClr val="92D05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139" y="449961"/>
            <a:ext cx="277241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8787" y="1249756"/>
            <a:ext cx="7954009" cy="524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75000"/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Adaptive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design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„rescue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strategy“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ad-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hoc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 mid-trial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adaptation</a:t>
            </a:r>
            <a:r>
              <a:rPr sz="2400" spc="-6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original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design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challenged</a:t>
            </a:r>
            <a:endParaRPr sz="2400">
              <a:latin typeface="Calibri"/>
              <a:cs typeface="Calibri"/>
            </a:endParaRPr>
          </a:p>
          <a:p>
            <a:pPr marL="812800" marR="1266190" lvl="1" indent="-343535">
              <a:lnSpc>
                <a:spcPts val="2870"/>
              </a:lnSpc>
              <a:spcBef>
                <a:spcPts val="509"/>
              </a:spcBef>
              <a:buClr>
                <a:srgbClr val="000000"/>
              </a:buClr>
              <a:buSzPct val="75000"/>
              <a:buFont typeface="Arial MT"/>
              <a:buChar char="–"/>
              <a:tabLst>
                <a:tab pos="8128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Update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trial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based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its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own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data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mbria Math"/>
                <a:cs typeface="Cambria Math"/>
              </a:rPr>
              <a:t>→</a:t>
            </a:r>
            <a:r>
              <a:rPr sz="2400" spc="-25" dirty="0">
                <a:solidFill>
                  <a:srgbClr val="050D9F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mimimize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mispecification</a:t>
            </a:r>
            <a:r>
              <a:rPr sz="2400" spc="-8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risk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75000"/>
              <a:buFont typeface="Arial MT"/>
              <a:buChar char="–"/>
              <a:tabLst>
                <a:tab pos="812165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Established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straight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forward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theory</a:t>
            </a:r>
            <a:r>
              <a:rPr sz="2400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(at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least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binary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endpoint)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maintain</a:t>
            </a:r>
            <a:r>
              <a:rPr sz="2400" spc="-6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study‘s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integrity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SzPct val="75000"/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Operational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regulatory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challenges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expected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Arial MT"/>
              <a:buChar char="–"/>
              <a:tabLst>
                <a:tab pos="812165" algn="l"/>
              </a:tabLst>
            </a:pP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Cross-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functional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discussions: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stats,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science,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ops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reg</a:t>
            </a:r>
            <a:r>
              <a:rPr sz="2400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409"/>
              </a:spcBef>
              <a:buClr>
                <a:srgbClr val="000000"/>
              </a:buClr>
              <a:buSzPct val="75000"/>
              <a:buFont typeface="Arial MT"/>
              <a:buChar char="–"/>
              <a:tabLst>
                <a:tab pos="812165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Sponsor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&amp;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iDMC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/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Regulators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interactions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220"/>
              </a:spcBef>
              <a:buFont typeface="Arial MT"/>
              <a:buChar char="–"/>
            </a:pPr>
            <a:endParaRPr sz="2400">
              <a:latin typeface="Calibri"/>
              <a:cs typeface="Calibri"/>
            </a:endParaRPr>
          </a:p>
          <a:p>
            <a:pPr marL="355600" marR="149225" indent="-342900">
              <a:lnSpc>
                <a:spcPct val="100000"/>
              </a:lnSpc>
              <a:buClr>
                <a:srgbClr val="000000"/>
              </a:buClr>
              <a:buSzPct val="75000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Prospective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design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an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adaptive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enrichment</a:t>
            </a:r>
            <a:r>
              <a:rPr sz="2400" spc="-7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trial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would</a:t>
            </a:r>
            <a:r>
              <a:rPr sz="2400" spc="-6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be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preferable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in</a:t>
            </a:r>
            <a:r>
              <a:rPr sz="2400" spc="-6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general.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247" y="1171955"/>
            <a:ext cx="8829040" cy="2540635"/>
            <a:chOff x="79247" y="1171955"/>
            <a:chExt cx="8829040" cy="2540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7" y="1171955"/>
              <a:ext cx="8828532" cy="254050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8683" y="1211579"/>
              <a:ext cx="8714740" cy="2428240"/>
            </a:xfrm>
            <a:custGeom>
              <a:avLst/>
              <a:gdLst/>
              <a:ahLst/>
              <a:cxnLst/>
              <a:rect l="l" t="t" r="r" b="b"/>
              <a:pathLst>
                <a:path w="8714740" h="2428240">
                  <a:moveTo>
                    <a:pt x="8309610" y="0"/>
                  </a:moveTo>
                  <a:lnTo>
                    <a:pt x="404634" y="0"/>
                  </a:lnTo>
                  <a:lnTo>
                    <a:pt x="357446" y="2721"/>
                  </a:lnTo>
                  <a:lnTo>
                    <a:pt x="311857" y="10683"/>
                  </a:lnTo>
                  <a:lnTo>
                    <a:pt x="268169" y="23583"/>
                  </a:lnTo>
                  <a:lnTo>
                    <a:pt x="226688" y="41116"/>
                  </a:lnTo>
                  <a:lnTo>
                    <a:pt x="187716" y="62981"/>
                  </a:lnTo>
                  <a:lnTo>
                    <a:pt x="151558" y="88874"/>
                  </a:lnTo>
                  <a:lnTo>
                    <a:pt x="118516" y="118491"/>
                  </a:lnTo>
                  <a:lnTo>
                    <a:pt x="88895" y="151529"/>
                  </a:lnTo>
                  <a:lnTo>
                    <a:pt x="62997" y="187685"/>
                  </a:lnTo>
                  <a:lnTo>
                    <a:pt x="41128" y="226656"/>
                  </a:lnTo>
                  <a:lnTo>
                    <a:pt x="23590" y="268138"/>
                  </a:lnTo>
                  <a:lnTo>
                    <a:pt x="10686" y="311829"/>
                  </a:lnTo>
                  <a:lnTo>
                    <a:pt x="2722" y="357424"/>
                  </a:lnTo>
                  <a:lnTo>
                    <a:pt x="0" y="404622"/>
                  </a:lnTo>
                  <a:lnTo>
                    <a:pt x="0" y="2023110"/>
                  </a:lnTo>
                  <a:lnTo>
                    <a:pt x="2722" y="2070307"/>
                  </a:lnTo>
                  <a:lnTo>
                    <a:pt x="10686" y="2115902"/>
                  </a:lnTo>
                  <a:lnTo>
                    <a:pt x="23590" y="2159593"/>
                  </a:lnTo>
                  <a:lnTo>
                    <a:pt x="41128" y="2201075"/>
                  </a:lnTo>
                  <a:lnTo>
                    <a:pt x="62997" y="2240046"/>
                  </a:lnTo>
                  <a:lnTo>
                    <a:pt x="88895" y="2276202"/>
                  </a:lnTo>
                  <a:lnTo>
                    <a:pt x="118516" y="2309241"/>
                  </a:lnTo>
                  <a:lnTo>
                    <a:pt x="151558" y="2338857"/>
                  </a:lnTo>
                  <a:lnTo>
                    <a:pt x="187716" y="2364750"/>
                  </a:lnTo>
                  <a:lnTo>
                    <a:pt x="226688" y="2386615"/>
                  </a:lnTo>
                  <a:lnTo>
                    <a:pt x="268169" y="2404148"/>
                  </a:lnTo>
                  <a:lnTo>
                    <a:pt x="311857" y="2417048"/>
                  </a:lnTo>
                  <a:lnTo>
                    <a:pt x="357446" y="2425010"/>
                  </a:lnTo>
                  <a:lnTo>
                    <a:pt x="404634" y="2427732"/>
                  </a:lnTo>
                  <a:lnTo>
                    <a:pt x="8309610" y="2427732"/>
                  </a:lnTo>
                  <a:lnTo>
                    <a:pt x="8356807" y="2425010"/>
                  </a:lnTo>
                  <a:lnTo>
                    <a:pt x="8402402" y="2417048"/>
                  </a:lnTo>
                  <a:lnTo>
                    <a:pt x="8446093" y="2404148"/>
                  </a:lnTo>
                  <a:lnTo>
                    <a:pt x="8487575" y="2386615"/>
                  </a:lnTo>
                  <a:lnTo>
                    <a:pt x="8526546" y="2364750"/>
                  </a:lnTo>
                  <a:lnTo>
                    <a:pt x="8562702" y="2338857"/>
                  </a:lnTo>
                  <a:lnTo>
                    <a:pt x="8595741" y="2309241"/>
                  </a:lnTo>
                  <a:lnTo>
                    <a:pt x="8625357" y="2276202"/>
                  </a:lnTo>
                  <a:lnTo>
                    <a:pt x="8651250" y="2240046"/>
                  </a:lnTo>
                  <a:lnTo>
                    <a:pt x="8673115" y="2201075"/>
                  </a:lnTo>
                  <a:lnTo>
                    <a:pt x="8690648" y="2159593"/>
                  </a:lnTo>
                  <a:lnTo>
                    <a:pt x="8703548" y="2115902"/>
                  </a:lnTo>
                  <a:lnTo>
                    <a:pt x="8711510" y="2070307"/>
                  </a:lnTo>
                  <a:lnTo>
                    <a:pt x="8714232" y="2023110"/>
                  </a:lnTo>
                  <a:lnTo>
                    <a:pt x="8714232" y="404622"/>
                  </a:lnTo>
                  <a:lnTo>
                    <a:pt x="8711510" y="357424"/>
                  </a:lnTo>
                  <a:lnTo>
                    <a:pt x="8703548" y="311829"/>
                  </a:lnTo>
                  <a:lnTo>
                    <a:pt x="8690648" y="268138"/>
                  </a:lnTo>
                  <a:lnTo>
                    <a:pt x="8673115" y="226656"/>
                  </a:lnTo>
                  <a:lnTo>
                    <a:pt x="8651250" y="187685"/>
                  </a:lnTo>
                  <a:lnTo>
                    <a:pt x="8625357" y="151529"/>
                  </a:lnTo>
                  <a:lnTo>
                    <a:pt x="8595741" y="118491"/>
                  </a:lnTo>
                  <a:lnTo>
                    <a:pt x="8562702" y="88874"/>
                  </a:lnTo>
                  <a:lnTo>
                    <a:pt x="8526546" y="62981"/>
                  </a:lnTo>
                  <a:lnTo>
                    <a:pt x="8487575" y="41116"/>
                  </a:lnTo>
                  <a:lnTo>
                    <a:pt x="8446093" y="23583"/>
                  </a:lnTo>
                  <a:lnTo>
                    <a:pt x="8402402" y="10683"/>
                  </a:lnTo>
                  <a:lnTo>
                    <a:pt x="8356807" y="2721"/>
                  </a:lnTo>
                  <a:lnTo>
                    <a:pt x="8309610" y="0"/>
                  </a:lnTo>
                  <a:close/>
                </a:path>
              </a:pathLst>
            </a:custGeom>
            <a:solidFill>
              <a:srgbClr val="E36C09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9247" y="3916679"/>
            <a:ext cx="8829040" cy="1452880"/>
            <a:chOff x="79247" y="3916679"/>
            <a:chExt cx="8829040" cy="14528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7" y="3916679"/>
              <a:ext cx="8828532" cy="14523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8683" y="3956303"/>
              <a:ext cx="8714740" cy="1339850"/>
            </a:xfrm>
            <a:custGeom>
              <a:avLst/>
              <a:gdLst/>
              <a:ahLst/>
              <a:cxnLst/>
              <a:rect l="l" t="t" r="r" b="b"/>
              <a:pathLst>
                <a:path w="8714740" h="1339850">
                  <a:moveTo>
                    <a:pt x="8490966" y="0"/>
                  </a:moveTo>
                  <a:lnTo>
                    <a:pt x="223265" y="0"/>
                  </a:lnTo>
                  <a:lnTo>
                    <a:pt x="178270" y="4535"/>
                  </a:lnTo>
                  <a:lnTo>
                    <a:pt x="136361" y="17543"/>
                  </a:lnTo>
                  <a:lnTo>
                    <a:pt x="98436" y="38127"/>
                  </a:lnTo>
                  <a:lnTo>
                    <a:pt x="65393" y="65389"/>
                  </a:lnTo>
                  <a:lnTo>
                    <a:pt x="38130" y="98431"/>
                  </a:lnTo>
                  <a:lnTo>
                    <a:pt x="17545" y="136356"/>
                  </a:lnTo>
                  <a:lnTo>
                    <a:pt x="4536" y="178267"/>
                  </a:lnTo>
                  <a:lnTo>
                    <a:pt x="0" y="223266"/>
                  </a:lnTo>
                  <a:lnTo>
                    <a:pt x="0" y="1116330"/>
                  </a:lnTo>
                  <a:lnTo>
                    <a:pt x="4536" y="1161328"/>
                  </a:lnTo>
                  <a:lnTo>
                    <a:pt x="17545" y="1203239"/>
                  </a:lnTo>
                  <a:lnTo>
                    <a:pt x="38130" y="1241164"/>
                  </a:lnTo>
                  <a:lnTo>
                    <a:pt x="65393" y="1274206"/>
                  </a:lnTo>
                  <a:lnTo>
                    <a:pt x="98436" y="1301468"/>
                  </a:lnTo>
                  <a:lnTo>
                    <a:pt x="136361" y="1322052"/>
                  </a:lnTo>
                  <a:lnTo>
                    <a:pt x="178270" y="1335060"/>
                  </a:lnTo>
                  <a:lnTo>
                    <a:pt x="223265" y="1339596"/>
                  </a:lnTo>
                  <a:lnTo>
                    <a:pt x="8490966" y="1339596"/>
                  </a:lnTo>
                  <a:lnTo>
                    <a:pt x="8535964" y="1335060"/>
                  </a:lnTo>
                  <a:lnTo>
                    <a:pt x="8577875" y="1322052"/>
                  </a:lnTo>
                  <a:lnTo>
                    <a:pt x="8615800" y="1301468"/>
                  </a:lnTo>
                  <a:lnTo>
                    <a:pt x="8648842" y="1274206"/>
                  </a:lnTo>
                  <a:lnTo>
                    <a:pt x="8676104" y="1241164"/>
                  </a:lnTo>
                  <a:lnTo>
                    <a:pt x="8696688" y="1203239"/>
                  </a:lnTo>
                  <a:lnTo>
                    <a:pt x="8709696" y="1161328"/>
                  </a:lnTo>
                  <a:lnTo>
                    <a:pt x="8714232" y="1116330"/>
                  </a:lnTo>
                  <a:lnTo>
                    <a:pt x="8714232" y="223266"/>
                  </a:lnTo>
                  <a:lnTo>
                    <a:pt x="8709696" y="178267"/>
                  </a:lnTo>
                  <a:lnTo>
                    <a:pt x="8696688" y="136356"/>
                  </a:lnTo>
                  <a:lnTo>
                    <a:pt x="8676104" y="98431"/>
                  </a:lnTo>
                  <a:lnTo>
                    <a:pt x="8648842" y="65389"/>
                  </a:lnTo>
                  <a:lnTo>
                    <a:pt x="8615800" y="38127"/>
                  </a:lnTo>
                  <a:lnTo>
                    <a:pt x="8577875" y="17543"/>
                  </a:lnTo>
                  <a:lnTo>
                    <a:pt x="8535964" y="4535"/>
                  </a:lnTo>
                  <a:lnTo>
                    <a:pt x="8490966" y="0"/>
                  </a:lnTo>
                  <a:close/>
                </a:path>
              </a:pathLst>
            </a:custGeom>
            <a:solidFill>
              <a:srgbClr val="92D05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6679" y="5634228"/>
            <a:ext cx="8801100" cy="1003300"/>
            <a:chOff x="106679" y="5634228"/>
            <a:chExt cx="8801100" cy="1003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679" y="5634228"/>
              <a:ext cx="8801100" cy="10027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6115" y="5673852"/>
              <a:ext cx="8686800" cy="890269"/>
            </a:xfrm>
            <a:custGeom>
              <a:avLst/>
              <a:gdLst/>
              <a:ahLst/>
              <a:cxnLst/>
              <a:rect l="l" t="t" r="r" b="b"/>
              <a:pathLst>
                <a:path w="8686800" h="890270">
                  <a:moveTo>
                    <a:pt x="8538464" y="0"/>
                  </a:moveTo>
                  <a:lnTo>
                    <a:pt x="148336" y="0"/>
                  </a:lnTo>
                  <a:lnTo>
                    <a:pt x="101448" y="7561"/>
                  </a:lnTo>
                  <a:lnTo>
                    <a:pt x="60728" y="28619"/>
                  </a:lnTo>
                  <a:lnTo>
                    <a:pt x="28619" y="60728"/>
                  </a:lnTo>
                  <a:lnTo>
                    <a:pt x="7561" y="101448"/>
                  </a:lnTo>
                  <a:lnTo>
                    <a:pt x="0" y="148336"/>
                  </a:lnTo>
                  <a:lnTo>
                    <a:pt x="0" y="741680"/>
                  </a:lnTo>
                  <a:lnTo>
                    <a:pt x="7561" y="788567"/>
                  </a:lnTo>
                  <a:lnTo>
                    <a:pt x="28619" y="829287"/>
                  </a:lnTo>
                  <a:lnTo>
                    <a:pt x="60728" y="861396"/>
                  </a:lnTo>
                  <a:lnTo>
                    <a:pt x="101448" y="882454"/>
                  </a:lnTo>
                  <a:lnTo>
                    <a:pt x="148336" y="890016"/>
                  </a:lnTo>
                  <a:lnTo>
                    <a:pt x="8538464" y="890016"/>
                  </a:lnTo>
                  <a:lnTo>
                    <a:pt x="8585346" y="882454"/>
                  </a:lnTo>
                  <a:lnTo>
                    <a:pt x="8626065" y="861396"/>
                  </a:lnTo>
                  <a:lnTo>
                    <a:pt x="8658177" y="829287"/>
                  </a:lnTo>
                  <a:lnTo>
                    <a:pt x="8679236" y="788567"/>
                  </a:lnTo>
                  <a:lnTo>
                    <a:pt x="8686800" y="741680"/>
                  </a:lnTo>
                  <a:lnTo>
                    <a:pt x="8686800" y="148336"/>
                  </a:lnTo>
                  <a:lnTo>
                    <a:pt x="8679236" y="101448"/>
                  </a:lnTo>
                  <a:lnTo>
                    <a:pt x="8658177" y="60728"/>
                  </a:lnTo>
                  <a:lnTo>
                    <a:pt x="8626065" y="28619"/>
                  </a:lnTo>
                  <a:lnTo>
                    <a:pt x="8585346" y="7561"/>
                  </a:lnTo>
                  <a:lnTo>
                    <a:pt x="8538464" y="0"/>
                  </a:lnTo>
                  <a:close/>
                </a:path>
              </a:pathLst>
            </a:custGeom>
            <a:solidFill>
              <a:srgbClr val="00AFE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0479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514601"/>
            <a:ext cx="740219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0555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Gernot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Wassmer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Werner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Brannath.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Group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Sequential</a:t>
            </a:r>
            <a:r>
              <a:rPr sz="2000" i="1" spc="-6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and </a:t>
            </a:r>
            <a:r>
              <a:rPr sz="2000" i="1" dirty="0">
                <a:latin typeface="Calibri"/>
                <a:cs typeface="Calibri"/>
              </a:rPr>
              <a:t>Confirmatory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Adaptive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Designs</a:t>
            </a:r>
            <a:r>
              <a:rPr sz="2000" i="1" spc="-7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in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Clinical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Trials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5600" marR="36703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Mehta,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adaptive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population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enrichment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phase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III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trial</a:t>
            </a:r>
            <a:r>
              <a:rPr sz="2000" i="1" spc="-35" dirty="0">
                <a:latin typeface="Calibri"/>
                <a:cs typeface="Calibri"/>
              </a:rPr>
              <a:t> of </a:t>
            </a:r>
            <a:r>
              <a:rPr sz="2000" i="1" dirty="0">
                <a:latin typeface="Calibri"/>
                <a:cs typeface="Calibri"/>
              </a:rPr>
              <a:t>TRC105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pazopanib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versus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pazopanib</a:t>
            </a:r>
            <a:r>
              <a:rPr sz="2000" i="1" spc="-7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alone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in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patients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with </a:t>
            </a:r>
            <a:r>
              <a:rPr sz="2000" i="1" dirty="0">
                <a:latin typeface="Calibri"/>
                <a:cs typeface="Calibri"/>
              </a:rPr>
              <a:t>advanced</a:t>
            </a:r>
            <a:r>
              <a:rPr sz="2000" i="1" spc="-1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angiosarcoma</a:t>
            </a:r>
            <a:r>
              <a:rPr sz="2000" i="1" spc="-9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(TAPPAS</a:t>
            </a:r>
            <a:r>
              <a:rPr sz="2000" i="1" spc="-7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trial)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Dent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Trudeau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Pritchard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KI,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al. </a:t>
            </a:r>
            <a:r>
              <a:rPr sz="2000" i="1" spc="-10" dirty="0">
                <a:latin typeface="Calibri"/>
                <a:cs typeface="Calibri"/>
              </a:rPr>
              <a:t>Triple-</a:t>
            </a:r>
            <a:r>
              <a:rPr sz="2000" i="1" dirty="0">
                <a:latin typeface="Calibri"/>
                <a:cs typeface="Calibri"/>
              </a:rPr>
              <a:t>negative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breast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cancer: </a:t>
            </a:r>
            <a:r>
              <a:rPr sz="2000" i="1" dirty="0">
                <a:latin typeface="Calibri"/>
                <a:cs typeface="Calibri"/>
              </a:rPr>
              <a:t>clinical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features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patterns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of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recurrence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5600" marR="424180" indent="-34353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https://www.ema.europa.eu/en/documents/scientific-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guideline/reflection-paper-methodological-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issues-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confirmatory-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clinical-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trials-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planned-adaptive-design_en.pdf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865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5907" y="1579245"/>
            <a:ext cx="5426710" cy="372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3333"/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Background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  <a:buClr>
                <a:srgbClr val="006FC0"/>
              </a:buClr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006FC0"/>
              </a:buClr>
              <a:buSzPct val="83333"/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Adaptive</a:t>
            </a:r>
            <a:r>
              <a:rPr sz="2400" spc="-10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Design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0"/>
              </a:spcBef>
              <a:buClr>
                <a:srgbClr val="006FC0"/>
              </a:buClr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SzPct val="83333"/>
              <a:buFont typeface="Arial MT"/>
              <a:buChar char="•"/>
              <a:tabLst>
                <a:tab pos="354965" algn="l"/>
              </a:tabLst>
            </a:pP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Type-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Error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Control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5"/>
              </a:spcBef>
              <a:buClr>
                <a:srgbClr val="006FC0"/>
              </a:buClr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006FC0"/>
              </a:buClr>
              <a:buSzPct val="83333"/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Fine-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tunning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Criteria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Adaptive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Design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Clr>
                <a:srgbClr val="006FC0"/>
              </a:buClr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Clr>
                <a:srgbClr val="006FC0"/>
              </a:buClr>
              <a:buSzPct val="83333"/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Statistical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&amp;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Operational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Considerations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782" y="395477"/>
            <a:ext cx="2722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Background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66878" y="4331195"/>
            <a:ext cx="8893175" cy="776605"/>
            <a:chOff x="166878" y="4331195"/>
            <a:chExt cx="8893175" cy="776605"/>
          </a:xfrm>
        </p:grpSpPr>
        <p:sp>
          <p:nvSpPr>
            <p:cNvPr id="4" name="object 4"/>
            <p:cNvSpPr/>
            <p:nvPr/>
          </p:nvSpPr>
          <p:spPr>
            <a:xfrm>
              <a:off x="166878" y="4628515"/>
              <a:ext cx="8893175" cy="120650"/>
            </a:xfrm>
            <a:custGeom>
              <a:avLst/>
              <a:gdLst/>
              <a:ahLst/>
              <a:cxnLst/>
              <a:rect l="l" t="t" r="r" b="b"/>
              <a:pathLst>
                <a:path w="8893175" h="120650">
                  <a:moveTo>
                    <a:pt x="8841758" y="60071"/>
                  </a:moveTo>
                  <a:lnTo>
                    <a:pt x="8783193" y="94234"/>
                  </a:lnTo>
                  <a:lnTo>
                    <a:pt x="8776970" y="97790"/>
                  </a:lnTo>
                  <a:lnTo>
                    <a:pt x="8774811" y="105791"/>
                  </a:lnTo>
                  <a:lnTo>
                    <a:pt x="8778494" y="111887"/>
                  </a:lnTo>
                  <a:lnTo>
                    <a:pt x="8782050" y="118110"/>
                  </a:lnTo>
                  <a:lnTo>
                    <a:pt x="8790051" y="120142"/>
                  </a:lnTo>
                  <a:lnTo>
                    <a:pt x="8870837" y="73025"/>
                  </a:lnTo>
                  <a:lnTo>
                    <a:pt x="8867521" y="73025"/>
                  </a:lnTo>
                  <a:lnTo>
                    <a:pt x="8867521" y="71247"/>
                  </a:lnTo>
                  <a:lnTo>
                    <a:pt x="8860917" y="71247"/>
                  </a:lnTo>
                  <a:lnTo>
                    <a:pt x="8841758" y="60071"/>
                  </a:lnTo>
                  <a:close/>
                </a:path>
                <a:path w="8893175" h="120650">
                  <a:moveTo>
                    <a:pt x="8819551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8819551" y="73025"/>
                  </a:lnTo>
                  <a:lnTo>
                    <a:pt x="8841758" y="60071"/>
                  </a:lnTo>
                  <a:lnTo>
                    <a:pt x="8819551" y="47117"/>
                  </a:lnTo>
                  <a:close/>
                </a:path>
                <a:path w="8893175" h="120650">
                  <a:moveTo>
                    <a:pt x="8870836" y="47117"/>
                  </a:moveTo>
                  <a:lnTo>
                    <a:pt x="8867521" y="47117"/>
                  </a:lnTo>
                  <a:lnTo>
                    <a:pt x="8867521" y="73025"/>
                  </a:lnTo>
                  <a:lnTo>
                    <a:pt x="8870837" y="73025"/>
                  </a:lnTo>
                  <a:lnTo>
                    <a:pt x="8893048" y="60071"/>
                  </a:lnTo>
                  <a:lnTo>
                    <a:pt x="8870836" y="47117"/>
                  </a:lnTo>
                  <a:close/>
                </a:path>
                <a:path w="8893175" h="120650">
                  <a:moveTo>
                    <a:pt x="8860917" y="48895"/>
                  </a:moveTo>
                  <a:lnTo>
                    <a:pt x="8841758" y="60071"/>
                  </a:lnTo>
                  <a:lnTo>
                    <a:pt x="8860917" y="71247"/>
                  </a:lnTo>
                  <a:lnTo>
                    <a:pt x="8860917" y="48895"/>
                  </a:lnTo>
                  <a:close/>
                </a:path>
                <a:path w="8893175" h="120650">
                  <a:moveTo>
                    <a:pt x="8867521" y="48895"/>
                  </a:moveTo>
                  <a:lnTo>
                    <a:pt x="8860917" y="48895"/>
                  </a:lnTo>
                  <a:lnTo>
                    <a:pt x="8860917" y="71247"/>
                  </a:lnTo>
                  <a:lnTo>
                    <a:pt x="8867521" y="71247"/>
                  </a:lnTo>
                  <a:lnTo>
                    <a:pt x="8867521" y="48895"/>
                  </a:lnTo>
                  <a:close/>
                </a:path>
                <a:path w="8893175" h="120650">
                  <a:moveTo>
                    <a:pt x="8790051" y="0"/>
                  </a:moveTo>
                  <a:lnTo>
                    <a:pt x="8782050" y="2032"/>
                  </a:lnTo>
                  <a:lnTo>
                    <a:pt x="8778494" y="8255"/>
                  </a:lnTo>
                  <a:lnTo>
                    <a:pt x="8774811" y="14351"/>
                  </a:lnTo>
                  <a:lnTo>
                    <a:pt x="8776970" y="22352"/>
                  </a:lnTo>
                  <a:lnTo>
                    <a:pt x="8783193" y="25908"/>
                  </a:lnTo>
                  <a:lnTo>
                    <a:pt x="8841758" y="60071"/>
                  </a:lnTo>
                  <a:lnTo>
                    <a:pt x="8860917" y="48895"/>
                  </a:lnTo>
                  <a:lnTo>
                    <a:pt x="8867521" y="48895"/>
                  </a:lnTo>
                  <a:lnTo>
                    <a:pt x="8867521" y="47117"/>
                  </a:lnTo>
                  <a:lnTo>
                    <a:pt x="8870836" y="47117"/>
                  </a:lnTo>
                  <a:lnTo>
                    <a:pt x="87900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615" y="4331195"/>
              <a:ext cx="2306574" cy="7764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00227" y="4398645"/>
            <a:ext cx="166560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Neoadjuvant</a:t>
            </a:r>
            <a:endParaRPr sz="24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(eTNBC)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8664" y="4331195"/>
            <a:ext cx="2306574" cy="77649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16044" y="4398645"/>
            <a:ext cx="1179195" cy="70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Adjuvant</a:t>
            </a:r>
            <a:endParaRPr sz="2400" dirty="0">
              <a:latin typeface="Calibri"/>
              <a:cs typeface="Calibri"/>
            </a:endParaRPr>
          </a:p>
          <a:p>
            <a:pPr marL="155575">
              <a:lnSpc>
                <a:spcPct val="100000"/>
              </a:lnSpc>
              <a:spcBef>
                <a:spcPts val="40"/>
              </a:spcBef>
            </a:pP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(eTNBC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0423" y="4331195"/>
            <a:ext cx="2306574" cy="7764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41338" y="4398645"/>
            <a:ext cx="193865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1L</a:t>
            </a: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Metastatic</a:t>
            </a:r>
            <a:endParaRPr sz="2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2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(1L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mTNBC)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6945" y="3896105"/>
            <a:ext cx="457200" cy="1649095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95"/>
              </a:lnSpc>
            </a:pPr>
            <a:r>
              <a:rPr sz="1600" spc="-50" dirty="0"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  <a:p>
            <a:pPr marL="163195" marR="156210" algn="just">
              <a:lnSpc>
                <a:spcPct val="100000"/>
              </a:lnSpc>
            </a:pPr>
            <a:r>
              <a:rPr sz="1600" spc="-50" dirty="0">
                <a:latin typeface="Calibri"/>
                <a:cs typeface="Calibri"/>
              </a:rPr>
              <a:t>U R G E R 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9945" y="3688841"/>
            <a:ext cx="5791200" cy="222885"/>
          </a:xfrm>
          <a:custGeom>
            <a:avLst/>
            <a:gdLst/>
            <a:ahLst/>
            <a:cxnLst/>
            <a:rect l="l" t="t" r="r" b="b"/>
            <a:pathLst>
              <a:path w="5791200" h="222885">
                <a:moveTo>
                  <a:pt x="5791200" y="222503"/>
                </a:moveTo>
                <a:lnTo>
                  <a:pt x="5785492" y="179189"/>
                </a:lnTo>
                <a:lnTo>
                  <a:pt x="5769927" y="143827"/>
                </a:lnTo>
                <a:lnTo>
                  <a:pt x="5746837" y="119991"/>
                </a:lnTo>
                <a:lnTo>
                  <a:pt x="5718556" y="111251"/>
                </a:lnTo>
                <a:lnTo>
                  <a:pt x="2968244" y="111251"/>
                </a:lnTo>
                <a:lnTo>
                  <a:pt x="2939962" y="102512"/>
                </a:lnTo>
                <a:lnTo>
                  <a:pt x="2916872" y="78676"/>
                </a:lnTo>
                <a:lnTo>
                  <a:pt x="2901307" y="43314"/>
                </a:lnTo>
                <a:lnTo>
                  <a:pt x="2895600" y="0"/>
                </a:lnTo>
                <a:lnTo>
                  <a:pt x="2889892" y="43314"/>
                </a:lnTo>
                <a:lnTo>
                  <a:pt x="2874327" y="78676"/>
                </a:lnTo>
                <a:lnTo>
                  <a:pt x="2851237" y="102512"/>
                </a:lnTo>
                <a:lnTo>
                  <a:pt x="2822956" y="111251"/>
                </a:lnTo>
                <a:lnTo>
                  <a:pt x="72580" y="111251"/>
                </a:lnTo>
                <a:lnTo>
                  <a:pt x="44330" y="119991"/>
                </a:lnTo>
                <a:lnTo>
                  <a:pt x="21259" y="143827"/>
                </a:lnTo>
                <a:lnTo>
                  <a:pt x="5704" y="179189"/>
                </a:lnTo>
                <a:lnTo>
                  <a:pt x="0" y="222503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204774" y="5591555"/>
          <a:ext cx="8299450" cy="857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ENDPOINTS: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1570">
                        <a:lnSpc>
                          <a:spcPts val="1905"/>
                        </a:lnSpc>
                      </a:pPr>
                      <a:r>
                        <a:rPr sz="2000" b="1" spc="-25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pCR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ts val="1905"/>
                        </a:lnSpc>
                      </a:pPr>
                      <a:r>
                        <a:rPr sz="2000" b="1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EFS</a:t>
                      </a:r>
                      <a:r>
                        <a:rPr sz="2000" b="1" spc="-20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-15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DFS</a:t>
                      </a:r>
                      <a:r>
                        <a:rPr sz="2000" b="1" spc="-25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-15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1640">
                        <a:lnSpc>
                          <a:spcPts val="1905"/>
                        </a:lnSpc>
                      </a:pPr>
                      <a:r>
                        <a:rPr sz="2000" b="1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PFS</a:t>
                      </a:r>
                      <a:r>
                        <a:rPr sz="2000" b="1" spc="-25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-15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045EBD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2000" b="1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Roche</a:t>
                      </a:r>
                      <a:r>
                        <a:rPr sz="2000" b="1" spc="-2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Studies: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100"/>
                        </a:lnSpc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IMpassion031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9220">
                        <a:lnSpc>
                          <a:spcPts val="215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Atezo/pla+chemo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21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IMpassion030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219710">
                        <a:lnSpc>
                          <a:spcPts val="215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Atezo/none+chemo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ts val="2100"/>
                        </a:lnSpc>
                      </a:pPr>
                      <a:r>
                        <a:rPr sz="2000" b="1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IMpassion130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470534">
                        <a:lnSpc>
                          <a:spcPts val="2150"/>
                        </a:lnSpc>
                        <a:spcBef>
                          <a:spcPts val="200"/>
                        </a:spcBef>
                      </a:pPr>
                      <a:r>
                        <a:rPr sz="1800" spc="-10" dirty="0">
                          <a:solidFill>
                            <a:srgbClr val="00AF50"/>
                          </a:solidFill>
                          <a:latin typeface="Calibri"/>
                          <a:cs typeface="Calibri"/>
                        </a:rPr>
                        <a:t>Atezo/pla+chemo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76809" y="6707225"/>
            <a:ext cx="8188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pCR: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pathological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complete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response;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EFS: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event-</a:t>
            </a:r>
            <a:r>
              <a:rPr sz="1000" dirty="0">
                <a:latin typeface="Calibri"/>
                <a:cs typeface="Calibri"/>
              </a:rPr>
              <a:t>free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survival;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DFS: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disease-</a:t>
            </a:r>
            <a:r>
              <a:rPr sz="1000" dirty="0">
                <a:latin typeface="Calibri"/>
                <a:cs typeface="Calibri"/>
              </a:rPr>
              <a:t>free survival;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OS: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overall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survival;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PFS:</a:t>
            </a:r>
            <a:r>
              <a:rPr sz="1000" spc="-10" dirty="0">
                <a:latin typeface="Calibri"/>
                <a:cs typeface="Calibri"/>
              </a:rPr>
              <a:t> progression-</a:t>
            </a:r>
            <a:r>
              <a:rPr sz="1000" dirty="0">
                <a:latin typeface="Calibri"/>
                <a:cs typeface="Calibri"/>
              </a:rPr>
              <a:t>free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survival.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975" baseline="25641" dirty="0">
                <a:latin typeface="Calibri"/>
                <a:cs typeface="Calibri"/>
              </a:rPr>
              <a:t>a</a:t>
            </a:r>
            <a:r>
              <a:rPr sz="975" spc="75" baseline="25641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Dent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et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al.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2007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/>
              <a:t>Triple</a:t>
            </a:r>
            <a:r>
              <a:rPr spc="-50" dirty="0"/>
              <a:t> </a:t>
            </a:r>
            <a:r>
              <a:rPr dirty="0"/>
              <a:t>Negative</a:t>
            </a:r>
            <a:r>
              <a:rPr spc="-55" dirty="0"/>
              <a:t> </a:t>
            </a:r>
            <a:r>
              <a:rPr dirty="0"/>
              <a:t>Breast</a:t>
            </a:r>
            <a:r>
              <a:rPr spc="-45" dirty="0"/>
              <a:t> </a:t>
            </a:r>
            <a:r>
              <a:rPr dirty="0"/>
              <a:t>Cancer</a:t>
            </a:r>
            <a:r>
              <a:rPr spc="-40" dirty="0"/>
              <a:t> </a:t>
            </a:r>
            <a:r>
              <a:rPr dirty="0"/>
              <a:t>(TNBC):</a:t>
            </a:r>
            <a:r>
              <a:rPr spc="-40" dirty="0"/>
              <a:t> </a:t>
            </a:r>
            <a:r>
              <a:rPr dirty="0"/>
              <a:t>high</a:t>
            </a:r>
            <a:r>
              <a:rPr spc="-55" dirty="0"/>
              <a:t> </a:t>
            </a:r>
            <a:r>
              <a:rPr dirty="0"/>
              <a:t>unmet</a:t>
            </a:r>
            <a:r>
              <a:rPr spc="-40" dirty="0"/>
              <a:t> </a:t>
            </a:r>
            <a:r>
              <a:rPr dirty="0"/>
              <a:t>medical</a:t>
            </a:r>
            <a:r>
              <a:rPr spc="-55" dirty="0"/>
              <a:t> </a:t>
            </a:r>
            <a:r>
              <a:rPr spc="-20" dirty="0"/>
              <a:t>need</a:t>
            </a:r>
          </a:p>
          <a:p>
            <a:pPr marL="434340" indent="-342900">
              <a:lnSpc>
                <a:spcPts val="2875"/>
              </a:lnSpc>
              <a:spcBef>
                <a:spcPts val="10"/>
              </a:spcBef>
              <a:buFont typeface="Arial MT"/>
              <a:buChar char="•"/>
              <a:tabLst>
                <a:tab pos="434340" algn="l"/>
              </a:tabLst>
            </a:pPr>
            <a:r>
              <a:rPr b="0" dirty="0">
                <a:latin typeface="Calibri"/>
                <a:cs typeface="Calibri"/>
              </a:rPr>
              <a:t>Absence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ER,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HER-</a:t>
            </a:r>
            <a:r>
              <a:rPr b="0" dirty="0">
                <a:latin typeface="Calibri"/>
                <a:cs typeface="Calibri"/>
              </a:rPr>
              <a:t>2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gene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mbria Math"/>
                <a:cs typeface="Cambria Math"/>
              </a:rPr>
              <a:t>⇒</a:t>
            </a:r>
            <a:r>
              <a:rPr b="0" spc="-15" dirty="0">
                <a:latin typeface="Cambria Math"/>
                <a:cs typeface="Cambria Math"/>
              </a:rPr>
              <a:t> </a:t>
            </a:r>
            <a:r>
              <a:rPr b="0" dirty="0">
                <a:latin typeface="Calibri"/>
                <a:cs typeface="Calibri"/>
              </a:rPr>
              <a:t>reduced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or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voided</a:t>
            </a:r>
          </a:p>
          <a:p>
            <a:pPr marL="434340">
              <a:lnSpc>
                <a:spcPts val="2875"/>
              </a:lnSpc>
            </a:pPr>
            <a:r>
              <a:rPr b="0" dirty="0">
                <a:latin typeface="Calibri"/>
                <a:cs typeface="Calibri"/>
              </a:rPr>
              <a:t>benefit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drug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targeting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these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biomarkers</a:t>
            </a:r>
          </a:p>
          <a:p>
            <a:pPr marL="434340" indent="-342900">
              <a:lnSpc>
                <a:spcPct val="100000"/>
              </a:lnSpc>
              <a:buFont typeface="Arial MT"/>
              <a:buChar char="•"/>
              <a:tabLst>
                <a:tab pos="434340" algn="l"/>
              </a:tabLst>
            </a:pPr>
            <a:r>
              <a:rPr b="0" dirty="0">
                <a:latin typeface="Calibri"/>
                <a:cs typeface="Calibri"/>
              </a:rPr>
              <a:t>Poor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outcome: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rapid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progression,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short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time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relapse</a:t>
            </a:r>
            <a:r>
              <a:rPr sz="1800" b="0" spc="-15" baseline="25462" dirty="0">
                <a:latin typeface="Calibri"/>
                <a:cs typeface="Calibri"/>
              </a:rPr>
              <a:t>a</a:t>
            </a:r>
            <a:endParaRPr sz="1800" baseline="25462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800" baseline="25462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2000" dirty="0"/>
              <a:t>Early</a:t>
            </a:r>
            <a:r>
              <a:rPr sz="2000" spc="-15" dirty="0"/>
              <a:t> </a:t>
            </a:r>
            <a:r>
              <a:rPr sz="2000" spc="-10" dirty="0"/>
              <a:t>Triple-</a:t>
            </a:r>
            <a:r>
              <a:rPr sz="2000" dirty="0"/>
              <a:t>NegativeBreast</a:t>
            </a:r>
            <a:r>
              <a:rPr sz="2000" spc="-30" dirty="0"/>
              <a:t> </a:t>
            </a:r>
            <a:r>
              <a:rPr sz="2000" dirty="0"/>
              <a:t>Cancer </a:t>
            </a:r>
            <a:r>
              <a:rPr sz="2000" spc="-10" dirty="0"/>
              <a:t>(eTNBC)</a:t>
            </a:r>
            <a:endParaRPr sz="2000"/>
          </a:p>
        </p:txBody>
      </p:sp>
      <p:grpSp>
        <p:nvGrpSpPr>
          <p:cNvPr id="16" name="object 16"/>
          <p:cNvGrpSpPr/>
          <p:nvPr/>
        </p:nvGrpSpPr>
        <p:grpSpPr>
          <a:xfrm>
            <a:off x="269747" y="1267967"/>
            <a:ext cx="8829040" cy="1781810"/>
            <a:chOff x="269747" y="1267967"/>
            <a:chExt cx="8829040" cy="178181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747" y="1267967"/>
              <a:ext cx="8828532" cy="178155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9183" y="1307591"/>
              <a:ext cx="8714740" cy="1668780"/>
            </a:xfrm>
            <a:custGeom>
              <a:avLst/>
              <a:gdLst/>
              <a:ahLst/>
              <a:cxnLst/>
              <a:rect l="l" t="t" r="r" b="b"/>
              <a:pathLst>
                <a:path w="8714740" h="1668780">
                  <a:moveTo>
                    <a:pt x="8436102" y="0"/>
                  </a:moveTo>
                  <a:lnTo>
                    <a:pt x="278130" y="0"/>
                  </a:lnTo>
                  <a:lnTo>
                    <a:pt x="233015" y="3641"/>
                  </a:lnTo>
                  <a:lnTo>
                    <a:pt x="190219" y="14185"/>
                  </a:lnTo>
                  <a:lnTo>
                    <a:pt x="150313" y="31056"/>
                  </a:lnTo>
                  <a:lnTo>
                    <a:pt x="113870" y="53681"/>
                  </a:lnTo>
                  <a:lnTo>
                    <a:pt x="81462" y="81486"/>
                  </a:lnTo>
                  <a:lnTo>
                    <a:pt x="53663" y="113897"/>
                  </a:lnTo>
                  <a:lnTo>
                    <a:pt x="31044" y="150341"/>
                  </a:lnTo>
                  <a:lnTo>
                    <a:pt x="14179" y="190243"/>
                  </a:lnTo>
                  <a:lnTo>
                    <a:pt x="3640" y="233031"/>
                  </a:lnTo>
                  <a:lnTo>
                    <a:pt x="0" y="278130"/>
                  </a:lnTo>
                  <a:lnTo>
                    <a:pt x="0" y="1390650"/>
                  </a:lnTo>
                  <a:lnTo>
                    <a:pt x="3640" y="1435748"/>
                  </a:lnTo>
                  <a:lnTo>
                    <a:pt x="14179" y="1478536"/>
                  </a:lnTo>
                  <a:lnTo>
                    <a:pt x="31044" y="1518438"/>
                  </a:lnTo>
                  <a:lnTo>
                    <a:pt x="53663" y="1554882"/>
                  </a:lnTo>
                  <a:lnTo>
                    <a:pt x="81462" y="1587293"/>
                  </a:lnTo>
                  <a:lnTo>
                    <a:pt x="113870" y="1615098"/>
                  </a:lnTo>
                  <a:lnTo>
                    <a:pt x="150313" y="1637723"/>
                  </a:lnTo>
                  <a:lnTo>
                    <a:pt x="190219" y="1654594"/>
                  </a:lnTo>
                  <a:lnTo>
                    <a:pt x="233015" y="1665138"/>
                  </a:lnTo>
                  <a:lnTo>
                    <a:pt x="278130" y="1668780"/>
                  </a:lnTo>
                  <a:lnTo>
                    <a:pt x="8436102" y="1668780"/>
                  </a:lnTo>
                  <a:lnTo>
                    <a:pt x="8481200" y="1665138"/>
                  </a:lnTo>
                  <a:lnTo>
                    <a:pt x="8523988" y="1654594"/>
                  </a:lnTo>
                  <a:lnTo>
                    <a:pt x="8563890" y="1637723"/>
                  </a:lnTo>
                  <a:lnTo>
                    <a:pt x="8600334" y="1615098"/>
                  </a:lnTo>
                  <a:lnTo>
                    <a:pt x="8632745" y="1587293"/>
                  </a:lnTo>
                  <a:lnTo>
                    <a:pt x="8660550" y="1554882"/>
                  </a:lnTo>
                  <a:lnTo>
                    <a:pt x="8683175" y="1518438"/>
                  </a:lnTo>
                  <a:lnTo>
                    <a:pt x="8700046" y="1478536"/>
                  </a:lnTo>
                  <a:lnTo>
                    <a:pt x="8710590" y="1435748"/>
                  </a:lnTo>
                  <a:lnTo>
                    <a:pt x="8714232" y="1390650"/>
                  </a:lnTo>
                  <a:lnTo>
                    <a:pt x="8714232" y="278130"/>
                  </a:lnTo>
                  <a:lnTo>
                    <a:pt x="8710590" y="233031"/>
                  </a:lnTo>
                  <a:lnTo>
                    <a:pt x="8700046" y="190243"/>
                  </a:lnTo>
                  <a:lnTo>
                    <a:pt x="8683175" y="150341"/>
                  </a:lnTo>
                  <a:lnTo>
                    <a:pt x="8660550" y="113897"/>
                  </a:lnTo>
                  <a:lnTo>
                    <a:pt x="8632745" y="81486"/>
                  </a:lnTo>
                  <a:lnTo>
                    <a:pt x="8600334" y="53681"/>
                  </a:lnTo>
                  <a:lnTo>
                    <a:pt x="8563890" y="31056"/>
                  </a:lnTo>
                  <a:lnTo>
                    <a:pt x="8523988" y="14185"/>
                  </a:lnTo>
                  <a:lnTo>
                    <a:pt x="8481200" y="3641"/>
                  </a:lnTo>
                  <a:lnTo>
                    <a:pt x="8436102" y="0"/>
                  </a:lnTo>
                  <a:close/>
                </a:path>
              </a:pathLst>
            </a:custGeom>
            <a:solidFill>
              <a:srgbClr val="00AFE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276" y="461899"/>
            <a:ext cx="2725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Background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2909316"/>
            <a:ext cx="8420100" cy="2401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59802" y="3451097"/>
            <a:ext cx="290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00FF"/>
                </a:solidFill>
                <a:latin typeface="Calibri"/>
                <a:cs typeface="Calibri"/>
              </a:rPr>
              <a:t>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9802" y="4309617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LPI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6561" y="4309617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FPI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6051" y="3451097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00FF"/>
                </a:solidFill>
                <a:latin typeface="Calibri"/>
                <a:cs typeface="Calibri"/>
              </a:rPr>
              <a:t>FPI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6561" y="3451097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00FF"/>
                </a:solidFill>
                <a:latin typeface="Calibri"/>
                <a:cs typeface="Calibri"/>
              </a:rPr>
              <a:t>LPI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448044" y="2560307"/>
            <a:ext cx="1106805" cy="1190625"/>
            <a:chOff x="6448044" y="2560307"/>
            <a:chExt cx="1106805" cy="11906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044" y="2560307"/>
              <a:ext cx="1106436" cy="11902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59118" y="2753105"/>
              <a:ext cx="840105" cy="923925"/>
            </a:xfrm>
            <a:custGeom>
              <a:avLst/>
              <a:gdLst/>
              <a:ahLst/>
              <a:cxnLst/>
              <a:rect l="l" t="t" r="r" b="b"/>
              <a:pathLst>
                <a:path w="840104" h="923925">
                  <a:moveTo>
                    <a:pt x="97389" y="70113"/>
                  </a:moveTo>
                  <a:lnTo>
                    <a:pt x="67563" y="74549"/>
                  </a:lnTo>
                  <a:lnTo>
                    <a:pt x="60150" y="103863"/>
                  </a:lnTo>
                  <a:lnTo>
                    <a:pt x="802639" y="923417"/>
                  </a:lnTo>
                  <a:lnTo>
                    <a:pt x="839851" y="889635"/>
                  </a:lnTo>
                  <a:lnTo>
                    <a:pt x="97389" y="70113"/>
                  </a:lnTo>
                  <a:close/>
                </a:path>
                <a:path w="840104" h="923925">
                  <a:moveTo>
                    <a:pt x="0" y="0"/>
                  </a:moveTo>
                  <a:lnTo>
                    <a:pt x="45338" y="162433"/>
                  </a:lnTo>
                  <a:lnTo>
                    <a:pt x="60150" y="103863"/>
                  </a:lnTo>
                  <a:lnTo>
                    <a:pt x="48895" y="91440"/>
                  </a:lnTo>
                  <a:lnTo>
                    <a:pt x="86105" y="57658"/>
                  </a:lnTo>
                  <a:lnTo>
                    <a:pt x="148092" y="57658"/>
                  </a:lnTo>
                  <a:lnTo>
                    <a:pt x="0" y="0"/>
                  </a:lnTo>
                  <a:close/>
                </a:path>
                <a:path w="840104" h="923925">
                  <a:moveTo>
                    <a:pt x="67563" y="74549"/>
                  </a:moveTo>
                  <a:lnTo>
                    <a:pt x="48895" y="91440"/>
                  </a:lnTo>
                  <a:lnTo>
                    <a:pt x="60150" y="103863"/>
                  </a:lnTo>
                  <a:lnTo>
                    <a:pt x="67563" y="74549"/>
                  </a:lnTo>
                  <a:close/>
                </a:path>
                <a:path w="840104" h="923925">
                  <a:moveTo>
                    <a:pt x="86105" y="57658"/>
                  </a:moveTo>
                  <a:lnTo>
                    <a:pt x="67500" y="74549"/>
                  </a:lnTo>
                  <a:lnTo>
                    <a:pt x="97389" y="70113"/>
                  </a:lnTo>
                  <a:lnTo>
                    <a:pt x="86105" y="57658"/>
                  </a:lnTo>
                  <a:close/>
                </a:path>
                <a:path w="840104" h="923925">
                  <a:moveTo>
                    <a:pt x="148092" y="57658"/>
                  </a:moveTo>
                  <a:lnTo>
                    <a:pt x="86105" y="57658"/>
                  </a:lnTo>
                  <a:lnTo>
                    <a:pt x="97389" y="70113"/>
                  </a:lnTo>
                  <a:lnTo>
                    <a:pt x="157225" y="61214"/>
                  </a:lnTo>
                  <a:lnTo>
                    <a:pt x="148092" y="57658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442523" y="736409"/>
          <a:ext cx="4422140" cy="201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0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Population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PFS-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HR</a:t>
                      </a:r>
                      <a:r>
                        <a:rPr sz="1575" spc="-37" baseline="26455" dirty="0">
                          <a:latin typeface="Calibri"/>
                          <a:cs typeface="Calibri"/>
                        </a:rPr>
                        <a:t>a</a:t>
                      </a:r>
                      <a:endParaRPr sz="1575" baseline="26455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spc="-25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ITT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0.80</a:t>
                      </a:r>
                      <a:r>
                        <a:rPr sz="2400" spc="-3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(0.69,</a:t>
                      </a:r>
                      <a:r>
                        <a:rPr sz="2400" spc="-3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0000FF"/>
                          </a:solidFill>
                          <a:latin typeface="Calibri"/>
                          <a:cs typeface="Calibri"/>
                        </a:rPr>
                        <a:t>0.92)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PD-</a:t>
                      </a:r>
                      <a:r>
                        <a:rPr sz="24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L1+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Formal</a:t>
                      </a:r>
                      <a:r>
                        <a:rPr sz="2400" i="1" spc="-7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testing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0.62</a:t>
                      </a:r>
                      <a:r>
                        <a:rPr sz="24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(0.49,</a:t>
                      </a:r>
                      <a:r>
                        <a:rPr sz="24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0.78)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860295" y="5532831"/>
            <a:ext cx="718058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Original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neoadjuvant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TNBC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Design</a:t>
            </a:r>
            <a:endParaRPr sz="2400">
              <a:latin typeface="Calibri"/>
              <a:cs typeface="Calibri"/>
            </a:endParaRPr>
          </a:p>
          <a:p>
            <a:pPr marL="354965" indent="-304165">
              <a:lnSpc>
                <a:spcPct val="100000"/>
              </a:lnSpc>
              <a:buSzPct val="50000"/>
              <a:buFont typeface="Arial MT"/>
              <a:buChar char="●"/>
              <a:tabLst>
                <a:tab pos="354965" algn="l"/>
              </a:tabLst>
            </a:pP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Pathological</a:t>
            </a:r>
            <a:r>
              <a:rPr sz="24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complete</a:t>
            </a:r>
            <a:r>
              <a:rPr sz="24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response</a:t>
            </a:r>
            <a:r>
              <a:rPr sz="24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(pCR):</a:t>
            </a:r>
            <a:r>
              <a:rPr sz="2400" spc="-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binary</a:t>
            </a:r>
            <a:r>
              <a:rPr sz="240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endpoint</a:t>
            </a:r>
            <a:endParaRPr sz="2400">
              <a:latin typeface="Calibri"/>
              <a:cs typeface="Calibri"/>
            </a:endParaRPr>
          </a:p>
          <a:p>
            <a:pPr marL="354965" indent="-316865">
              <a:lnSpc>
                <a:spcPct val="100000"/>
              </a:lnSpc>
              <a:spcBef>
                <a:spcPts val="25"/>
              </a:spcBef>
              <a:buSzPct val="58333"/>
              <a:buChar char="●"/>
              <a:tabLst>
                <a:tab pos="354965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All-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comer: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pre-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specified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formal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testing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PD-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L1+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60347" y="5160264"/>
            <a:ext cx="728980" cy="1015365"/>
            <a:chOff x="1260347" y="5160264"/>
            <a:chExt cx="728980" cy="101536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0347" y="5160264"/>
              <a:ext cx="728459" cy="101500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20291" y="5199888"/>
              <a:ext cx="462280" cy="749300"/>
            </a:xfrm>
            <a:custGeom>
              <a:avLst/>
              <a:gdLst/>
              <a:ahLst/>
              <a:cxnLst/>
              <a:rect l="l" t="t" r="r" b="b"/>
              <a:pathLst>
                <a:path w="462280" h="749300">
                  <a:moveTo>
                    <a:pt x="319913" y="658291"/>
                  </a:moveTo>
                  <a:lnTo>
                    <a:pt x="462153" y="749007"/>
                  </a:lnTo>
                  <a:lnTo>
                    <a:pt x="456611" y="675614"/>
                  </a:lnTo>
                  <a:lnTo>
                    <a:pt x="388874" y="675614"/>
                  </a:lnTo>
                  <a:lnTo>
                    <a:pt x="380263" y="661228"/>
                  </a:lnTo>
                  <a:lnTo>
                    <a:pt x="319913" y="658291"/>
                  </a:lnTo>
                  <a:close/>
                </a:path>
                <a:path w="462280" h="749300">
                  <a:moveTo>
                    <a:pt x="380263" y="661228"/>
                  </a:moveTo>
                  <a:lnTo>
                    <a:pt x="388874" y="675614"/>
                  </a:lnTo>
                  <a:lnTo>
                    <a:pt x="410464" y="662698"/>
                  </a:lnTo>
                  <a:lnTo>
                    <a:pt x="380263" y="661228"/>
                  </a:lnTo>
                  <a:close/>
                </a:path>
                <a:path w="462280" h="749300">
                  <a:moveTo>
                    <a:pt x="449453" y="580809"/>
                  </a:moveTo>
                  <a:lnTo>
                    <a:pt x="423454" y="635413"/>
                  </a:lnTo>
                  <a:lnTo>
                    <a:pt x="432053" y="649782"/>
                  </a:lnTo>
                  <a:lnTo>
                    <a:pt x="388874" y="675614"/>
                  </a:lnTo>
                  <a:lnTo>
                    <a:pt x="456611" y="675614"/>
                  </a:lnTo>
                  <a:lnTo>
                    <a:pt x="449453" y="580809"/>
                  </a:lnTo>
                  <a:close/>
                </a:path>
                <a:path w="462280" h="749300">
                  <a:moveTo>
                    <a:pt x="43180" y="0"/>
                  </a:moveTo>
                  <a:lnTo>
                    <a:pt x="0" y="25907"/>
                  </a:lnTo>
                  <a:lnTo>
                    <a:pt x="380263" y="661228"/>
                  </a:lnTo>
                  <a:lnTo>
                    <a:pt x="410464" y="662698"/>
                  </a:lnTo>
                  <a:lnTo>
                    <a:pt x="423454" y="635413"/>
                  </a:lnTo>
                  <a:lnTo>
                    <a:pt x="43180" y="0"/>
                  </a:lnTo>
                  <a:close/>
                </a:path>
                <a:path w="462280" h="749300">
                  <a:moveTo>
                    <a:pt x="423454" y="635413"/>
                  </a:moveTo>
                  <a:lnTo>
                    <a:pt x="410464" y="662698"/>
                  </a:lnTo>
                  <a:lnTo>
                    <a:pt x="432053" y="649782"/>
                  </a:lnTo>
                  <a:lnTo>
                    <a:pt x="423454" y="635413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887" y="-22732"/>
            <a:ext cx="80562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aseline="24305" dirty="0">
                <a:latin typeface="Calibri"/>
                <a:cs typeface="Calibri"/>
              </a:rPr>
              <a:t>a</a:t>
            </a:r>
            <a:r>
              <a:rPr sz="1200" spc="345" baseline="24305" dirty="0">
                <a:latin typeface="Calibri"/>
                <a:cs typeface="Calibri"/>
              </a:rPr>
              <a:t>  </a:t>
            </a:r>
            <a:r>
              <a:rPr sz="1200" spc="-10" dirty="0">
                <a:latin typeface="Calibri"/>
                <a:cs typeface="Calibri"/>
              </a:rPr>
              <a:t>https://</a:t>
            </a:r>
            <a:r>
              <a:rPr sz="1200" spc="-10" dirty="0">
                <a:latin typeface="Calibri"/>
                <a:cs typeface="Calibri"/>
                <a:hlinkClick r:id="rId5"/>
              </a:rPr>
              <a:t>www.esmo.org/Press-Office/Press-Releases/IMpassion130-atezolizumab-nab-pac-triple-negative-breast-cancer-Schmid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864" y="1524000"/>
            <a:ext cx="8829040" cy="2635250"/>
            <a:chOff x="54864" y="1524000"/>
            <a:chExt cx="8829040" cy="26352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" y="1524000"/>
              <a:ext cx="8828532" cy="2634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4300" y="1563623"/>
              <a:ext cx="8714740" cy="2522220"/>
            </a:xfrm>
            <a:custGeom>
              <a:avLst/>
              <a:gdLst/>
              <a:ahLst/>
              <a:cxnLst/>
              <a:rect l="l" t="t" r="r" b="b"/>
              <a:pathLst>
                <a:path w="8714740" h="2522220">
                  <a:moveTo>
                    <a:pt x="8293861" y="0"/>
                  </a:moveTo>
                  <a:lnTo>
                    <a:pt x="420382" y="0"/>
                  </a:lnTo>
                  <a:lnTo>
                    <a:pt x="371357" y="2828"/>
                  </a:lnTo>
                  <a:lnTo>
                    <a:pt x="323993" y="11102"/>
                  </a:lnTo>
                  <a:lnTo>
                    <a:pt x="278605" y="24507"/>
                  </a:lnTo>
                  <a:lnTo>
                    <a:pt x="235510" y="42728"/>
                  </a:lnTo>
                  <a:lnTo>
                    <a:pt x="195021" y="65448"/>
                  </a:lnTo>
                  <a:lnTo>
                    <a:pt x="157455" y="92353"/>
                  </a:lnTo>
                  <a:lnTo>
                    <a:pt x="123128" y="123126"/>
                  </a:lnTo>
                  <a:lnTo>
                    <a:pt x="92354" y="157453"/>
                  </a:lnTo>
                  <a:lnTo>
                    <a:pt x="65449" y="195018"/>
                  </a:lnTo>
                  <a:lnTo>
                    <a:pt x="42728" y="235505"/>
                  </a:lnTo>
                  <a:lnTo>
                    <a:pt x="24507" y="278599"/>
                  </a:lnTo>
                  <a:lnTo>
                    <a:pt x="11102" y="323985"/>
                  </a:lnTo>
                  <a:lnTo>
                    <a:pt x="2828" y="371347"/>
                  </a:lnTo>
                  <a:lnTo>
                    <a:pt x="0" y="420370"/>
                  </a:lnTo>
                  <a:lnTo>
                    <a:pt x="0" y="2101850"/>
                  </a:lnTo>
                  <a:lnTo>
                    <a:pt x="2828" y="2150872"/>
                  </a:lnTo>
                  <a:lnTo>
                    <a:pt x="11102" y="2198234"/>
                  </a:lnTo>
                  <a:lnTo>
                    <a:pt x="24507" y="2243620"/>
                  </a:lnTo>
                  <a:lnTo>
                    <a:pt x="42728" y="2286714"/>
                  </a:lnTo>
                  <a:lnTo>
                    <a:pt x="65449" y="2327201"/>
                  </a:lnTo>
                  <a:lnTo>
                    <a:pt x="92354" y="2364766"/>
                  </a:lnTo>
                  <a:lnTo>
                    <a:pt x="123128" y="2399093"/>
                  </a:lnTo>
                  <a:lnTo>
                    <a:pt x="157455" y="2429866"/>
                  </a:lnTo>
                  <a:lnTo>
                    <a:pt x="195021" y="2456771"/>
                  </a:lnTo>
                  <a:lnTo>
                    <a:pt x="235510" y="2479491"/>
                  </a:lnTo>
                  <a:lnTo>
                    <a:pt x="278605" y="2497712"/>
                  </a:lnTo>
                  <a:lnTo>
                    <a:pt x="323993" y="2511117"/>
                  </a:lnTo>
                  <a:lnTo>
                    <a:pt x="371357" y="2519391"/>
                  </a:lnTo>
                  <a:lnTo>
                    <a:pt x="420382" y="2522220"/>
                  </a:lnTo>
                  <a:lnTo>
                    <a:pt x="8293861" y="2522220"/>
                  </a:lnTo>
                  <a:lnTo>
                    <a:pt x="8342884" y="2519391"/>
                  </a:lnTo>
                  <a:lnTo>
                    <a:pt x="8390246" y="2511117"/>
                  </a:lnTo>
                  <a:lnTo>
                    <a:pt x="8435632" y="2497712"/>
                  </a:lnTo>
                  <a:lnTo>
                    <a:pt x="8478726" y="2479491"/>
                  </a:lnTo>
                  <a:lnTo>
                    <a:pt x="8519213" y="2456771"/>
                  </a:lnTo>
                  <a:lnTo>
                    <a:pt x="8556778" y="2429866"/>
                  </a:lnTo>
                  <a:lnTo>
                    <a:pt x="8591105" y="2399093"/>
                  </a:lnTo>
                  <a:lnTo>
                    <a:pt x="8621878" y="2364766"/>
                  </a:lnTo>
                  <a:lnTo>
                    <a:pt x="8648783" y="2327201"/>
                  </a:lnTo>
                  <a:lnTo>
                    <a:pt x="8671503" y="2286714"/>
                  </a:lnTo>
                  <a:lnTo>
                    <a:pt x="8689724" y="2243620"/>
                  </a:lnTo>
                  <a:lnTo>
                    <a:pt x="8703129" y="2198234"/>
                  </a:lnTo>
                  <a:lnTo>
                    <a:pt x="8711403" y="2150872"/>
                  </a:lnTo>
                  <a:lnTo>
                    <a:pt x="8714232" y="2101850"/>
                  </a:lnTo>
                  <a:lnTo>
                    <a:pt x="8714232" y="420370"/>
                  </a:lnTo>
                  <a:lnTo>
                    <a:pt x="8711403" y="371347"/>
                  </a:lnTo>
                  <a:lnTo>
                    <a:pt x="8703129" y="323985"/>
                  </a:lnTo>
                  <a:lnTo>
                    <a:pt x="8689724" y="278599"/>
                  </a:lnTo>
                  <a:lnTo>
                    <a:pt x="8671503" y="235505"/>
                  </a:lnTo>
                  <a:lnTo>
                    <a:pt x="8648783" y="195018"/>
                  </a:lnTo>
                  <a:lnTo>
                    <a:pt x="8621878" y="157453"/>
                  </a:lnTo>
                  <a:lnTo>
                    <a:pt x="8591105" y="123126"/>
                  </a:lnTo>
                  <a:lnTo>
                    <a:pt x="8556778" y="92353"/>
                  </a:lnTo>
                  <a:lnTo>
                    <a:pt x="8519213" y="65448"/>
                  </a:lnTo>
                  <a:lnTo>
                    <a:pt x="8478726" y="42728"/>
                  </a:lnTo>
                  <a:lnTo>
                    <a:pt x="8435632" y="24507"/>
                  </a:lnTo>
                  <a:lnTo>
                    <a:pt x="8390246" y="11102"/>
                  </a:lnTo>
                  <a:lnTo>
                    <a:pt x="8342884" y="2828"/>
                  </a:lnTo>
                  <a:lnTo>
                    <a:pt x="8293861" y="0"/>
                  </a:lnTo>
                  <a:close/>
                </a:path>
              </a:pathLst>
            </a:custGeom>
            <a:solidFill>
              <a:srgbClr val="E36C09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08782" y="461899"/>
            <a:ext cx="2722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Background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694131" y="1462503"/>
            <a:ext cx="7816215" cy="50107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Emerging</a:t>
            </a:r>
            <a:r>
              <a:rPr sz="2800" spc="-7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Goals</a:t>
            </a:r>
            <a:r>
              <a:rPr sz="28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2800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neoadjuvant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TNBC</a:t>
            </a:r>
            <a:r>
              <a:rPr sz="2800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study</a:t>
            </a:r>
            <a:endParaRPr sz="2800">
              <a:latin typeface="Calibri"/>
              <a:cs typeface="Calibri"/>
            </a:endParaRPr>
          </a:p>
          <a:p>
            <a:pPr marL="355600" marR="468630" indent="-317500">
              <a:lnSpc>
                <a:spcPct val="100000"/>
              </a:lnSpc>
              <a:spcBef>
                <a:spcPts val="430"/>
              </a:spcBef>
              <a:buClr>
                <a:srgbClr val="0000FF"/>
              </a:buClr>
              <a:buSzPct val="58333"/>
              <a:buChar char="●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MIGHT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positive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read-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4965" indent="-316865">
              <a:lnSpc>
                <a:spcPct val="100000"/>
              </a:lnSpc>
              <a:spcBef>
                <a:spcPts val="395"/>
              </a:spcBef>
              <a:buClr>
                <a:srgbClr val="0000FF"/>
              </a:buClr>
              <a:buSzPct val="58333"/>
              <a:buChar char="●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Efficacy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PDL1+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tested</a:t>
            </a:r>
            <a:endParaRPr sz="2400">
              <a:latin typeface="Calibri"/>
              <a:cs typeface="Calibri"/>
            </a:endParaRPr>
          </a:p>
          <a:p>
            <a:pPr marL="38100" marR="508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Cambria Math"/>
                <a:cs typeface="Cambria Math"/>
              </a:rPr>
              <a:t>⇒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Optimize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timeline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patient’s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Minimize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exposing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patients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futile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treatment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Challenges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extrapolating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1L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neo-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adj.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TNBC</a:t>
            </a:r>
            <a:endParaRPr sz="2800">
              <a:latin typeface="Calibri"/>
              <a:cs typeface="Calibri"/>
            </a:endParaRPr>
          </a:p>
          <a:p>
            <a:pPr marL="354965" indent="-316865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8333"/>
              <a:buChar char="●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PD-</a:t>
            </a:r>
            <a:r>
              <a:rPr sz="2400" dirty="0">
                <a:latin typeface="Calibri"/>
                <a:cs typeface="Calibri"/>
              </a:rPr>
              <a:t>L1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predictive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inconsistency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across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treatment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lines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observed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indications</a:t>
            </a:r>
            <a:endParaRPr sz="2400">
              <a:latin typeface="Calibri"/>
              <a:cs typeface="Calibri"/>
            </a:endParaRPr>
          </a:p>
          <a:p>
            <a:pPr marL="354965" indent="-316865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8333"/>
              <a:buChar char="●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entpoints: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PFS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pCR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Cambria Math"/>
                <a:cs typeface="Cambria Math"/>
              </a:rPr>
              <a:t>⇒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(re)design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misspecification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864" y="4428744"/>
            <a:ext cx="8829040" cy="2159635"/>
            <a:chOff x="54864" y="4428744"/>
            <a:chExt cx="8829040" cy="21596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" y="4428744"/>
              <a:ext cx="8828532" cy="21595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4300" y="4468368"/>
              <a:ext cx="8714740" cy="2047239"/>
            </a:xfrm>
            <a:custGeom>
              <a:avLst/>
              <a:gdLst/>
              <a:ahLst/>
              <a:cxnLst/>
              <a:rect l="l" t="t" r="r" b="b"/>
              <a:pathLst>
                <a:path w="8714740" h="2047240">
                  <a:moveTo>
                    <a:pt x="8373109" y="0"/>
                  </a:moveTo>
                  <a:lnTo>
                    <a:pt x="341122" y="0"/>
                  </a:lnTo>
                  <a:lnTo>
                    <a:pt x="294834" y="3115"/>
                  </a:lnTo>
                  <a:lnTo>
                    <a:pt x="250439" y="12189"/>
                  </a:lnTo>
                  <a:lnTo>
                    <a:pt x="208343" y="26814"/>
                  </a:lnTo>
                  <a:lnTo>
                    <a:pt x="168953" y="46585"/>
                  </a:lnTo>
                  <a:lnTo>
                    <a:pt x="132674" y="71093"/>
                  </a:lnTo>
                  <a:lnTo>
                    <a:pt x="99914" y="99933"/>
                  </a:lnTo>
                  <a:lnTo>
                    <a:pt x="71078" y="132696"/>
                  </a:lnTo>
                  <a:lnTo>
                    <a:pt x="46574" y="168975"/>
                  </a:lnTo>
                  <a:lnTo>
                    <a:pt x="26807" y="208365"/>
                  </a:lnTo>
                  <a:lnTo>
                    <a:pt x="12185" y="250457"/>
                  </a:lnTo>
                  <a:lnTo>
                    <a:pt x="3114" y="294845"/>
                  </a:lnTo>
                  <a:lnTo>
                    <a:pt x="0" y="341121"/>
                  </a:lnTo>
                  <a:lnTo>
                    <a:pt x="0" y="1705609"/>
                  </a:lnTo>
                  <a:lnTo>
                    <a:pt x="3114" y="1751897"/>
                  </a:lnTo>
                  <a:lnTo>
                    <a:pt x="12185" y="1796292"/>
                  </a:lnTo>
                  <a:lnTo>
                    <a:pt x="26807" y="1838388"/>
                  </a:lnTo>
                  <a:lnTo>
                    <a:pt x="46574" y="1877778"/>
                  </a:lnTo>
                  <a:lnTo>
                    <a:pt x="71078" y="1914057"/>
                  </a:lnTo>
                  <a:lnTo>
                    <a:pt x="99914" y="1946817"/>
                  </a:lnTo>
                  <a:lnTo>
                    <a:pt x="132674" y="1975653"/>
                  </a:lnTo>
                  <a:lnTo>
                    <a:pt x="168953" y="2000157"/>
                  </a:lnTo>
                  <a:lnTo>
                    <a:pt x="208343" y="2019924"/>
                  </a:lnTo>
                  <a:lnTo>
                    <a:pt x="250439" y="2034546"/>
                  </a:lnTo>
                  <a:lnTo>
                    <a:pt x="294834" y="2043617"/>
                  </a:lnTo>
                  <a:lnTo>
                    <a:pt x="341122" y="2046731"/>
                  </a:lnTo>
                  <a:lnTo>
                    <a:pt x="8373109" y="2046731"/>
                  </a:lnTo>
                  <a:lnTo>
                    <a:pt x="8419386" y="2043617"/>
                  </a:lnTo>
                  <a:lnTo>
                    <a:pt x="8463774" y="2034546"/>
                  </a:lnTo>
                  <a:lnTo>
                    <a:pt x="8505866" y="2019924"/>
                  </a:lnTo>
                  <a:lnTo>
                    <a:pt x="8545256" y="2000157"/>
                  </a:lnTo>
                  <a:lnTo>
                    <a:pt x="8581535" y="1975653"/>
                  </a:lnTo>
                  <a:lnTo>
                    <a:pt x="8614298" y="1946817"/>
                  </a:lnTo>
                  <a:lnTo>
                    <a:pt x="8643138" y="1914057"/>
                  </a:lnTo>
                  <a:lnTo>
                    <a:pt x="8667646" y="1877778"/>
                  </a:lnTo>
                  <a:lnTo>
                    <a:pt x="8687417" y="1838388"/>
                  </a:lnTo>
                  <a:lnTo>
                    <a:pt x="8702042" y="1796292"/>
                  </a:lnTo>
                  <a:lnTo>
                    <a:pt x="8711116" y="1751897"/>
                  </a:lnTo>
                  <a:lnTo>
                    <a:pt x="8714232" y="1705609"/>
                  </a:lnTo>
                  <a:lnTo>
                    <a:pt x="8714232" y="341121"/>
                  </a:lnTo>
                  <a:lnTo>
                    <a:pt x="8711116" y="294845"/>
                  </a:lnTo>
                  <a:lnTo>
                    <a:pt x="8702042" y="250457"/>
                  </a:lnTo>
                  <a:lnTo>
                    <a:pt x="8687417" y="208365"/>
                  </a:lnTo>
                  <a:lnTo>
                    <a:pt x="8667646" y="168975"/>
                  </a:lnTo>
                  <a:lnTo>
                    <a:pt x="8643138" y="132696"/>
                  </a:lnTo>
                  <a:lnTo>
                    <a:pt x="8614298" y="99933"/>
                  </a:lnTo>
                  <a:lnTo>
                    <a:pt x="8581535" y="71093"/>
                  </a:lnTo>
                  <a:lnTo>
                    <a:pt x="8545256" y="46585"/>
                  </a:lnTo>
                  <a:lnTo>
                    <a:pt x="8505866" y="26814"/>
                  </a:lnTo>
                  <a:lnTo>
                    <a:pt x="8463774" y="12189"/>
                  </a:lnTo>
                  <a:lnTo>
                    <a:pt x="8419386" y="3115"/>
                  </a:lnTo>
                  <a:lnTo>
                    <a:pt x="8373109" y="0"/>
                  </a:lnTo>
                  <a:close/>
                </a:path>
              </a:pathLst>
            </a:custGeom>
            <a:solidFill>
              <a:srgbClr val="00AFE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250179"/>
            <a:ext cx="9127490" cy="1607820"/>
          </a:xfrm>
          <a:custGeom>
            <a:avLst/>
            <a:gdLst/>
            <a:ahLst/>
            <a:cxnLst/>
            <a:rect l="l" t="t" r="r" b="b"/>
            <a:pathLst>
              <a:path w="9127490" h="1607820">
                <a:moveTo>
                  <a:pt x="8851392" y="0"/>
                </a:moveTo>
                <a:lnTo>
                  <a:pt x="259079" y="0"/>
                </a:lnTo>
                <a:lnTo>
                  <a:pt x="209497" y="4442"/>
                </a:lnTo>
                <a:lnTo>
                  <a:pt x="162830" y="17251"/>
                </a:lnTo>
                <a:lnTo>
                  <a:pt x="119857" y="37648"/>
                </a:lnTo>
                <a:lnTo>
                  <a:pt x="81358" y="64856"/>
                </a:lnTo>
                <a:lnTo>
                  <a:pt x="48111" y="98098"/>
                </a:lnTo>
                <a:lnTo>
                  <a:pt x="20897" y="136595"/>
                </a:lnTo>
                <a:lnTo>
                  <a:pt x="493" y="179570"/>
                </a:lnTo>
                <a:lnTo>
                  <a:pt x="0" y="181369"/>
                </a:lnTo>
                <a:lnTo>
                  <a:pt x="0" y="1473665"/>
                </a:lnTo>
                <a:lnTo>
                  <a:pt x="20897" y="1518438"/>
                </a:lnTo>
                <a:lnTo>
                  <a:pt x="48111" y="1556939"/>
                </a:lnTo>
                <a:lnTo>
                  <a:pt x="81358" y="1590186"/>
                </a:lnTo>
                <a:lnTo>
                  <a:pt x="106302" y="1607820"/>
                </a:lnTo>
                <a:lnTo>
                  <a:pt x="9004194" y="1607820"/>
                </a:lnTo>
                <a:lnTo>
                  <a:pt x="9062379" y="1556939"/>
                </a:lnTo>
                <a:lnTo>
                  <a:pt x="9089587" y="1518438"/>
                </a:lnTo>
                <a:lnTo>
                  <a:pt x="9109984" y="1475463"/>
                </a:lnTo>
                <a:lnTo>
                  <a:pt x="9122793" y="1428793"/>
                </a:lnTo>
                <a:lnTo>
                  <a:pt x="9127236" y="1379207"/>
                </a:lnTo>
                <a:lnTo>
                  <a:pt x="9127236" y="275844"/>
                </a:lnTo>
                <a:lnTo>
                  <a:pt x="9122793" y="226246"/>
                </a:lnTo>
                <a:lnTo>
                  <a:pt x="9109984" y="179570"/>
                </a:lnTo>
                <a:lnTo>
                  <a:pt x="9089587" y="136595"/>
                </a:lnTo>
                <a:lnTo>
                  <a:pt x="9062379" y="98098"/>
                </a:lnTo>
                <a:lnTo>
                  <a:pt x="9029137" y="64856"/>
                </a:lnTo>
                <a:lnTo>
                  <a:pt x="8990640" y="37648"/>
                </a:lnTo>
                <a:lnTo>
                  <a:pt x="8947665" y="17251"/>
                </a:lnTo>
                <a:lnTo>
                  <a:pt x="8900989" y="4442"/>
                </a:lnTo>
                <a:lnTo>
                  <a:pt x="88513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497" y="5863538"/>
            <a:ext cx="88703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Analysis</a:t>
            </a:r>
            <a:r>
              <a:rPr sz="2400" spc="1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at</a:t>
            </a:r>
            <a:r>
              <a:rPr sz="2400" spc="114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end</a:t>
            </a:r>
            <a:r>
              <a:rPr sz="2400" spc="1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of</a:t>
            </a:r>
            <a:r>
              <a:rPr sz="2400" spc="1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Stage</a:t>
            </a:r>
            <a:r>
              <a:rPr sz="2400" spc="1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1</a:t>
            </a:r>
            <a:r>
              <a:rPr sz="2400" spc="1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conducted</a:t>
            </a:r>
            <a:r>
              <a:rPr sz="2400" spc="1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by</a:t>
            </a:r>
            <a:r>
              <a:rPr sz="2400" spc="1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independent</a:t>
            </a:r>
            <a:r>
              <a:rPr sz="2400" spc="1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statisticians</a:t>
            </a:r>
            <a:r>
              <a:rPr sz="2400" spc="1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reviewed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iDMC,</a:t>
            </a:r>
            <a:r>
              <a:rPr sz="2400" spc="-8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following</a:t>
            </a:r>
            <a:r>
              <a:rPr sz="2400" spc="-6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above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prespecified</a:t>
            </a:r>
            <a:r>
              <a:rPr sz="2400" spc="-6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algorithm.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0318" y="652399"/>
            <a:ext cx="7505700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Neo-</a:t>
            </a:r>
            <a:r>
              <a:rPr dirty="0"/>
              <a:t>adjuvant</a:t>
            </a:r>
            <a:r>
              <a:rPr spc="-5" dirty="0"/>
              <a:t> </a:t>
            </a:r>
            <a:r>
              <a:rPr dirty="0"/>
              <a:t>Trial</a:t>
            </a:r>
            <a:r>
              <a:rPr spc="-10" dirty="0"/>
              <a:t> </a:t>
            </a:r>
            <a:r>
              <a:rPr dirty="0"/>
              <a:t>-</a:t>
            </a:r>
            <a:r>
              <a:rPr spc="15" dirty="0"/>
              <a:t> </a:t>
            </a:r>
            <a:r>
              <a:rPr dirty="0"/>
              <a:t>Adaptive</a:t>
            </a:r>
            <a:r>
              <a:rPr spc="-15" dirty="0"/>
              <a:t> </a:t>
            </a:r>
            <a:r>
              <a:rPr spc="-10" dirty="0"/>
              <a:t>Design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019" y="1390903"/>
            <a:ext cx="8590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2400" b="1" i="1" spc="-4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4F81BC"/>
                </a:solidFill>
                <a:latin typeface="Calibri"/>
                <a:cs typeface="Calibri"/>
              </a:rPr>
              <a:t>=</a:t>
            </a:r>
            <a:r>
              <a:rPr sz="2400" b="1" i="1" spc="-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F81BC"/>
                </a:solidFill>
                <a:latin typeface="Calibri"/>
                <a:cs typeface="Calibri"/>
              </a:rPr>
              <a:t>ITT</a:t>
            </a:r>
            <a:r>
              <a:rPr sz="2400" i="1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F81BC"/>
                </a:solidFill>
                <a:latin typeface="Calibri"/>
                <a:cs typeface="Calibri"/>
              </a:rPr>
              <a:t>population,</a:t>
            </a:r>
            <a:r>
              <a:rPr sz="2400" i="1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r>
              <a:rPr sz="2400" b="1" i="1" spc="-4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4F81BC"/>
                </a:solidFill>
                <a:latin typeface="Calibri"/>
                <a:cs typeface="Calibri"/>
              </a:rPr>
              <a:t>=</a:t>
            </a:r>
            <a:r>
              <a:rPr sz="2400" b="1" i="1" spc="-3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F81BC"/>
                </a:solidFill>
                <a:latin typeface="Calibri"/>
                <a:cs typeface="Calibri"/>
              </a:rPr>
              <a:t>PDL1+</a:t>
            </a:r>
            <a:r>
              <a:rPr sz="2400" i="1" spc="-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F81BC"/>
                </a:solidFill>
                <a:latin typeface="Calibri"/>
                <a:cs typeface="Calibri"/>
              </a:rPr>
              <a:t>subpopulation,</a:t>
            </a:r>
            <a:r>
              <a:rPr sz="2400" i="1" spc="-3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sz="2400" b="1" i="1" spc="-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4F81BC"/>
                </a:solidFill>
                <a:latin typeface="Calibri"/>
                <a:cs typeface="Calibri"/>
              </a:rPr>
              <a:t>=</a:t>
            </a:r>
            <a:r>
              <a:rPr sz="2400" b="1" i="1" spc="-3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F81BC"/>
                </a:solidFill>
                <a:latin typeface="Calibri"/>
                <a:cs typeface="Calibri"/>
              </a:rPr>
              <a:t>PDL1-</a:t>
            </a:r>
            <a:r>
              <a:rPr sz="2400" i="1" spc="-3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F81BC"/>
                </a:solidFill>
                <a:latin typeface="Calibri"/>
                <a:cs typeface="Calibri"/>
              </a:rPr>
              <a:t>subpopulation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34083" y="2889504"/>
            <a:ext cx="1516380" cy="1664335"/>
            <a:chOff x="1434083" y="2889504"/>
            <a:chExt cx="1516380" cy="16643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4083" y="2889504"/>
              <a:ext cx="1516380" cy="16642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0219" y="3169920"/>
              <a:ext cx="908316" cy="11582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93519" y="2929128"/>
              <a:ext cx="1402080" cy="1551940"/>
            </a:xfrm>
            <a:custGeom>
              <a:avLst/>
              <a:gdLst/>
              <a:ahLst/>
              <a:cxnLst/>
              <a:rect l="l" t="t" r="r" b="b"/>
              <a:pathLst>
                <a:path w="1402080" h="1551939">
                  <a:moveTo>
                    <a:pt x="701040" y="0"/>
                  </a:moveTo>
                  <a:lnTo>
                    <a:pt x="0" y="775716"/>
                  </a:lnTo>
                  <a:lnTo>
                    <a:pt x="701040" y="1551432"/>
                  </a:lnTo>
                  <a:lnTo>
                    <a:pt x="1402080" y="775716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F89F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14525" y="3245866"/>
            <a:ext cx="5607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050D9F"/>
                </a:solidFill>
                <a:latin typeface="Arial"/>
                <a:cs typeface="Arial"/>
              </a:rPr>
              <a:t>Reject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94357" y="3562858"/>
            <a:ext cx="10350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0" dirty="0">
                <a:solidFill>
                  <a:srgbClr val="050D9F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8748" y="3471417"/>
            <a:ext cx="5327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50D9F"/>
                </a:solidFill>
                <a:latin typeface="Cambria Math"/>
                <a:cs typeface="Cambria Math"/>
              </a:rPr>
              <a:t>𝑯</a:t>
            </a:r>
            <a:r>
              <a:rPr sz="1500" baseline="30555" dirty="0">
                <a:solidFill>
                  <a:srgbClr val="050D9F"/>
                </a:solidFill>
                <a:latin typeface="Cambria Math"/>
                <a:cs typeface="Cambria Math"/>
              </a:rPr>
              <a:t>𝑭</a:t>
            </a:r>
            <a:r>
              <a:rPr sz="1500" spc="345" baseline="30555" dirty="0">
                <a:solidFill>
                  <a:srgbClr val="050D9F"/>
                </a:solidFill>
                <a:latin typeface="Cambria Math"/>
                <a:cs typeface="Cambria Math"/>
              </a:rPr>
              <a:t> </a:t>
            </a:r>
            <a:r>
              <a:rPr sz="1400" b="1" spc="-25" dirty="0">
                <a:solidFill>
                  <a:srgbClr val="050D9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30273" y="3700017"/>
            <a:ext cx="528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50D9F"/>
                </a:solidFill>
                <a:latin typeface="Cambria Math"/>
                <a:cs typeface="Cambria Math"/>
              </a:rPr>
              <a:t>𝑯</a:t>
            </a:r>
            <a:r>
              <a:rPr sz="1500" baseline="30555" dirty="0">
                <a:solidFill>
                  <a:srgbClr val="050D9F"/>
                </a:solidFill>
                <a:latin typeface="Cambria Math"/>
                <a:cs typeface="Cambria Math"/>
              </a:rPr>
              <a:t>𝑺</a:t>
            </a:r>
            <a:r>
              <a:rPr sz="1500" spc="397" baseline="30555" dirty="0">
                <a:solidFill>
                  <a:srgbClr val="050D9F"/>
                </a:solidFill>
                <a:latin typeface="Cambria Math"/>
                <a:cs typeface="Cambria Math"/>
              </a:rPr>
              <a:t> </a:t>
            </a:r>
            <a:r>
              <a:rPr sz="1400" b="1" spc="-25" dirty="0">
                <a:solidFill>
                  <a:srgbClr val="050D9F"/>
                </a:solidFill>
                <a:latin typeface="Arial"/>
                <a:cs typeface="Arial"/>
              </a:rPr>
              <a:t>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5860" y="3791458"/>
            <a:ext cx="51879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72085">
              <a:lnSpc>
                <a:spcPts val="1085"/>
              </a:lnSpc>
              <a:spcBef>
                <a:spcPts val="120"/>
              </a:spcBef>
            </a:pPr>
            <a:r>
              <a:rPr sz="1000" spc="-50" dirty="0">
                <a:solidFill>
                  <a:srgbClr val="050D9F"/>
                </a:solidFill>
                <a:latin typeface="Cambria Math"/>
                <a:cs typeface="Cambria Math"/>
              </a:rPr>
              <a:t>𝟎</a:t>
            </a:r>
            <a:endParaRPr sz="1000">
              <a:latin typeface="Cambria Math"/>
              <a:cs typeface="Cambria Math"/>
            </a:endParaRPr>
          </a:p>
          <a:p>
            <a:pPr marL="12700">
              <a:lnSpc>
                <a:spcPts val="1565"/>
              </a:lnSpc>
            </a:pPr>
            <a:r>
              <a:rPr sz="1400" b="1" spc="-10" dirty="0">
                <a:solidFill>
                  <a:srgbClr val="050D9F"/>
                </a:solidFill>
                <a:latin typeface="Arial"/>
                <a:cs typeface="Arial"/>
              </a:rPr>
              <a:t>both?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35024" y="4683264"/>
            <a:ext cx="1714500" cy="737870"/>
            <a:chOff x="1335024" y="4683264"/>
            <a:chExt cx="1714500" cy="73787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596" y="4683264"/>
              <a:ext cx="1706879" cy="73760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5024" y="4835639"/>
              <a:ext cx="1714500" cy="48769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399032" y="4722875"/>
              <a:ext cx="1592580" cy="624840"/>
            </a:xfrm>
            <a:custGeom>
              <a:avLst/>
              <a:gdLst/>
              <a:ahLst/>
              <a:cxnLst/>
              <a:rect l="l" t="t" r="r" b="b"/>
              <a:pathLst>
                <a:path w="1592580" h="624839">
                  <a:moveTo>
                    <a:pt x="1488440" y="0"/>
                  </a:moveTo>
                  <a:lnTo>
                    <a:pt x="104140" y="0"/>
                  </a:lnTo>
                  <a:lnTo>
                    <a:pt x="63597" y="8181"/>
                  </a:lnTo>
                  <a:lnTo>
                    <a:pt x="30495" y="30495"/>
                  </a:lnTo>
                  <a:lnTo>
                    <a:pt x="8181" y="63597"/>
                  </a:lnTo>
                  <a:lnTo>
                    <a:pt x="0" y="104140"/>
                  </a:lnTo>
                  <a:lnTo>
                    <a:pt x="0" y="520700"/>
                  </a:lnTo>
                  <a:lnTo>
                    <a:pt x="8181" y="561242"/>
                  </a:lnTo>
                  <a:lnTo>
                    <a:pt x="30495" y="594344"/>
                  </a:lnTo>
                  <a:lnTo>
                    <a:pt x="63597" y="616658"/>
                  </a:lnTo>
                  <a:lnTo>
                    <a:pt x="104140" y="624840"/>
                  </a:lnTo>
                  <a:lnTo>
                    <a:pt x="1488440" y="624840"/>
                  </a:lnTo>
                  <a:lnTo>
                    <a:pt x="1528982" y="616658"/>
                  </a:lnTo>
                  <a:lnTo>
                    <a:pt x="1562084" y="594344"/>
                  </a:lnTo>
                  <a:lnTo>
                    <a:pt x="1584398" y="561242"/>
                  </a:lnTo>
                  <a:lnTo>
                    <a:pt x="1592580" y="520700"/>
                  </a:lnTo>
                  <a:lnTo>
                    <a:pt x="1592580" y="104140"/>
                  </a:lnTo>
                  <a:lnTo>
                    <a:pt x="1584398" y="63597"/>
                  </a:lnTo>
                  <a:lnTo>
                    <a:pt x="1562084" y="30495"/>
                  </a:lnTo>
                  <a:lnTo>
                    <a:pt x="1528982" y="8181"/>
                  </a:lnTo>
                  <a:lnTo>
                    <a:pt x="148844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88694" y="4911344"/>
            <a:ext cx="1418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Stop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efficacy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35451" y="2068055"/>
            <a:ext cx="1595755" cy="709295"/>
            <a:chOff x="3235451" y="2068055"/>
            <a:chExt cx="1595755" cy="70929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5451" y="2068055"/>
              <a:ext cx="1595627" cy="6614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9939" y="2075700"/>
              <a:ext cx="1403603" cy="70102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94887" y="2107692"/>
              <a:ext cx="1481455" cy="548640"/>
            </a:xfrm>
            <a:custGeom>
              <a:avLst/>
              <a:gdLst/>
              <a:ahLst/>
              <a:cxnLst/>
              <a:rect l="l" t="t" r="r" b="b"/>
              <a:pathLst>
                <a:path w="1481454" h="548639">
                  <a:moveTo>
                    <a:pt x="1389888" y="0"/>
                  </a:moveTo>
                  <a:lnTo>
                    <a:pt x="91439" y="0"/>
                  </a:lnTo>
                  <a:lnTo>
                    <a:pt x="55828" y="7179"/>
                  </a:lnTo>
                  <a:lnTo>
                    <a:pt x="26765" y="26765"/>
                  </a:lnTo>
                  <a:lnTo>
                    <a:pt x="7179" y="55828"/>
                  </a:lnTo>
                  <a:lnTo>
                    <a:pt x="0" y="91440"/>
                  </a:lnTo>
                  <a:lnTo>
                    <a:pt x="0" y="457200"/>
                  </a:lnTo>
                  <a:lnTo>
                    <a:pt x="7179" y="492811"/>
                  </a:lnTo>
                  <a:lnTo>
                    <a:pt x="26765" y="521874"/>
                  </a:lnTo>
                  <a:lnTo>
                    <a:pt x="55828" y="541460"/>
                  </a:lnTo>
                  <a:lnTo>
                    <a:pt x="91439" y="548640"/>
                  </a:lnTo>
                  <a:lnTo>
                    <a:pt x="1389888" y="548640"/>
                  </a:lnTo>
                  <a:lnTo>
                    <a:pt x="1425499" y="541460"/>
                  </a:lnTo>
                  <a:lnTo>
                    <a:pt x="1454562" y="521874"/>
                  </a:lnTo>
                  <a:lnTo>
                    <a:pt x="1474148" y="492811"/>
                  </a:lnTo>
                  <a:lnTo>
                    <a:pt x="1481327" y="457200"/>
                  </a:lnTo>
                  <a:lnTo>
                    <a:pt x="1481327" y="91440"/>
                  </a:lnTo>
                  <a:lnTo>
                    <a:pt x="1474148" y="55828"/>
                  </a:lnTo>
                  <a:lnTo>
                    <a:pt x="1454562" y="26765"/>
                  </a:lnTo>
                  <a:lnTo>
                    <a:pt x="1425499" y="7179"/>
                  </a:lnTo>
                  <a:lnTo>
                    <a:pt x="138988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84626" y="2150491"/>
            <a:ext cx="11017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300" marR="5080" indent="-102235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Stop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lack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efficacy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-13017" y="2980944"/>
            <a:ext cx="3355340" cy="1894839"/>
            <a:chOff x="-13017" y="2980944"/>
            <a:chExt cx="3355340" cy="1894839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98064" y="3588969"/>
              <a:ext cx="544067" cy="2667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58262" y="3667506"/>
              <a:ext cx="352425" cy="76200"/>
            </a:xfrm>
            <a:custGeom>
              <a:avLst/>
              <a:gdLst/>
              <a:ahLst/>
              <a:cxnLst/>
              <a:rect l="l" t="t" r="r" b="b"/>
              <a:pathLst>
                <a:path w="352425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4206" y="48006"/>
                  </a:lnTo>
                  <a:lnTo>
                    <a:pt x="38100" y="48006"/>
                  </a:lnTo>
                  <a:lnTo>
                    <a:pt x="38100" y="28194"/>
                  </a:lnTo>
                  <a:lnTo>
                    <a:pt x="74206" y="28194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  <a:path w="352425" h="76200">
                  <a:moveTo>
                    <a:pt x="276225" y="0"/>
                  </a:moveTo>
                  <a:lnTo>
                    <a:pt x="276225" y="76200"/>
                  </a:lnTo>
                  <a:lnTo>
                    <a:pt x="332613" y="48006"/>
                  </a:lnTo>
                  <a:lnTo>
                    <a:pt x="288925" y="48006"/>
                  </a:lnTo>
                  <a:lnTo>
                    <a:pt x="288925" y="28194"/>
                  </a:lnTo>
                  <a:lnTo>
                    <a:pt x="332613" y="28194"/>
                  </a:lnTo>
                  <a:lnTo>
                    <a:pt x="276225" y="0"/>
                  </a:lnTo>
                  <a:close/>
                </a:path>
                <a:path w="352425" h="76200">
                  <a:moveTo>
                    <a:pt x="74206" y="28194"/>
                  </a:moveTo>
                  <a:lnTo>
                    <a:pt x="38100" y="28194"/>
                  </a:lnTo>
                  <a:lnTo>
                    <a:pt x="38100" y="48006"/>
                  </a:lnTo>
                  <a:lnTo>
                    <a:pt x="74206" y="48006"/>
                  </a:lnTo>
                  <a:lnTo>
                    <a:pt x="76200" y="38100"/>
                  </a:lnTo>
                  <a:lnTo>
                    <a:pt x="74206" y="28194"/>
                  </a:lnTo>
                  <a:close/>
                </a:path>
                <a:path w="352425" h="76200">
                  <a:moveTo>
                    <a:pt x="276225" y="28194"/>
                  </a:moveTo>
                  <a:lnTo>
                    <a:pt x="74206" y="28194"/>
                  </a:lnTo>
                  <a:lnTo>
                    <a:pt x="76200" y="38100"/>
                  </a:lnTo>
                  <a:lnTo>
                    <a:pt x="74206" y="48006"/>
                  </a:lnTo>
                  <a:lnTo>
                    <a:pt x="276225" y="48006"/>
                  </a:lnTo>
                  <a:lnTo>
                    <a:pt x="276225" y="28194"/>
                  </a:lnTo>
                  <a:close/>
                </a:path>
                <a:path w="352425" h="76200">
                  <a:moveTo>
                    <a:pt x="332613" y="28194"/>
                  </a:moveTo>
                  <a:lnTo>
                    <a:pt x="288925" y="28194"/>
                  </a:lnTo>
                  <a:lnTo>
                    <a:pt x="288925" y="48006"/>
                  </a:lnTo>
                  <a:lnTo>
                    <a:pt x="332613" y="48006"/>
                  </a:lnTo>
                  <a:lnTo>
                    <a:pt x="352425" y="38100"/>
                  </a:lnTo>
                  <a:lnTo>
                    <a:pt x="332613" y="2819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57399" y="4402848"/>
              <a:ext cx="271246" cy="4724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156459" y="4442460"/>
              <a:ext cx="78105" cy="280670"/>
            </a:xfrm>
            <a:custGeom>
              <a:avLst/>
              <a:gdLst/>
              <a:ahLst/>
              <a:cxnLst/>
              <a:rect l="l" t="t" r="r" b="b"/>
              <a:pathLst>
                <a:path w="78105" h="280670">
                  <a:moveTo>
                    <a:pt x="25907" y="202945"/>
                  </a:moveTo>
                  <a:lnTo>
                    <a:pt x="0" y="202945"/>
                  </a:lnTo>
                  <a:lnTo>
                    <a:pt x="38862" y="280669"/>
                  </a:lnTo>
                  <a:lnTo>
                    <a:pt x="71246" y="215900"/>
                  </a:lnTo>
                  <a:lnTo>
                    <a:pt x="25907" y="215900"/>
                  </a:lnTo>
                  <a:lnTo>
                    <a:pt x="25907" y="202945"/>
                  </a:lnTo>
                  <a:close/>
                </a:path>
                <a:path w="78105" h="280670">
                  <a:moveTo>
                    <a:pt x="25907" y="75108"/>
                  </a:moveTo>
                  <a:lnTo>
                    <a:pt x="25907" y="215900"/>
                  </a:lnTo>
                  <a:lnTo>
                    <a:pt x="51815" y="215900"/>
                  </a:lnTo>
                  <a:lnTo>
                    <a:pt x="51815" y="77723"/>
                  </a:lnTo>
                  <a:lnTo>
                    <a:pt x="38862" y="77723"/>
                  </a:lnTo>
                  <a:lnTo>
                    <a:pt x="25907" y="75108"/>
                  </a:lnTo>
                  <a:close/>
                </a:path>
                <a:path w="78105" h="280670">
                  <a:moveTo>
                    <a:pt x="77723" y="202945"/>
                  </a:moveTo>
                  <a:lnTo>
                    <a:pt x="51815" y="202945"/>
                  </a:lnTo>
                  <a:lnTo>
                    <a:pt x="51815" y="215900"/>
                  </a:lnTo>
                  <a:lnTo>
                    <a:pt x="71246" y="215900"/>
                  </a:lnTo>
                  <a:lnTo>
                    <a:pt x="77723" y="202945"/>
                  </a:lnTo>
                  <a:close/>
                </a:path>
                <a:path w="78105" h="280670">
                  <a:moveTo>
                    <a:pt x="51815" y="38862"/>
                  </a:moveTo>
                  <a:lnTo>
                    <a:pt x="25907" y="38862"/>
                  </a:lnTo>
                  <a:lnTo>
                    <a:pt x="25907" y="75108"/>
                  </a:lnTo>
                  <a:lnTo>
                    <a:pt x="38862" y="77723"/>
                  </a:lnTo>
                  <a:lnTo>
                    <a:pt x="51815" y="75108"/>
                  </a:lnTo>
                  <a:lnTo>
                    <a:pt x="51815" y="38862"/>
                  </a:lnTo>
                  <a:close/>
                </a:path>
                <a:path w="78105" h="280670">
                  <a:moveTo>
                    <a:pt x="51815" y="75108"/>
                  </a:moveTo>
                  <a:lnTo>
                    <a:pt x="38862" y="77723"/>
                  </a:lnTo>
                  <a:lnTo>
                    <a:pt x="51815" y="77723"/>
                  </a:lnTo>
                  <a:lnTo>
                    <a:pt x="51815" y="75108"/>
                  </a:lnTo>
                  <a:close/>
                </a:path>
                <a:path w="78105" h="280670">
                  <a:moveTo>
                    <a:pt x="38862" y="0"/>
                  </a:move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3053" y="53988"/>
                  </a:lnTo>
                  <a:lnTo>
                    <a:pt x="11382" y="66341"/>
                  </a:lnTo>
                  <a:lnTo>
                    <a:pt x="23735" y="74670"/>
                  </a:lnTo>
                  <a:lnTo>
                    <a:pt x="25907" y="75108"/>
                  </a:lnTo>
                  <a:lnTo>
                    <a:pt x="25907" y="38862"/>
                  </a:lnTo>
                  <a:lnTo>
                    <a:pt x="77723" y="38862"/>
                  </a:lnTo>
                  <a:lnTo>
                    <a:pt x="74670" y="23735"/>
                  </a:lnTo>
                  <a:lnTo>
                    <a:pt x="66341" y="11382"/>
                  </a:lnTo>
                  <a:lnTo>
                    <a:pt x="53988" y="3053"/>
                  </a:lnTo>
                  <a:lnTo>
                    <a:pt x="38862" y="0"/>
                  </a:lnTo>
                  <a:close/>
                </a:path>
                <a:path w="78105" h="280670">
                  <a:moveTo>
                    <a:pt x="77723" y="38862"/>
                  </a:moveTo>
                  <a:lnTo>
                    <a:pt x="51815" y="38862"/>
                  </a:lnTo>
                  <a:lnTo>
                    <a:pt x="51815" y="75108"/>
                  </a:lnTo>
                  <a:lnTo>
                    <a:pt x="53988" y="74670"/>
                  </a:lnTo>
                  <a:lnTo>
                    <a:pt x="66341" y="66341"/>
                  </a:lnTo>
                  <a:lnTo>
                    <a:pt x="74670" y="53988"/>
                  </a:lnTo>
                  <a:lnTo>
                    <a:pt x="77723" y="3886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2980944"/>
              <a:ext cx="1345691" cy="14889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3188208"/>
              <a:ext cx="1316735" cy="112775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3033522"/>
              <a:ext cx="1278255" cy="1350645"/>
            </a:xfrm>
            <a:custGeom>
              <a:avLst/>
              <a:gdLst/>
              <a:ahLst/>
              <a:cxnLst/>
              <a:rect l="l" t="t" r="r" b="b"/>
              <a:pathLst>
                <a:path w="1278255" h="1350645">
                  <a:moveTo>
                    <a:pt x="1062228" y="0"/>
                  </a:moveTo>
                  <a:lnTo>
                    <a:pt x="199644" y="0"/>
                  </a:lnTo>
                  <a:lnTo>
                    <a:pt x="150199" y="5693"/>
                  </a:lnTo>
                  <a:lnTo>
                    <a:pt x="104809" y="21913"/>
                  </a:lnTo>
                  <a:lnTo>
                    <a:pt x="64769" y="47366"/>
                  </a:lnTo>
                  <a:lnTo>
                    <a:pt x="31373" y="80758"/>
                  </a:lnTo>
                  <a:lnTo>
                    <a:pt x="5916" y="120798"/>
                  </a:lnTo>
                  <a:lnTo>
                    <a:pt x="0" y="137353"/>
                  </a:lnTo>
                  <a:lnTo>
                    <a:pt x="0" y="1212910"/>
                  </a:lnTo>
                  <a:lnTo>
                    <a:pt x="31373" y="1269505"/>
                  </a:lnTo>
                  <a:lnTo>
                    <a:pt x="64769" y="1302897"/>
                  </a:lnTo>
                  <a:lnTo>
                    <a:pt x="104809" y="1328350"/>
                  </a:lnTo>
                  <a:lnTo>
                    <a:pt x="150199" y="1344570"/>
                  </a:lnTo>
                  <a:lnTo>
                    <a:pt x="199644" y="1350264"/>
                  </a:lnTo>
                  <a:lnTo>
                    <a:pt x="1062228" y="1350264"/>
                  </a:lnTo>
                  <a:lnTo>
                    <a:pt x="1111674" y="1344570"/>
                  </a:lnTo>
                  <a:lnTo>
                    <a:pt x="1157064" y="1328350"/>
                  </a:lnTo>
                  <a:lnTo>
                    <a:pt x="1197104" y="1302897"/>
                  </a:lnTo>
                  <a:lnTo>
                    <a:pt x="1230499" y="1269505"/>
                  </a:lnTo>
                  <a:lnTo>
                    <a:pt x="1255955" y="1229465"/>
                  </a:lnTo>
                  <a:lnTo>
                    <a:pt x="1272178" y="1184072"/>
                  </a:lnTo>
                  <a:lnTo>
                    <a:pt x="1277874" y="1134617"/>
                  </a:lnTo>
                  <a:lnTo>
                    <a:pt x="1277874" y="215645"/>
                  </a:lnTo>
                  <a:lnTo>
                    <a:pt x="1272178" y="166191"/>
                  </a:lnTo>
                  <a:lnTo>
                    <a:pt x="1255955" y="120798"/>
                  </a:lnTo>
                  <a:lnTo>
                    <a:pt x="1230499" y="80758"/>
                  </a:lnTo>
                  <a:lnTo>
                    <a:pt x="1197104" y="47366"/>
                  </a:lnTo>
                  <a:lnTo>
                    <a:pt x="1157064" y="21913"/>
                  </a:lnTo>
                  <a:lnTo>
                    <a:pt x="1111674" y="5693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033522"/>
              <a:ext cx="1278255" cy="1350645"/>
            </a:xfrm>
            <a:custGeom>
              <a:avLst/>
              <a:gdLst/>
              <a:ahLst/>
              <a:cxnLst/>
              <a:rect l="l" t="t" r="r" b="b"/>
              <a:pathLst>
                <a:path w="1278255" h="1350645">
                  <a:moveTo>
                    <a:pt x="0" y="137353"/>
                  </a:moveTo>
                  <a:lnTo>
                    <a:pt x="31373" y="80758"/>
                  </a:lnTo>
                  <a:lnTo>
                    <a:pt x="64769" y="47366"/>
                  </a:lnTo>
                  <a:lnTo>
                    <a:pt x="104809" y="21913"/>
                  </a:lnTo>
                  <a:lnTo>
                    <a:pt x="150199" y="5693"/>
                  </a:lnTo>
                  <a:lnTo>
                    <a:pt x="199644" y="0"/>
                  </a:lnTo>
                  <a:lnTo>
                    <a:pt x="1062228" y="0"/>
                  </a:lnTo>
                  <a:lnTo>
                    <a:pt x="1111674" y="5693"/>
                  </a:lnTo>
                  <a:lnTo>
                    <a:pt x="1157064" y="21913"/>
                  </a:lnTo>
                  <a:lnTo>
                    <a:pt x="1197104" y="47366"/>
                  </a:lnTo>
                  <a:lnTo>
                    <a:pt x="1230499" y="80758"/>
                  </a:lnTo>
                  <a:lnTo>
                    <a:pt x="1255955" y="120798"/>
                  </a:lnTo>
                  <a:lnTo>
                    <a:pt x="1272178" y="166191"/>
                  </a:lnTo>
                  <a:lnTo>
                    <a:pt x="1277874" y="215645"/>
                  </a:lnTo>
                  <a:lnTo>
                    <a:pt x="1277874" y="1134617"/>
                  </a:lnTo>
                  <a:lnTo>
                    <a:pt x="1272178" y="1184072"/>
                  </a:lnTo>
                  <a:lnTo>
                    <a:pt x="1255955" y="1229465"/>
                  </a:lnTo>
                  <a:lnTo>
                    <a:pt x="1230499" y="1269505"/>
                  </a:lnTo>
                  <a:lnTo>
                    <a:pt x="1197104" y="1302897"/>
                  </a:lnTo>
                  <a:lnTo>
                    <a:pt x="1157064" y="1328350"/>
                  </a:lnTo>
                  <a:lnTo>
                    <a:pt x="1111674" y="1344570"/>
                  </a:lnTo>
                  <a:lnTo>
                    <a:pt x="1062228" y="1350264"/>
                  </a:lnTo>
                  <a:lnTo>
                    <a:pt x="199644" y="1350264"/>
                  </a:lnTo>
                  <a:lnTo>
                    <a:pt x="150199" y="1344570"/>
                  </a:lnTo>
                  <a:lnTo>
                    <a:pt x="104809" y="1328350"/>
                  </a:lnTo>
                  <a:lnTo>
                    <a:pt x="64769" y="1302897"/>
                  </a:lnTo>
                  <a:lnTo>
                    <a:pt x="31373" y="1269505"/>
                  </a:lnTo>
                  <a:lnTo>
                    <a:pt x="5916" y="1229465"/>
                  </a:lnTo>
                  <a:lnTo>
                    <a:pt x="0" y="121291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2768" y="3263645"/>
            <a:ext cx="656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Stage</a:t>
            </a:r>
            <a:r>
              <a:rPr sz="1400" b="1" spc="-40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050D9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2268" y="3477005"/>
            <a:ext cx="1037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9725" algn="l"/>
              </a:tabLst>
            </a:pPr>
            <a:r>
              <a:rPr sz="1400" spc="-25" dirty="0">
                <a:solidFill>
                  <a:srgbClr val="050D9F"/>
                </a:solidFill>
                <a:latin typeface="Arial MT"/>
                <a:cs typeface="Arial MT"/>
              </a:rPr>
              <a:t>(</a:t>
            </a:r>
            <a:r>
              <a:rPr sz="1400" spc="-25" dirty="0">
                <a:solidFill>
                  <a:srgbClr val="050D9F"/>
                </a:solidFill>
                <a:latin typeface="Cambria Math"/>
                <a:cs typeface="Cambria Math"/>
              </a:rPr>
              <a:t>𝑵</a:t>
            </a:r>
            <a:r>
              <a:rPr sz="1400" dirty="0">
                <a:solidFill>
                  <a:srgbClr val="050D9F"/>
                </a:solidFill>
                <a:latin typeface="Cambria Math"/>
                <a:cs typeface="Cambria Math"/>
              </a:rPr>
              <a:t>	</a:t>
            </a:r>
            <a:r>
              <a:rPr sz="1400" spc="-10" dirty="0">
                <a:solidFill>
                  <a:srgbClr val="050D9F"/>
                </a:solidFill>
                <a:latin typeface="Arial MT"/>
                <a:cs typeface="Arial MT"/>
              </a:rPr>
              <a:t>patients)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5795" y="3562350"/>
            <a:ext cx="976630" cy="581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73990">
              <a:lnSpc>
                <a:spcPts val="1095"/>
              </a:lnSpc>
              <a:spcBef>
                <a:spcPts val="120"/>
              </a:spcBef>
            </a:pPr>
            <a:r>
              <a:rPr sz="1000" spc="-50" dirty="0">
                <a:solidFill>
                  <a:srgbClr val="050D9F"/>
                </a:solidFill>
                <a:latin typeface="Cambria Math"/>
                <a:cs typeface="Cambria Math"/>
              </a:rPr>
              <a:t>𝟏</a:t>
            </a:r>
            <a:endParaRPr sz="1000">
              <a:latin typeface="Cambria Math"/>
              <a:cs typeface="Cambria Math"/>
            </a:endParaRPr>
          </a:p>
          <a:p>
            <a:pPr algn="ctr">
              <a:lnSpc>
                <a:spcPts val="1575"/>
              </a:lnSpc>
            </a:pPr>
            <a:r>
              <a:rPr sz="1400" b="1" spc="-10" dirty="0">
                <a:solidFill>
                  <a:srgbClr val="050D9F"/>
                </a:solidFill>
                <a:latin typeface="Arial"/>
                <a:cs typeface="Arial"/>
              </a:rPr>
              <a:t>Co-primary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F</a:t>
            </a:r>
            <a:r>
              <a:rPr sz="1400" b="1" spc="-10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&amp;</a:t>
            </a:r>
            <a:r>
              <a:rPr sz="1400" b="1" spc="-5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050D9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179575" y="2540507"/>
            <a:ext cx="3735704" cy="1891664"/>
            <a:chOff x="1179575" y="2540507"/>
            <a:chExt cx="3735704" cy="1891664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9575" y="3590543"/>
              <a:ext cx="455650" cy="26974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39011" y="3669791"/>
              <a:ext cx="264160" cy="78105"/>
            </a:xfrm>
            <a:custGeom>
              <a:avLst/>
              <a:gdLst/>
              <a:ahLst/>
              <a:cxnLst/>
              <a:rect l="l" t="t" r="r" b="b"/>
              <a:pathLst>
                <a:path w="264159" h="78104">
                  <a:moveTo>
                    <a:pt x="38862" y="0"/>
                  </a:move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1"/>
                  </a:lnTo>
                  <a:lnTo>
                    <a:pt x="3053" y="53988"/>
                  </a:lnTo>
                  <a:lnTo>
                    <a:pt x="11382" y="66341"/>
                  </a:lnTo>
                  <a:lnTo>
                    <a:pt x="23735" y="74670"/>
                  </a:lnTo>
                  <a:lnTo>
                    <a:pt x="38862" y="77723"/>
                  </a:lnTo>
                  <a:lnTo>
                    <a:pt x="53988" y="74670"/>
                  </a:lnTo>
                  <a:lnTo>
                    <a:pt x="66341" y="66341"/>
                  </a:lnTo>
                  <a:lnTo>
                    <a:pt x="74670" y="53988"/>
                  </a:lnTo>
                  <a:lnTo>
                    <a:pt x="75108" y="51815"/>
                  </a:lnTo>
                  <a:lnTo>
                    <a:pt x="38862" y="51815"/>
                  </a:lnTo>
                  <a:lnTo>
                    <a:pt x="38862" y="25907"/>
                  </a:lnTo>
                  <a:lnTo>
                    <a:pt x="75108" y="25907"/>
                  </a:lnTo>
                  <a:lnTo>
                    <a:pt x="74670" y="23735"/>
                  </a:lnTo>
                  <a:lnTo>
                    <a:pt x="66341" y="11382"/>
                  </a:lnTo>
                  <a:lnTo>
                    <a:pt x="53988" y="3053"/>
                  </a:lnTo>
                  <a:lnTo>
                    <a:pt x="38862" y="0"/>
                  </a:lnTo>
                  <a:close/>
                </a:path>
                <a:path w="264159" h="78104">
                  <a:moveTo>
                    <a:pt x="186054" y="0"/>
                  </a:moveTo>
                  <a:lnTo>
                    <a:pt x="186054" y="77723"/>
                  </a:lnTo>
                  <a:lnTo>
                    <a:pt x="237871" y="51815"/>
                  </a:lnTo>
                  <a:lnTo>
                    <a:pt x="199009" y="51815"/>
                  </a:lnTo>
                  <a:lnTo>
                    <a:pt x="199009" y="25907"/>
                  </a:lnTo>
                  <a:lnTo>
                    <a:pt x="237870" y="25907"/>
                  </a:lnTo>
                  <a:lnTo>
                    <a:pt x="186054" y="0"/>
                  </a:lnTo>
                  <a:close/>
                </a:path>
                <a:path w="264159" h="78104">
                  <a:moveTo>
                    <a:pt x="75108" y="25907"/>
                  </a:moveTo>
                  <a:lnTo>
                    <a:pt x="38862" y="25907"/>
                  </a:lnTo>
                  <a:lnTo>
                    <a:pt x="38862" y="51815"/>
                  </a:lnTo>
                  <a:lnTo>
                    <a:pt x="75108" y="51815"/>
                  </a:lnTo>
                  <a:lnTo>
                    <a:pt x="77724" y="38861"/>
                  </a:lnTo>
                  <a:lnTo>
                    <a:pt x="75108" y="25907"/>
                  </a:lnTo>
                  <a:close/>
                </a:path>
                <a:path w="264159" h="78104">
                  <a:moveTo>
                    <a:pt x="186054" y="25907"/>
                  </a:moveTo>
                  <a:lnTo>
                    <a:pt x="75108" y="25907"/>
                  </a:lnTo>
                  <a:lnTo>
                    <a:pt x="77724" y="38861"/>
                  </a:lnTo>
                  <a:lnTo>
                    <a:pt x="75108" y="51815"/>
                  </a:lnTo>
                  <a:lnTo>
                    <a:pt x="186054" y="51815"/>
                  </a:lnTo>
                  <a:lnTo>
                    <a:pt x="186054" y="25907"/>
                  </a:lnTo>
                  <a:close/>
                </a:path>
                <a:path w="264159" h="78104">
                  <a:moveTo>
                    <a:pt x="237870" y="25907"/>
                  </a:moveTo>
                  <a:lnTo>
                    <a:pt x="199009" y="25907"/>
                  </a:lnTo>
                  <a:lnTo>
                    <a:pt x="199009" y="51815"/>
                  </a:lnTo>
                  <a:lnTo>
                    <a:pt x="237871" y="51815"/>
                  </a:lnTo>
                  <a:lnTo>
                    <a:pt x="263778" y="38861"/>
                  </a:lnTo>
                  <a:lnTo>
                    <a:pt x="237870" y="2590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99915" y="2540507"/>
              <a:ext cx="268249" cy="58064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998213" y="2657093"/>
              <a:ext cx="76200" cy="391160"/>
            </a:xfrm>
            <a:custGeom>
              <a:avLst/>
              <a:gdLst/>
              <a:ahLst/>
              <a:cxnLst/>
              <a:rect l="l" t="t" r="r" b="b"/>
              <a:pathLst>
                <a:path w="76200" h="391160">
                  <a:moveTo>
                    <a:pt x="28194" y="316457"/>
                  </a:moveTo>
                  <a:lnTo>
                    <a:pt x="23252" y="317458"/>
                  </a:lnTo>
                  <a:lnTo>
                    <a:pt x="11144" y="325643"/>
                  </a:lnTo>
                  <a:lnTo>
                    <a:pt x="2988" y="337758"/>
                  </a:lnTo>
                  <a:lnTo>
                    <a:pt x="0" y="352551"/>
                  </a:lnTo>
                  <a:lnTo>
                    <a:pt x="2988" y="367399"/>
                  </a:lnTo>
                  <a:lnTo>
                    <a:pt x="11144" y="379507"/>
                  </a:lnTo>
                  <a:lnTo>
                    <a:pt x="23252" y="387663"/>
                  </a:lnTo>
                  <a:lnTo>
                    <a:pt x="38100" y="390651"/>
                  </a:lnTo>
                  <a:lnTo>
                    <a:pt x="52947" y="387663"/>
                  </a:lnTo>
                  <a:lnTo>
                    <a:pt x="65055" y="379507"/>
                  </a:lnTo>
                  <a:lnTo>
                    <a:pt x="73211" y="367399"/>
                  </a:lnTo>
                  <a:lnTo>
                    <a:pt x="76200" y="352551"/>
                  </a:lnTo>
                  <a:lnTo>
                    <a:pt x="28194" y="352551"/>
                  </a:lnTo>
                  <a:lnTo>
                    <a:pt x="28194" y="316457"/>
                  </a:lnTo>
                  <a:close/>
                </a:path>
                <a:path w="76200" h="391160">
                  <a:moveTo>
                    <a:pt x="38100" y="314451"/>
                  </a:moveTo>
                  <a:lnTo>
                    <a:pt x="28194" y="316457"/>
                  </a:lnTo>
                  <a:lnTo>
                    <a:pt x="28194" y="352551"/>
                  </a:lnTo>
                  <a:lnTo>
                    <a:pt x="48006" y="352551"/>
                  </a:lnTo>
                  <a:lnTo>
                    <a:pt x="48006" y="316457"/>
                  </a:lnTo>
                  <a:lnTo>
                    <a:pt x="38100" y="314451"/>
                  </a:lnTo>
                  <a:close/>
                </a:path>
                <a:path w="76200" h="391160">
                  <a:moveTo>
                    <a:pt x="48006" y="316457"/>
                  </a:moveTo>
                  <a:lnTo>
                    <a:pt x="48006" y="352551"/>
                  </a:lnTo>
                  <a:lnTo>
                    <a:pt x="76200" y="352551"/>
                  </a:lnTo>
                  <a:lnTo>
                    <a:pt x="73211" y="337758"/>
                  </a:lnTo>
                  <a:lnTo>
                    <a:pt x="65055" y="325643"/>
                  </a:lnTo>
                  <a:lnTo>
                    <a:pt x="52947" y="317458"/>
                  </a:lnTo>
                  <a:lnTo>
                    <a:pt x="48006" y="316457"/>
                  </a:lnTo>
                  <a:close/>
                </a:path>
                <a:path w="76200" h="391160">
                  <a:moveTo>
                    <a:pt x="48006" y="63500"/>
                  </a:moveTo>
                  <a:lnTo>
                    <a:pt x="28194" y="63500"/>
                  </a:lnTo>
                  <a:lnTo>
                    <a:pt x="28194" y="316457"/>
                  </a:lnTo>
                  <a:lnTo>
                    <a:pt x="38100" y="314451"/>
                  </a:lnTo>
                  <a:lnTo>
                    <a:pt x="48006" y="314451"/>
                  </a:lnTo>
                  <a:lnTo>
                    <a:pt x="48006" y="63500"/>
                  </a:lnTo>
                  <a:close/>
                </a:path>
                <a:path w="76200" h="391160">
                  <a:moveTo>
                    <a:pt x="48006" y="314451"/>
                  </a:moveTo>
                  <a:lnTo>
                    <a:pt x="38100" y="314451"/>
                  </a:lnTo>
                  <a:lnTo>
                    <a:pt x="48006" y="316457"/>
                  </a:lnTo>
                  <a:lnTo>
                    <a:pt x="48006" y="314451"/>
                  </a:lnTo>
                  <a:close/>
                </a:path>
                <a:path w="76200" h="391160">
                  <a:moveTo>
                    <a:pt x="38100" y="0"/>
                  </a:moveTo>
                  <a:lnTo>
                    <a:pt x="0" y="76200"/>
                  </a:lnTo>
                  <a:lnTo>
                    <a:pt x="28194" y="76200"/>
                  </a:lnTo>
                  <a:lnTo>
                    <a:pt x="28194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91160">
                  <a:moveTo>
                    <a:pt x="69850" y="63500"/>
                  </a:moveTo>
                  <a:lnTo>
                    <a:pt x="48006" y="63500"/>
                  </a:lnTo>
                  <a:lnTo>
                    <a:pt x="48006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51631" y="2968751"/>
              <a:ext cx="1763268" cy="146304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85743" y="3163823"/>
              <a:ext cx="1540764" cy="112775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211068" y="3008375"/>
              <a:ext cx="1649095" cy="1350645"/>
            </a:xfrm>
            <a:custGeom>
              <a:avLst/>
              <a:gdLst/>
              <a:ahLst/>
              <a:cxnLst/>
              <a:rect l="l" t="t" r="r" b="b"/>
              <a:pathLst>
                <a:path w="1649095" h="1350645">
                  <a:moveTo>
                    <a:pt x="1423923" y="0"/>
                  </a:moveTo>
                  <a:lnTo>
                    <a:pt x="225044" y="0"/>
                  </a:lnTo>
                  <a:lnTo>
                    <a:pt x="179676" y="4570"/>
                  </a:lnTo>
                  <a:lnTo>
                    <a:pt x="137427" y="17678"/>
                  </a:lnTo>
                  <a:lnTo>
                    <a:pt x="99200" y="38422"/>
                  </a:lnTo>
                  <a:lnTo>
                    <a:pt x="65897" y="65897"/>
                  </a:lnTo>
                  <a:lnTo>
                    <a:pt x="38422" y="99200"/>
                  </a:lnTo>
                  <a:lnTo>
                    <a:pt x="17678" y="137427"/>
                  </a:lnTo>
                  <a:lnTo>
                    <a:pt x="4570" y="179676"/>
                  </a:lnTo>
                  <a:lnTo>
                    <a:pt x="0" y="225044"/>
                  </a:lnTo>
                  <a:lnTo>
                    <a:pt x="0" y="1125220"/>
                  </a:lnTo>
                  <a:lnTo>
                    <a:pt x="4570" y="1170587"/>
                  </a:lnTo>
                  <a:lnTo>
                    <a:pt x="17678" y="1212836"/>
                  </a:lnTo>
                  <a:lnTo>
                    <a:pt x="38422" y="1251063"/>
                  </a:lnTo>
                  <a:lnTo>
                    <a:pt x="65897" y="1284366"/>
                  </a:lnTo>
                  <a:lnTo>
                    <a:pt x="99200" y="1311841"/>
                  </a:lnTo>
                  <a:lnTo>
                    <a:pt x="137427" y="1332585"/>
                  </a:lnTo>
                  <a:lnTo>
                    <a:pt x="179676" y="1345693"/>
                  </a:lnTo>
                  <a:lnTo>
                    <a:pt x="225044" y="1350264"/>
                  </a:lnTo>
                  <a:lnTo>
                    <a:pt x="1423923" y="1350264"/>
                  </a:lnTo>
                  <a:lnTo>
                    <a:pt x="1469291" y="1345693"/>
                  </a:lnTo>
                  <a:lnTo>
                    <a:pt x="1511540" y="1332585"/>
                  </a:lnTo>
                  <a:lnTo>
                    <a:pt x="1549767" y="1311841"/>
                  </a:lnTo>
                  <a:lnTo>
                    <a:pt x="1583070" y="1284366"/>
                  </a:lnTo>
                  <a:lnTo>
                    <a:pt x="1610545" y="1251063"/>
                  </a:lnTo>
                  <a:lnTo>
                    <a:pt x="1631289" y="1212836"/>
                  </a:lnTo>
                  <a:lnTo>
                    <a:pt x="1644397" y="1170587"/>
                  </a:lnTo>
                  <a:lnTo>
                    <a:pt x="1648968" y="1125220"/>
                  </a:lnTo>
                  <a:lnTo>
                    <a:pt x="1648968" y="225044"/>
                  </a:lnTo>
                  <a:lnTo>
                    <a:pt x="1644397" y="179676"/>
                  </a:lnTo>
                  <a:lnTo>
                    <a:pt x="1631289" y="137427"/>
                  </a:lnTo>
                  <a:lnTo>
                    <a:pt x="1610545" y="99200"/>
                  </a:lnTo>
                  <a:lnTo>
                    <a:pt x="1583070" y="65897"/>
                  </a:lnTo>
                  <a:lnTo>
                    <a:pt x="1549767" y="38422"/>
                  </a:lnTo>
                  <a:lnTo>
                    <a:pt x="1511540" y="17678"/>
                  </a:lnTo>
                  <a:lnTo>
                    <a:pt x="1469291" y="4570"/>
                  </a:lnTo>
                  <a:lnTo>
                    <a:pt x="142392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440048" y="3238881"/>
            <a:ext cx="11906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7155" algn="just">
              <a:lnSpc>
                <a:spcPct val="100000"/>
              </a:lnSpc>
              <a:spcBef>
                <a:spcPts val="105"/>
              </a:spcBef>
            </a:pPr>
            <a:r>
              <a:rPr sz="1400" b="1" i="1" spc="-10" dirty="0">
                <a:solidFill>
                  <a:srgbClr val="050D9F"/>
                </a:solidFill>
                <a:latin typeface="Arial"/>
                <a:cs typeface="Arial"/>
              </a:rPr>
              <a:t>Promissing </a:t>
            </a: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benefit</a:t>
            </a:r>
            <a:r>
              <a:rPr sz="1400" b="1" spc="-55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(</a:t>
            </a:r>
            <a:r>
              <a:rPr sz="1400" dirty="0">
                <a:solidFill>
                  <a:srgbClr val="050D9F"/>
                </a:solidFill>
                <a:latin typeface="Cambria Math"/>
                <a:cs typeface="Cambria Math"/>
              </a:rPr>
              <a:t>𝚫</a:t>
            </a: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)</a:t>
            </a:r>
            <a:r>
              <a:rPr sz="1400" b="1" spc="-15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50D9F"/>
                </a:solidFill>
                <a:latin typeface="Arial"/>
                <a:cs typeface="Arial"/>
              </a:rPr>
              <a:t>in </a:t>
            </a: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either</a:t>
            </a:r>
            <a:r>
              <a:rPr sz="1400" b="1" spc="-40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C</a:t>
            </a:r>
            <a:r>
              <a:rPr sz="1400" b="1" spc="-20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or</a:t>
            </a:r>
            <a:r>
              <a:rPr sz="1400" b="1" spc="-15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50D9F"/>
                </a:solidFill>
                <a:latin typeface="Arial"/>
                <a:cs typeface="Arial"/>
              </a:rPr>
              <a:t>S? </a:t>
            </a:r>
            <a:r>
              <a:rPr sz="1400" dirty="0">
                <a:solidFill>
                  <a:srgbClr val="050D9F"/>
                </a:solidFill>
                <a:latin typeface="Arial MT"/>
                <a:cs typeface="Arial MT"/>
              </a:rPr>
              <a:t>(bar</a:t>
            </a:r>
            <a:r>
              <a:rPr sz="1400" spc="-25" dirty="0">
                <a:solidFill>
                  <a:srgbClr val="050D9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50D9F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050D9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50D9F"/>
                </a:solidFill>
                <a:latin typeface="Arial MT"/>
                <a:cs typeface="Arial MT"/>
              </a:rPr>
              <a:t>S &gt;</a:t>
            </a:r>
            <a:r>
              <a:rPr sz="1400" spc="-10" dirty="0">
                <a:solidFill>
                  <a:srgbClr val="050D9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50D9F"/>
                </a:solidFill>
                <a:latin typeface="Arial MT"/>
                <a:cs typeface="Arial MT"/>
              </a:rPr>
              <a:t>C)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355335" y="2287536"/>
            <a:ext cx="2319655" cy="1021080"/>
            <a:chOff x="5355335" y="2287536"/>
            <a:chExt cx="2319655" cy="1021080"/>
          </a:xfrm>
        </p:grpSpPr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55335" y="2287536"/>
              <a:ext cx="2319527" cy="102106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41263" y="2366746"/>
              <a:ext cx="1990343" cy="91442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427725" y="2340102"/>
              <a:ext cx="2179320" cy="882650"/>
            </a:xfrm>
            <a:custGeom>
              <a:avLst/>
              <a:gdLst/>
              <a:ahLst/>
              <a:cxnLst/>
              <a:rect l="l" t="t" r="r" b="b"/>
              <a:pathLst>
                <a:path w="2179320" h="882650">
                  <a:moveTo>
                    <a:pt x="2032253" y="0"/>
                  </a:moveTo>
                  <a:lnTo>
                    <a:pt x="147065" y="0"/>
                  </a:lnTo>
                  <a:lnTo>
                    <a:pt x="100559" y="7491"/>
                  </a:lnTo>
                  <a:lnTo>
                    <a:pt x="60185" y="28358"/>
                  </a:lnTo>
                  <a:lnTo>
                    <a:pt x="28358" y="60185"/>
                  </a:lnTo>
                  <a:lnTo>
                    <a:pt x="7491" y="100559"/>
                  </a:lnTo>
                  <a:lnTo>
                    <a:pt x="0" y="147065"/>
                  </a:lnTo>
                  <a:lnTo>
                    <a:pt x="0" y="735330"/>
                  </a:lnTo>
                  <a:lnTo>
                    <a:pt x="7491" y="781836"/>
                  </a:lnTo>
                  <a:lnTo>
                    <a:pt x="28358" y="822210"/>
                  </a:lnTo>
                  <a:lnTo>
                    <a:pt x="60185" y="854037"/>
                  </a:lnTo>
                  <a:lnTo>
                    <a:pt x="100559" y="874904"/>
                  </a:lnTo>
                  <a:lnTo>
                    <a:pt x="147065" y="882396"/>
                  </a:lnTo>
                  <a:lnTo>
                    <a:pt x="2032253" y="882396"/>
                  </a:lnTo>
                  <a:lnTo>
                    <a:pt x="2078760" y="874904"/>
                  </a:lnTo>
                  <a:lnTo>
                    <a:pt x="2119134" y="854037"/>
                  </a:lnTo>
                  <a:lnTo>
                    <a:pt x="2150961" y="822210"/>
                  </a:lnTo>
                  <a:lnTo>
                    <a:pt x="2171828" y="781836"/>
                  </a:lnTo>
                  <a:lnTo>
                    <a:pt x="2179320" y="735330"/>
                  </a:lnTo>
                  <a:lnTo>
                    <a:pt x="2179320" y="147065"/>
                  </a:lnTo>
                  <a:lnTo>
                    <a:pt x="2171828" y="100559"/>
                  </a:lnTo>
                  <a:lnTo>
                    <a:pt x="2150961" y="60185"/>
                  </a:lnTo>
                  <a:lnTo>
                    <a:pt x="2119134" y="28358"/>
                  </a:lnTo>
                  <a:lnTo>
                    <a:pt x="2078760" y="7491"/>
                  </a:lnTo>
                  <a:lnTo>
                    <a:pt x="20322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27725" y="2340102"/>
              <a:ext cx="2179320" cy="882650"/>
            </a:xfrm>
            <a:custGeom>
              <a:avLst/>
              <a:gdLst/>
              <a:ahLst/>
              <a:cxnLst/>
              <a:rect l="l" t="t" r="r" b="b"/>
              <a:pathLst>
                <a:path w="2179320" h="882650">
                  <a:moveTo>
                    <a:pt x="0" y="147065"/>
                  </a:moveTo>
                  <a:lnTo>
                    <a:pt x="7491" y="100559"/>
                  </a:lnTo>
                  <a:lnTo>
                    <a:pt x="28358" y="60185"/>
                  </a:lnTo>
                  <a:lnTo>
                    <a:pt x="60185" y="28358"/>
                  </a:lnTo>
                  <a:lnTo>
                    <a:pt x="100559" y="7491"/>
                  </a:lnTo>
                  <a:lnTo>
                    <a:pt x="147065" y="0"/>
                  </a:lnTo>
                  <a:lnTo>
                    <a:pt x="2032253" y="0"/>
                  </a:lnTo>
                  <a:lnTo>
                    <a:pt x="2078760" y="7491"/>
                  </a:lnTo>
                  <a:lnTo>
                    <a:pt x="2119134" y="28358"/>
                  </a:lnTo>
                  <a:lnTo>
                    <a:pt x="2150961" y="60185"/>
                  </a:lnTo>
                  <a:lnTo>
                    <a:pt x="2171828" y="100559"/>
                  </a:lnTo>
                  <a:lnTo>
                    <a:pt x="2179320" y="147065"/>
                  </a:lnTo>
                  <a:lnTo>
                    <a:pt x="2179320" y="735330"/>
                  </a:lnTo>
                  <a:lnTo>
                    <a:pt x="2171828" y="781836"/>
                  </a:lnTo>
                  <a:lnTo>
                    <a:pt x="2150961" y="822210"/>
                  </a:lnTo>
                  <a:lnTo>
                    <a:pt x="2119134" y="854037"/>
                  </a:lnTo>
                  <a:lnTo>
                    <a:pt x="2078760" y="874904"/>
                  </a:lnTo>
                  <a:lnTo>
                    <a:pt x="2032253" y="882396"/>
                  </a:lnTo>
                  <a:lnTo>
                    <a:pt x="147065" y="882396"/>
                  </a:lnTo>
                  <a:lnTo>
                    <a:pt x="100559" y="874904"/>
                  </a:lnTo>
                  <a:lnTo>
                    <a:pt x="60185" y="854037"/>
                  </a:lnTo>
                  <a:lnTo>
                    <a:pt x="28358" y="822210"/>
                  </a:lnTo>
                  <a:lnTo>
                    <a:pt x="7491" y="781836"/>
                  </a:lnTo>
                  <a:lnTo>
                    <a:pt x="0" y="735330"/>
                  </a:lnTo>
                  <a:lnTo>
                    <a:pt x="0" y="147065"/>
                  </a:lnTo>
                  <a:close/>
                </a:path>
              </a:pathLst>
            </a:custGeom>
            <a:ln w="2590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69915" y="2441829"/>
            <a:ext cx="1694814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4175" marR="30480" indent="-34671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Only</a:t>
            </a:r>
            <a:r>
              <a:rPr sz="1400" b="1" spc="-10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50D9F"/>
                </a:solidFill>
                <a:latin typeface="Cambria Math"/>
                <a:cs typeface="Cambria Math"/>
              </a:rPr>
              <a:t>𝚫</a:t>
            </a:r>
            <a:r>
              <a:rPr sz="1500" baseline="-16666" dirty="0">
                <a:solidFill>
                  <a:srgbClr val="050D9F"/>
                </a:solidFill>
                <a:latin typeface="Cambria Math"/>
                <a:cs typeface="Cambria Math"/>
              </a:rPr>
              <a:t>𝑪</a:t>
            </a:r>
            <a:r>
              <a:rPr sz="1500" spc="337" baseline="-16666" dirty="0">
                <a:solidFill>
                  <a:srgbClr val="050D9F"/>
                </a:solidFill>
                <a:latin typeface="Cambria Math"/>
                <a:cs typeface="Cambria Math"/>
              </a:rPr>
              <a:t> </a:t>
            </a:r>
            <a:r>
              <a:rPr sz="1400" b="1" spc="-10" dirty="0">
                <a:solidFill>
                  <a:srgbClr val="050D9F"/>
                </a:solidFill>
                <a:latin typeface="Arial"/>
                <a:cs typeface="Arial"/>
              </a:rPr>
              <a:t>promising: </a:t>
            </a: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Select</a:t>
            </a:r>
            <a:r>
              <a:rPr sz="1400" b="1" spc="-30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F</a:t>
            </a:r>
            <a:r>
              <a:rPr sz="1400" b="1" spc="-10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050D9F"/>
                </a:solidFill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Target</a:t>
            </a:r>
            <a:r>
              <a:rPr sz="1400" b="1" spc="-30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50D9F"/>
                </a:solidFill>
                <a:latin typeface="Arial"/>
                <a:cs typeface="Arial"/>
              </a:rPr>
              <a:t>Population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367528" y="3267430"/>
            <a:ext cx="2307590" cy="915035"/>
            <a:chOff x="5367528" y="3267430"/>
            <a:chExt cx="2307590" cy="915035"/>
          </a:xfrm>
        </p:grpSpPr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67528" y="3268992"/>
              <a:ext cx="2307335" cy="85799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93436" y="3267430"/>
              <a:ext cx="2250948" cy="91442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439918" y="3321558"/>
              <a:ext cx="2167255" cy="719455"/>
            </a:xfrm>
            <a:custGeom>
              <a:avLst/>
              <a:gdLst/>
              <a:ahLst/>
              <a:cxnLst/>
              <a:rect l="l" t="t" r="r" b="b"/>
              <a:pathLst>
                <a:path w="2167254" h="719454">
                  <a:moveTo>
                    <a:pt x="2047239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39"/>
                  </a:lnTo>
                  <a:lnTo>
                    <a:pt x="9427" y="646086"/>
                  </a:lnTo>
                  <a:lnTo>
                    <a:pt x="35131" y="684196"/>
                  </a:lnTo>
                  <a:lnTo>
                    <a:pt x="73241" y="709900"/>
                  </a:lnTo>
                  <a:lnTo>
                    <a:pt x="119887" y="719327"/>
                  </a:lnTo>
                  <a:lnTo>
                    <a:pt x="2047239" y="719327"/>
                  </a:lnTo>
                  <a:lnTo>
                    <a:pt x="2093886" y="709900"/>
                  </a:lnTo>
                  <a:lnTo>
                    <a:pt x="2131996" y="684196"/>
                  </a:lnTo>
                  <a:lnTo>
                    <a:pt x="2157700" y="646086"/>
                  </a:lnTo>
                  <a:lnTo>
                    <a:pt x="2167128" y="599439"/>
                  </a:lnTo>
                  <a:lnTo>
                    <a:pt x="2167128" y="119887"/>
                  </a:lnTo>
                  <a:lnTo>
                    <a:pt x="2157700" y="73241"/>
                  </a:lnTo>
                  <a:lnTo>
                    <a:pt x="2131996" y="35131"/>
                  </a:lnTo>
                  <a:lnTo>
                    <a:pt x="2093886" y="9427"/>
                  </a:lnTo>
                  <a:lnTo>
                    <a:pt x="2047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439918" y="3321558"/>
              <a:ext cx="2167255" cy="719455"/>
            </a:xfrm>
            <a:custGeom>
              <a:avLst/>
              <a:gdLst/>
              <a:ahLst/>
              <a:cxnLst/>
              <a:rect l="l" t="t" r="r" b="b"/>
              <a:pathLst>
                <a:path w="2167254" h="71945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2047239" y="0"/>
                  </a:lnTo>
                  <a:lnTo>
                    <a:pt x="2093886" y="9427"/>
                  </a:lnTo>
                  <a:lnTo>
                    <a:pt x="2131996" y="35131"/>
                  </a:lnTo>
                  <a:lnTo>
                    <a:pt x="2157700" y="73241"/>
                  </a:lnTo>
                  <a:lnTo>
                    <a:pt x="2167128" y="119887"/>
                  </a:lnTo>
                  <a:lnTo>
                    <a:pt x="2167128" y="599439"/>
                  </a:lnTo>
                  <a:lnTo>
                    <a:pt x="2157700" y="646086"/>
                  </a:lnTo>
                  <a:lnTo>
                    <a:pt x="2131996" y="684196"/>
                  </a:lnTo>
                  <a:lnTo>
                    <a:pt x="2093886" y="709900"/>
                  </a:lnTo>
                  <a:lnTo>
                    <a:pt x="2047239" y="719327"/>
                  </a:lnTo>
                  <a:lnTo>
                    <a:pt x="119887" y="719327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2590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548376" y="3342513"/>
            <a:ext cx="19500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6280" algn="l"/>
                <a:tab pos="1016635" algn="l"/>
              </a:tabLst>
            </a:pPr>
            <a:r>
              <a:rPr sz="1400" b="1" dirty="0">
                <a:latin typeface="Arial"/>
                <a:cs typeface="Arial"/>
              </a:rPr>
              <a:t>Both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𝚫</a:t>
            </a:r>
            <a:r>
              <a:rPr sz="1400" dirty="0">
                <a:latin typeface="Cambria Math"/>
                <a:cs typeface="Cambria Math"/>
              </a:rPr>
              <a:t>	</a:t>
            </a:r>
            <a:r>
              <a:rPr sz="1400" b="1" spc="-25" dirty="0">
                <a:latin typeface="Arial"/>
                <a:cs typeface="Arial"/>
              </a:rPr>
              <a:t>,</a:t>
            </a:r>
            <a:r>
              <a:rPr sz="1400" spc="-25" dirty="0">
                <a:latin typeface="Cambria Math"/>
                <a:cs typeface="Cambria Math"/>
              </a:rPr>
              <a:t>𝚫</a:t>
            </a:r>
            <a:r>
              <a:rPr sz="1400" dirty="0">
                <a:latin typeface="Cambria Math"/>
                <a:cs typeface="Cambria Math"/>
              </a:rPr>
              <a:t>	</a:t>
            </a:r>
            <a:r>
              <a:rPr sz="1400" b="1" spc="-10" dirty="0">
                <a:latin typeface="Arial"/>
                <a:cs typeface="Arial"/>
              </a:rPr>
              <a:t>promising: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06871" y="3427856"/>
            <a:ext cx="1633220" cy="5810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25450">
              <a:lnSpc>
                <a:spcPts val="1095"/>
              </a:lnSpc>
              <a:spcBef>
                <a:spcPts val="120"/>
              </a:spcBef>
              <a:tabLst>
                <a:tab pos="728345" algn="l"/>
              </a:tabLst>
            </a:pPr>
            <a:r>
              <a:rPr sz="1000" spc="-50" dirty="0">
                <a:latin typeface="Cambria Math"/>
                <a:cs typeface="Cambria Math"/>
              </a:rPr>
              <a:t>𝑪</a:t>
            </a:r>
            <a:r>
              <a:rPr sz="1000" dirty="0">
                <a:latin typeface="Cambria Math"/>
                <a:cs typeface="Cambria Math"/>
              </a:rPr>
              <a:t>	</a:t>
            </a:r>
            <a:r>
              <a:rPr sz="1000" spc="-50" dirty="0">
                <a:latin typeface="Cambria Math"/>
                <a:cs typeface="Cambria Math"/>
              </a:rPr>
              <a:t>𝑺</a:t>
            </a:r>
            <a:endParaRPr sz="1000">
              <a:latin typeface="Cambria Math"/>
              <a:cs typeface="Cambria Math"/>
            </a:endParaRPr>
          </a:p>
          <a:p>
            <a:pPr marL="86995">
              <a:lnSpc>
                <a:spcPts val="1575"/>
              </a:lnSpc>
            </a:pPr>
            <a:r>
              <a:rPr sz="1400" b="1" dirty="0">
                <a:latin typeface="Arial"/>
                <a:cs typeface="Arial"/>
              </a:rPr>
              <a:t>Select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Target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Populations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355335" y="4108678"/>
            <a:ext cx="2319655" cy="954405"/>
            <a:chOff x="5355335" y="4108678"/>
            <a:chExt cx="2319655" cy="954405"/>
          </a:xfrm>
        </p:grpSpPr>
        <p:pic>
          <p:nvPicPr>
            <p:cNvPr id="60" name="object 6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55335" y="4108678"/>
              <a:ext cx="2319527" cy="94185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45835" y="4148302"/>
              <a:ext cx="1982723" cy="91442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427725" y="4161282"/>
              <a:ext cx="2179320" cy="803275"/>
            </a:xfrm>
            <a:custGeom>
              <a:avLst/>
              <a:gdLst/>
              <a:ahLst/>
              <a:cxnLst/>
              <a:rect l="l" t="t" r="r" b="b"/>
              <a:pathLst>
                <a:path w="2179320" h="803275">
                  <a:moveTo>
                    <a:pt x="2045462" y="0"/>
                  </a:moveTo>
                  <a:lnTo>
                    <a:pt x="133858" y="0"/>
                  </a:lnTo>
                  <a:lnTo>
                    <a:pt x="91553" y="6825"/>
                  </a:lnTo>
                  <a:lnTo>
                    <a:pt x="54809" y="25830"/>
                  </a:lnTo>
                  <a:lnTo>
                    <a:pt x="25830" y="54809"/>
                  </a:lnTo>
                  <a:lnTo>
                    <a:pt x="6825" y="91553"/>
                  </a:lnTo>
                  <a:lnTo>
                    <a:pt x="0" y="133858"/>
                  </a:lnTo>
                  <a:lnTo>
                    <a:pt x="0" y="669290"/>
                  </a:lnTo>
                  <a:lnTo>
                    <a:pt x="6825" y="711594"/>
                  </a:lnTo>
                  <a:lnTo>
                    <a:pt x="25830" y="748338"/>
                  </a:lnTo>
                  <a:lnTo>
                    <a:pt x="54809" y="777317"/>
                  </a:lnTo>
                  <a:lnTo>
                    <a:pt x="91553" y="796322"/>
                  </a:lnTo>
                  <a:lnTo>
                    <a:pt x="133858" y="803148"/>
                  </a:lnTo>
                  <a:lnTo>
                    <a:pt x="2045462" y="803148"/>
                  </a:lnTo>
                  <a:lnTo>
                    <a:pt x="2087766" y="796322"/>
                  </a:lnTo>
                  <a:lnTo>
                    <a:pt x="2124510" y="777317"/>
                  </a:lnTo>
                  <a:lnTo>
                    <a:pt x="2153489" y="748338"/>
                  </a:lnTo>
                  <a:lnTo>
                    <a:pt x="2172494" y="711594"/>
                  </a:lnTo>
                  <a:lnTo>
                    <a:pt x="2179320" y="669290"/>
                  </a:lnTo>
                  <a:lnTo>
                    <a:pt x="2179320" y="133858"/>
                  </a:lnTo>
                  <a:lnTo>
                    <a:pt x="2172494" y="91553"/>
                  </a:lnTo>
                  <a:lnTo>
                    <a:pt x="2153489" y="54809"/>
                  </a:lnTo>
                  <a:lnTo>
                    <a:pt x="2124510" y="25830"/>
                  </a:lnTo>
                  <a:lnTo>
                    <a:pt x="2087766" y="6825"/>
                  </a:lnTo>
                  <a:lnTo>
                    <a:pt x="2045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27725" y="4161282"/>
              <a:ext cx="2179320" cy="803275"/>
            </a:xfrm>
            <a:custGeom>
              <a:avLst/>
              <a:gdLst/>
              <a:ahLst/>
              <a:cxnLst/>
              <a:rect l="l" t="t" r="r" b="b"/>
              <a:pathLst>
                <a:path w="2179320" h="803275">
                  <a:moveTo>
                    <a:pt x="0" y="133858"/>
                  </a:moveTo>
                  <a:lnTo>
                    <a:pt x="6825" y="91553"/>
                  </a:lnTo>
                  <a:lnTo>
                    <a:pt x="25830" y="54809"/>
                  </a:lnTo>
                  <a:lnTo>
                    <a:pt x="54809" y="25830"/>
                  </a:lnTo>
                  <a:lnTo>
                    <a:pt x="91553" y="6825"/>
                  </a:lnTo>
                  <a:lnTo>
                    <a:pt x="133858" y="0"/>
                  </a:lnTo>
                  <a:lnTo>
                    <a:pt x="2045462" y="0"/>
                  </a:lnTo>
                  <a:lnTo>
                    <a:pt x="2087766" y="6825"/>
                  </a:lnTo>
                  <a:lnTo>
                    <a:pt x="2124510" y="25830"/>
                  </a:lnTo>
                  <a:lnTo>
                    <a:pt x="2153489" y="54809"/>
                  </a:lnTo>
                  <a:lnTo>
                    <a:pt x="2172494" y="91553"/>
                  </a:lnTo>
                  <a:lnTo>
                    <a:pt x="2179320" y="133858"/>
                  </a:lnTo>
                  <a:lnTo>
                    <a:pt x="2179320" y="669290"/>
                  </a:lnTo>
                  <a:lnTo>
                    <a:pt x="2172494" y="711594"/>
                  </a:lnTo>
                  <a:lnTo>
                    <a:pt x="2153489" y="748338"/>
                  </a:lnTo>
                  <a:lnTo>
                    <a:pt x="2124510" y="777317"/>
                  </a:lnTo>
                  <a:lnTo>
                    <a:pt x="2087766" y="796322"/>
                  </a:lnTo>
                  <a:lnTo>
                    <a:pt x="2045462" y="803148"/>
                  </a:lnTo>
                  <a:lnTo>
                    <a:pt x="133858" y="803148"/>
                  </a:lnTo>
                  <a:lnTo>
                    <a:pt x="91553" y="796322"/>
                  </a:lnTo>
                  <a:lnTo>
                    <a:pt x="54809" y="777317"/>
                  </a:lnTo>
                  <a:lnTo>
                    <a:pt x="25830" y="748338"/>
                  </a:lnTo>
                  <a:lnTo>
                    <a:pt x="6825" y="711594"/>
                  </a:lnTo>
                  <a:lnTo>
                    <a:pt x="0" y="669290"/>
                  </a:lnTo>
                  <a:lnTo>
                    <a:pt x="0" y="133858"/>
                  </a:lnTo>
                  <a:close/>
                </a:path>
              </a:pathLst>
            </a:custGeom>
            <a:ln w="25908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675121" y="4224909"/>
            <a:ext cx="16871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30480" indent="-33591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Only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Cambria Math"/>
                <a:cs typeface="Cambria Math"/>
              </a:rPr>
              <a:t>𝚫</a:t>
            </a:r>
            <a:r>
              <a:rPr sz="1500" baseline="-16666" dirty="0">
                <a:solidFill>
                  <a:srgbClr val="FF0000"/>
                </a:solidFill>
                <a:latin typeface="Cambria Math"/>
                <a:cs typeface="Cambria Math"/>
              </a:rPr>
              <a:t>𝑺</a:t>
            </a:r>
            <a:r>
              <a:rPr sz="1500" spc="337" baseline="-1666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promising: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Select</a:t>
            </a:r>
            <a:r>
              <a:rPr sz="1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endParaRPr sz="1400">
              <a:latin typeface="Arial"/>
              <a:cs typeface="Arial"/>
            </a:endParaRPr>
          </a:p>
          <a:p>
            <a:pPr marL="88265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Target</a:t>
            </a:r>
            <a:r>
              <a:rPr sz="14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Population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762500" y="2662415"/>
            <a:ext cx="4381500" cy="2052955"/>
            <a:chOff x="4762500" y="2662415"/>
            <a:chExt cx="4381500" cy="2052955"/>
          </a:xfrm>
        </p:grpSpPr>
        <p:pic>
          <p:nvPicPr>
            <p:cNvPr id="66" name="object 6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62500" y="2662415"/>
              <a:ext cx="798588" cy="1133868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821935" y="2741676"/>
              <a:ext cx="606425" cy="981710"/>
            </a:xfrm>
            <a:custGeom>
              <a:avLst/>
              <a:gdLst/>
              <a:ahLst/>
              <a:cxnLst/>
              <a:rect l="l" t="t" r="r" b="b"/>
              <a:pathLst>
                <a:path w="606425" h="981710">
                  <a:moveTo>
                    <a:pt x="38862" y="903605"/>
                  </a:moveTo>
                  <a:lnTo>
                    <a:pt x="23735" y="906658"/>
                  </a:lnTo>
                  <a:lnTo>
                    <a:pt x="11382" y="914987"/>
                  </a:lnTo>
                  <a:lnTo>
                    <a:pt x="3053" y="927340"/>
                  </a:lnTo>
                  <a:lnTo>
                    <a:pt x="0" y="942467"/>
                  </a:lnTo>
                  <a:lnTo>
                    <a:pt x="3053" y="957593"/>
                  </a:lnTo>
                  <a:lnTo>
                    <a:pt x="11382" y="969946"/>
                  </a:lnTo>
                  <a:lnTo>
                    <a:pt x="23735" y="978275"/>
                  </a:lnTo>
                  <a:lnTo>
                    <a:pt x="38862" y="981329"/>
                  </a:lnTo>
                  <a:lnTo>
                    <a:pt x="53988" y="978275"/>
                  </a:lnTo>
                  <a:lnTo>
                    <a:pt x="66341" y="969946"/>
                  </a:lnTo>
                  <a:lnTo>
                    <a:pt x="74670" y="957593"/>
                  </a:lnTo>
                  <a:lnTo>
                    <a:pt x="75108" y="955421"/>
                  </a:lnTo>
                  <a:lnTo>
                    <a:pt x="38862" y="955421"/>
                  </a:lnTo>
                  <a:lnTo>
                    <a:pt x="38862" y="929513"/>
                  </a:lnTo>
                  <a:lnTo>
                    <a:pt x="75108" y="929513"/>
                  </a:lnTo>
                  <a:lnTo>
                    <a:pt x="74670" y="927340"/>
                  </a:lnTo>
                  <a:lnTo>
                    <a:pt x="66341" y="914987"/>
                  </a:lnTo>
                  <a:lnTo>
                    <a:pt x="53988" y="906658"/>
                  </a:lnTo>
                  <a:lnTo>
                    <a:pt x="38862" y="903605"/>
                  </a:lnTo>
                  <a:close/>
                </a:path>
                <a:path w="606425" h="981710">
                  <a:moveTo>
                    <a:pt x="75108" y="929513"/>
                  </a:moveTo>
                  <a:lnTo>
                    <a:pt x="38862" y="929513"/>
                  </a:lnTo>
                  <a:lnTo>
                    <a:pt x="38862" y="955421"/>
                  </a:lnTo>
                  <a:lnTo>
                    <a:pt x="75108" y="955421"/>
                  </a:lnTo>
                  <a:lnTo>
                    <a:pt x="77724" y="942467"/>
                  </a:lnTo>
                  <a:lnTo>
                    <a:pt x="75108" y="929513"/>
                  </a:lnTo>
                  <a:close/>
                </a:path>
                <a:path w="606425" h="981710">
                  <a:moveTo>
                    <a:pt x="309625" y="929513"/>
                  </a:moveTo>
                  <a:lnTo>
                    <a:pt x="75108" y="929513"/>
                  </a:lnTo>
                  <a:lnTo>
                    <a:pt x="77724" y="942467"/>
                  </a:lnTo>
                  <a:lnTo>
                    <a:pt x="75108" y="955421"/>
                  </a:lnTo>
                  <a:lnTo>
                    <a:pt x="329691" y="955421"/>
                  </a:lnTo>
                  <a:lnTo>
                    <a:pt x="335534" y="949579"/>
                  </a:lnTo>
                  <a:lnTo>
                    <a:pt x="335534" y="942467"/>
                  </a:lnTo>
                  <a:lnTo>
                    <a:pt x="309625" y="942467"/>
                  </a:lnTo>
                  <a:lnTo>
                    <a:pt x="309625" y="929513"/>
                  </a:lnTo>
                  <a:close/>
                </a:path>
                <a:path w="606425" h="981710">
                  <a:moveTo>
                    <a:pt x="528574" y="25908"/>
                  </a:moveTo>
                  <a:lnTo>
                    <a:pt x="315340" y="25908"/>
                  </a:lnTo>
                  <a:lnTo>
                    <a:pt x="309625" y="31750"/>
                  </a:lnTo>
                  <a:lnTo>
                    <a:pt x="309625" y="942467"/>
                  </a:lnTo>
                  <a:lnTo>
                    <a:pt x="322579" y="929513"/>
                  </a:lnTo>
                  <a:lnTo>
                    <a:pt x="335534" y="929513"/>
                  </a:lnTo>
                  <a:lnTo>
                    <a:pt x="335534" y="51815"/>
                  </a:lnTo>
                  <a:lnTo>
                    <a:pt x="322579" y="51815"/>
                  </a:lnTo>
                  <a:lnTo>
                    <a:pt x="335534" y="38862"/>
                  </a:lnTo>
                  <a:lnTo>
                    <a:pt x="528574" y="38862"/>
                  </a:lnTo>
                  <a:lnTo>
                    <a:pt x="528574" y="25908"/>
                  </a:lnTo>
                  <a:close/>
                </a:path>
                <a:path w="606425" h="981710">
                  <a:moveTo>
                    <a:pt x="335534" y="929513"/>
                  </a:moveTo>
                  <a:lnTo>
                    <a:pt x="322579" y="929513"/>
                  </a:lnTo>
                  <a:lnTo>
                    <a:pt x="309625" y="942467"/>
                  </a:lnTo>
                  <a:lnTo>
                    <a:pt x="335534" y="942467"/>
                  </a:lnTo>
                  <a:lnTo>
                    <a:pt x="335534" y="929513"/>
                  </a:lnTo>
                  <a:close/>
                </a:path>
                <a:path w="606425" h="981710">
                  <a:moveTo>
                    <a:pt x="528574" y="0"/>
                  </a:moveTo>
                  <a:lnTo>
                    <a:pt x="528574" y="77724"/>
                  </a:lnTo>
                  <a:lnTo>
                    <a:pt x="580390" y="51815"/>
                  </a:lnTo>
                  <a:lnTo>
                    <a:pt x="541527" y="51815"/>
                  </a:lnTo>
                  <a:lnTo>
                    <a:pt x="541527" y="25908"/>
                  </a:lnTo>
                  <a:lnTo>
                    <a:pt x="580390" y="25908"/>
                  </a:lnTo>
                  <a:lnTo>
                    <a:pt x="528574" y="0"/>
                  </a:lnTo>
                  <a:close/>
                </a:path>
                <a:path w="606425" h="981710">
                  <a:moveTo>
                    <a:pt x="335534" y="38862"/>
                  </a:moveTo>
                  <a:lnTo>
                    <a:pt x="322579" y="51815"/>
                  </a:lnTo>
                  <a:lnTo>
                    <a:pt x="335534" y="51815"/>
                  </a:lnTo>
                  <a:lnTo>
                    <a:pt x="335534" y="38862"/>
                  </a:lnTo>
                  <a:close/>
                </a:path>
                <a:path w="606425" h="981710">
                  <a:moveTo>
                    <a:pt x="528574" y="38862"/>
                  </a:moveTo>
                  <a:lnTo>
                    <a:pt x="335534" y="38862"/>
                  </a:lnTo>
                  <a:lnTo>
                    <a:pt x="335534" y="51815"/>
                  </a:lnTo>
                  <a:lnTo>
                    <a:pt x="528574" y="51815"/>
                  </a:lnTo>
                  <a:lnTo>
                    <a:pt x="528574" y="38862"/>
                  </a:lnTo>
                  <a:close/>
                </a:path>
                <a:path w="606425" h="981710">
                  <a:moveTo>
                    <a:pt x="580390" y="25908"/>
                  </a:moveTo>
                  <a:lnTo>
                    <a:pt x="541527" y="25908"/>
                  </a:lnTo>
                  <a:lnTo>
                    <a:pt x="541527" y="51815"/>
                  </a:lnTo>
                  <a:lnTo>
                    <a:pt x="580390" y="51815"/>
                  </a:lnTo>
                  <a:lnTo>
                    <a:pt x="606298" y="38862"/>
                  </a:lnTo>
                  <a:lnTo>
                    <a:pt x="580390" y="2590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762500" y="3605784"/>
              <a:ext cx="798588" cy="110947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821935" y="3645408"/>
              <a:ext cx="606425" cy="956944"/>
            </a:xfrm>
            <a:custGeom>
              <a:avLst/>
              <a:gdLst/>
              <a:ahLst/>
              <a:cxnLst/>
              <a:rect l="l" t="t" r="r" b="b"/>
              <a:pathLst>
                <a:path w="606425" h="956945">
                  <a:moveTo>
                    <a:pt x="528574" y="878967"/>
                  </a:moveTo>
                  <a:lnTo>
                    <a:pt x="528574" y="956691"/>
                  </a:lnTo>
                  <a:lnTo>
                    <a:pt x="580389" y="930783"/>
                  </a:lnTo>
                  <a:lnTo>
                    <a:pt x="541527" y="930783"/>
                  </a:lnTo>
                  <a:lnTo>
                    <a:pt x="541527" y="904875"/>
                  </a:lnTo>
                  <a:lnTo>
                    <a:pt x="580390" y="904875"/>
                  </a:lnTo>
                  <a:lnTo>
                    <a:pt x="528574" y="878967"/>
                  </a:lnTo>
                  <a:close/>
                </a:path>
                <a:path w="606425" h="956945">
                  <a:moveTo>
                    <a:pt x="309625" y="38862"/>
                  </a:moveTo>
                  <a:lnTo>
                    <a:pt x="309625" y="924941"/>
                  </a:lnTo>
                  <a:lnTo>
                    <a:pt x="315340" y="930783"/>
                  </a:lnTo>
                  <a:lnTo>
                    <a:pt x="528574" y="930783"/>
                  </a:lnTo>
                  <a:lnTo>
                    <a:pt x="528574" y="917829"/>
                  </a:lnTo>
                  <a:lnTo>
                    <a:pt x="335534" y="917829"/>
                  </a:lnTo>
                  <a:lnTo>
                    <a:pt x="322580" y="904875"/>
                  </a:lnTo>
                  <a:lnTo>
                    <a:pt x="335534" y="904875"/>
                  </a:lnTo>
                  <a:lnTo>
                    <a:pt x="335534" y="51816"/>
                  </a:lnTo>
                  <a:lnTo>
                    <a:pt x="322579" y="51816"/>
                  </a:lnTo>
                  <a:lnTo>
                    <a:pt x="309625" y="38862"/>
                  </a:lnTo>
                  <a:close/>
                </a:path>
                <a:path w="606425" h="956945">
                  <a:moveTo>
                    <a:pt x="580390" y="904875"/>
                  </a:moveTo>
                  <a:lnTo>
                    <a:pt x="541527" y="904875"/>
                  </a:lnTo>
                  <a:lnTo>
                    <a:pt x="541527" y="930783"/>
                  </a:lnTo>
                  <a:lnTo>
                    <a:pt x="580389" y="930783"/>
                  </a:lnTo>
                  <a:lnTo>
                    <a:pt x="606298" y="917829"/>
                  </a:lnTo>
                  <a:lnTo>
                    <a:pt x="580390" y="904875"/>
                  </a:lnTo>
                  <a:close/>
                </a:path>
                <a:path w="606425" h="956945">
                  <a:moveTo>
                    <a:pt x="335534" y="904875"/>
                  </a:moveTo>
                  <a:lnTo>
                    <a:pt x="322580" y="904875"/>
                  </a:lnTo>
                  <a:lnTo>
                    <a:pt x="335534" y="917829"/>
                  </a:lnTo>
                  <a:lnTo>
                    <a:pt x="335534" y="904875"/>
                  </a:lnTo>
                  <a:close/>
                </a:path>
                <a:path w="606425" h="956945">
                  <a:moveTo>
                    <a:pt x="528574" y="904875"/>
                  </a:moveTo>
                  <a:lnTo>
                    <a:pt x="335534" y="904875"/>
                  </a:lnTo>
                  <a:lnTo>
                    <a:pt x="335534" y="917829"/>
                  </a:lnTo>
                  <a:lnTo>
                    <a:pt x="528574" y="917829"/>
                  </a:lnTo>
                  <a:lnTo>
                    <a:pt x="528574" y="904875"/>
                  </a:lnTo>
                  <a:close/>
                </a:path>
                <a:path w="606425" h="956945">
                  <a:moveTo>
                    <a:pt x="38862" y="0"/>
                  </a:move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3053" y="53988"/>
                  </a:lnTo>
                  <a:lnTo>
                    <a:pt x="11382" y="66341"/>
                  </a:lnTo>
                  <a:lnTo>
                    <a:pt x="23735" y="74670"/>
                  </a:lnTo>
                  <a:lnTo>
                    <a:pt x="38862" y="77724"/>
                  </a:lnTo>
                  <a:lnTo>
                    <a:pt x="53988" y="74670"/>
                  </a:lnTo>
                  <a:lnTo>
                    <a:pt x="66341" y="66341"/>
                  </a:lnTo>
                  <a:lnTo>
                    <a:pt x="74670" y="53988"/>
                  </a:lnTo>
                  <a:lnTo>
                    <a:pt x="75108" y="51816"/>
                  </a:lnTo>
                  <a:lnTo>
                    <a:pt x="38862" y="51816"/>
                  </a:lnTo>
                  <a:lnTo>
                    <a:pt x="38862" y="25908"/>
                  </a:lnTo>
                  <a:lnTo>
                    <a:pt x="75108" y="25908"/>
                  </a:lnTo>
                  <a:lnTo>
                    <a:pt x="74670" y="23735"/>
                  </a:lnTo>
                  <a:lnTo>
                    <a:pt x="66341" y="11382"/>
                  </a:lnTo>
                  <a:lnTo>
                    <a:pt x="53988" y="3053"/>
                  </a:lnTo>
                  <a:lnTo>
                    <a:pt x="38862" y="0"/>
                  </a:lnTo>
                  <a:close/>
                </a:path>
                <a:path w="606425" h="956945">
                  <a:moveTo>
                    <a:pt x="75108" y="25908"/>
                  </a:moveTo>
                  <a:lnTo>
                    <a:pt x="38862" y="25908"/>
                  </a:lnTo>
                  <a:lnTo>
                    <a:pt x="38862" y="51816"/>
                  </a:lnTo>
                  <a:lnTo>
                    <a:pt x="75108" y="51816"/>
                  </a:lnTo>
                  <a:lnTo>
                    <a:pt x="77724" y="38862"/>
                  </a:lnTo>
                  <a:lnTo>
                    <a:pt x="75108" y="25908"/>
                  </a:lnTo>
                  <a:close/>
                </a:path>
                <a:path w="606425" h="956945">
                  <a:moveTo>
                    <a:pt x="329691" y="25908"/>
                  </a:moveTo>
                  <a:lnTo>
                    <a:pt x="75108" y="25908"/>
                  </a:lnTo>
                  <a:lnTo>
                    <a:pt x="77724" y="38862"/>
                  </a:lnTo>
                  <a:lnTo>
                    <a:pt x="75108" y="51816"/>
                  </a:lnTo>
                  <a:lnTo>
                    <a:pt x="309625" y="51816"/>
                  </a:lnTo>
                  <a:lnTo>
                    <a:pt x="309625" y="38862"/>
                  </a:lnTo>
                  <a:lnTo>
                    <a:pt x="335534" y="38862"/>
                  </a:lnTo>
                  <a:lnTo>
                    <a:pt x="335534" y="31750"/>
                  </a:lnTo>
                  <a:lnTo>
                    <a:pt x="329691" y="25908"/>
                  </a:lnTo>
                  <a:close/>
                </a:path>
                <a:path w="606425" h="956945">
                  <a:moveTo>
                    <a:pt x="335534" y="38862"/>
                  </a:moveTo>
                  <a:lnTo>
                    <a:pt x="309625" y="38862"/>
                  </a:lnTo>
                  <a:lnTo>
                    <a:pt x="322579" y="51816"/>
                  </a:lnTo>
                  <a:lnTo>
                    <a:pt x="335534" y="51816"/>
                  </a:lnTo>
                  <a:lnTo>
                    <a:pt x="335534" y="3886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762500" y="3563112"/>
              <a:ext cx="810755" cy="269748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821935" y="3642741"/>
              <a:ext cx="619125" cy="80645"/>
            </a:xfrm>
            <a:custGeom>
              <a:avLst/>
              <a:gdLst/>
              <a:ahLst/>
              <a:cxnLst/>
              <a:rect l="l" t="t" r="r" b="b"/>
              <a:pathLst>
                <a:path w="619125" h="80645">
                  <a:moveTo>
                    <a:pt x="38608" y="2793"/>
                  </a:moveTo>
                  <a:lnTo>
                    <a:pt x="2960" y="26761"/>
                  </a:lnTo>
                  <a:lnTo>
                    <a:pt x="0" y="41909"/>
                  </a:lnTo>
                  <a:lnTo>
                    <a:pt x="3072" y="56657"/>
                  </a:lnTo>
                  <a:lnTo>
                    <a:pt x="3147" y="57015"/>
                  </a:lnTo>
                  <a:lnTo>
                    <a:pt x="11557" y="69310"/>
                  </a:lnTo>
                  <a:lnTo>
                    <a:pt x="23967" y="77557"/>
                  </a:lnTo>
                  <a:lnTo>
                    <a:pt x="39115" y="80517"/>
                  </a:lnTo>
                  <a:lnTo>
                    <a:pt x="54221" y="77390"/>
                  </a:lnTo>
                  <a:lnTo>
                    <a:pt x="66516" y="69024"/>
                  </a:lnTo>
                  <a:lnTo>
                    <a:pt x="74763" y="56657"/>
                  </a:lnTo>
                  <a:lnTo>
                    <a:pt x="75164" y="54609"/>
                  </a:lnTo>
                  <a:lnTo>
                    <a:pt x="38988" y="54609"/>
                  </a:lnTo>
                  <a:lnTo>
                    <a:pt x="38864" y="41909"/>
                  </a:lnTo>
                  <a:lnTo>
                    <a:pt x="38830" y="38480"/>
                  </a:lnTo>
                  <a:lnTo>
                    <a:pt x="38735" y="28701"/>
                  </a:lnTo>
                  <a:lnTo>
                    <a:pt x="75013" y="28505"/>
                  </a:lnTo>
                  <a:lnTo>
                    <a:pt x="74651" y="26761"/>
                  </a:lnTo>
                  <a:lnTo>
                    <a:pt x="74576" y="26404"/>
                  </a:lnTo>
                  <a:lnTo>
                    <a:pt x="66166" y="14065"/>
                  </a:lnTo>
                  <a:lnTo>
                    <a:pt x="53756" y="5774"/>
                  </a:lnTo>
                  <a:lnTo>
                    <a:pt x="38608" y="2793"/>
                  </a:lnTo>
                  <a:close/>
                </a:path>
                <a:path w="619125" h="80645">
                  <a:moveTo>
                    <a:pt x="540638" y="0"/>
                  </a:moveTo>
                  <a:lnTo>
                    <a:pt x="540652" y="2793"/>
                  </a:lnTo>
                  <a:lnTo>
                    <a:pt x="540768" y="26404"/>
                  </a:lnTo>
                  <a:lnTo>
                    <a:pt x="540893" y="51886"/>
                  </a:lnTo>
                  <a:lnTo>
                    <a:pt x="541019" y="77723"/>
                  </a:lnTo>
                  <a:lnTo>
                    <a:pt x="592110" y="51886"/>
                  </a:lnTo>
                  <a:lnTo>
                    <a:pt x="553847" y="51886"/>
                  </a:lnTo>
                  <a:lnTo>
                    <a:pt x="553722" y="26404"/>
                  </a:lnTo>
                  <a:lnTo>
                    <a:pt x="553720" y="25978"/>
                  </a:lnTo>
                  <a:lnTo>
                    <a:pt x="593281" y="25978"/>
                  </a:lnTo>
                  <a:lnTo>
                    <a:pt x="540638" y="0"/>
                  </a:lnTo>
                  <a:close/>
                </a:path>
                <a:path w="619125" h="80645">
                  <a:moveTo>
                    <a:pt x="75013" y="28505"/>
                  </a:moveTo>
                  <a:lnTo>
                    <a:pt x="38735" y="28701"/>
                  </a:lnTo>
                  <a:lnTo>
                    <a:pt x="38830" y="38480"/>
                  </a:lnTo>
                  <a:lnTo>
                    <a:pt x="38864" y="41909"/>
                  </a:lnTo>
                  <a:lnTo>
                    <a:pt x="38988" y="54609"/>
                  </a:lnTo>
                  <a:lnTo>
                    <a:pt x="75202" y="54413"/>
                  </a:lnTo>
                  <a:lnTo>
                    <a:pt x="77649" y="41909"/>
                  </a:lnTo>
                  <a:lnTo>
                    <a:pt x="77724" y="41528"/>
                  </a:lnTo>
                  <a:lnTo>
                    <a:pt x="75054" y="28701"/>
                  </a:lnTo>
                  <a:lnTo>
                    <a:pt x="75013" y="28505"/>
                  </a:lnTo>
                  <a:close/>
                </a:path>
                <a:path w="619125" h="80645">
                  <a:moveTo>
                    <a:pt x="75202" y="54413"/>
                  </a:moveTo>
                  <a:lnTo>
                    <a:pt x="38988" y="54609"/>
                  </a:lnTo>
                  <a:lnTo>
                    <a:pt x="75164" y="54609"/>
                  </a:lnTo>
                  <a:lnTo>
                    <a:pt x="75202" y="54413"/>
                  </a:lnTo>
                  <a:close/>
                </a:path>
                <a:path w="619125" h="80645">
                  <a:moveTo>
                    <a:pt x="540766" y="25978"/>
                  </a:moveTo>
                  <a:lnTo>
                    <a:pt x="75013" y="28505"/>
                  </a:lnTo>
                  <a:lnTo>
                    <a:pt x="77724" y="41528"/>
                  </a:lnTo>
                  <a:lnTo>
                    <a:pt x="75202" y="54413"/>
                  </a:lnTo>
                  <a:lnTo>
                    <a:pt x="540893" y="51886"/>
                  </a:lnTo>
                  <a:lnTo>
                    <a:pt x="540768" y="26404"/>
                  </a:lnTo>
                  <a:lnTo>
                    <a:pt x="540766" y="25978"/>
                  </a:lnTo>
                  <a:close/>
                </a:path>
                <a:path w="619125" h="80645">
                  <a:moveTo>
                    <a:pt x="593281" y="25978"/>
                  </a:moveTo>
                  <a:lnTo>
                    <a:pt x="553720" y="25978"/>
                  </a:lnTo>
                  <a:lnTo>
                    <a:pt x="553722" y="26404"/>
                  </a:lnTo>
                  <a:lnTo>
                    <a:pt x="553847" y="51886"/>
                  </a:lnTo>
                  <a:lnTo>
                    <a:pt x="592110" y="51886"/>
                  </a:lnTo>
                  <a:lnTo>
                    <a:pt x="618616" y="38480"/>
                  </a:lnTo>
                  <a:lnTo>
                    <a:pt x="593281" y="2597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08748" y="2702064"/>
              <a:ext cx="704113" cy="1130795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568183" y="2741676"/>
              <a:ext cx="511809" cy="978535"/>
            </a:xfrm>
            <a:custGeom>
              <a:avLst/>
              <a:gdLst/>
              <a:ahLst/>
              <a:cxnLst/>
              <a:rect l="l" t="t" r="r" b="b"/>
              <a:pathLst>
                <a:path w="511809" h="978535">
                  <a:moveTo>
                    <a:pt x="433705" y="900303"/>
                  </a:moveTo>
                  <a:lnTo>
                    <a:pt x="433705" y="978026"/>
                  </a:lnTo>
                  <a:lnTo>
                    <a:pt x="485521" y="952119"/>
                  </a:lnTo>
                  <a:lnTo>
                    <a:pt x="446659" y="952119"/>
                  </a:lnTo>
                  <a:lnTo>
                    <a:pt x="446659" y="926211"/>
                  </a:lnTo>
                  <a:lnTo>
                    <a:pt x="485521" y="926211"/>
                  </a:lnTo>
                  <a:lnTo>
                    <a:pt x="433705" y="900303"/>
                  </a:lnTo>
                  <a:close/>
                </a:path>
                <a:path w="511809" h="978535">
                  <a:moveTo>
                    <a:pt x="262127" y="38862"/>
                  </a:moveTo>
                  <a:lnTo>
                    <a:pt x="262127" y="946404"/>
                  </a:lnTo>
                  <a:lnTo>
                    <a:pt x="267970" y="952119"/>
                  </a:lnTo>
                  <a:lnTo>
                    <a:pt x="433705" y="952119"/>
                  </a:lnTo>
                  <a:lnTo>
                    <a:pt x="433705" y="939165"/>
                  </a:lnTo>
                  <a:lnTo>
                    <a:pt x="288036" y="939165"/>
                  </a:lnTo>
                  <a:lnTo>
                    <a:pt x="275082" y="926211"/>
                  </a:lnTo>
                  <a:lnTo>
                    <a:pt x="288036" y="926211"/>
                  </a:lnTo>
                  <a:lnTo>
                    <a:pt x="288036" y="51815"/>
                  </a:lnTo>
                  <a:lnTo>
                    <a:pt x="275082" y="51815"/>
                  </a:lnTo>
                  <a:lnTo>
                    <a:pt x="262127" y="38862"/>
                  </a:lnTo>
                  <a:close/>
                </a:path>
                <a:path w="511809" h="978535">
                  <a:moveTo>
                    <a:pt x="485521" y="926211"/>
                  </a:moveTo>
                  <a:lnTo>
                    <a:pt x="446659" y="926211"/>
                  </a:lnTo>
                  <a:lnTo>
                    <a:pt x="446659" y="952119"/>
                  </a:lnTo>
                  <a:lnTo>
                    <a:pt x="485521" y="952119"/>
                  </a:lnTo>
                  <a:lnTo>
                    <a:pt x="511429" y="939165"/>
                  </a:lnTo>
                  <a:lnTo>
                    <a:pt x="485521" y="926211"/>
                  </a:lnTo>
                  <a:close/>
                </a:path>
                <a:path w="511809" h="978535">
                  <a:moveTo>
                    <a:pt x="288036" y="926211"/>
                  </a:moveTo>
                  <a:lnTo>
                    <a:pt x="275082" y="926211"/>
                  </a:lnTo>
                  <a:lnTo>
                    <a:pt x="288036" y="939165"/>
                  </a:lnTo>
                  <a:lnTo>
                    <a:pt x="288036" y="926211"/>
                  </a:lnTo>
                  <a:close/>
                </a:path>
                <a:path w="511809" h="978535">
                  <a:moveTo>
                    <a:pt x="433705" y="926211"/>
                  </a:moveTo>
                  <a:lnTo>
                    <a:pt x="288036" y="926211"/>
                  </a:lnTo>
                  <a:lnTo>
                    <a:pt x="288036" y="939165"/>
                  </a:lnTo>
                  <a:lnTo>
                    <a:pt x="433705" y="939165"/>
                  </a:lnTo>
                  <a:lnTo>
                    <a:pt x="433705" y="926211"/>
                  </a:lnTo>
                  <a:close/>
                </a:path>
                <a:path w="511809" h="978535">
                  <a:moveTo>
                    <a:pt x="38862" y="0"/>
                  </a:move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3053" y="53988"/>
                  </a:lnTo>
                  <a:lnTo>
                    <a:pt x="11382" y="66341"/>
                  </a:lnTo>
                  <a:lnTo>
                    <a:pt x="23735" y="74670"/>
                  </a:lnTo>
                  <a:lnTo>
                    <a:pt x="38862" y="77724"/>
                  </a:lnTo>
                  <a:lnTo>
                    <a:pt x="53988" y="74670"/>
                  </a:lnTo>
                  <a:lnTo>
                    <a:pt x="66341" y="66341"/>
                  </a:lnTo>
                  <a:lnTo>
                    <a:pt x="74670" y="53988"/>
                  </a:lnTo>
                  <a:lnTo>
                    <a:pt x="75108" y="51815"/>
                  </a:lnTo>
                  <a:lnTo>
                    <a:pt x="38862" y="51815"/>
                  </a:lnTo>
                  <a:lnTo>
                    <a:pt x="38862" y="25908"/>
                  </a:lnTo>
                  <a:lnTo>
                    <a:pt x="75108" y="25908"/>
                  </a:lnTo>
                  <a:lnTo>
                    <a:pt x="74670" y="23735"/>
                  </a:lnTo>
                  <a:lnTo>
                    <a:pt x="66341" y="11382"/>
                  </a:lnTo>
                  <a:lnTo>
                    <a:pt x="53988" y="3053"/>
                  </a:lnTo>
                  <a:lnTo>
                    <a:pt x="38862" y="0"/>
                  </a:lnTo>
                  <a:close/>
                </a:path>
                <a:path w="511809" h="978535">
                  <a:moveTo>
                    <a:pt x="75108" y="25908"/>
                  </a:moveTo>
                  <a:lnTo>
                    <a:pt x="38862" y="25908"/>
                  </a:lnTo>
                  <a:lnTo>
                    <a:pt x="38862" y="51815"/>
                  </a:lnTo>
                  <a:lnTo>
                    <a:pt x="75108" y="51815"/>
                  </a:lnTo>
                  <a:lnTo>
                    <a:pt x="77724" y="38862"/>
                  </a:lnTo>
                  <a:lnTo>
                    <a:pt x="75108" y="25908"/>
                  </a:lnTo>
                  <a:close/>
                </a:path>
                <a:path w="511809" h="978535">
                  <a:moveTo>
                    <a:pt x="282321" y="25908"/>
                  </a:moveTo>
                  <a:lnTo>
                    <a:pt x="75108" y="25908"/>
                  </a:lnTo>
                  <a:lnTo>
                    <a:pt x="77724" y="38862"/>
                  </a:lnTo>
                  <a:lnTo>
                    <a:pt x="75108" y="51815"/>
                  </a:lnTo>
                  <a:lnTo>
                    <a:pt x="262127" y="51815"/>
                  </a:lnTo>
                  <a:lnTo>
                    <a:pt x="262127" y="38862"/>
                  </a:lnTo>
                  <a:lnTo>
                    <a:pt x="288036" y="38862"/>
                  </a:lnTo>
                  <a:lnTo>
                    <a:pt x="288036" y="31750"/>
                  </a:lnTo>
                  <a:lnTo>
                    <a:pt x="282321" y="25908"/>
                  </a:lnTo>
                  <a:close/>
                </a:path>
                <a:path w="511809" h="978535">
                  <a:moveTo>
                    <a:pt x="288036" y="38862"/>
                  </a:moveTo>
                  <a:lnTo>
                    <a:pt x="262127" y="38862"/>
                  </a:lnTo>
                  <a:lnTo>
                    <a:pt x="275082" y="51815"/>
                  </a:lnTo>
                  <a:lnTo>
                    <a:pt x="288036" y="51815"/>
                  </a:lnTo>
                  <a:lnTo>
                    <a:pt x="288036" y="3886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08748" y="3563112"/>
              <a:ext cx="704113" cy="269748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7568183" y="3642360"/>
              <a:ext cx="511809" cy="78105"/>
            </a:xfrm>
            <a:custGeom>
              <a:avLst/>
              <a:gdLst/>
              <a:ahLst/>
              <a:cxnLst/>
              <a:rect l="l" t="t" r="r" b="b"/>
              <a:pathLst>
                <a:path w="511809" h="78104">
                  <a:moveTo>
                    <a:pt x="38862" y="0"/>
                  </a:moveTo>
                  <a:lnTo>
                    <a:pt x="23735" y="3053"/>
                  </a:lnTo>
                  <a:lnTo>
                    <a:pt x="11382" y="11382"/>
                  </a:lnTo>
                  <a:lnTo>
                    <a:pt x="3053" y="23735"/>
                  </a:lnTo>
                  <a:lnTo>
                    <a:pt x="0" y="38862"/>
                  </a:lnTo>
                  <a:lnTo>
                    <a:pt x="3053" y="53988"/>
                  </a:lnTo>
                  <a:lnTo>
                    <a:pt x="11382" y="66341"/>
                  </a:lnTo>
                  <a:lnTo>
                    <a:pt x="23735" y="74670"/>
                  </a:lnTo>
                  <a:lnTo>
                    <a:pt x="38862" y="77723"/>
                  </a:lnTo>
                  <a:lnTo>
                    <a:pt x="53988" y="74670"/>
                  </a:lnTo>
                  <a:lnTo>
                    <a:pt x="66341" y="66341"/>
                  </a:lnTo>
                  <a:lnTo>
                    <a:pt x="74670" y="53988"/>
                  </a:lnTo>
                  <a:lnTo>
                    <a:pt x="75108" y="51815"/>
                  </a:lnTo>
                  <a:lnTo>
                    <a:pt x="38862" y="51815"/>
                  </a:lnTo>
                  <a:lnTo>
                    <a:pt x="38862" y="25907"/>
                  </a:lnTo>
                  <a:lnTo>
                    <a:pt x="75108" y="25907"/>
                  </a:lnTo>
                  <a:lnTo>
                    <a:pt x="74670" y="23735"/>
                  </a:lnTo>
                  <a:lnTo>
                    <a:pt x="66341" y="11382"/>
                  </a:lnTo>
                  <a:lnTo>
                    <a:pt x="53988" y="3053"/>
                  </a:lnTo>
                  <a:lnTo>
                    <a:pt x="38862" y="0"/>
                  </a:lnTo>
                  <a:close/>
                </a:path>
                <a:path w="511809" h="78104">
                  <a:moveTo>
                    <a:pt x="433705" y="0"/>
                  </a:moveTo>
                  <a:lnTo>
                    <a:pt x="433705" y="77723"/>
                  </a:lnTo>
                  <a:lnTo>
                    <a:pt x="485521" y="51815"/>
                  </a:lnTo>
                  <a:lnTo>
                    <a:pt x="446659" y="51815"/>
                  </a:lnTo>
                  <a:lnTo>
                    <a:pt x="446659" y="25907"/>
                  </a:lnTo>
                  <a:lnTo>
                    <a:pt x="485521" y="25907"/>
                  </a:lnTo>
                  <a:lnTo>
                    <a:pt x="433705" y="0"/>
                  </a:lnTo>
                  <a:close/>
                </a:path>
                <a:path w="511809" h="78104">
                  <a:moveTo>
                    <a:pt x="75108" y="25907"/>
                  </a:moveTo>
                  <a:lnTo>
                    <a:pt x="38862" y="25907"/>
                  </a:lnTo>
                  <a:lnTo>
                    <a:pt x="38862" y="51815"/>
                  </a:lnTo>
                  <a:lnTo>
                    <a:pt x="75108" y="51815"/>
                  </a:lnTo>
                  <a:lnTo>
                    <a:pt x="77724" y="38862"/>
                  </a:lnTo>
                  <a:lnTo>
                    <a:pt x="75108" y="25907"/>
                  </a:lnTo>
                  <a:close/>
                </a:path>
                <a:path w="511809" h="78104">
                  <a:moveTo>
                    <a:pt x="433705" y="25907"/>
                  </a:moveTo>
                  <a:lnTo>
                    <a:pt x="75108" y="25907"/>
                  </a:lnTo>
                  <a:lnTo>
                    <a:pt x="77724" y="38862"/>
                  </a:lnTo>
                  <a:lnTo>
                    <a:pt x="75108" y="51815"/>
                  </a:lnTo>
                  <a:lnTo>
                    <a:pt x="433705" y="51815"/>
                  </a:lnTo>
                  <a:lnTo>
                    <a:pt x="433705" y="25907"/>
                  </a:lnTo>
                  <a:close/>
                </a:path>
                <a:path w="511809" h="78104">
                  <a:moveTo>
                    <a:pt x="485521" y="25907"/>
                  </a:moveTo>
                  <a:lnTo>
                    <a:pt x="446659" y="25907"/>
                  </a:lnTo>
                  <a:lnTo>
                    <a:pt x="446659" y="51815"/>
                  </a:lnTo>
                  <a:lnTo>
                    <a:pt x="485521" y="51815"/>
                  </a:lnTo>
                  <a:lnTo>
                    <a:pt x="511429" y="38862"/>
                  </a:lnTo>
                  <a:lnTo>
                    <a:pt x="485521" y="2590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508748" y="3563124"/>
              <a:ext cx="704113" cy="111250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7568183" y="3642360"/>
              <a:ext cx="511809" cy="960119"/>
            </a:xfrm>
            <a:custGeom>
              <a:avLst/>
              <a:gdLst/>
              <a:ahLst/>
              <a:cxnLst/>
              <a:rect l="l" t="t" r="r" b="b"/>
              <a:pathLst>
                <a:path w="511809" h="960120">
                  <a:moveTo>
                    <a:pt x="38862" y="882141"/>
                  </a:moveTo>
                  <a:lnTo>
                    <a:pt x="23735" y="885195"/>
                  </a:lnTo>
                  <a:lnTo>
                    <a:pt x="11382" y="893524"/>
                  </a:lnTo>
                  <a:lnTo>
                    <a:pt x="3053" y="905877"/>
                  </a:lnTo>
                  <a:lnTo>
                    <a:pt x="0" y="921003"/>
                  </a:lnTo>
                  <a:lnTo>
                    <a:pt x="3053" y="936130"/>
                  </a:lnTo>
                  <a:lnTo>
                    <a:pt x="11382" y="948483"/>
                  </a:lnTo>
                  <a:lnTo>
                    <a:pt x="23735" y="956812"/>
                  </a:lnTo>
                  <a:lnTo>
                    <a:pt x="38862" y="959865"/>
                  </a:lnTo>
                  <a:lnTo>
                    <a:pt x="53988" y="956812"/>
                  </a:lnTo>
                  <a:lnTo>
                    <a:pt x="66341" y="948483"/>
                  </a:lnTo>
                  <a:lnTo>
                    <a:pt x="74670" y="936130"/>
                  </a:lnTo>
                  <a:lnTo>
                    <a:pt x="75108" y="933957"/>
                  </a:lnTo>
                  <a:lnTo>
                    <a:pt x="38862" y="933957"/>
                  </a:lnTo>
                  <a:lnTo>
                    <a:pt x="38862" y="908050"/>
                  </a:lnTo>
                  <a:lnTo>
                    <a:pt x="75108" y="908050"/>
                  </a:lnTo>
                  <a:lnTo>
                    <a:pt x="74670" y="905877"/>
                  </a:lnTo>
                  <a:lnTo>
                    <a:pt x="66341" y="893524"/>
                  </a:lnTo>
                  <a:lnTo>
                    <a:pt x="53988" y="885195"/>
                  </a:lnTo>
                  <a:lnTo>
                    <a:pt x="38862" y="882141"/>
                  </a:lnTo>
                  <a:close/>
                </a:path>
                <a:path w="511809" h="960120">
                  <a:moveTo>
                    <a:pt x="75108" y="908050"/>
                  </a:moveTo>
                  <a:lnTo>
                    <a:pt x="38862" y="908050"/>
                  </a:lnTo>
                  <a:lnTo>
                    <a:pt x="38862" y="933957"/>
                  </a:lnTo>
                  <a:lnTo>
                    <a:pt x="75108" y="933957"/>
                  </a:lnTo>
                  <a:lnTo>
                    <a:pt x="77724" y="921003"/>
                  </a:lnTo>
                  <a:lnTo>
                    <a:pt x="75108" y="908050"/>
                  </a:lnTo>
                  <a:close/>
                </a:path>
                <a:path w="511809" h="960120">
                  <a:moveTo>
                    <a:pt x="262127" y="908050"/>
                  </a:moveTo>
                  <a:lnTo>
                    <a:pt x="75108" y="908050"/>
                  </a:lnTo>
                  <a:lnTo>
                    <a:pt x="77724" y="921003"/>
                  </a:lnTo>
                  <a:lnTo>
                    <a:pt x="75108" y="933957"/>
                  </a:lnTo>
                  <a:lnTo>
                    <a:pt x="282321" y="933957"/>
                  </a:lnTo>
                  <a:lnTo>
                    <a:pt x="288036" y="928242"/>
                  </a:lnTo>
                  <a:lnTo>
                    <a:pt x="288036" y="921003"/>
                  </a:lnTo>
                  <a:lnTo>
                    <a:pt x="262127" y="921003"/>
                  </a:lnTo>
                  <a:lnTo>
                    <a:pt x="262127" y="908050"/>
                  </a:lnTo>
                  <a:close/>
                </a:path>
                <a:path w="511809" h="960120">
                  <a:moveTo>
                    <a:pt x="433705" y="25907"/>
                  </a:moveTo>
                  <a:lnTo>
                    <a:pt x="267970" y="25907"/>
                  </a:lnTo>
                  <a:lnTo>
                    <a:pt x="262127" y="31750"/>
                  </a:lnTo>
                  <a:lnTo>
                    <a:pt x="262127" y="921003"/>
                  </a:lnTo>
                  <a:lnTo>
                    <a:pt x="275082" y="908050"/>
                  </a:lnTo>
                  <a:lnTo>
                    <a:pt x="288036" y="908050"/>
                  </a:lnTo>
                  <a:lnTo>
                    <a:pt x="288036" y="51815"/>
                  </a:lnTo>
                  <a:lnTo>
                    <a:pt x="275082" y="51815"/>
                  </a:lnTo>
                  <a:lnTo>
                    <a:pt x="288036" y="38862"/>
                  </a:lnTo>
                  <a:lnTo>
                    <a:pt x="433705" y="38862"/>
                  </a:lnTo>
                  <a:lnTo>
                    <a:pt x="433705" y="25907"/>
                  </a:lnTo>
                  <a:close/>
                </a:path>
                <a:path w="511809" h="960120">
                  <a:moveTo>
                    <a:pt x="288036" y="908050"/>
                  </a:moveTo>
                  <a:lnTo>
                    <a:pt x="275082" y="908050"/>
                  </a:lnTo>
                  <a:lnTo>
                    <a:pt x="262127" y="921003"/>
                  </a:lnTo>
                  <a:lnTo>
                    <a:pt x="288036" y="921003"/>
                  </a:lnTo>
                  <a:lnTo>
                    <a:pt x="288036" y="908050"/>
                  </a:lnTo>
                  <a:close/>
                </a:path>
                <a:path w="511809" h="960120">
                  <a:moveTo>
                    <a:pt x="433705" y="0"/>
                  </a:moveTo>
                  <a:lnTo>
                    <a:pt x="433705" y="77723"/>
                  </a:lnTo>
                  <a:lnTo>
                    <a:pt x="485521" y="51815"/>
                  </a:lnTo>
                  <a:lnTo>
                    <a:pt x="446659" y="51815"/>
                  </a:lnTo>
                  <a:lnTo>
                    <a:pt x="446659" y="25907"/>
                  </a:lnTo>
                  <a:lnTo>
                    <a:pt x="485521" y="25907"/>
                  </a:lnTo>
                  <a:lnTo>
                    <a:pt x="433705" y="0"/>
                  </a:lnTo>
                  <a:close/>
                </a:path>
                <a:path w="511809" h="960120">
                  <a:moveTo>
                    <a:pt x="288036" y="38862"/>
                  </a:moveTo>
                  <a:lnTo>
                    <a:pt x="275082" y="51815"/>
                  </a:lnTo>
                  <a:lnTo>
                    <a:pt x="288036" y="51815"/>
                  </a:lnTo>
                  <a:lnTo>
                    <a:pt x="288036" y="38862"/>
                  </a:lnTo>
                  <a:close/>
                </a:path>
                <a:path w="511809" h="960120">
                  <a:moveTo>
                    <a:pt x="433705" y="38862"/>
                  </a:moveTo>
                  <a:lnTo>
                    <a:pt x="288036" y="38862"/>
                  </a:lnTo>
                  <a:lnTo>
                    <a:pt x="288036" y="51815"/>
                  </a:lnTo>
                  <a:lnTo>
                    <a:pt x="433705" y="51815"/>
                  </a:lnTo>
                  <a:lnTo>
                    <a:pt x="433705" y="38862"/>
                  </a:lnTo>
                  <a:close/>
                </a:path>
                <a:path w="511809" h="960120">
                  <a:moveTo>
                    <a:pt x="485521" y="25907"/>
                  </a:moveTo>
                  <a:lnTo>
                    <a:pt x="446659" y="25907"/>
                  </a:lnTo>
                  <a:lnTo>
                    <a:pt x="446659" y="51815"/>
                  </a:lnTo>
                  <a:lnTo>
                    <a:pt x="485521" y="51815"/>
                  </a:lnTo>
                  <a:lnTo>
                    <a:pt x="511429" y="38862"/>
                  </a:lnTo>
                  <a:lnTo>
                    <a:pt x="485521" y="2590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07095" y="2953512"/>
              <a:ext cx="1136903" cy="148894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121396" y="3160776"/>
              <a:ext cx="1001268" cy="112776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8079485" y="3006090"/>
              <a:ext cx="1049020" cy="1350645"/>
            </a:xfrm>
            <a:custGeom>
              <a:avLst/>
              <a:gdLst/>
              <a:ahLst/>
              <a:cxnLst/>
              <a:rect l="l" t="t" r="r" b="b"/>
              <a:pathLst>
                <a:path w="1049020" h="1350645">
                  <a:moveTo>
                    <a:pt x="873760" y="0"/>
                  </a:moveTo>
                  <a:lnTo>
                    <a:pt x="174752" y="0"/>
                  </a:lnTo>
                  <a:lnTo>
                    <a:pt x="128293" y="6241"/>
                  </a:lnTo>
                  <a:lnTo>
                    <a:pt x="86548" y="23857"/>
                  </a:lnTo>
                  <a:lnTo>
                    <a:pt x="51181" y="51181"/>
                  </a:lnTo>
                  <a:lnTo>
                    <a:pt x="23857" y="86548"/>
                  </a:lnTo>
                  <a:lnTo>
                    <a:pt x="6241" y="128293"/>
                  </a:lnTo>
                  <a:lnTo>
                    <a:pt x="0" y="174751"/>
                  </a:lnTo>
                  <a:lnTo>
                    <a:pt x="0" y="1175512"/>
                  </a:lnTo>
                  <a:lnTo>
                    <a:pt x="6241" y="1221970"/>
                  </a:lnTo>
                  <a:lnTo>
                    <a:pt x="23857" y="1263715"/>
                  </a:lnTo>
                  <a:lnTo>
                    <a:pt x="51181" y="1299083"/>
                  </a:lnTo>
                  <a:lnTo>
                    <a:pt x="86548" y="1326406"/>
                  </a:lnTo>
                  <a:lnTo>
                    <a:pt x="128293" y="1344022"/>
                  </a:lnTo>
                  <a:lnTo>
                    <a:pt x="174752" y="1350264"/>
                  </a:lnTo>
                  <a:lnTo>
                    <a:pt x="873760" y="1350264"/>
                  </a:lnTo>
                  <a:lnTo>
                    <a:pt x="920218" y="1344022"/>
                  </a:lnTo>
                  <a:lnTo>
                    <a:pt x="961963" y="1326406"/>
                  </a:lnTo>
                  <a:lnTo>
                    <a:pt x="997331" y="1299083"/>
                  </a:lnTo>
                  <a:lnTo>
                    <a:pt x="1024654" y="1263715"/>
                  </a:lnTo>
                  <a:lnTo>
                    <a:pt x="1042270" y="1221970"/>
                  </a:lnTo>
                  <a:lnTo>
                    <a:pt x="1048512" y="1175512"/>
                  </a:lnTo>
                  <a:lnTo>
                    <a:pt x="1048512" y="174751"/>
                  </a:lnTo>
                  <a:lnTo>
                    <a:pt x="1042270" y="128293"/>
                  </a:lnTo>
                  <a:lnTo>
                    <a:pt x="1024654" y="86548"/>
                  </a:lnTo>
                  <a:lnTo>
                    <a:pt x="997331" y="51180"/>
                  </a:lnTo>
                  <a:lnTo>
                    <a:pt x="961963" y="23857"/>
                  </a:lnTo>
                  <a:lnTo>
                    <a:pt x="920218" y="6241"/>
                  </a:lnTo>
                  <a:lnTo>
                    <a:pt x="873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79485" y="3006090"/>
              <a:ext cx="1049020" cy="1350645"/>
            </a:xfrm>
            <a:custGeom>
              <a:avLst/>
              <a:gdLst/>
              <a:ahLst/>
              <a:cxnLst/>
              <a:rect l="l" t="t" r="r" b="b"/>
              <a:pathLst>
                <a:path w="1049020" h="1350645">
                  <a:moveTo>
                    <a:pt x="0" y="174751"/>
                  </a:moveTo>
                  <a:lnTo>
                    <a:pt x="6241" y="128293"/>
                  </a:lnTo>
                  <a:lnTo>
                    <a:pt x="23857" y="86548"/>
                  </a:lnTo>
                  <a:lnTo>
                    <a:pt x="51181" y="51181"/>
                  </a:lnTo>
                  <a:lnTo>
                    <a:pt x="86548" y="23857"/>
                  </a:lnTo>
                  <a:lnTo>
                    <a:pt x="128293" y="6241"/>
                  </a:lnTo>
                  <a:lnTo>
                    <a:pt x="174752" y="0"/>
                  </a:lnTo>
                  <a:lnTo>
                    <a:pt x="873760" y="0"/>
                  </a:lnTo>
                  <a:lnTo>
                    <a:pt x="920218" y="6241"/>
                  </a:lnTo>
                  <a:lnTo>
                    <a:pt x="961963" y="23857"/>
                  </a:lnTo>
                  <a:lnTo>
                    <a:pt x="997331" y="51180"/>
                  </a:lnTo>
                  <a:lnTo>
                    <a:pt x="1024654" y="86548"/>
                  </a:lnTo>
                  <a:lnTo>
                    <a:pt x="1042270" y="128293"/>
                  </a:lnTo>
                  <a:lnTo>
                    <a:pt x="1048512" y="174751"/>
                  </a:lnTo>
                  <a:lnTo>
                    <a:pt x="1048512" y="1175512"/>
                  </a:lnTo>
                  <a:lnTo>
                    <a:pt x="1042270" y="1221970"/>
                  </a:lnTo>
                  <a:lnTo>
                    <a:pt x="1024654" y="1263715"/>
                  </a:lnTo>
                  <a:lnTo>
                    <a:pt x="997331" y="1299083"/>
                  </a:lnTo>
                  <a:lnTo>
                    <a:pt x="961963" y="1326406"/>
                  </a:lnTo>
                  <a:lnTo>
                    <a:pt x="920218" y="1344022"/>
                  </a:lnTo>
                  <a:lnTo>
                    <a:pt x="873760" y="1350264"/>
                  </a:lnTo>
                  <a:lnTo>
                    <a:pt x="174752" y="1350264"/>
                  </a:lnTo>
                  <a:lnTo>
                    <a:pt x="128293" y="1344022"/>
                  </a:lnTo>
                  <a:lnTo>
                    <a:pt x="86548" y="1326406"/>
                  </a:lnTo>
                  <a:lnTo>
                    <a:pt x="51181" y="1299083"/>
                  </a:lnTo>
                  <a:lnTo>
                    <a:pt x="23857" y="1263715"/>
                  </a:lnTo>
                  <a:lnTo>
                    <a:pt x="6241" y="1221970"/>
                  </a:lnTo>
                  <a:lnTo>
                    <a:pt x="0" y="1175512"/>
                  </a:lnTo>
                  <a:lnTo>
                    <a:pt x="0" y="174751"/>
                  </a:lnTo>
                  <a:close/>
                </a:path>
              </a:pathLst>
            </a:custGeom>
            <a:ln w="25907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8250935" y="3235832"/>
            <a:ext cx="70739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50D9F"/>
                </a:solidFill>
                <a:latin typeface="Arial"/>
                <a:cs typeface="Arial"/>
              </a:rPr>
              <a:t>Stage</a:t>
            </a:r>
            <a:r>
              <a:rPr sz="1400" b="1" spc="-40" dirty="0">
                <a:solidFill>
                  <a:srgbClr val="050D9F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050D9F"/>
                </a:solidFill>
                <a:latin typeface="Arial"/>
                <a:cs typeface="Arial"/>
              </a:rPr>
              <a:t>2 </a:t>
            </a:r>
            <a:r>
              <a:rPr sz="1400" spc="-25" dirty="0">
                <a:solidFill>
                  <a:srgbClr val="050D9F"/>
                </a:solidFill>
                <a:latin typeface="Arial MT"/>
                <a:cs typeface="Arial MT"/>
              </a:rPr>
              <a:t>(</a:t>
            </a:r>
            <a:r>
              <a:rPr sz="1400" spc="-25" dirty="0">
                <a:solidFill>
                  <a:srgbClr val="050D9F"/>
                </a:solidFill>
                <a:latin typeface="Cambria Math"/>
                <a:cs typeface="Cambria Math"/>
              </a:rPr>
              <a:t>𝑵</a:t>
            </a:r>
            <a:r>
              <a:rPr sz="1500" spc="-37" baseline="-16666" dirty="0">
                <a:solidFill>
                  <a:srgbClr val="050D9F"/>
                </a:solidFill>
                <a:latin typeface="Cambria Math"/>
                <a:cs typeface="Cambria Math"/>
              </a:rPr>
              <a:t>𝟐</a:t>
            </a:r>
            <a:r>
              <a:rPr sz="1500" spc="-15" baseline="-16666" dirty="0">
                <a:solidFill>
                  <a:srgbClr val="050D9F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050D9F"/>
                </a:solidFill>
                <a:latin typeface="Arial MT"/>
                <a:cs typeface="Arial MT"/>
              </a:rPr>
              <a:t>patients fixed)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223128" y="3406901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04205" y="2489454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050D9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223128" y="430199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0" y="5798818"/>
            <a:ext cx="9144000" cy="965200"/>
            <a:chOff x="0" y="5798818"/>
            <a:chExt cx="9144000" cy="965200"/>
          </a:xfrm>
        </p:grpSpPr>
        <p:pic>
          <p:nvPicPr>
            <p:cNvPr id="87" name="object 8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0" y="5798818"/>
              <a:ext cx="9144000" cy="964691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0" y="5838444"/>
              <a:ext cx="9127490" cy="852169"/>
            </a:xfrm>
            <a:custGeom>
              <a:avLst/>
              <a:gdLst/>
              <a:ahLst/>
              <a:cxnLst/>
              <a:rect l="l" t="t" r="r" b="b"/>
              <a:pathLst>
                <a:path w="9127490" h="852170">
                  <a:moveTo>
                    <a:pt x="8985250" y="0"/>
                  </a:moveTo>
                  <a:lnTo>
                    <a:pt x="125225" y="0"/>
                  </a:lnTo>
                  <a:lnTo>
                    <a:pt x="80346" y="7239"/>
                  </a:lnTo>
                  <a:lnTo>
                    <a:pt x="41368" y="27397"/>
                  </a:lnTo>
                  <a:lnTo>
                    <a:pt x="10631" y="58133"/>
                  </a:lnTo>
                  <a:lnTo>
                    <a:pt x="0" y="78691"/>
                  </a:lnTo>
                  <a:lnTo>
                    <a:pt x="0" y="773224"/>
                  </a:lnTo>
                  <a:lnTo>
                    <a:pt x="10631" y="793782"/>
                  </a:lnTo>
                  <a:lnTo>
                    <a:pt x="41368" y="824518"/>
                  </a:lnTo>
                  <a:lnTo>
                    <a:pt x="80346" y="844676"/>
                  </a:lnTo>
                  <a:lnTo>
                    <a:pt x="125225" y="851915"/>
                  </a:lnTo>
                  <a:lnTo>
                    <a:pt x="8985250" y="851915"/>
                  </a:lnTo>
                  <a:lnTo>
                    <a:pt x="9030106" y="844676"/>
                  </a:lnTo>
                  <a:lnTo>
                    <a:pt x="9069080" y="824518"/>
                  </a:lnTo>
                  <a:lnTo>
                    <a:pt x="9099824" y="793782"/>
                  </a:lnTo>
                  <a:lnTo>
                    <a:pt x="9119991" y="754805"/>
                  </a:lnTo>
                  <a:lnTo>
                    <a:pt x="9127236" y="709929"/>
                  </a:lnTo>
                  <a:lnTo>
                    <a:pt x="9127236" y="141985"/>
                  </a:lnTo>
                  <a:lnTo>
                    <a:pt x="9119991" y="97110"/>
                  </a:lnTo>
                  <a:lnTo>
                    <a:pt x="9099824" y="58133"/>
                  </a:lnTo>
                  <a:lnTo>
                    <a:pt x="9069080" y="27397"/>
                  </a:lnTo>
                  <a:lnTo>
                    <a:pt x="9030106" y="7239"/>
                  </a:lnTo>
                  <a:lnTo>
                    <a:pt x="8985250" y="0"/>
                  </a:lnTo>
                  <a:close/>
                </a:path>
              </a:pathLst>
            </a:custGeom>
            <a:solidFill>
              <a:srgbClr val="92D05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406" y="335025"/>
            <a:ext cx="6819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Type-</a:t>
            </a:r>
            <a:r>
              <a:rPr dirty="0"/>
              <a:t>I</a:t>
            </a:r>
            <a:r>
              <a:rPr spc="-40" dirty="0"/>
              <a:t> </a:t>
            </a:r>
            <a:r>
              <a:rPr dirty="0"/>
              <a:t>Error</a:t>
            </a:r>
            <a:r>
              <a:rPr spc="-4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z="4000" dirty="0"/>
              <a:t>Sources</a:t>
            </a:r>
            <a:r>
              <a:rPr sz="4000" spc="-25" dirty="0"/>
              <a:t> </a:t>
            </a:r>
            <a:r>
              <a:rPr sz="4000" dirty="0"/>
              <a:t>of</a:t>
            </a:r>
            <a:r>
              <a:rPr sz="4000" spc="-35" dirty="0"/>
              <a:t> </a:t>
            </a:r>
            <a:r>
              <a:rPr sz="4000" spc="-10" dirty="0"/>
              <a:t>Inflation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3039" y="1238503"/>
            <a:ext cx="8123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3333"/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Stage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2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final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target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population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driven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by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stage</a:t>
            </a:r>
            <a:r>
              <a:rPr sz="2400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1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outcomes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4048" y="1823719"/>
            <a:ext cx="21101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8660" algn="l"/>
                <a:tab pos="1967864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1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9289" y="1637792"/>
            <a:ext cx="21316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280" algn="l"/>
                <a:tab pos="1979930" algn="l"/>
              </a:tabLst>
            </a:pPr>
            <a:r>
              <a:rPr sz="1750" spc="55" dirty="0">
                <a:latin typeface="Cambria Math"/>
                <a:cs typeface="Cambria Math"/>
              </a:rPr>
              <a:t>ℎ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45" dirty="0">
                <a:latin typeface="Cambria Math"/>
                <a:cs typeface="Cambria Math"/>
              </a:rPr>
              <a:t>ℎ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45" dirty="0">
                <a:latin typeface="Cambria Math"/>
                <a:cs typeface="Cambria Math"/>
              </a:rPr>
              <a:t>ℎ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02602" y="1781048"/>
            <a:ext cx="9080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latin typeface="Calibri"/>
                <a:cs typeface="Calibri"/>
              </a:rPr>
              <a:t>a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7844" y="1624076"/>
            <a:ext cx="7610475" cy="854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480"/>
              </a:spcBef>
              <a:buClr>
                <a:srgbClr val="006FC0"/>
              </a:buClr>
              <a:buSzPct val="83333"/>
              <a:buFont typeface="Arial MT"/>
              <a:buChar char="–"/>
              <a:tabLst>
                <a:tab pos="367665" algn="l"/>
                <a:tab pos="4594860" algn="l"/>
                <a:tab pos="5282565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No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direct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pooling</a:t>
            </a:r>
            <a:r>
              <a:rPr sz="2400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data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BUT: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𝑝</a:t>
            </a:r>
            <a:r>
              <a:rPr sz="2400" dirty="0">
                <a:latin typeface="Cambria Math"/>
                <a:cs typeface="Cambria Math"/>
              </a:rPr>
              <a:t>	⊥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𝑝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lang="en-US" sz="2400" spc="-50" dirty="0">
                <a:latin typeface="Cambria Math"/>
                <a:cs typeface="Cambria Math"/>
              </a:rPr>
              <a:t>𝐻</a:t>
            </a:r>
            <a:endParaRPr lang="en-US" sz="2400" dirty="0">
              <a:latin typeface="Cambria Math"/>
              <a:cs typeface="Cambria Math"/>
            </a:endParaRPr>
          </a:p>
          <a:p>
            <a:pPr marL="367665" indent="-342265">
              <a:lnSpc>
                <a:spcPct val="100000"/>
              </a:lnSpc>
              <a:spcBef>
                <a:spcPts val="385"/>
              </a:spcBef>
              <a:buClr>
                <a:srgbClr val="006FC0"/>
              </a:buClr>
              <a:buSzPct val="83333"/>
              <a:buFont typeface="Arial MT"/>
              <a:buChar char="–"/>
              <a:tabLst>
                <a:tab pos="367665" algn="l"/>
              </a:tabLst>
            </a:pPr>
            <a:r>
              <a:rPr lang="en-US" sz="2400" spc="-15" dirty="0">
                <a:solidFill>
                  <a:srgbClr val="050D9F"/>
                </a:solidFill>
                <a:latin typeface="Calibri"/>
                <a:cs typeface="Calibri"/>
              </a:rPr>
              <a:t>p-</a:t>
            </a:r>
            <a:r>
              <a:rPr lang="en-US" sz="2400" dirty="0">
                <a:solidFill>
                  <a:srgbClr val="050D9F"/>
                </a:solidFill>
                <a:latin typeface="Calibri"/>
                <a:cs typeface="Calibri"/>
              </a:rPr>
              <a:t>value</a:t>
            </a:r>
            <a:r>
              <a:rPr lang="en-US"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50D9F"/>
                </a:solidFill>
                <a:latin typeface="Calibri"/>
                <a:cs typeface="Calibri"/>
              </a:rPr>
              <a:t>combination</a:t>
            </a:r>
            <a:r>
              <a:rPr lang="en-US" sz="2400" spc="-6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50D9F"/>
                </a:solidFill>
                <a:latin typeface="Calibri"/>
                <a:cs typeface="Calibri"/>
              </a:rPr>
              <a:t>(inverse</a:t>
            </a:r>
            <a:r>
              <a:rPr lang="en-US"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50D9F"/>
                </a:solidFill>
                <a:latin typeface="Calibri"/>
                <a:cs typeface="Calibri"/>
              </a:rPr>
              <a:t>weighted</a:t>
            </a:r>
            <a:r>
              <a:rPr lang="en-US" sz="2400" spc="-5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050D9F"/>
                </a:solidFill>
                <a:latin typeface="Calibri"/>
                <a:cs typeface="Calibri"/>
              </a:rPr>
              <a:t>normal</a:t>
            </a:r>
            <a:r>
              <a:rPr lang="en-US" sz="2400" spc="-6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050D9F"/>
                </a:solidFill>
                <a:latin typeface="Calibri"/>
                <a:cs typeface="Calibri"/>
              </a:rPr>
              <a:t>approach)</a:t>
            </a:r>
            <a:r>
              <a:rPr lang="en-US" sz="1575" spc="-15" baseline="26455" dirty="0">
                <a:solidFill>
                  <a:srgbClr val="050D9F"/>
                </a:solidFill>
                <a:latin typeface="Calibri"/>
                <a:cs typeface="Calibri"/>
              </a:rPr>
              <a:t>b</a:t>
            </a:r>
            <a:endParaRPr lang="en-US" sz="1575" baseline="26455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468" y="2686557"/>
            <a:ext cx="3282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1,2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844" y="2417775"/>
            <a:ext cx="3663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spc="75" baseline="-20833" dirty="0">
                <a:latin typeface="Cambria Math"/>
                <a:cs typeface="Cambria Math"/>
              </a:rPr>
              <a:t>𝑝</a:t>
            </a:r>
            <a:r>
              <a:rPr sz="1750" spc="50" dirty="0">
                <a:latin typeface="Cambria Math"/>
                <a:cs typeface="Cambria Math"/>
              </a:rPr>
              <a:t>ℎ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12416" y="2581274"/>
            <a:ext cx="5356860" cy="368300"/>
          </a:xfrm>
          <a:custGeom>
            <a:avLst/>
            <a:gdLst/>
            <a:ahLst/>
            <a:cxnLst/>
            <a:rect l="l" t="t" r="r" b="b"/>
            <a:pathLst>
              <a:path w="5356859" h="368300">
                <a:moveTo>
                  <a:pt x="94996" y="1016"/>
                </a:moveTo>
                <a:lnTo>
                  <a:pt x="91059" y="1016"/>
                </a:lnTo>
                <a:lnTo>
                  <a:pt x="74701" y="2514"/>
                </a:lnTo>
                <a:lnTo>
                  <a:pt x="38735" y="21463"/>
                </a:lnTo>
                <a:lnTo>
                  <a:pt x="22529" y="64262"/>
                </a:lnTo>
                <a:lnTo>
                  <a:pt x="21463" y="84328"/>
                </a:lnTo>
                <a:lnTo>
                  <a:pt x="21666" y="92519"/>
                </a:lnTo>
                <a:lnTo>
                  <a:pt x="22313" y="101282"/>
                </a:lnTo>
                <a:lnTo>
                  <a:pt x="23380" y="110629"/>
                </a:lnTo>
                <a:lnTo>
                  <a:pt x="24892" y="120523"/>
                </a:lnTo>
                <a:lnTo>
                  <a:pt x="26454" y="129794"/>
                </a:lnTo>
                <a:lnTo>
                  <a:pt x="27571" y="137388"/>
                </a:lnTo>
                <a:lnTo>
                  <a:pt x="28219" y="143319"/>
                </a:lnTo>
                <a:lnTo>
                  <a:pt x="28448" y="147574"/>
                </a:lnTo>
                <a:lnTo>
                  <a:pt x="28448" y="156337"/>
                </a:lnTo>
                <a:lnTo>
                  <a:pt x="26035" y="163576"/>
                </a:lnTo>
                <a:lnTo>
                  <a:pt x="21336" y="169037"/>
                </a:lnTo>
                <a:lnTo>
                  <a:pt x="16637" y="174625"/>
                </a:lnTo>
                <a:lnTo>
                  <a:pt x="9525" y="177546"/>
                </a:lnTo>
                <a:lnTo>
                  <a:pt x="0" y="177927"/>
                </a:lnTo>
                <a:lnTo>
                  <a:pt x="0" y="190119"/>
                </a:lnTo>
                <a:lnTo>
                  <a:pt x="9525" y="190500"/>
                </a:lnTo>
                <a:lnTo>
                  <a:pt x="16637" y="193421"/>
                </a:lnTo>
                <a:lnTo>
                  <a:pt x="26035" y="204343"/>
                </a:lnTo>
                <a:lnTo>
                  <a:pt x="28448" y="211455"/>
                </a:lnTo>
                <a:lnTo>
                  <a:pt x="28448" y="220218"/>
                </a:lnTo>
                <a:lnTo>
                  <a:pt x="28219" y="224459"/>
                </a:lnTo>
                <a:lnTo>
                  <a:pt x="27571" y="230339"/>
                </a:lnTo>
                <a:lnTo>
                  <a:pt x="26454" y="237845"/>
                </a:lnTo>
                <a:lnTo>
                  <a:pt x="25006" y="246341"/>
                </a:lnTo>
                <a:lnTo>
                  <a:pt x="23380" y="256755"/>
                </a:lnTo>
                <a:lnTo>
                  <a:pt x="22428" y="265010"/>
                </a:lnTo>
                <a:lnTo>
                  <a:pt x="22313" y="265976"/>
                </a:lnTo>
                <a:lnTo>
                  <a:pt x="21742" y="273659"/>
                </a:lnTo>
                <a:lnTo>
                  <a:pt x="21666" y="274662"/>
                </a:lnTo>
                <a:lnTo>
                  <a:pt x="21488" y="281495"/>
                </a:lnTo>
                <a:lnTo>
                  <a:pt x="21463" y="282829"/>
                </a:lnTo>
                <a:lnTo>
                  <a:pt x="22529" y="303568"/>
                </a:lnTo>
                <a:lnTo>
                  <a:pt x="38735" y="347091"/>
                </a:lnTo>
                <a:lnTo>
                  <a:pt x="74701" y="365848"/>
                </a:lnTo>
                <a:lnTo>
                  <a:pt x="91059" y="367411"/>
                </a:lnTo>
                <a:lnTo>
                  <a:pt x="94996" y="367411"/>
                </a:lnTo>
                <a:lnTo>
                  <a:pt x="94996" y="356108"/>
                </a:lnTo>
                <a:lnTo>
                  <a:pt x="92710" y="356108"/>
                </a:lnTo>
                <a:lnTo>
                  <a:pt x="82511" y="355206"/>
                </a:lnTo>
                <a:lnTo>
                  <a:pt x="49796" y="321208"/>
                </a:lnTo>
                <a:lnTo>
                  <a:pt x="46736" y="288544"/>
                </a:lnTo>
                <a:lnTo>
                  <a:pt x="46888" y="282829"/>
                </a:lnTo>
                <a:lnTo>
                  <a:pt x="46913" y="281495"/>
                </a:lnTo>
                <a:lnTo>
                  <a:pt x="49784" y="255524"/>
                </a:lnTo>
                <a:lnTo>
                  <a:pt x="50939" y="247015"/>
                </a:lnTo>
                <a:lnTo>
                  <a:pt x="51955" y="238569"/>
                </a:lnTo>
                <a:lnTo>
                  <a:pt x="52514" y="232244"/>
                </a:lnTo>
                <a:lnTo>
                  <a:pt x="52578" y="230339"/>
                </a:lnTo>
                <a:lnTo>
                  <a:pt x="52705" y="227330"/>
                </a:lnTo>
                <a:lnTo>
                  <a:pt x="52260" y="220218"/>
                </a:lnTo>
                <a:lnTo>
                  <a:pt x="52222" y="219595"/>
                </a:lnTo>
                <a:lnTo>
                  <a:pt x="50812" y="212572"/>
                </a:lnTo>
                <a:lnTo>
                  <a:pt x="27559" y="185293"/>
                </a:lnTo>
                <a:lnTo>
                  <a:pt x="27559" y="182626"/>
                </a:lnTo>
                <a:lnTo>
                  <a:pt x="52222" y="148043"/>
                </a:lnTo>
                <a:lnTo>
                  <a:pt x="52705" y="140208"/>
                </a:lnTo>
                <a:lnTo>
                  <a:pt x="52590" y="137388"/>
                </a:lnTo>
                <a:lnTo>
                  <a:pt x="52514" y="135216"/>
                </a:lnTo>
                <a:lnTo>
                  <a:pt x="48450" y="102247"/>
                </a:lnTo>
                <a:lnTo>
                  <a:pt x="47498" y="93497"/>
                </a:lnTo>
                <a:lnTo>
                  <a:pt x="46926" y="85534"/>
                </a:lnTo>
                <a:lnTo>
                  <a:pt x="46736" y="78359"/>
                </a:lnTo>
                <a:lnTo>
                  <a:pt x="47498" y="61290"/>
                </a:lnTo>
                <a:lnTo>
                  <a:pt x="65608" y="20472"/>
                </a:lnTo>
                <a:lnTo>
                  <a:pt x="92710" y="12319"/>
                </a:lnTo>
                <a:lnTo>
                  <a:pt x="94996" y="12319"/>
                </a:lnTo>
                <a:lnTo>
                  <a:pt x="94996" y="1016"/>
                </a:lnTo>
                <a:close/>
              </a:path>
              <a:path w="5356859" h="368300">
                <a:moveTo>
                  <a:pt x="1483233" y="12319"/>
                </a:moveTo>
                <a:lnTo>
                  <a:pt x="1479550" y="0"/>
                </a:lnTo>
                <a:lnTo>
                  <a:pt x="1457629" y="8610"/>
                </a:lnTo>
                <a:lnTo>
                  <a:pt x="1438402" y="22021"/>
                </a:lnTo>
                <a:lnTo>
                  <a:pt x="1407922" y="63373"/>
                </a:lnTo>
                <a:lnTo>
                  <a:pt x="1389062" y="119100"/>
                </a:lnTo>
                <a:lnTo>
                  <a:pt x="1382776" y="184277"/>
                </a:lnTo>
                <a:lnTo>
                  <a:pt x="1384274" y="216547"/>
                </a:lnTo>
                <a:lnTo>
                  <a:pt x="1384338" y="217919"/>
                </a:lnTo>
                <a:lnTo>
                  <a:pt x="1396911" y="278358"/>
                </a:lnTo>
                <a:lnTo>
                  <a:pt x="1421815" y="328155"/>
                </a:lnTo>
                <a:lnTo>
                  <a:pt x="1457629" y="359778"/>
                </a:lnTo>
                <a:lnTo>
                  <a:pt x="1479550" y="368300"/>
                </a:lnTo>
                <a:lnTo>
                  <a:pt x="1483233" y="356108"/>
                </a:lnTo>
                <a:lnTo>
                  <a:pt x="1466316" y="347345"/>
                </a:lnTo>
                <a:lnTo>
                  <a:pt x="1451584" y="334581"/>
                </a:lnTo>
                <a:lnTo>
                  <a:pt x="1428623" y="297053"/>
                </a:lnTo>
                <a:lnTo>
                  <a:pt x="1414729" y="246100"/>
                </a:lnTo>
                <a:lnTo>
                  <a:pt x="1410081" y="184277"/>
                </a:lnTo>
                <a:lnTo>
                  <a:pt x="1411236" y="151942"/>
                </a:lnTo>
                <a:lnTo>
                  <a:pt x="1420520" y="95504"/>
                </a:lnTo>
                <a:lnTo>
                  <a:pt x="1439024" y="50609"/>
                </a:lnTo>
                <a:lnTo>
                  <a:pt x="1466316" y="21082"/>
                </a:lnTo>
                <a:lnTo>
                  <a:pt x="1483233" y="12319"/>
                </a:lnTo>
                <a:close/>
              </a:path>
              <a:path w="5356859" h="368300">
                <a:moveTo>
                  <a:pt x="2467343" y="184277"/>
                </a:moveTo>
                <a:lnTo>
                  <a:pt x="2465844" y="151942"/>
                </a:lnTo>
                <a:lnTo>
                  <a:pt x="2465781" y="150456"/>
                </a:lnTo>
                <a:lnTo>
                  <a:pt x="2461069" y="119100"/>
                </a:lnTo>
                <a:lnTo>
                  <a:pt x="2442210" y="63373"/>
                </a:lnTo>
                <a:lnTo>
                  <a:pt x="2411730" y="22021"/>
                </a:lnTo>
                <a:lnTo>
                  <a:pt x="2370582" y="0"/>
                </a:lnTo>
                <a:lnTo>
                  <a:pt x="2366899" y="12319"/>
                </a:lnTo>
                <a:lnTo>
                  <a:pt x="2383802" y="21082"/>
                </a:lnTo>
                <a:lnTo>
                  <a:pt x="2398534" y="33845"/>
                </a:lnTo>
                <a:lnTo>
                  <a:pt x="2421509" y="71374"/>
                </a:lnTo>
                <a:lnTo>
                  <a:pt x="2435326" y="122351"/>
                </a:lnTo>
                <a:lnTo>
                  <a:pt x="2439924" y="184277"/>
                </a:lnTo>
                <a:lnTo>
                  <a:pt x="2438768" y="216547"/>
                </a:lnTo>
                <a:lnTo>
                  <a:pt x="2429573" y="272935"/>
                </a:lnTo>
                <a:lnTo>
                  <a:pt x="2411095" y="317830"/>
                </a:lnTo>
                <a:lnTo>
                  <a:pt x="2383802" y="347345"/>
                </a:lnTo>
                <a:lnTo>
                  <a:pt x="2366899" y="356108"/>
                </a:lnTo>
                <a:lnTo>
                  <a:pt x="2370582" y="368300"/>
                </a:lnTo>
                <a:lnTo>
                  <a:pt x="2411730" y="346405"/>
                </a:lnTo>
                <a:lnTo>
                  <a:pt x="2442210" y="305054"/>
                </a:lnTo>
                <a:lnTo>
                  <a:pt x="2461056" y="249326"/>
                </a:lnTo>
                <a:lnTo>
                  <a:pt x="2465781" y="217919"/>
                </a:lnTo>
                <a:lnTo>
                  <a:pt x="2467343" y="184277"/>
                </a:lnTo>
                <a:close/>
              </a:path>
              <a:path w="5356859" h="368300">
                <a:moveTo>
                  <a:pt x="4241673" y="12319"/>
                </a:moveTo>
                <a:lnTo>
                  <a:pt x="4237990" y="0"/>
                </a:lnTo>
                <a:lnTo>
                  <a:pt x="4216070" y="8610"/>
                </a:lnTo>
                <a:lnTo>
                  <a:pt x="4196829" y="22021"/>
                </a:lnTo>
                <a:lnTo>
                  <a:pt x="4166362" y="63373"/>
                </a:lnTo>
                <a:lnTo>
                  <a:pt x="4147502" y="119100"/>
                </a:lnTo>
                <a:lnTo>
                  <a:pt x="4141216" y="184277"/>
                </a:lnTo>
                <a:lnTo>
                  <a:pt x="4142714" y="216547"/>
                </a:lnTo>
                <a:lnTo>
                  <a:pt x="4142778" y="217919"/>
                </a:lnTo>
                <a:lnTo>
                  <a:pt x="4155351" y="278358"/>
                </a:lnTo>
                <a:lnTo>
                  <a:pt x="4180255" y="328155"/>
                </a:lnTo>
                <a:lnTo>
                  <a:pt x="4216070" y="359778"/>
                </a:lnTo>
                <a:lnTo>
                  <a:pt x="4237990" y="368300"/>
                </a:lnTo>
                <a:lnTo>
                  <a:pt x="4241673" y="356108"/>
                </a:lnTo>
                <a:lnTo>
                  <a:pt x="4224756" y="347345"/>
                </a:lnTo>
                <a:lnTo>
                  <a:pt x="4210024" y="334581"/>
                </a:lnTo>
                <a:lnTo>
                  <a:pt x="4187063" y="297053"/>
                </a:lnTo>
                <a:lnTo>
                  <a:pt x="4173169" y="246100"/>
                </a:lnTo>
                <a:lnTo>
                  <a:pt x="4168521" y="184277"/>
                </a:lnTo>
                <a:lnTo>
                  <a:pt x="4169676" y="151942"/>
                </a:lnTo>
                <a:lnTo>
                  <a:pt x="4178960" y="95504"/>
                </a:lnTo>
                <a:lnTo>
                  <a:pt x="4197464" y="50609"/>
                </a:lnTo>
                <a:lnTo>
                  <a:pt x="4224756" y="21082"/>
                </a:lnTo>
                <a:lnTo>
                  <a:pt x="4241673" y="12319"/>
                </a:lnTo>
                <a:close/>
              </a:path>
              <a:path w="5356859" h="368300">
                <a:moveTo>
                  <a:pt x="5225783" y="184277"/>
                </a:moveTo>
                <a:lnTo>
                  <a:pt x="5224284" y="151942"/>
                </a:lnTo>
                <a:lnTo>
                  <a:pt x="5224221" y="150456"/>
                </a:lnTo>
                <a:lnTo>
                  <a:pt x="5219497" y="119100"/>
                </a:lnTo>
                <a:lnTo>
                  <a:pt x="5200650" y="63373"/>
                </a:lnTo>
                <a:lnTo>
                  <a:pt x="5170170" y="22021"/>
                </a:lnTo>
                <a:lnTo>
                  <a:pt x="5129022" y="0"/>
                </a:lnTo>
                <a:lnTo>
                  <a:pt x="5125339" y="12319"/>
                </a:lnTo>
                <a:lnTo>
                  <a:pt x="5142242" y="21082"/>
                </a:lnTo>
                <a:lnTo>
                  <a:pt x="5156974" y="33845"/>
                </a:lnTo>
                <a:lnTo>
                  <a:pt x="5179949" y="71374"/>
                </a:lnTo>
                <a:lnTo>
                  <a:pt x="5193766" y="122351"/>
                </a:lnTo>
                <a:lnTo>
                  <a:pt x="5198364" y="184277"/>
                </a:lnTo>
                <a:lnTo>
                  <a:pt x="5197208" y="216547"/>
                </a:lnTo>
                <a:lnTo>
                  <a:pt x="5188013" y="272935"/>
                </a:lnTo>
                <a:lnTo>
                  <a:pt x="5169535" y="317830"/>
                </a:lnTo>
                <a:lnTo>
                  <a:pt x="5142242" y="347345"/>
                </a:lnTo>
                <a:lnTo>
                  <a:pt x="5125339" y="356108"/>
                </a:lnTo>
                <a:lnTo>
                  <a:pt x="5129022" y="368300"/>
                </a:lnTo>
                <a:lnTo>
                  <a:pt x="5170170" y="346405"/>
                </a:lnTo>
                <a:lnTo>
                  <a:pt x="5200650" y="305054"/>
                </a:lnTo>
                <a:lnTo>
                  <a:pt x="5219497" y="249326"/>
                </a:lnTo>
                <a:lnTo>
                  <a:pt x="5224221" y="217919"/>
                </a:lnTo>
                <a:lnTo>
                  <a:pt x="5225783" y="184277"/>
                </a:lnTo>
                <a:close/>
              </a:path>
              <a:path w="5356859" h="368300">
                <a:moveTo>
                  <a:pt x="5356733" y="177927"/>
                </a:moveTo>
                <a:lnTo>
                  <a:pt x="5347208" y="177546"/>
                </a:lnTo>
                <a:lnTo>
                  <a:pt x="5340096" y="174625"/>
                </a:lnTo>
                <a:lnTo>
                  <a:pt x="5335397" y="169037"/>
                </a:lnTo>
                <a:lnTo>
                  <a:pt x="5330698" y="163576"/>
                </a:lnTo>
                <a:lnTo>
                  <a:pt x="5328285" y="156337"/>
                </a:lnTo>
                <a:lnTo>
                  <a:pt x="5328285" y="147574"/>
                </a:lnTo>
                <a:lnTo>
                  <a:pt x="5328501" y="143319"/>
                </a:lnTo>
                <a:lnTo>
                  <a:pt x="5329148" y="137388"/>
                </a:lnTo>
                <a:lnTo>
                  <a:pt x="5330266" y="129794"/>
                </a:lnTo>
                <a:lnTo>
                  <a:pt x="5331752" y="120980"/>
                </a:lnTo>
                <a:lnTo>
                  <a:pt x="5333339" y="110629"/>
                </a:lnTo>
                <a:lnTo>
                  <a:pt x="5334292" y="102247"/>
                </a:lnTo>
                <a:lnTo>
                  <a:pt x="5334406" y="101282"/>
                </a:lnTo>
                <a:lnTo>
                  <a:pt x="5334978" y="93497"/>
                </a:lnTo>
                <a:lnTo>
                  <a:pt x="5335054" y="92519"/>
                </a:lnTo>
                <a:lnTo>
                  <a:pt x="5335232" y="85534"/>
                </a:lnTo>
                <a:lnTo>
                  <a:pt x="5335270" y="84328"/>
                </a:lnTo>
                <a:lnTo>
                  <a:pt x="5325567" y="32829"/>
                </a:lnTo>
                <a:lnTo>
                  <a:pt x="5296217" y="6438"/>
                </a:lnTo>
                <a:lnTo>
                  <a:pt x="5265674" y="1016"/>
                </a:lnTo>
                <a:lnTo>
                  <a:pt x="5261737" y="1016"/>
                </a:lnTo>
                <a:lnTo>
                  <a:pt x="5261737" y="12319"/>
                </a:lnTo>
                <a:lnTo>
                  <a:pt x="5264023" y="12319"/>
                </a:lnTo>
                <a:lnTo>
                  <a:pt x="5274208" y="13233"/>
                </a:lnTo>
                <a:lnTo>
                  <a:pt x="5306961" y="47091"/>
                </a:lnTo>
                <a:lnTo>
                  <a:pt x="5309997" y="78359"/>
                </a:lnTo>
                <a:lnTo>
                  <a:pt x="5309832" y="84328"/>
                </a:lnTo>
                <a:lnTo>
                  <a:pt x="5309806" y="85534"/>
                </a:lnTo>
                <a:lnTo>
                  <a:pt x="5309298" y="92519"/>
                </a:lnTo>
                <a:lnTo>
                  <a:pt x="5309235" y="93497"/>
                </a:lnTo>
                <a:lnTo>
                  <a:pt x="5308384" y="101282"/>
                </a:lnTo>
                <a:lnTo>
                  <a:pt x="5308282" y="102247"/>
                </a:lnTo>
                <a:lnTo>
                  <a:pt x="5306949" y="111760"/>
                </a:lnTo>
                <a:lnTo>
                  <a:pt x="5305742" y="120523"/>
                </a:lnTo>
                <a:lnTo>
                  <a:pt x="5304764" y="128803"/>
                </a:lnTo>
                <a:lnTo>
                  <a:pt x="5304206" y="135216"/>
                </a:lnTo>
                <a:lnTo>
                  <a:pt x="5304129" y="137388"/>
                </a:lnTo>
                <a:lnTo>
                  <a:pt x="5304028" y="140208"/>
                </a:lnTo>
                <a:lnTo>
                  <a:pt x="5304472" y="147574"/>
                </a:lnTo>
                <a:lnTo>
                  <a:pt x="5304498" y="148043"/>
                </a:lnTo>
                <a:lnTo>
                  <a:pt x="5305907" y="155155"/>
                </a:lnTo>
                <a:lnTo>
                  <a:pt x="5329174" y="182626"/>
                </a:lnTo>
                <a:lnTo>
                  <a:pt x="5329174" y="185293"/>
                </a:lnTo>
                <a:lnTo>
                  <a:pt x="5304498" y="219595"/>
                </a:lnTo>
                <a:lnTo>
                  <a:pt x="5304193" y="224459"/>
                </a:lnTo>
                <a:lnTo>
                  <a:pt x="5304206" y="232244"/>
                </a:lnTo>
                <a:lnTo>
                  <a:pt x="5304701" y="237845"/>
                </a:lnTo>
                <a:lnTo>
                  <a:pt x="5304764" y="238569"/>
                </a:lnTo>
                <a:lnTo>
                  <a:pt x="5305679" y="246341"/>
                </a:lnTo>
                <a:lnTo>
                  <a:pt x="5306949" y="255524"/>
                </a:lnTo>
                <a:lnTo>
                  <a:pt x="5308282" y="265010"/>
                </a:lnTo>
                <a:lnTo>
                  <a:pt x="5309235" y="273659"/>
                </a:lnTo>
                <a:lnTo>
                  <a:pt x="5309806" y="281495"/>
                </a:lnTo>
                <a:lnTo>
                  <a:pt x="5309997" y="288544"/>
                </a:lnTo>
                <a:lnTo>
                  <a:pt x="5309349" y="303568"/>
                </a:lnTo>
                <a:lnTo>
                  <a:pt x="5309235" y="306362"/>
                </a:lnTo>
                <a:lnTo>
                  <a:pt x="5291112" y="347967"/>
                </a:lnTo>
                <a:lnTo>
                  <a:pt x="5264023" y="356108"/>
                </a:lnTo>
                <a:lnTo>
                  <a:pt x="5261737" y="356108"/>
                </a:lnTo>
                <a:lnTo>
                  <a:pt x="5261737" y="367411"/>
                </a:lnTo>
                <a:lnTo>
                  <a:pt x="5265674" y="367411"/>
                </a:lnTo>
                <a:lnTo>
                  <a:pt x="5282019" y="365848"/>
                </a:lnTo>
                <a:lnTo>
                  <a:pt x="5317998" y="347091"/>
                </a:lnTo>
                <a:lnTo>
                  <a:pt x="5334190" y="303568"/>
                </a:lnTo>
                <a:lnTo>
                  <a:pt x="5335270" y="282829"/>
                </a:lnTo>
                <a:lnTo>
                  <a:pt x="5335054" y="274662"/>
                </a:lnTo>
                <a:lnTo>
                  <a:pt x="5334406" y="265976"/>
                </a:lnTo>
                <a:lnTo>
                  <a:pt x="5333339" y="256755"/>
                </a:lnTo>
                <a:lnTo>
                  <a:pt x="5331841" y="247015"/>
                </a:lnTo>
                <a:lnTo>
                  <a:pt x="5330380" y="238569"/>
                </a:lnTo>
                <a:lnTo>
                  <a:pt x="5330266" y="237845"/>
                </a:lnTo>
                <a:lnTo>
                  <a:pt x="5329148" y="230339"/>
                </a:lnTo>
                <a:lnTo>
                  <a:pt x="5328501" y="224459"/>
                </a:lnTo>
                <a:lnTo>
                  <a:pt x="5328285" y="220218"/>
                </a:lnTo>
                <a:lnTo>
                  <a:pt x="5328285" y="211455"/>
                </a:lnTo>
                <a:lnTo>
                  <a:pt x="5330698" y="204343"/>
                </a:lnTo>
                <a:lnTo>
                  <a:pt x="5340096" y="193421"/>
                </a:lnTo>
                <a:lnTo>
                  <a:pt x="5347208" y="190500"/>
                </a:lnTo>
                <a:lnTo>
                  <a:pt x="5356733" y="190119"/>
                </a:lnTo>
                <a:lnTo>
                  <a:pt x="5356733" y="1779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2956" y="2535123"/>
            <a:ext cx="6321425" cy="44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035"/>
              </a:lnSpc>
              <a:spcBef>
                <a:spcPts val="100"/>
              </a:spcBef>
              <a:tabLst>
                <a:tab pos="2653030" algn="l"/>
                <a:tab pos="3721100" algn="l"/>
                <a:tab pos="5412105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Φ</a:t>
            </a:r>
            <a:r>
              <a:rPr sz="2400" spc="360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𝑤</a:t>
            </a:r>
            <a:r>
              <a:rPr sz="2625" baseline="-15873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625" spc="345" baseline="-15873" dirty="0">
                <a:solidFill>
                  <a:srgbClr val="00AF5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-25" dirty="0">
                <a:latin typeface="Cambria Math"/>
                <a:cs typeface="Cambria Math"/>
              </a:rPr>
              <a:t> Φ</a:t>
            </a:r>
            <a:r>
              <a:rPr sz="2625" spc="-37" baseline="28571" dirty="0">
                <a:latin typeface="Cambria Math"/>
                <a:cs typeface="Cambria Math"/>
              </a:rPr>
              <a:t>−1</a:t>
            </a:r>
            <a:r>
              <a:rPr sz="2625" baseline="28571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50" dirty="0">
                <a:solidFill>
                  <a:srgbClr val="00AF50"/>
                </a:solidFill>
                <a:latin typeface="Cambria Math"/>
                <a:cs typeface="Cambria Math"/>
              </a:rPr>
              <a:t>𝑝</a:t>
            </a:r>
            <a:r>
              <a:rPr sz="2625" spc="75" baseline="28571" dirty="0">
                <a:solidFill>
                  <a:srgbClr val="00AF50"/>
                </a:solidFill>
                <a:latin typeface="Cambria Math"/>
                <a:cs typeface="Cambria Math"/>
              </a:rPr>
              <a:t>ℎ</a:t>
            </a:r>
            <a:r>
              <a:rPr sz="2625" baseline="28571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𝑤</a:t>
            </a:r>
            <a:r>
              <a:rPr sz="2625" baseline="-15873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2625" spc="337" baseline="-15873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Φ</a:t>
            </a:r>
            <a:r>
              <a:rPr sz="2625" spc="-37" baseline="28571" dirty="0">
                <a:latin typeface="Cambria Math"/>
                <a:cs typeface="Cambria Math"/>
              </a:rPr>
              <a:t>−1</a:t>
            </a:r>
            <a:r>
              <a:rPr sz="2625" baseline="28571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50" dirty="0">
                <a:solidFill>
                  <a:srgbClr val="FF0000"/>
                </a:solidFill>
                <a:latin typeface="Cambria Math"/>
                <a:cs typeface="Cambria Math"/>
              </a:rPr>
              <a:t>𝑝</a:t>
            </a:r>
            <a:r>
              <a:rPr sz="2625" spc="75" baseline="28571" dirty="0">
                <a:solidFill>
                  <a:srgbClr val="FF0000"/>
                </a:solidFill>
                <a:latin typeface="Cambria Math"/>
                <a:cs typeface="Cambria Math"/>
              </a:rPr>
              <a:t>ℎ</a:t>
            </a:r>
            <a:endParaRPr sz="2625" baseline="28571">
              <a:latin typeface="Cambria Math"/>
              <a:cs typeface="Cambria Math"/>
            </a:endParaRPr>
          </a:p>
          <a:p>
            <a:pPr marL="3337560">
              <a:lnSpc>
                <a:spcPts val="1255"/>
              </a:lnSpc>
              <a:tabLst>
                <a:tab pos="6103620" algn="l"/>
              </a:tabLst>
            </a:pPr>
            <a:r>
              <a:rPr sz="175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175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1750" spc="-5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1054" y="2643632"/>
            <a:ext cx="8318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solidFill>
                  <a:srgbClr val="050D9F"/>
                </a:solidFill>
                <a:latin typeface="Calibri"/>
                <a:cs typeface="Calibri"/>
              </a:rPr>
              <a:t>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7639" y="3387597"/>
            <a:ext cx="8618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Clr>
                <a:srgbClr val="006FC0"/>
              </a:buClr>
              <a:buSzPct val="83333"/>
              <a:buFont typeface="Arial MT"/>
              <a:buChar char="•"/>
              <a:tabLst>
                <a:tab pos="381000" algn="l"/>
                <a:tab pos="6186805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Early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look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at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data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for</a:t>
            </a:r>
            <a:r>
              <a:rPr sz="2400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efficacy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claim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at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stage</a:t>
            </a:r>
            <a:r>
              <a:rPr sz="2400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1: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	</a:t>
            </a:r>
            <a:r>
              <a:rPr sz="2400" dirty="0">
                <a:latin typeface="Cambria Math"/>
                <a:cs typeface="Cambria Math"/>
              </a:rPr>
              <a:t>𝛼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,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𝛼</a:t>
            </a:r>
            <a:r>
              <a:rPr sz="2625" baseline="-15873" dirty="0">
                <a:latin typeface="Cambria Math"/>
                <a:cs typeface="Cambria Math"/>
              </a:rPr>
              <a:t>2</a:t>
            </a:r>
            <a:r>
              <a:rPr sz="2625" spc="359" baseline="-15873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specified</a:t>
            </a:r>
            <a:r>
              <a:rPr sz="2400" spc="-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50D9F"/>
                </a:solidFill>
                <a:latin typeface="Calibri"/>
                <a:cs typeface="Calibri"/>
              </a:rPr>
              <a:t>via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26539" y="4083939"/>
            <a:ext cx="1163955" cy="368300"/>
          </a:xfrm>
          <a:custGeom>
            <a:avLst/>
            <a:gdLst/>
            <a:ahLst/>
            <a:cxnLst/>
            <a:rect l="l" t="t" r="r" b="b"/>
            <a:pathLst>
              <a:path w="1163955" h="368300">
                <a:moveTo>
                  <a:pt x="1067054" y="0"/>
                </a:moveTo>
                <a:lnTo>
                  <a:pt x="1063371" y="12318"/>
                </a:lnTo>
                <a:lnTo>
                  <a:pt x="1080279" y="21082"/>
                </a:lnTo>
                <a:lnTo>
                  <a:pt x="1095009" y="33845"/>
                </a:lnTo>
                <a:lnTo>
                  <a:pt x="1117980" y="71374"/>
                </a:lnTo>
                <a:lnTo>
                  <a:pt x="1131808" y="122348"/>
                </a:lnTo>
                <a:lnTo>
                  <a:pt x="1136391" y="184150"/>
                </a:lnTo>
                <a:lnTo>
                  <a:pt x="1135251" y="216542"/>
                </a:lnTo>
                <a:lnTo>
                  <a:pt x="1126055" y="272930"/>
                </a:lnTo>
                <a:lnTo>
                  <a:pt x="1107572" y="317817"/>
                </a:lnTo>
                <a:lnTo>
                  <a:pt x="1080279" y="347345"/>
                </a:lnTo>
                <a:lnTo>
                  <a:pt x="1063371" y="356108"/>
                </a:lnTo>
                <a:lnTo>
                  <a:pt x="1067054" y="368300"/>
                </a:lnTo>
                <a:lnTo>
                  <a:pt x="1108202" y="346392"/>
                </a:lnTo>
                <a:lnTo>
                  <a:pt x="1138682" y="305054"/>
                </a:lnTo>
                <a:lnTo>
                  <a:pt x="1157541" y="249316"/>
                </a:lnTo>
                <a:lnTo>
                  <a:pt x="1163822" y="184277"/>
                </a:lnTo>
                <a:lnTo>
                  <a:pt x="1162325" y="151937"/>
                </a:lnTo>
                <a:lnTo>
                  <a:pt x="1149683" y="90066"/>
                </a:lnTo>
                <a:lnTo>
                  <a:pt x="1124775" y="40272"/>
                </a:lnTo>
                <a:lnTo>
                  <a:pt x="1088961" y="8598"/>
                </a:lnTo>
                <a:lnTo>
                  <a:pt x="1067054" y="0"/>
                </a:lnTo>
                <a:close/>
              </a:path>
              <a:path w="1163955" h="368300">
                <a:moveTo>
                  <a:pt x="96773" y="0"/>
                </a:moveTo>
                <a:lnTo>
                  <a:pt x="55625" y="22018"/>
                </a:lnTo>
                <a:lnTo>
                  <a:pt x="25146" y="63373"/>
                </a:lnTo>
                <a:lnTo>
                  <a:pt x="6286" y="119094"/>
                </a:lnTo>
                <a:lnTo>
                  <a:pt x="0" y="184150"/>
                </a:lnTo>
                <a:lnTo>
                  <a:pt x="1507" y="216542"/>
                </a:lnTo>
                <a:lnTo>
                  <a:pt x="14144" y="278358"/>
                </a:lnTo>
                <a:lnTo>
                  <a:pt x="39052" y="328152"/>
                </a:lnTo>
                <a:lnTo>
                  <a:pt x="74866" y="359775"/>
                </a:lnTo>
                <a:lnTo>
                  <a:pt x="96773" y="368300"/>
                </a:lnTo>
                <a:lnTo>
                  <a:pt x="100457" y="356108"/>
                </a:lnTo>
                <a:lnTo>
                  <a:pt x="83548" y="347344"/>
                </a:lnTo>
                <a:lnTo>
                  <a:pt x="68818" y="334581"/>
                </a:lnTo>
                <a:lnTo>
                  <a:pt x="45846" y="297053"/>
                </a:lnTo>
                <a:lnTo>
                  <a:pt x="31956" y="246094"/>
                </a:lnTo>
                <a:lnTo>
                  <a:pt x="27304" y="184277"/>
                </a:lnTo>
                <a:lnTo>
                  <a:pt x="28469" y="151937"/>
                </a:lnTo>
                <a:lnTo>
                  <a:pt x="37752" y="95498"/>
                </a:lnTo>
                <a:lnTo>
                  <a:pt x="56255" y="50609"/>
                </a:lnTo>
                <a:lnTo>
                  <a:pt x="83548" y="21081"/>
                </a:lnTo>
                <a:lnTo>
                  <a:pt x="100457" y="12318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42310" y="3879341"/>
            <a:ext cx="3369945" cy="777240"/>
          </a:xfrm>
          <a:custGeom>
            <a:avLst/>
            <a:gdLst/>
            <a:ahLst/>
            <a:cxnLst/>
            <a:rect l="l" t="t" r="r" b="b"/>
            <a:pathLst>
              <a:path w="3369945" h="777239">
                <a:moveTo>
                  <a:pt x="3236341" y="0"/>
                </a:moveTo>
                <a:lnTo>
                  <a:pt x="3229355" y="11175"/>
                </a:lnTo>
                <a:lnTo>
                  <a:pt x="3254146" y="40939"/>
                </a:lnTo>
                <a:lnTo>
                  <a:pt x="3275949" y="76501"/>
                </a:lnTo>
                <a:lnTo>
                  <a:pt x="3294774" y="117850"/>
                </a:lnTo>
                <a:lnTo>
                  <a:pt x="3310636" y="164972"/>
                </a:lnTo>
                <a:lnTo>
                  <a:pt x="3323210" y="216433"/>
                </a:lnTo>
                <a:lnTo>
                  <a:pt x="3332178" y="270811"/>
                </a:lnTo>
                <a:lnTo>
                  <a:pt x="3337550" y="328118"/>
                </a:lnTo>
                <a:lnTo>
                  <a:pt x="3339330" y="388111"/>
                </a:lnTo>
                <a:lnTo>
                  <a:pt x="3339338" y="388365"/>
                </a:lnTo>
                <a:lnTo>
                  <a:pt x="3337552" y="447417"/>
                </a:lnTo>
                <a:lnTo>
                  <a:pt x="3332194" y="504158"/>
                </a:lnTo>
                <a:lnTo>
                  <a:pt x="3323264" y="558565"/>
                </a:lnTo>
                <a:lnTo>
                  <a:pt x="3310763" y="610615"/>
                </a:lnTo>
                <a:lnTo>
                  <a:pt x="3294971" y="658552"/>
                </a:lnTo>
                <a:lnTo>
                  <a:pt x="3276155" y="700452"/>
                </a:lnTo>
                <a:lnTo>
                  <a:pt x="3254291" y="736328"/>
                </a:lnTo>
                <a:lnTo>
                  <a:pt x="3229355" y="766190"/>
                </a:lnTo>
                <a:lnTo>
                  <a:pt x="3236341" y="777239"/>
                </a:lnTo>
                <a:lnTo>
                  <a:pt x="3265344" y="747827"/>
                </a:lnTo>
                <a:lnTo>
                  <a:pt x="3291205" y="711771"/>
                </a:lnTo>
                <a:lnTo>
                  <a:pt x="3313922" y="669047"/>
                </a:lnTo>
                <a:lnTo>
                  <a:pt x="3333495" y="619632"/>
                </a:lnTo>
                <a:lnTo>
                  <a:pt x="3346451" y="576657"/>
                </a:lnTo>
                <a:lnTo>
                  <a:pt x="3356516" y="532011"/>
                </a:lnTo>
                <a:lnTo>
                  <a:pt x="3363698" y="485700"/>
                </a:lnTo>
                <a:lnTo>
                  <a:pt x="3368003" y="437732"/>
                </a:lnTo>
                <a:lnTo>
                  <a:pt x="3369429" y="388365"/>
                </a:lnTo>
                <a:lnTo>
                  <a:pt x="3369437" y="388111"/>
                </a:lnTo>
                <a:lnTo>
                  <a:pt x="3368003" y="337928"/>
                </a:lnTo>
                <a:lnTo>
                  <a:pt x="3363698" y="289647"/>
                </a:lnTo>
                <a:lnTo>
                  <a:pt x="3356516" y="243280"/>
                </a:lnTo>
                <a:lnTo>
                  <a:pt x="3346451" y="198839"/>
                </a:lnTo>
                <a:lnTo>
                  <a:pt x="3333495" y="156336"/>
                </a:lnTo>
                <a:lnTo>
                  <a:pt x="3313922" y="107567"/>
                </a:lnTo>
                <a:lnTo>
                  <a:pt x="3291205" y="65262"/>
                </a:lnTo>
                <a:lnTo>
                  <a:pt x="3265344" y="29410"/>
                </a:lnTo>
                <a:lnTo>
                  <a:pt x="3236341" y="0"/>
                </a:lnTo>
                <a:close/>
              </a:path>
              <a:path w="3369945" h="777239">
                <a:moveTo>
                  <a:pt x="132968" y="0"/>
                </a:moveTo>
                <a:lnTo>
                  <a:pt x="103967" y="29410"/>
                </a:lnTo>
                <a:lnTo>
                  <a:pt x="78120" y="65262"/>
                </a:lnTo>
                <a:lnTo>
                  <a:pt x="55441" y="107567"/>
                </a:lnTo>
                <a:lnTo>
                  <a:pt x="35940" y="156336"/>
                </a:lnTo>
                <a:lnTo>
                  <a:pt x="22985" y="198839"/>
                </a:lnTo>
                <a:lnTo>
                  <a:pt x="12920" y="243280"/>
                </a:lnTo>
                <a:lnTo>
                  <a:pt x="5738" y="289647"/>
                </a:lnTo>
                <a:lnTo>
                  <a:pt x="1433" y="337928"/>
                </a:lnTo>
                <a:lnTo>
                  <a:pt x="0" y="388111"/>
                </a:lnTo>
                <a:lnTo>
                  <a:pt x="1433" y="437732"/>
                </a:lnTo>
                <a:lnTo>
                  <a:pt x="5738" y="485700"/>
                </a:lnTo>
                <a:lnTo>
                  <a:pt x="12920" y="532011"/>
                </a:lnTo>
                <a:lnTo>
                  <a:pt x="22985" y="576657"/>
                </a:lnTo>
                <a:lnTo>
                  <a:pt x="35940" y="619632"/>
                </a:lnTo>
                <a:lnTo>
                  <a:pt x="55441" y="669047"/>
                </a:lnTo>
                <a:lnTo>
                  <a:pt x="78120" y="711771"/>
                </a:lnTo>
                <a:lnTo>
                  <a:pt x="103967" y="747827"/>
                </a:lnTo>
                <a:lnTo>
                  <a:pt x="132968" y="777239"/>
                </a:lnTo>
                <a:lnTo>
                  <a:pt x="139953" y="766190"/>
                </a:lnTo>
                <a:lnTo>
                  <a:pt x="115071" y="736328"/>
                </a:lnTo>
                <a:lnTo>
                  <a:pt x="93202" y="700452"/>
                </a:lnTo>
                <a:lnTo>
                  <a:pt x="74356" y="658552"/>
                </a:lnTo>
                <a:lnTo>
                  <a:pt x="58547" y="610615"/>
                </a:lnTo>
                <a:lnTo>
                  <a:pt x="46045" y="558565"/>
                </a:lnTo>
                <a:lnTo>
                  <a:pt x="37115" y="504158"/>
                </a:lnTo>
                <a:lnTo>
                  <a:pt x="31757" y="447417"/>
                </a:lnTo>
                <a:lnTo>
                  <a:pt x="29972" y="388365"/>
                </a:lnTo>
                <a:lnTo>
                  <a:pt x="31777" y="328118"/>
                </a:lnTo>
                <a:lnTo>
                  <a:pt x="37179" y="270811"/>
                </a:lnTo>
                <a:lnTo>
                  <a:pt x="46152" y="216433"/>
                </a:lnTo>
                <a:lnTo>
                  <a:pt x="58674" y="164972"/>
                </a:lnTo>
                <a:lnTo>
                  <a:pt x="74481" y="117850"/>
                </a:lnTo>
                <a:lnTo>
                  <a:pt x="93313" y="76501"/>
                </a:lnTo>
                <a:lnTo>
                  <a:pt x="115145" y="40939"/>
                </a:lnTo>
                <a:lnTo>
                  <a:pt x="139953" y="11175"/>
                </a:lnTo>
                <a:lnTo>
                  <a:pt x="132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73530" y="4038041"/>
            <a:ext cx="2357755" cy="44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035"/>
              </a:lnSpc>
              <a:spcBef>
                <a:spcPts val="100"/>
              </a:spcBef>
              <a:tabLst>
                <a:tab pos="1144270" algn="l"/>
                <a:tab pos="1819275" algn="l"/>
              </a:tabLst>
            </a:pPr>
            <a:r>
              <a:rPr sz="2400" spc="110" dirty="0">
                <a:latin typeface="Cambria Math"/>
                <a:cs typeface="Cambria Math"/>
              </a:rPr>
              <a:t>𝑍</a:t>
            </a:r>
            <a:r>
              <a:rPr sz="2625" spc="165" baseline="28571" dirty="0">
                <a:latin typeface="Cambria Math"/>
                <a:cs typeface="Cambria Math"/>
              </a:rPr>
              <a:t>ℎ</a:t>
            </a:r>
            <a:r>
              <a:rPr sz="2400" spc="110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60" dirty="0">
                <a:latin typeface="Cambria Math"/>
                <a:cs typeface="Cambria Math"/>
              </a:rPr>
              <a:t>𝑍</a:t>
            </a:r>
            <a:r>
              <a:rPr sz="2625" spc="89" baseline="28571" dirty="0">
                <a:latin typeface="Cambria Math"/>
                <a:cs typeface="Cambria Math"/>
              </a:rPr>
              <a:t>ℎ</a:t>
            </a:r>
            <a:r>
              <a:rPr sz="2625" baseline="28571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~𝑁</a:t>
            </a:r>
            <a:r>
              <a:rPr sz="2400" dirty="0">
                <a:latin typeface="Cambria Math"/>
                <a:cs typeface="Cambria Math"/>
              </a:rPr>
              <a:t>	𝜇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226060">
              <a:lnSpc>
                <a:spcPts val="1255"/>
              </a:lnSpc>
              <a:tabLst>
                <a:tab pos="689610" algn="l"/>
              </a:tabLst>
            </a:pPr>
            <a:r>
              <a:rPr sz="1750" spc="-50" dirty="0">
                <a:latin typeface="Cambria Math"/>
                <a:cs typeface="Cambria Math"/>
              </a:rPr>
              <a:t>1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25" dirty="0">
                <a:latin typeface="Cambria Math"/>
                <a:cs typeface="Cambria Math"/>
              </a:rPr>
              <a:t>1,2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88689" y="4016628"/>
            <a:ext cx="415925" cy="502920"/>
          </a:xfrm>
          <a:custGeom>
            <a:avLst/>
            <a:gdLst/>
            <a:ahLst/>
            <a:cxnLst/>
            <a:rect l="l" t="t" r="r" b="b"/>
            <a:pathLst>
              <a:path w="415925" h="502920">
                <a:moveTo>
                  <a:pt x="306959" y="0"/>
                </a:moveTo>
                <a:lnTo>
                  <a:pt x="302133" y="11811"/>
                </a:lnTo>
                <a:lnTo>
                  <a:pt x="320877" y="27051"/>
                </a:lnTo>
                <a:lnTo>
                  <a:pt x="337502" y="46863"/>
                </a:lnTo>
                <a:lnTo>
                  <a:pt x="364489" y="100203"/>
                </a:lnTo>
                <a:lnTo>
                  <a:pt x="381460" y="169259"/>
                </a:lnTo>
                <a:lnTo>
                  <a:pt x="385689" y="208716"/>
                </a:lnTo>
                <a:lnTo>
                  <a:pt x="387087" y="251206"/>
                </a:lnTo>
                <a:lnTo>
                  <a:pt x="387096" y="251460"/>
                </a:lnTo>
                <a:lnTo>
                  <a:pt x="385691" y="293564"/>
                </a:lnTo>
                <a:lnTo>
                  <a:pt x="381476" y="332644"/>
                </a:lnTo>
                <a:lnTo>
                  <a:pt x="364616" y="401828"/>
                </a:lnTo>
                <a:lnTo>
                  <a:pt x="337708" y="455612"/>
                </a:lnTo>
                <a:lnTo>
                  <a:pt x="302133" y="490728"/>
                </a:lnTo>
                <a:lnTo>
                  <a:pt x="306959" y="502666"/>
                </a:lnTo>
                <a:lnTo>
                  <a:pt x="351631" y="466883"/>
                </a:lnTo>
                <a:lnTo>
                  <a:pt x="386207" y="409575"/>
                </a:lnTo>
                <a:lnTo>
                  <a:pt x="408209" y="335867"/>
                </a:lnTo>
                <a:lnTo>
                  <a:pt x="413710" y="294899"/>
                </a:lnTo>
                <a:lnTo>
                  <a:pt x="415533" y="251460"/>
                </a:lnTo>
                <a:lnTo>
                  <a:pt x="415544" y="251206"/>
                </a:lnTo>
                <a:lnTo>
                  <a:pt x="413771" y="208716"/>
                </a:lnTo>
                <a:lnTo>
                  <a:pt x="413710" y="207244"/>
                </a:lnTo>
                <a:lnTo>
                  <a:pt x="408209" y="166211"/>
                </a:lnTo>
                <a:lnTo>
                  <a:pt x="399041" y="128083"/>
                </a:lnTo>
                <a:lnTo>
                  <a:pt x="370181" y="61668"/>
                </a:lnTo>
                <a:lnTo>
                  <a:pt x="330557" y="15238"/>
                </a:lnTo>
                <a:lnTo>
                  <a:pt x="306959" y="0"/>
                </a:lnTo>
                <a:close/>
              </a:path>
              <a:path w="415925" h="502920">
                <a:moveTo>
                  <a:pt x="108458" y="0"/>
                </a:moveTo>
                <a:lnTo>
                  <a:pt x="63865" y="35798"/>
                </a:lnTo>
                <a:lnTo>
                  <a:pt x="29463" y="92837"/>
                </a:lnTo>
                <a:lnTo>
                  <a:pt x="7350" y="166211"/>
                </a:lnTo>
                <a:lnTo>
                  <a:pt x="1835" y="207244"/>
                </a:lnTo>
                <a:lnTo>
                  <a:pt x="0" y="251206"/>
                </a:lnTo>
                <a:lnTo>
                  <a:pt x="1779" y="293564"/>
                </a:lnTo>
                <a:lnTo>
                  <a:pt x="1835" y="294899"/>
                </a:lnTo>
                <a:lnTo>
                  <a:pt x="7350" y="335867"/>
                </a:lnTo>
                <a:lnTo>
                  <a:pt x="16555" y="374096"/>
                </a:lnTo>
                <a:lnTo>
                  <a:pt x="45396" y="440908"/>
                </a:lnTo>
                <a:lnTo>
                  <a:pt x="84881" y="487477"/>
                </a:lnTo>
                <a:lnTo>
                  <a:pt x="108458" y="502666"/>
                </a:lnTo>
                <a:lnTo>
                  <a:pt x="113411" y="490728"/>
                </a:lnTo>
                <a:lnTo>
                  <a:pt x="94503" y="475515"/>
                </a:lnTo>
                <a:lnTo>
                  <a:pt x="77787" y="455612"/>
                </a:lnTo>
                <a:lnTo>
                  <a:pt x="50926" y="401828"/>
                </a:lnTo>
                <a:lnTo>
                  <a:pt x="34067" y="332644"/>
                </a:lnTo>
                <a:lnTo>
                  <a:pt x="29852" y="293564"/>
                </a:lnTo>
                <a:lnTo>
                  <a:pt x="28448" y="251460"/>
                </a:lnTo>
                <a:lnTo>
                  <a:pt x="29856" y="208716"/>
                </a:lnTo>
                <a:lnTo>
                  <a:pt x="34099" y="169259"/>
                </a:lnTo>
                <a:lnTo>
                  <a:pt x="51181" y="100203"/>
                </a:lnTo>
                <a:lnTo>
                  <a:pt x="78057" y="46863"/>
                </a:lnTo>
                <a:lnTo>
                  <a:pt x="113411" y="11811"/>
                </a:lnTo>
                <a:lnTo>
                  <a:pt x="1084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099940" y="3873449"/>
            <a:ext cx="194945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68748" y="4038041"/>
            <a:ext cx="617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Σ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81096" y="3968496"/>
            <a:ext cx="1255395" cy="602615"/>
          </a:xfrm>
          <a:custGeom>
            <a:avLst/>
            <a:gdLst/>
            <a:ahLst/>
            <a:cxnLst/>
            <a:rect l="l" t="t" r="r" b="b"/>
            <a:pathLst>
              <a:path w="1255395" h="602614">
                <a:moveTo>
                  <a:pt x="1148202" y="0"/>
                </a:moveTo>
                <a:lnTo>
                  <a:pt x="1139566" y="10032"/>
                </a:lnTo>
                <a:lnTo>
                  <a:pt x="1157594" y="29870"/>
                </a:lnTo>
                <a:lnTo>
                  <a:pt x="1173967" y="54530"/>
                </a:lnTo>
                <a:lnTo>
                  <a:pt x="1201796" y="118363"/>
                </a:lnTo>
                <a:lnTo>
                  <a:pt x="1212537" y="157366"/>
                </a:lnTo>
                <a:lnTo>
                  <a:pt x="1220195" y="200834"/>
                </a:lnTo>
                <a:lnTo>
                  <a:pt x="1224781" y="248755"/>
                </a:lnTo>
                <a:lnTo>
                  <a:pt x="1226307" y="301116"/>
                </a:lnTo>
                <a:lnTo>
                  <a:pt x="1224781" y="353532"/>
                </a:lnTo>
                <a:lnTo>
                  <a:pt x="1220195" y="401446"/>
                </a:lnTo>
                <a:lnTo>
                  <a:pt x="1212537" y="444884"/>
                </a:lnTo>
                <a:lnTo>
                  <a:pt x="1201796" y="483869"/>
                </a:lnTo>
                <a:lnTo>
                  <a:pt x="1173967" y="547703"/>
                </a:lnTo>
                <a:lnTo>
                  <a:pt x="1139566" y="592201"/>
                </a:lnTo>
                <a:lnTo>
                  <a:pt x="1148202" y="602233"/>
                </a:lnTo>
                <a:lnTo>
                  <a:pt x="1188493" y="557847"/>
                </a:lnTo>
                <a:lnTo>
                  <a:pt x="1223259" y="492124"/>
                </a:lnTo>
                <a:lnTo>
                  <a:pt x="1237261" y="451526"/>
                </a:lnTo>
                <a:lnTo>
                  <a:pt x="1247262" y="406130"/>
                </a:lnTo>
                <a:lnTo>
                  <a:pt x="1253263" y="355947"/>
                </a:lnTo>
                <a:lnTo>
                  <a:pt x="1255258" y="301116"/>
                </a:lnTo>
                <a:lnTo>
                  <a:pt x="1253358" y="248755"/>
                </a:lnTo>
                <a:lnTo>
                  <a:pt x="1247262" y="196024"/>
                </a:lnTo>
                <a:lnTo>
                  <a:pt x="1237261" y="150685"/>
                </a:lnTo>
                <a:lnTo>
                  <a:pt x="1223259" y="110108"/>
                </a:lnTo>
                <a:lnTo>
                  <a:pt x="1206566" y="74580"/>
                </a:lnTo>
                <a:lnTo>
                  <a:pt x="1169038" y="19526"/>
                </a:lnTo>
                <a:lnTo>
                  <a:pt x="1148202" y="0"/>
                </a:lnTo>
                <a:close/>
              </a:path>
              <a:path w="1255395" h="602614">
                <a:moveTo>
                  <a:pt x="107056" y="0"/>
                </a:moveTo>
                <a:lnTo>
                  <a:pt x="66765" y="44386"/>
                </a:lnTo>
                <a:lnTo>
                  <a:pt x="31999" y="110108"/>
                </a:lnTo>
                <a:lnTo>
                  <a:pt x="17997" y="150685"/>
                </a:lnTo>
                <a:lnTo>
                  <a:pt x="7996" y="196024"/>
                </a:lnTo>
                <a:lnTo>
                  <a:pt x="1995" y="246125"/>
                </a:lnTo>
                <a:lnTo>
                  <a:pt x="0" y="301116"/>
                </a:lnTo>
                <a:lnTo>
                  <a:pt x="1907" y="353532"/>
                </a:lnTo>
                <a:lnTo>
                  <a:pt x="1995" y="355947"/>
                </a:lnTo>
                <a:lnTo>
                  <a:pt x="7996" y="406130"/>
                </a:lnTo>
                <a:lnTo>
                  <a:pt x="17997" y="451526"/>
                </a:lnTo>
                <a:lnTo>
                  <a:pt x="31999" y="492124"/>
                </a:lnTo>
                <a:lnTo>
                  <a:pt x="48691" y="527653"/>
                </a:lnTo>
                <a:lnTo>
                  <a:pt x="86220" y="582707"/>
                </a:lnTo>
                <a:lnTo>
                  <a:pt x="107056" y="602233"/>
                </a:lnTo>
                <a:lnTo>
                  <a:pt x="115692" y="592201"/>
                </a:lnTo>
                <a:lnTo>
                  <a:pt x="97664" y="572363"/>
                </a:lnTo>
                <a:lnTo>
                  <a:pt x="81291" y="547703"/>
                </a:lnTo>
                <a:lnTo>
                  <a:pt x="53462" y="483869"/>
                </a:lnTo>
                <a:lnTo>
                  <a:pt x="42701" y="444884"/>
                </a:lnTo>
                <a:lnTo>
                  <a:pt x="34999" y="401446"/>
                </a:lnTo>
                <a:lnTo>
                  <a:pt x="30370" y="353532"/>
                </a:lnTo>
                <a:lnTo>
                  <a:pt x="28824" y="301116"/>
                </a:lnTo>
                <a:lnTo>
                  <a:pt x="30370" y="248755"/>
                </a:lnTo>
                <a:lnTo>
                  <a:pt x="34999" y="200834"/>
                </a:lnTo>
                <a:lnTo>
                  <a:pt x="42701" y="157366"/>
                </a:lnTo>
                <a:lnTo>
                  <a:pt x="53462" y="118363"/>
                </a:lnTo>
                <a:lnTo>
                  <a:pt x="81291" y="54530"/>
                </a:lnTo>
                <a:lnTo>
                  <a:pt x="115692" y="10032"/>
                </a:lnTo>
                <a:lnTo>
                  <a:pt x="107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56657" y="3840226"/>
            <a:ext cx="10934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  <a:tabLst>
                <a:tab pos="70612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5" dirty="0">
                <a:solidFill>
                  <a:srgbClr val="00AF50"/>
                </a:solidFill>
                <a:latin typeface="Cambria Math"/>
                <a:cs typeface="Cambria Math"/>
              </a:rPr>
              <a:t>𝑤</a:t>
            </a:r>
            <a:r>
              <a:rPr sz="2625" spc="-37" baseline="-15873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2625" baseline="-15873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tabLst>
                <a:tab pos="796290" algn="l"/>
              </a:tabLst>
            </a:pPr>
            <a:r>
              <a:rPr sz="2400" spc="-25" dirty="0">
                <a:solidFill>
                  <a:srgbClr val="00AF50"/>
                </a:solidFill>
                <a:latin typeface="Cambria Math"/>
                <a:cs typeface="Cambria Math"/>
              </a:rPr>
              <a:t>𝑤</a:t>
            </a:r>
            <a:r>
              <a:rPr sz="2625" spc="-37" baseline="-15873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625" baseline="-15873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4835" y="4188917"/>
            <a:ext cx="15494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50" dirty="0">
                <a:latin typeface="Cambria Math"/>
                <a:cs typeface="Cambria Math"/>
              </a:rPr>
              <a:t>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67245" y="4038041"/>
            <a:ext cx="12541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55" dirty="0">
                <a:latin typeface="Cambria Math"/>
                <a:cs typeface="Cambria Math"/>
              </a:rPr>
              <a:t>𝐻</a:t>
            </a:r>
            <a:r>
              <a:rPr sz="2625" spc="82" baseline="28571" dirty="0">
                <a:latin typeface="Cambria Math"/>
                <a:cs typeface="Cambria Math"/>
              </a:rPr>
              <a:t>ℎ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7639" y="5043423"/>
            <a:ext cx="8486140" cy="12236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490"/>
              </a:spcBef>
              <a:buClr>
                <a:srgbClr val="006FC0"/>
              </a:buClr>
              <a:buSzPct val="83333"/>
              <a:buFont typeface="Arial MT"/>
              <a:buChar char="•"/>
              <a:tabLst>
                <a:tab pos="381000" algn="l"/>
              </a:tabLst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Multiplicity</a:t>
            </a:r>
            <a:r>
              <a:rPr sz="2400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target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populations:</a:t>
            </a:r>
            <a:r>
              <a:rPr sz="2400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395"/>
              </a:spcBef>
              <a:tabLst>
                <a:tab pos="838200" algn="l"/>
              </a:tabLst>
            </a:pPr>
            <a:r>
              <a:rPr sz="2000" spc="-50" dirty="0">
                <a:solidFill>
                  <a:srgbClr val="006FC0"/>
                </a:solidFill>
                <a:latin typeface="Arial MT"/>
                <a:cs typeface="Arial MT"/>
              </a:rPr>
              <a:t>–</a:t>
            </a:r>
            <a:r>
              <a:rPr sz="2000" dirty="0">
                <a:solidFill>
                  <a:srgbClr val="006FC0"/>
                </a:solidFill>
                <a:latin typeface="Arial MT"/>
                <a:cs typeface="Arial MT"/>
              </a:rPr>
              <a:t>	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Sime’s</a:t>
            </a:r>
            <a:r>
              <a:rPr sz="2400" spc="-6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closed</a:t>
            </a:r>
            <a:r>
              <a:rPr sz="2400" spc="-6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test</a:t>
            </a:r>
            <a:r>
              <a:rPr sz="2400" spc="-3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procedure</a:t>
            </a:r>
            <a:r>
              <a:rPr sz="1575" baseline="26455" dirty="0">
                <a:solidFill>
                  <a:srgbClr val="050D9F"/>
                </a:solidFill>
                <a:latin typeface="Calibri"/>
                <a:cs typeface="Calibri"/>
              </a:rPr>
              <a:t>d</a:t>
            </a:r>
            <a:r>
              <a:rPr sz="1600" dirty="0">
                <a:solidFill>
                  <a:srgbClr val="050D9F"/>
                </a:solidFill>
                <a:latin typeface="Calibri"/>
                <a:cs typeface="Calibri"/>
              </a:rPr>
              <a:t>:</a:t>
            </a:r>
            <a:r>
              <a:rPr sz="1600" spc="114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exploit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50D9F"/>
                </a:solidFill>
                <a:latin typeface="Calibri"/>
                <a:cs typeface="Calibri"/>
              </a:rPr>
              <a:t>positivity</a:t>
            </a:r>
            <a:r>
              <a:rPr sz="2400" b="1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50D9F"/>
                </a:solidFill>
                <a:latin typeface="Calibri"/>
                <a:cs typeface="Calibri"/>
              </a:rPr>
              <a:t>correlation</a:t>
            </a:r>
            <a:endParaRPr sz="2400">
              <a:latin typeface="Calibri"/>
              <a:cs typeface="Calibri"/>
            </a:endParaRPr>
          </a:p>
          <a:p>
            <a:pPr marL="8382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between</a:t>
            </a:r>
            <a:r>
              <a:rPr sz="2400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50D9F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2711" y="6562038"/>
            <a:ext cx="755650" cy="142240"/>
          </a:xfrm>
          <a:custGeom>
            <a:avLst/>
            <a:gdLst/>
            <a:ahLst/>
            <a:cxnLst/>
            <a:rect l="l" t="t" r="r" b="b"/>
            <a:pathLst>
              <a:path w="755650" h="142240">
                <a:moveTo>
                  <a:pt x="709472" y="0"/>
                </a:moveTo>
                <a:lnTo>
                  <a:pt x="707567" y="0"/>
                </a:lnTo>
                <a:lnTo>
                  <a:pt x="707567" y="5651"/>
                </a:lnTo>
                <a:lnTo>
                  <a:pt x="715822" y="5651"/>
                </a:lnTo>
                <a:lnTo>
                  <a:pt x="721537" y="7531"/>
                </a:lnTo>
                <a:lnTo>
                  <a:pt x="729665" y="15024"/>
                </a:lnTo>
                <a:lnTo>
                  <a:pt x="731585" y="20866"/>
                </a:lnTo>
                <a:lnTo>
                  <a:pt x="731697" y="33312"/>
                </a:lnTo>
                <a:lnTo>
                  <a:pt x="731189" y="37604"/>
                </a:lnTo>
                <a:lnTo>
                  <a:pt x="729157" y="47828"/>
                </a:lnTo>
                <a:lnTo>
                  <a:pt x="728649" y="51473"/>
                </a:lnTo>
                <a:lnTo>
                  <a:pt x="728649" y="57873"/>
                </a:lnTo>
                <a:lnTo>
                  <a:pt x="729919" y="61328"/>
                </a:lnTo>
                <a:lnTo>
                  <a:pt x="732459" y="64033"/>
                </a:lnTo>
                <a:lnTo>
                  <a:pt x="734872" y="66738"/>
                </a:lnTo>
                <a:lnTo>
                  <a:pt x="737920" y="68732"/>
                </a:lnTo>
                <a:lnTo>
                  <a:pt x="741222" y="70027"/>
                </a:lnTo>
                <a:lnTo>
                  <a:pt x="741222" y="71361"/>
                </a:lnTo>
                <a:lnTo>
                  <a:pt x="737920" y="72656"/>
                </a:lnTo>
                <a:lnTo>
                  <a:pt x="734872" y="74650"/>
                </a:lnTo>
                <a:lnTo>
                  <a:pt x="732459" y="77355"/>
                </a:lnTo>
                <a:lnTo>
                  <a:pt x="729919" y="80060"/>
                </a:lnTo>
                <a:lnTo>
                  <a:pt x="728649" y="83515"/>
                </a:lnTo>
                <a:lnTo>
                  <a:pt x="728649" y="89915"/>
                </a:lnTo>
                <a:lnTo>
                  <a:pt x="729157" y="93560"/>
                </a:lnTo>
                <a:lnTo>
                  <a:pt x="731189" y="103784"/>
                </a:lnTo>
                <a:lnTo>
                  <a:pt x="731463" y="106095"/>
                </a:lnTo>
                <a:lnTo>
                  <a:pt x="731584" y="120878"/>
                </a:lnTo>
                <a:lnTo>
                  <a:pt x="729665" y="126885"/>
                </a:lnTo>
                <a:lnTo>
                  <a:pt x="721537" y="134378"/>
                </a:lnTo>
                <a:lnTo>
                  <a:pt x="715822" y="136258"/>
                </a:lnTo>
                <a:lnTo>
                  <a:pt x="707567" y="136258"/>
                </a:lnTo>
                <a:lnTo>
                  <a:pt x="707567" y="141909"/>
                </a:lnTo>
                <a:lnTo>
                  <a:pt x="709472" y="141909"/>
                </a:lnTo>
                <a:lnTo>
                  <a:pt x="717686" y="141295"/>
                </a:lnTo>
                <a:lnTo>
                  <a:pt x="744397" y="120878"/>
                </a:lnTo>
                <a:lnTo>
                  <a:pt x="744397" y="106095"/>
                </a:lnTo>
                <a:lnTo>
                  <a:pt x="743762" y="101396"/>
                </a:lnTo>
                <a:lnTo>
                  <a:pt x="741476" y="90881"/>
                </a:lnTo>
                <a:lnTo>
                  <a:pt x="740841" y="87363"/>
                </a:lnTo>
                <a:lnTo>
                  <a:pt x="740841" y="82156"/>
                </a:lnTo>
                <a:lnTo>
                  <a:pt x="741984" y="79362"/>
                </a:lnTo>
                <a:lnTo>
                  <a:pt x="744397" y="77203"/>
                </a:lnTo>
                <a:lnTo>
                  <a:pt x="746683" y="75044"/>
                </a:lnTo>
                <a:lnTo>
                  <a:pt x="750239" y="73888"/>
                </a:lnTo>
                <a:lnTo>
                  <a:pt x="755065" y="73748"/>
                </a:lnTo>
                <a:lnTo>
                  <a:pt x="755065" y="67640"/>
                </a:lnTo>
                <a:lnTo>
                  <a:pt x="750239" y="67487"/>
                </a:lnTo>
                <a:lnTo>
                  <a:pt x="746683" y="66344"/>
                </a:lnTo>
                <a:lnTo>
                  <a:pt x="744397" y="64185"/>
                </a:lnTo>
                <a:lnTo>
                  <a:pt x="741984" y="62026"/>
                </a:lnTo>
                <a:lnTo>
                  <a:pt x="740841" y="59232"/>
                </a:lnTo>
                <a:lnTo>
                  <a:pt x="740841" y="54025"/>
                </a:lnTo>
                <a:lnTo>
                  <a:pt x="741476" y="50507"/>
                </a:lnTo>
                <a:lnTo>
                  <a:pt x="743762" y="39979"/>
                </a:lnTo>
                <a:lnTo>
                  <a:pt x="744397" y="35293"/>
                </a:lnTo>
                <a:lnTo>
                  <a:pt x="744397" y="20866"/>
                </a:lnTo>
                <a:lnTo>
                  <a:pt x="741476" y="13131"/>
                </a:lnTo>
                <a:lnTo>
                  <a:pt x="735634" y="8000"/>
                </a:lnTo>
                <a:lnTo>
                  <a:pt x="730779" y="4614"/>
                </a:lnTo>
                <a:lnTo>
                  <a:pt x="724792" y="2152"/>
                </a:lnTo>
                <a:lnTo>
                  <a:pt x="717686" y="614"/>
                </a:lnTo>
                <a:lnTo>
                  <a:pt x="709472" y="0"/>
                </a:lnTo>
                <a:close/>
              </a:path>
              <a:path w="755650" h="142240">
                <a:moveTo>
                  <a:pt x="47472" y="0"/>
                </a:moveTo>
                <a:lnTo>
                  <a:pt x="45542" y="0"/>
                </a:lnTo>
                <a:lnTo>
                  <a:pt x="37348" y="614"/>
                </a:lnTo>
                <a:lnTo>
                  <a:pt x="10706" y="20840"/>
                </a:lnTo>
                <a:lnTo>
                  <a:pt x="10706" y="35217"/>
                </a:lnTo>
                <a:lnTo>
                  <a:pt x="11290" y="39916"/>
                </a:lnTo>
                <a:lnTo>
                  <a:pt x="13627" y="50431"/>
                </a:lnTo>
                <a:lnTo>
                  <a:pt x="14211" y="53949"/>
                </a:lnTo>
                <a:lnTo>
                  <a:pt x="14211" y="59156"/>
                </a:lnTo>
                <a:lnTo>
                  <a:pt x="13030" y="61950"/>
                </a:lnTo>
                <a:lnTo>
                  <a:pt x="8318" y="66268"/>
                </a:lnTo>
                <a:lnTo>
                  <a:pt x="4762" y="67424"/>
                </a:lnTo>
                <a:lnTo>
                  <a:pt x="0" y="67563"/>
                </a:lnTo>
                <a:lnTo>
                  <a:pt x="0" y="73672"/>
                </a:lnTo>
                <a:lnTo>
                  <a:pt x="4762" y="73825"/>
                </a:lnTo>
                <a:lnTo>
                  <a:pt x="8318" y="74968"/>
                </a:lnTo>
                <a:lnTo>
                  <a:pt x="13030" y="79286"/>
                </a:lnTo>
                <a:lnTo>
                  <a:pt x="14211" y="82080"/>
                </a:lnTo>
                <a:lnTo>
                  <a:pt x="14211" y="87287"/>
                </a:lnTo>
                <a:lnTo>
                  <a:pt x="13627" y="90804"/>
                </a:lnTo>
                <a:lnTo>
                  <a:pt x="11290" y="101333"/>
                </a:lnTo>
                <a:lnTo>
                  <a:pt x="10706" y="106019"/>
                </a:lnTo>
                <a:lnTo>
                  <a:pt x="10706" y="120853"/>
                </a:lnTo>
                <a:lnTo>
                  <a:pt x="13601" y="128777"/>
                </a:lnTo>
                <a:lnTo>
                  <a:pt x="45542" y="141909"/>
                </a:lnTo>
                <a:lnTo>
                  <a:pt x="47472" y="141909"/>
                </a:lnTo>
                <a:lnTo>
                  <a:pt x="47472" y="136258"/>
                </a:lnTo>
                <a:lnTo>
                  <a:pt x="39166" y="136258"/>
                </a:lnTo>
                <a:lnTo>
                  <a:pt x="33528" y="134378"/>
                </a:lnTo>
                <a:lnTo>
                  <a:pt x="25400" y="126885"/>
                </a:lnTo>
                <a:lnTo>
                  <a:pt x="23481" y="120853"/>
                </a:lnTo>
                <a:lnTo>
                  <a:pt x="23368" y="108000"/>
                </a:lnTo>
                <a:lnTo>
                  <a:pt x="23863" y="103708"/>
                </a:lnTo>
                <a:lnTo>
                  <a:pt x="25844" y="93484"/>
                </a:lnTo>
                <a:lnTo>
                  <a:pt x="26339" y="89839"/>
                </a:lnTo>
                <a:lnTo>
                  <a:pt x="26339" y="83438"/>
                </a:lnTo>
                <a:lnTo>
                  <a:pt x="25095" y="79984"/>
                </a:lnTo>
                <a:lnTo>
                  <a:pt x="20142" y="74574"/>
                </a:lnTo>
                <a:lnTo>
                  <a:pt x="17183" y="72580"/>
                </a:lnTo>
                <a:lnTo>
                  <a:pt x="13766" y="71285"/>
                </a:lnTo>
                <a:lnTo>
                  <a:pt x="13766" y="69951"/>
                </a:lnTo>
                <a:lnTo>
                  <a:pt x="17183" y="68656"/>
                </a:lnTo>
                <a:lnTo>
                  <a:pt x="20142" y="66662"/>
                </a:lnTo>
                <a:lnTo>
                  <a:pt x="25095" y="61252"/>
                </a:lnTo>
                <a:lnTo>
                  <a:pt x="26339" y="57797"/>
                </a:lnTo>
                <a:lnTo>
                  <a:pt x="26339" y="51396"/>
                </a:lnTo>
                <a:lnTo>
                  <a:pt x="25844" y="47751"/>
                </a:lnTo>
                <a:lnTo>
                  <a:pt x="23863" y="37528"/>
                </a:lnTo>
                <a:lnTo>
                  <a:pt x="23368" y="33235"/>
                </a:lnTo>
                <a:lnTo>
                  <a:pt x="23481" y="20840"/>
                </a:lnTo>
                <a:lnTo>
                  <a:pt x="25400" y="15024"/>
                </a:lnTo>
                <a:lnTo>
                  <a:pt x="33528" y="7531"/>
                </a:lnTo>
                <a:lnTo>
                  <a:pt x="39166" y="5651"/>
                </a:lnTo>
                <a:lnTo>
                  <a:pt x="47472" y="5651"/>
                </a:lnTo>
                <a:lnTo>
                  <a:pt x="47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98167" y="6516725"/>
            <a:ext cx="191008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5945" algn="l"/>
              </a:tabLst>
            </a:pPr>
            <a:r>
              <a:rPr sz="800" spc="-50" dirty="0">
                <a:latin typeface="Arial MT"/>
                <a:cs typeface="Arial MT"/>
              </a:rPr>
              <a:t>b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c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79850" y="6586829"/>
            <a:ext cx="9017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96614" y="6493865"/>
            <a:ext cx="9017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00AF50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0215" y="6512153"/>
            <a:ext cx="38258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51915" algn="l"/>
              </a:tabLst>
            </a:pPr>
            <a:r>
              <a:rPr sz="1200" baseline="24305" dirty="0">
                <a:latin typeface="Arial MT"/>
                <a:cs typeface="Arial MT"/>
              </a:rPr>
              <a:t>a</a:t>
            </a:r>
            <a:r>
              <a:rPr sz="1200" spc="187" baseline="24305" dirty="0">
                <a:latin typeface="Arial MT"/>
                <a:cs typeface="Arial MT"/>
              </a:rPr>
              <a:t> </a:t>
            </a:r>
            <a:r>
              <a:rPr sz="1200" dirty="0">
                <a:latin typeface="Cambria Math"/>
                <a:cs typeface="Cambria Math"/>
              </a:rPr>
              <a:t>ℎ</a:t>
            </a:r>
            <a:r>
              <a:rPr sz="1200" spc="7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∈</a:t>
            </a:r>
            <a:r>
              <a:rPr sz="1200" spc="145" dirty="0">
                <a:latin typeface="Cambria Math"/>
                <a:cs typeface="Cambria Math"/>
              </a:rPr>
              <a:t>  </a:t>
            </a:r>
            <a:r>
              <a:rPr sz="1200" dirty="0">
                <a:latin typeface="Cambria Math"/>
                <a:cs typeface="Cambria Math"/>
              </a:rPr>
              <a:t>𝐹,</a:t>
            </a:r>
            <a:r>
              <a:rPr sz="1200" spc="-7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𝑆,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𝐹</a:t>
            </a:r>
            <a:r>
              <a:rPr sz="1200" spc="4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∩ 𝑆</a:t>
            </a:r>
            <a:r>
              <a:rPr sz="1200" spc="220" dirty="0">
                <a:latin typeface="Cambria Math"/>
                <a:cs typeface="Cambria Math"/>
              </a:rPr>
              <a:t> </a:t>
            </a:r>
            <a:r>
              <a:rPr sz="1200" spc="-50" dirty="0">
                <a:latin typeface="Arial MT"/>
                <a:cs typeface="Arial MT"/>
              </a:rPr>
              <a:t>.</a:t>
            </a:r>
            <a:r>
              <a:rPr sz="1200" dirty="0">
                <a:latin typeface="Arial MT"/>
                <a:cs typeface="Arial MT"/>
              </a:rPr>
              <a:t>	</a:t>
            </a:r>
            <a:r>
              <a:rPr sz="1200" dirty="0">
                <a:latin typeface="Calibri"/>
                <a:cs typeface="Calibri"/>
              </a:rPr>
              <a:t>Wassmer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&amp;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Brannath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2016.</a:t>
            </a:r>
            <a:r>
              <a:rPr sz="1200" spc="185" dirty="0">
                <a:latin typeface="Calibri"/>
                <a:cs typeface="Calibri"/>
              </a:rPr>
              <a:t>  </a:t>
            </a:r>
            <a:r>
              <a:rPr sz="1200" dirty="0">
                <a:latin typeface="Calibri"/>
                <a:cs typeface="Calibri"/>
              </a:rPr>
              <a:t>E.g.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00AF50"/>
                </a:solidFill>
                <a:latin typeface="Cambria Math"/>
                <a:cs typeface="Cambria Math"/>
              </a:rPr>
              <a:t>𝑤</a:t>
            </a:r>
            <a:r>
              <a:rPr sz="1200" spc="200" dirty="0">
                <a:solidFill>
                  <a:srgbClr val="00AF50"/>
                </a:solidFill>
                <a:latin typeface="Cambria Math"/>
                <a:cs typeface="Cambria Math"/>
              </a:rPr>
              <a:t>  </a:t>
            </a:r>
            <a:r>
              <a:rPr sz="1200" spc="-5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67378" y="6463385"/>
            <a:ext cx="21844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u="sng" spc="225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sz="850" u="sng" spc="-50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53814" y="6506057"/>
            <a:ext cx="19431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u="sng" spc="-50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1</a:t>
            </a:r>
            <a:r>
              <a:rPr sz="700" u="sng" spc="500" dirty="0">
                <a:solidFill>
                  <a:srgbClr val="00AF5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42485" y="6629501"/>
            <a:ext cx="4267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latin typeface="Cambria Math"/>
                <a:cs typeface="Cambria Math"/>
              </a:rPr>
              <a:t>𝑁</a:t>
            </a:r>
            <a:r>
              <a:rPr sz="1050" spc="-15" baseline="-15873" dirty="0">
                <a:latin typeface="Cambria Math"/>
                <a:cs typeface="Cambria Math"/>
              </a:rPr>
              <a:t>1</a:t>
            </a:r>
            <a:r>
              <a:rPr sz="850" spc="-10" dirty="0">
                <a:latin typeface="Cambria Math"/>
                <a:cs typeface="Cambria Math"/>
              </a:rPr>
              <a:t>+𝑁</a:t>
            </a:r>
            <a:r>
              <a:rPr sz="1050" spc="-15" baseline="-15873" dirty="0">
                <a:latin typeface="Cambria Math"/>
                <a:cs typeface="Cambria Math"/>
              </a:rPr>
              <a:t>2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15383" y="6586829"/>
            <a:ext cx="9017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29098" y="6493865"/>
            <a:ext cx="9017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62983" y="6512153"/>
            <a:ext cx="4197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,</a:t>
            </a:r>
            <a:r>
              <a:rPr sz="1200" dirty="0">
                <a:solidFill>
                  <a:srgbClr val="FF0000"/>
                </a:solidFill>
                <a:latin typeface="Cambria Math"/>
                <a:cs typeface="Cambria Math"/>
              </a:rPr>
              <a:t>𝑤</a:t>
            </a:r>
            <a:r>
              <a:rPr sz="1200" spc="215" dirty="0">
                <a:solidFill>
                  <a:srgbClr val="FF0000"/>
                </a:solidFill>
                <a:latin typeface="Cambria Math"/>
                <a:cs typeface="Cambria Math"/>
              </a:rPr>
              <a:t>  </a:t>
            </a:r>
            <a:r>
              <a:rPr sz="1200" spc="-50" dirty="0">
                <a:latin typeface="Cambria Math"/>
                <a:cs typeface="Cambria Math"/>
              </a:rPr>
              <a:t>=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97958" y="6463385"/>
            <a:ext cx="22034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u="sng" spc="229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 </a:t>
            </a:r>
            <a:r>
              <a:rPr sz="850" u="sng" spc="-5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𝑁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86298" y="6506057"/>
            <a:ext cx="192405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u="sng" spc="-5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2</a:t>
            </a:r>
            <a:r>
              <a:rPr sz="700" u="sng" spc="5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 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73446" y="6629501"/>
            <a:ext cx="42672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50" spc="-10" dirty="0">
                <a:latin typeface="Cambria Math"/>
                <a:cs typeface="Cambria Math"/>
              </a:rPr>
              <a:t>𝑁</a:t>
            </a:r>
            <a:r>
              <a:rPr sz="1050" spc="-15" baseline="-15873" dirty="0">
                <a:latin typeface="Cambria Math"/>
                <a:cs typeface="Cambria Math"/>
              </a:rPr>
              <a:t>1</a:t>
            </a:r>
            <a:r>
              <a:rPr sz="850" spc="-10" dirty="0">
                <a:latin typeface="Cambria Math"/>
                <a:cs typeface="Cambria Math"/>
              </a:rPr>
              <a:t>+𝑁</a:t>
            </a:r>
            <a:r>
              <a:rPr sz="1050" spc="-15" baseline="-15873" dirty="0">
                <a:latin typeface="Cambria Math"/>
                <a:cs typeface="Cambria Math"/>
              </a:rPr>
              <a:t>2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10122" y="6562038"/>
            <a:ext cx="2009775" cy="142240"/>
          </a:xfrm>
          <a:custGeom>
            <a:avLst/>
            <a:gdLst/>
            <a:ahLst/>
            <a:cxnLst/>
            <a:rect l="l" t="t" r="r" b="b"/>
            <a:pathLst>
              <a:path w="2009775" h="142240">
                <a:moveTo>
                  <a:pt x="47371" y="0"/>
                </a:moveTo>
                <a:lnTo>
                  <a:pt x="45466" y="0"/>
                </a:lnTo>
                <a:lnTo>
                  <a:pt x="37261" y="622"/>
                </a:lnTo>
                <a:lnTo>
                  <a:pt x="10668" y="20840"/>
                </a:lnTo>
                <a:lnTo>
                  <a:pt x="10668" y="35217"/>
                </a:lnTo>
                <a:lnTo>
                  <a:pt x="11303" y="39916"/>
                </a:lnTo>
                <a:lnTo>
                  <a:pt x="13589" y="50431"/>
                </a:lnTo>
                <a:lnTo>
                  <a:pt x="14097" y="53949"/>
                </a:lnTo>
                <a:lnTo>
                  <a:pt x="14097" y="59156"/>
                </a:lnTo>
                <a:lnTo>
                  <a:pt x="12954" y="61950"/>
                </a:lnTo>
                <a:lnTo>
                  <a:pt x="10668" y="64109"/>
                </a:lnTo>
                <a:lnTo>
                  <a:pt x="8255" y="66268"/>
                </a:lnTo>
                <a:lnTo>
                  <a:pt x="4699" y="67424"/>
                </a:lnTo>
                <a:lnTo>
                  <a:pt x="0" y="67564"/>
                </a:lnTo>
                <a:lnTo>
                  <a:pt x="0" y="73672"/>
                </a:lnTo>
                <a:lnTo>
                  <a:pt x="14097" y="82080"/>
                </a:lnTo>
                <a:lnTo>
                  <a:pt x="14097" y="87287"/>
                </a:lnTo>
                <a:lnTo>
                  <a:pt x="13589" y="90805"/>
                </a:lnTo>
                <a:lnTo>
                  <a:pt x="11303" y="101333"/>
                </a:lnTo>
                <a:lnTo>
                  <a:pt x="10668" y="106019"/>
                </a:lnTo>
                <a:lnTo>
                  <a:pt x="10668" y="120853"/>
                </a:lnTo>
                <a:lnTo>
                  <a:pt x="13589" y="128778"/>
                </a:lnTo>
                <a:lnTo>
                  <a:pt x="45466" y="141909"/>
                </a:lnTo>
                <a:lnTo>
                  <a:pt x="47371" y="141909"/>
                </a:lnTo>
                <a:lnTo>
                  <a:pt x="47371" y="136258"/>
                </a:lnTo>
                <a:lnTo>
                  <a:pt x="39116" y="136258"/>
                </a:lnTo>
                <a:lnTo>
                  <a:pt x="33528" y="134378"/>
                </a:lnTo>
                <a:lnTo>
                  <a:pt x="25400" y="126885"/>
                </a:lnTo>
                <a:lnTo>
                  <a:pt x="23469" y="120853"/>
                </a:lnTo>
                <a:lnTo>
                  <a:pt x="23368" y="108000"/>
                </a:lnTo>
                <a:lnTo>
                  <a:pt x="23749" y="103708"/>
                </a:lnTo>
                <a:lnTo>
                  <a:pt x="25781" y="93484"/>
                </a:lnTo>
                <a:lnTo>
                  <a:pt x="26289" y="89839"/>
                </a:lnTo>
                <a:lnTo>
                  <a:pt x="26289" y="83439"/>
                </a:lnTo>
                <a:lnTo>
                  <a:pt x="25019" y="79984"/>
                </a:lnTo>
                <a:lnTo>
                  <a:pt x="22606" y="77279"/>
                </a:lnTo>
                <a:lnTo>
                  <a:pt x="20066" y="74574"/>
                </a:lnTo>
                <a:lnTo>
                  <a:pt x="17145" y="72580"/>
                </a:lnTo>
                <a:lnTo>
                  <a:pt x="13716" y="71285"/>
                </a:lnTo>
                <a:lnTo>
                  <a:pt x="13716" y="69951"/>
                </a:lnTo>
                <a:lnTo>
                  <a:pt x="26289" y="57797"/>
                </a:lnTo>
                <a:lnTo>
                  <a:pt x="26289" y="51396"/>
                </a:lnTo>
                <a:lnTo>
                  <a:pt x="25781" y="47752"/>
                </a:lnTo>
                <a:lnTo>
                  <a:pt x="23749" y="37528"/>
                </a:lnTo>
                <a:lnTo>
                  <a:pt x="23368" y="33235"/>
                </a:lnTo>
                <a:lnTo>
                  <a:pt x="23469" y="20840"/>
                </a:lnTo>
                <a:lnTo>
                  <a:pt x="25400" y="15024"/>
                </a:lnTo>
                <a:lnTo>
                  <a:pt x="33528" y="7531"/>
                </a:lnTo>
                <a:lnTo>
                  <a:pt x="39116" y="5651"/>
                </a:lnTo>
                <a:lnTo>
                  <a:pt x="47371" y="5651"/>
                </a:lnTo>
                <a:lnTo>
                  <a:pt x="47371" y="0"/>
                </a:lnTo>
                <a:close/>
              </a:path>
              <a:path w="2009775" h="142240">
                <a:moveTo>
                  <a:pt x="629412" y="6032"/>
                </a:moveTo>
                <a:lnTo>
                  <a:pt x="627380" y="292"/>
                </a:lnTo>
                <a:lnTo>
                  <a:pt x="617131" y="4000"/>
                </a:lnTo>
                <a:lnTo>
                  <a:pt x="608152" y="9359"/>
                </a:lnTo>
                <a:lnTo>
                  <a:pt x="585228" y="46024"/>
                </a:lnTo>
                <a:lnTo>
                  <a:pt x="582295" y="70916"/>
                </a:lnTo>
                <a:lnTo>
                  <a:pt x="582955" y="82626"/>
                </a:lnTo>
                <a:lnTo>
                  <a:pt x="583018" y="83896"/>
                </a:lnTo>
                <a:lnTo>
                  <a:pt x="600405" y="125437"/>
                </a:lnTo>
                <a:lnTo>
                  <a:pt x="627380" y="141465"/>
                </a:lnTo>
                <a:lnTo>
                  <a:pt x="629158" y="135737"/>
                </a:lnTo>
                <a:lnTo>
                  <a:pt x="621131" y="132181"/>
                </a:lnTo>
                <a:lnTo>
                  <a:pt x="614197" y="127215"/>
                </a:lnTo>
                <a:lnTo>
                  <a:pt x="595769" y="82626"/>
                </a:lnTo>
                <a:lnTo>
                  <a:pt x="595249" y="70167"/>
                </a:lnTo>
                <a:lnTo>
                  <a:pt x="595769" y="58127"/>
                </a:lnTo>
                <a:lnTo>
                  <a:pt x="608368" y="20751"/>
                </a:lnTo>
                <a:lnTo>
                  <a:pt x="621233" y="9575"/>
                </a:lnTo>
                <a:lnTo>
                  <a:pt x="629412" y="6032"/>
                </a:lnTo>
                <a:close/>
              </a:path>
              <a:path w="2009775" h="142240">
                <a:moveTo>
                  <a:pt x="1071372" y="70916"/>
                </a:moveTo>
                <a:lnTo>
                  <a:pt x="1059815" y="25044"/>
                </a:lnTo>
                <a:lnTo>
                  <a:pt x="1026414" y="292"/>
                </a:lnTo>
                <a:lnTo>
                  <a:pt x="1024382" y="6032"/>
                </a:lnTo>
                <a:lnTo>
                  <a:pt x="1032560" y="9575"/>
                </a:lnTo>
                <a:lnTo>
                  <a:pt x="1039596" y="14490"/>
                </a:lnTo>
                <a:lnTo>
                  <a:pt x="1057998" y="57988"/>
                </a:lnTo>
                <a:lnTo>
                  <a:pt x="1058545" y="70167"/>
                </a:lnTo>
                <a:lnTo>
                  <a:pt x="1058011" y="82626"/>
                </a:lnTo>
                <a:lnTo>
                  <a:pt x="1045413" y="120865"/>
                </a:lnTo>
                <a:lnTo>
                  <a:pt x="1024636" y="135737"/>
                </a:lnTo>
                <a:lnTo>
                  <a:pt x="1026414" y="141465"/>
                </a:lnTo>
                <a:lnTo>
                  <a:pt x="1059815" y="116789"/>
                </a:lnTo>
                <a:lnTo>
                  <a:pt x="1070648" y="83896"/>
                </a:lnTo>
                <a:lnTo>
                  <a:pt x="1071372" y="70916"/>
                </a:lnTo>
                <a:close/>
              </a:path>
              <a:path w="2009775" h="142240">
                <a:moveTo>
                  <a:pt x="1501140" y="6032"/>
                </a:moveTo>
                <a:lnTo>
                  <a:pt x="1499108" y="292"/>
                </a:lnTo>
                <a:lnTo>
                  <a:pt x="1488859" y="4000"/>
                </a:lnTo>
                <a:lnTo>
                  <a:pt x="1479880" y="9359"/>
                </a:lnTo>
                <a:lnTo>
                  <a:pt x="1456956" y="46024"/>
                </a:lnTo>
                <a:lnTo>
                  <a:pt x="1454023" y="70916"/>
                </a:lnTo>
                <a:lnTo>
                  <a:pt x="1454683" y="82626"/>
                </a:lnTo>
                <a:lnTo>
                  <a:pt x="1454746" y="83896"/>
                </a:lnTo>
                <a:lnTo>
                  <a:pt x="1472133" y="125437"/>
                </a:lnTo>
                <a:lnTo>
                  <a:pt x="1499108" y="141465"/>
                </a:lnTo>
                <a:lnTo>
                  <a:pt x="1500886" y="135737"/>
                </a:lnTo>
                <a:lnTo>
                  <a:pt x="1492859" y="132181"/>
                </a:lnTo>
                <a:lnTo>
                  <a:pt x="1485925" y="127215"/>
                </a:lnTo>
                <a:lnTo>
                  <a:pt x="1467497" y="82626"/>
                </a:lnTo>
                <a:lnTo>
                  <a:pt x="1466977" y="70167"/>
                </a:lnTo>
                <a:lnTo>
                  <a:pt x="1467497" y="58127"/>
                </a:lnTo>
                <a:lnTo>
                  <a:pt x="1480096" y="20751"/>
                </a:lnTo>
                <a:lnTo>
                  <a:pt x="1492961" y="9575"/>
                </a:lnTo>
                <a:lnTo>
                  <a:pt x="1501140" y="6032"/>
                </a:lnTo>
                <a:close/>
              </a:path>
              <a:path w="2009775" h="142240">
                <a:moveTo>
                  <a:pt x="1943100" y="70916"/>
                </a:moveTo>
                <a:lnTo>
                  <a:pt x="1931543" y="25044"/>
                </a:lnTo>
                <a:lnTo>
                  <a:pt x="1898142" y="292"/>
                </a:lnTo>
                <a:lnTo>
                  <a:pt x="1896110" y="6032"/>
                </a:lnTo>
                <a:lnTo>
                  <a:pt x="1904288" y="9575"/>
                </a:lnTo>
                <a:lnTo>
                  <a:pt x="1911324" y="14490"/>
                </a:lnTo>
                <a:lnTo>
                  <a:pt x="1929726" y="57988"/>
                </a:lnTo>
                <a:lnTo>
                  <a:pt x="1930273" y="70167"/>
                </a:lnTo>
                <a:lnTo>
                  <a:pt x="1929739" y="82626"/>
                </a:lnTo>
                <a:lnTo>
                  <a:pt x="1917141" y="120865"/>
                </a:lnTo>
                <a:lnTo>
                  <a:pt x="1896364" y="135737"/>
                </a:lnTo>
                <a:lnTo>
                  <a:pt x="1898142" y="141465"/>
                </a:lnTo>
                <a:lnTo>
                  <a:pt x="1931543" y="116789"/>
                </a:lnTo>
                <a:lnTo>
                  <a:pt x="1942376" y="83896"/>
                </a:lnTo>
                <a:lnTo>
                  <a:pt x="1943100" y="70916"/>
                </a:lnTo>
                <a:close/>
              </a:path>
              <a:path w="2009775" h="142240">
                <a:moveTo>
                  <a:pt x="2009267" y="67640"/>
                </a:moveTo>
                <a:lnTo>
                  <a:pt x="2004441" y="67487"/>
                </a:lnTo>
                <a:lnTo>
                  <a:pt x="2000885" y="66344"/>
                </a:lnTo>
                <a:lnTo>
                  <a:pt x="1998599" y="64185"/>
                </a:lnTo>
                <a:lnTo>
                  <a:pt x="1996186" y="62026"/>
                </a:lnTo>
                <a:lnTo>
                  <a:pt x="1995043" y="59232"/>
                </a:lnTo>
                <a:lnTo>
                  <a:pt x="1995043" y="54025"/>
                </a:lnTo>
                <a:lnTo>
                  <a:pt x="1995678" y="50507"/>
                </a:lnTo>
                <a:lnTo>
                  <a:pt x="1997964" y="39979"/>
                </a:lnTo>
                <a:lnTo>
                  <a:pt x="1998599" y="35293"/>
                </a:lnTo>
                <a:lnTo>
                  <a:pt x="1998599" y="20866"/>
                </a:lnTo>
                <a:lnTo>
                  <a:pt x="1995678" y="13131"/>
                </a:lnTo>
                <a:lnTo>
                  <a:pt x="1963674" y="0"/>
                </a:lnTo>
                <a:lnTo>
                  <a:pt x="1961769" y="0"/>
                </a:lnTo>
                <a:lnTo>
                  <a:pt x="1961769" y="5651"/>
                </a:lnTo>
                <a:lnTo>
                  <a:pt x="1970024" y="5651"/>
                </a:lnTo>
                <a:lnTo>
                  <a:pt x="1975739" y="7531"/>
                </a:lnTo>
                <a:lnTo>
                  <a:pt x="1983867" y="15024"/>
                </a:lnTo>
                <a:lnTo>
                  <a:pt x="1985784" y="20866"/>
                </a:lnTo>
                <a:lnTo>
                  <a:pt x="1985899" y="33312"/>
                </a:lnTo>
                <a:lnTo>
                  <a:pt x="1985391" y="37604"/>
                </a:lnTo>
                <a:lnTo>
                  <a:pt x="1983359" y="47828"/>
                </a:lnTo>
                <a:lnTo>
                  <a:pt x="1982851" y="51473"/>
                </a:lnTo>
                <a:lnTo>
                  <a:pt x="1982851" y="57873"/>
                </a:lnTo>
                <a:lnTo>
                  <a:pt x="1984121" y="61328"/>
                </a:lnTo>
                <a:lnTo>
                  <a:pt x="1986661" y="64033"/>
                </a:lnTo>
                <a:lnTo>
                  <a:pt x="1989074" y="66738"/>
                </a:lnTo>
                <a:lnTo>
                  <a:pt x="1992122" y="68732"/>
                </a:lnTo>
                <a:lnTo>
                  <a:pt x="1995424" y="70027"/>
                </a:lnTo>
                <a:lnTo>
                  <a:pt x="1995424" y="71361"/>
                </a:lnTo>
                <a:lnTo>
                  <a:pt x="1992122" y="72656"/>
                </a:lnTo>
                <a:lnTo>
                  <a:pt x="1989074" y="74650"/>
                </a:lnTo>
                <a:lnTo>
                  <a:pt x="1986661" y="77355"/>
                </a:lnTo>
                <a:lnTo>
                  <a:pt x="1984121" y="80060"/>
                </a:lnTo>
                <a:lnTo>
                  <a:pt x="1982851" y="83515"/>
                </a:lnTo>
                <a:lnTo>
                  <a:pt x="1982851" y="89916"/>
                </a:lnTo>
                <a:lnTo>
                  <a:pt x="1983359" y="93560"/>
                </a:lnTo>
                <a:lnTo>
                  <a:pt x="1985391" y="103784"/>
                </a:lnTo>
                <a:lnTo>
                  <a:pt x="1985657" y="106095"/>
                </a:lnTo>
                <a:lnTo>
                  <a:pt x="1985784" y="120878"/>
                </a:lnTo>
                <a:lnTo>
                  <a:pt x="1983867" y="126885"/>
                </a:lnTo>
                <a:lnTo>
                  <a:pt x="1975739" y="134378"/>
                </a:lnTo>
                <a:lnTo>
                  <a:pt x="1970024" y="136258"/>
                </a:lnTo>
                <a:lnTo>
                  <a:pt x="1961769" y="136258"/>
                </a:lnTo>
                <a:lnTo>
                  <a:pt x="1961769" y="141909"/>
                </a:lnTo>
                <a:lnTo>
                  <a:pt x="1963674" y="141909"/>
                </a:lnTo>
                <a:lnTo>
                  <a:pt x="1971878" y="141300"/>
                </a:lnTo>
                <a:lnTo>
                  <a:pt x="1998599" y="120878"/>
                </a:lnTo>
                <a:lnTo>
                  <a:pt x="1998599" y="106095"/>
                </a:lnTo>
                <a:lnTo>
                  <a:pt x="1997964" y="101396"/>
                </a:lnTo>
                <a:lnTo>
                  <a:pt x="1995678" y="90881"/>
                </a:lnTo>
                <a:lnTo>
                  <a:pt x="1995043" y="87363"/>
                </a:lnTo>
                <a:lnTo>
                  <a:pt x="1995043" y="82156"/>
                </a:lnTo>
                <a:lnTo>
                  <a:pt x="1996186" y="79362"/>
                </a:lnTo>
                <a:lnTo>
                  <a:pt x="1998599" y="77203"/>
                </a:lnTo>
                <a:lnTo>
                  <a:pt x="2000885" y="75044"/>
                </a:lnTo>
                <a:lnTo>
                  <a:pt x="2004441" y="73888"/>
                </a:lnTo>
                <a:lnTo>
                  <a:pt x="2009267" y="73748"/>
                </a:lnTo>
                <a:lnTo>
                  <a:pt x="2009267" y="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315839" y="6512153"/>
            <a:ext cx="2929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.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baseline="24305" dirty="0">
                <a:latin typeface="Arial MT"/>
                <a:cs typeface="Arial MT"/>
              </a:rPr>
              <a:t>d</a:t>
            </a:r>
            <a:r>
              <a:rPr sz="1200" spc="225" baseline="24305" dirty="0">
                <a:latin typeface="Arial MT"/>
                <a:cs typeface="Arial MT"/>
              </a:rPr>
              <a:t> 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29411" dirty="0">
                <a:latin typeface="Cambria Math"/>
                <a:cs typeface="Cambria Math"/>
              </a:rPr>
              <a:t>𝐹∩𝑆</a:t>
            </a:r>
            <a:r>
              <a:rPr sz="1275" spc="359" baseline="29411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=</a:t>
            </a:r>
            <a:r>
              <a:rPr sz="1200" spc="9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min</a:t>
            </a:r>
            <a:r>
              <a:rPr sz="1200" spc="25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2</a:t>
            </a:r>
            <a:r>
              <a:rPr sz="1200" spc="1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×</a:t>
            </a:r>
            <a:r>
              <a:rPr sz="1200" spc="2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min</a:t>
            </a:r>
            <a:r>
              <a:rPr sz="1200" spc="28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29411" dirty="0">
                <a:latin typeface="Cambria Math"/>
                <a:cs typeface="Cambria Math"/>
              </a:rPr>
              <a:t>𝐹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29411" dirty="0">
                <a:latin typeface="Cambria Math"/>
                <a:cs typeface="Cambria Math"/>
              </a:rPr>
              <a:t>𝑆</a:t>
            </a:r>
            <a:r>
              <a:rPr sz="1275" spc="337" baseline="29411" dirty="0">
                <a:latin typeface="Cambria Math"/>
                <a:cs typeface="Cambria Math"/>
              </a:rPr>
              <a:t>  </a:t>
            </a:r>
            <a:r>
              <a:rPr sz="1200" spc="-10" dirty="0">
                <a:latin typeface="Cambria Math"/>
                <a:cs typeface="Cambria Math"/>
              </a:rPr>
              <a:t>,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max</a:t>
            </a:r>
            <a:r>
              <a:rPr sz="1200" spc="265" dirty="0">
                <a:latin typeface="Cambria Math"/>
                <a:cs typeface="Cambria Math"/>
              </a:rPr>
              <a:t> </a:t>
            </a:r>
            <a:r>
              <a:rPr sz="1200" dirty="0">
                <a:latin typeface="Cambria Math"/>
                <a:cs typeface="Cambria Math"/>
              </a:rPr>
              <a:t>𝑝</a:t>
            </a:r>
            <a:r>
              <a:rPr sz="1275" baseline="29411" dirty="0">
                <a:latin typeface="Cambria Math"/>
                <a:cs typeface="Cambria Math"/>
              </a:rPr>
              <a:t>𝐹</a:t>
            </a:r>
            <a:r>
              <a:rPr sz="1200" dirty="0">
                <a:latin typeface="Cambria Math"/>
                <a:cs typeface="Cambria Math"/>
              </a:rPr>
              <a:t>,</a:t>
            </a:r>
            <a:r>
              <a:rPr sz="1200" spc="-55" dirty="0">
                <a:latin typeface="Cambria Math"/>
                <a:cs typeface="Cambria Math"/>
              </a:rPr>
              <a:t> </a:t>
            </a:r>
            <a:r>
              <a:rPr sz="1200" spc="-25" dirty="0">
                <a:latin typeface="Cambria Math"/>
                <a:cs typeface="Cambria Math"/>
              </a:rPr>
              <a:t>𝑝</a:t>
            </a:r>
            <a:r>
              <a:rPr sz="1275" spc="-37" baseline="29411" dirty="0">
                <a:latin typeface="Cambria Math"/>
                <a:cs typeface="Cambria Math"/>
              </a:rPr>
              <a:t>𝑆</a:t>
            </a:r>
            <a:endParaRPr sz="1275" baseline="29411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864" y="1133855"/>
            <a:ext cx="8829040" cy="1960245"/>
            <a:chOff x="54864" y="1133855"/>
            <a:chExt cx="8829040" cy="1960245"/>
          </a:xfrm>
        </p:grpSpPr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" y="1133855"/>
              <a:ext cx="8828532" cy="195986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4300" y="1173479"/>
              <a:ext cx="8714740" cy="1847214"/>
            </a:xfrm>
            <a:custGeom>
              <a:avLst/>
              <a:gdLst/>
              <a:ahLst/>
              <a:cxnLst/>
              <a:rect l="l" t="t" r="r" b="b"/>
              <a:pathLst>
                <a:path w="8714740" h="1847214">
                  <a:moveTo>
                    <a:pt x="8406384" y="0"/>
                  </a:moveTo>
                  <a:lnTo>
                    <a:pt x="307860" y="0"/>
                  </a:lnTo>
                  <a:lnTo>
                    <a:pt x="262367" y="3337"/>
                  </a:lnTo>
                  <a:lnTo>
                    <a:pt x="218946" y="13031"/>
                  </a:lnTo>
                  <a:lnTo>
                    <a:pt x="178074" y="28606"/>
                  </a:lnTo>
                  <a:lnTo>
                    <a:pt x="140226" y="49587"/>
                  </a:lnTo>
                  <a:lnTo>
                    <a:pt x="105881" y="75498"/>
                  </a:lnTo>
                  <a:lnTo>
                    <a:pt x="75512" y="105863"/>
                  </a:lnTo>
                  <a:lnTo>
                    <a:pt x="49598" y="140206"/>
                  </a:lnTo>
                  <a:lnTo>
                    <a:pt x="28613" y="178052"/>
                  </a:lnTo>
                  <a:lnTo>
                    <a:pt x="13034" y="218925"/>
                  </a:lnTo>
                  <a:lnTo>
                    <a:pt x="3337" y="262348"/>
                  </a:lnTo>
                  <a:lnTo>
                    <a:pt x="0" y="307848"/>
                  </a:lnTo>
                  <a:lnTo>
                    <a:pt x="0" y="1539240"/>
                  </a:lnTo>
                  <a:lnTo>
                    <a:pt x="3337" y="1584739"/>
                  </a:lnTo>
                  <a:lnTo>
                    <a:pt x="13034" y="1628162"/>
                  </a:lnTo>
                  <a:lnTo>
                    <a:pt x="28613" y="1669035"/>
                  </a:lnTo>
                  <a:lnTo>
                    <a:pt x="49598" y="1706881"/>
                  </a:lnTo>
                  <a:lnTo>
                    <a:pt x="75512" y="1741224"/>
                  </a:lnTo>
                  <a:lnTo>
                    <a:pt x="105881" y="1771589"/>
                  </a:lnTo>
                  <a:lnTo>
                    <a:pt x="140226" y="1797500"/>
                  </a:lnTo>
                  <a:lnTo>
                    <a:pt x="178074" y="1818481"/>
                  </a:lnTo>
                  <a:lnTo>
                    <a:pt x="218946" y="1834056"/>
                  </a:lnTo>
                  <a:lnTo>
                    <a:pt x="262367" y="1843750"/>
                  </a:lnTo>
                  <a:lnTo>
                    <a:pt x="307860" y="1847088"/>
                  </a:lnTo>
                  <a:lnTo>
                    <a:pt x="8406384" y="1847088"/>
                  </a:lnTo>
                  <a:lnTo>
                    <a:pt x="8451883" y="1843750"/>
                  </a:lnTo>
                  <a:lnTo>
                    <a:pt x="8495306" y="1834056"/>
                  </a:lnTo>
                  <a:lnTo>
                    <a:pt x="8536179" y="1818481"/>
                  </a:lnTo>
                  <a:lnTo>
                    <a:pt x="8574025" y="1797500"/>
                  </a:lnTo>
                  <a:lnTo>
                    <a:pt x="8608368" y="1771589"/>
                  </a:lnTo>
                  <a:lnTo>
                    <a:pt x="8638733" y="1741224"/>
                  </a:lnTo>
                  <a:lnTo>
                    <a:pt x="8664644" y="1706881"/>
                  </a:lnTo>
                  <a:lnTo>
                    <a:pt x="8685625" y="1669035"/>
                  </a:lnTo>
                  <a:lnTo>
                    <a:pt x="8701200" y="1628162"/>
                  </a:lnTo>
                  <a:lnTo>
                    <a:pt x="8710894" y="1584739"/>
                  </a:lnTo>
                  <a:lnTo>
                    <a:pt x="8714232" y="1539240"/>
                  </a:lnTo>
                  <a:lnTo>
                    <a:pt x="8714232" y="307848"/>
                  </a:lnTo>
                  <a:lnTo>
                    <a:pt x="8710894" y="262348"/>
                  </a:lnTo>
                  <a:lnTo>
                    <a:pt x="8701200" y="218925"/>
                  </a:lnTo>
                  <a:lnTo>
                    <a:pt x="8685625" y="178052"/>
                  </a:lnTo>
                  <a:lnTo>
                    <a:pt x="8664644" y="140206"/>
                  </a:lnTo>
                  <a:lnTo>
                    <a:pt x="8638733" y="105863"/>
                  </a:lnTo>
                  <a:lnTo>
                    <a:pt x="8608368" y="75498"/>
                  </a:lnTo>
                  <a:lnTo>
                    <a:pt x="8574025" y="49587"/>
                  </a:lnTo>
                  <a:lnTo>
                    <a:pt x="8536179" y="28606"/>
                  </a:lnTo>
                  <a:lnTo>
                    <a:pt x="8495306" y="13031"/>
                  </a:lnTo>
                  <a:lnTo>
                    <a:pt x="8451883" y="3337"/>
                  </a:lnTo>
                  <a:lnTo>
                    <a:pt x="8406384" y="0"/>
                  </a:lnTo>
                  <a:close/>
                </a:path>
              </a:pathLst>
            </a:custGeom>
            <a:solidFill>
              <a:srgbClr val="E36C09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4864" y="3255264"/>
            <a:ext cx="8829040" cy="1603375"/>
            <a:chOff x="54864" y="3255264"/>
            <a:chExt cx="8829040" cy="1603375"/>
          </a:xfrm>
        </p:grpSpPr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" y="3255264"/>
              <a:ext cx="8828532" cy="160324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14300" y="3294888"/>
              <a:ext cx="8714740" cy="1490980"/>
            </a:xfrm>
            <a:custGeom>
              <a:avLst/>
              <a:gdLst/>
              <a:ahLst/>
              <a:cxnLst/>
              <a:rect l="l" t="t" r="r" b="b"/>
              <a:pathLst>
                <a:path w="8714740" h="1490979">
                  <a:moveTo>
                    <a:pt x="8465820" y="0"/>
                  </a:moveTo>
                  <a:lnTo>
                    <a:pt x="248424" y="0"/>
                  </a:lnTo>
                  <a:lnTo>
                    <a:pt x="198359" y="5048"/>
                  </a:lnTo>
                  <a:lnTo>
                    <a:pt x="151727" y="19526"/>
                  </a:lnTo>
                  <a:lnTo>
                    <a:pt x="109529" y="42433"/>
                  </a:lnTo>
                  <a:lnTo>
                    <a:pt x="72763" y="72771"/>
                  </a:lnTo>
                  <a:lnTo>
                    <a:pt x="42427" y="109537"/>
                  </a:lnTo>
                  <a:lnTo>
                    <a:pt x="19522" y="151733"/>
                  </a:lnTo>
                  <a:lnTo>
                    <a:pt x="5047" y="198358"/>
                  </a:lnTo>
                  <a:lnTo>
                    <a:pt x="0" y="248412"/>
                  </a:lnTo>
                  <a:lnTo>
                    <a:pt x="0" y="1242060"/>
                  </a:lnTo>
                  <a:lnTo>
                    <a:pt x="5047" y="1292113"/>
                  </a:lnTo>
                  <a:lnTo>
                    <a:pt x="19522" y="1338738"/>
                  </a:lnTo>
                  <a:lnTo>
                    <a:pt x="42427" y="1380934"/>
                  </a:lnTo>
                  <a:lnTo>
                    <a:pt x="72763" y="1417700"/>
                  </a:lnTo>
                  <a:lnTo>
                    <a:pt x="109529" y="1448038"/>
                  </a:lnTo>
                  <a:lnTo>
                    <a:pt x="151727" y="1470945"/>
                  </a:lnTo>
                  <a:lnTo>
                    <a:pt x="198359" y="1485423"/>
                  </a:lnTo>
                  <a:lnTo>
                    <a:pt x="248424" y="1490472"/>
                  </a:lnTo>
                  <a:lnTo>
                    <a:pt x="8465820" y="1490472"/>
                  </a:lnTo>
                  <a:lnTo>
                    <a:pt x="8515873" y="1485423"/>
                  </a:lnTo>
                  <a:lnTo>
                    <a:pt x="8562498" y="1470945"/>
                  </a:lnTo>
                  <a:lnTo>
                    <a:pt x="8604694" y="1448038"/>
                  </a:lnTo>
                  <a:lnTo>
                    <a:pt x="8641461" y="1417701"/>
                  </a:lnTo>
                  <a:lnTo>
                    <a:pt x="8671798" y="1380934"/>
                  </a:lnTo>
                  <a:lnTo>
                    <a:pt x="8694705" y="1338738"/>
                  </a:lnTo>
                  <a:lnTo>
                    <a:pt x="8709183" y="1292113"/>
                  </a:lnTo>
                  <a:lnTo>
                    <a:pt x="8714232" y="1242060"/>
                  </a:lnTo>
                  <a:lnTo>
                    <a:pt x="8714232" y="248412"/>
                  </a:lnTo>
                  <a:lnTo>
                    <a:pt x="8709183" y="198358"/>
                  </a:lnTo>
                  <a:lnTo>
                    <a:pt x="8694705" y="151733"/>
                  </a:lnTo>
                  <a:lnTo>
                    <a:pt x="8671798" y="109537"/>
                  </a:lnTo>
                  <a:lnTo>
                    <a:pt x="8641461" y="72770"/>
                  </a:lnTo>
                  <a:lnTo>
                    <a:pt x="8604694" y="42433"/>
                  </a:lnTo>
                  <a:lnTo>
                    <a:pt x="8562498" y="19526"/>
                  </a:lnTo>
                  <a:lnTo>
                    <a:pt x="8515873" y="5048"/>
                  </a:lnTo>
                  <a:lnTo>
                    <a:pt x="8465820" y="0"/>
                  </a:lnTo>
                  <a:close/>
                </a:path>
              </a:pathLst>
            </a:custGeom>
            <a:solidFill>
              <a:srgbClr val="92D050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4864" y="5018532"/>
            <a:ext cx="8829040" cy="1393190"/>
            <a:chOff x="54864" y="5018532"/>
            <a:chExt cx="8829040" cy="1393190"/>
          </a:xfrm>
        </p:grpSpPr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" y="5018532"/>
              <a:ext cx="8828532" cy="139293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14300" y="5058156"/>
              <a:ext cx="8714740" cy="1280160"/>
            </a:xfrm>
            <a:custGeom>
              <a:avLst/>
              <a:gdLst/>
              <a:ahLst/>
              <a:cxnLst/>
              <a:rect l="l" t="t" r="r" b="b"/>
              <a:pathLst>
                <a:path w="8714740" h="1280160">
                  <a:moveTo>
                    <a:pt x="8500872" y="0"/>
                  </a:moveTo>
                  <a:lnTo>
                    <a:pt x="213372" y="0"/>
                  </a:lnTo>
                  <a:lnTo>
                    <a:pt x="164448" y="5633"/>
                  </a:lnTo>
                  <a:lnTo>
                    <a:pt x="119536" y="21682"/>
                  </a:lnTo>
                  <a:lnTo>
                    <a:pt x="79918" y="46866"/>
                  </a:lnTo>
                  <a:lnTo>
                    <a:pt x="46875" y="79905"/>
                  </a:lnTo>
                  <a:lnTo>
                    <a:pt x="21687" y="119520"/>
                  </a:lnTo>
                  <a:lnTo>
                    <a:pt x="5635" y="164432"/>
                  </a:lnTo>
                  <a:lnTo>
                    <a:pt x="0" y="213360"/>
                  </a:lnTo>
                  <a:lnTo>
                    <a:pt x="0" y="1066787"/>
                  </a:lnTo>
                  <a:lnTo>
                    <a:pt x="5635" y="1115711"/>
                  </a:lnTo>
                  <a:lnTo>
                    <a:pt x="21687" y="1160623"/>
                  </a:lnTo>
                  <a:lnTo>
                    <a:pt x="46875" y="1200241"/>
                  </a:lnTo>
                  <a:lnTo>
                    <a:pt x="79918" y="1233284"/>
                  </a:lnTo>
                  <a:lnTo>
                    <a:pt x="119536" y="1258472"/>
                  </a:lnTo>
                  <a:lnTo>
                    <a:pt x="164448" y="1274524"/>
                  </a:lnTo>
                  <a:lnTo>
                    <a:pt x="213372" y="1280160"/>
                  </a:lnTo>
                  <a:lnTo>
                    <a:pt x="8500872" y="1280160"/>
                  </a:lnTo>
                  <a:lnTo>
                    <a:pt x="8549799" y="1274524"/>
                  </a:lnTo>
                  <a:lnTo>
                    <a:pt x="8594711" y="1258472"/>
                  </a:lnTo>
                  <a:lnTo>
                    <a:pt x="8634326" y="1233284"/>
                  </a:lnTo>
                  <a:lnTo>
                    <a:pt x="8667365" y="1200241"/>
                  </a:lnTo>
                  <a:lnTo>
                    <a:pt x="8692549" y="1160623"/>
                  </a:lnTo>
                  <a:lnTo>
                    <a:pt x="8708598" y="1115711"/>
                  </a:lnTo>
                  <a:lnTo>
                    <a:pt x="8714232" y="1066787"/>
                  </a:lnTo>
                  <a:lnTo>
                    <a:pt x="8714232" y="213360"/>
                  </a:lnTo>
                  <a:lnTo>
                    <a:pt x="8708598" y="164432"/>
                  </a:lnTo>
                  <a:lnTo>
                    <a:pt x="8692549" y="119520"/>
                  </a:lnTo>
                  <a:lnTo>
                    <a:pt x="8667365" y="79905"/>
                  </a:lnTo>
                  <a:lnTo>
                    <a:pt x="8634326" y="46866"/>
                  </a:lnTo>
                  <a:lnTo>
                    <a:pt x="8594711" y="21682"/>
                  </a:lnTo>
                  <a:lnTo>
                    <a:pt x="8549799" y="5633"/>
                  </a:lnTo>
                  <a:lnTo>
                    <a:pt x="8500872" y="0"/>
                  </a:lnTo>
                  <a:close/>
                </a:path>
              </a:pathLst>
            </a:custGeom>
            <a:solidFill>
              <a:srgbClr val="00AFE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566" y="409397"/>
            <a:ext cx="81083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Fine-</a:t>
            </a:r>
            <a:r>
              <a:rPr dirty="0"/>
              <a:t>tuning</a:t>
            </a:r>
            <a:r>
              <a:rPr spc="-15" dirty="0"/>
              <a:t> </a:t>
            </a:r>
            <a:r>
              <a:rPr dirty="0"/>
              <a:t>Criteria</a:t>
            </a:r>
            <a:r>
              <a:rPr spc="20" dirty="0"/>
              <a:t> </a:t>
            </a:r>
            <a:r>
              <a:rPr dirty="0"/>
              <a:t>for Adaptive</a:t>
            </a:r>
            <a:r>
              <a:rPr spc="-5" dirty="0"/>
              <a:t> </a:t>
            </a:r>
            <a:r>
              <a:rPr spc="-10" dirty="0"/>
              <a:t>Design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5554" y="2654363"/>
          <a:ext cx="8900790" cy="1888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9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6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 rowSpan="2">
                  <a:txBody>
                    <a:bodyPr/>
                    <a:lstStyle/>
                    <a:p>
                      <a:pPr marL="210820" marR="140970" indent="-64135">
                        <a:lnSpc>
                          <a:spcPct val="100000"/>
                        </a:lnSpc>
                        <a:spcBef>
                          <a:spcPts val="1795"/>
                        </a:spcBef>
                      </a:pPr>
                      <a:r>
                        <a:rPr sz="2000" b="1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Subgroup</a:t>
                      </a:r>
                      <a:r>
                        <a:rPr sz="2000" b="1" spc="-45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 </a:t>
                      </a:r>
                      <a:r>
                        <a:rPr sz="2000" b="1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credential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79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0655">
                        <a:lnSpc>
                          <a:spcPct val="100000"/>
                        </a:lnSpc>
                      </a:pPr>
                      <a:r>
                        <a:rPr sz="2000" spc="-25" dirty="0">
                          <a:solidFill>
                            <a:srgbClr val="585858"/>
                          </a:solidFill>
                          <a:latin typeface="Cambria Math"/>
                          <a:cs typeface="Cambria Math"/>
                        </a:rPr>
                        <a:t>𝚫</a:t>
                      </a:r>
                      <a:r>
                        <a:rPr sz="2175" spc="-37" baseline="-15325" dirty="0">
                          <a:solidFill>
                            <a:srgbClr val="585858"/>
                          </a:solidFill>
                          <a:latin typeface="Cambria Math"/>
                          <a:cs typeface="Cambria Math"/>
                        </a:rPr>
                        <a:t>𝑺</a:t>
                      </a:r>
                      <a:endParaRPr sz="2175" baseline="-15325">
                        <a:latin typeface="Cambria Math"/>
                        <a:cs typeface="Cambria Math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</a:pPr>
                      <a:r>
                        <a:rPr sz="2000" spc="-25" dirty="0">
                          <a:solidFill>
                            <a:srgbClr val="585858"/>
                          </a:solidFill>
                          <a:latin typeface="Cambria Math"/>
                          <a:cs typeface="Cambria Math"/>
                        </a:rPr>
                        <a:t>𝚫</a:t>
                      </a:r>
                      <a:r>
                        <a:rPr sz="2175" spc="-37" baseline="-15325" dirty="0">
                          <a:solidFill>
                            <a:srgbClr val="585858"/>
                          </a:solidFill>
                          <a:latin typeface="Cambria Math"/>
                          <a:cs typeface="Cambria Math"/>
                        </a:rPr>
                        <a:t>𝑪</a:t>
                      </a:r>
                      <a:endParaRPr sz="2175" baseline="-15325">
                        <a:latin typeface="Cambria Math"/>
                        <a:cs typeface="Cambria Math"/>
                      </a:endParaRPr>
                    </a:p>
                  </a:txBody>
                  <a:tcPr marL="0" marR="0" marT="1701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-20" dirty="0">
                          <a:solidFill>
                            <a:srgbClr val="050D9F"/>
                          </a:solidFill>
                          <a:latin typeface="Calibri"/>
                          <a:cs typeface="Calibri"/>
                        </a:rPr>
                        <a:t>Stop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Continue</a:t>
                      </a:r>
                      <a:r>
                        <a:rPr sz="20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Target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Population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79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01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01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050D9F"/>
                          </a:solidFill>
                          <a:latin typeface="Calibri"/>
                          <a:cs typeface="Calibri"/>
                        </a:rPr>
                        <a:t>Efficacy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0" dirty="0">
                          <a:solidFill>
                            <a:srgbClr val="050D9F"/>
                          </a:solidFill>
                          <a:latin typeface="Calibri"/>
                          <a:cs typeface="Calibri"/>
                        </a:rPr>
                        <a:t>Futility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only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F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only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F 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&amp;S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Very</a:t>
                      </a:r>
                      <a:r>
                        <a:rPr sz="2000" b="1" spc="-4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Strong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0.20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0.04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solidFill>
                            <a:srgbClr val="050D9F"/>
                          </a:solidFill>
                          <a:latin typeface="Calibri"/>
                          <a:cs typeface="Calibri"/>
                        </a:rPr>
                        <a:t>0.34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solidFill>
                            <a:srgbClr val="050D9F"/>
                          </a:solidFill>
                          <a:latin typeface="Calibri"/>
                          <a:cs typeface="Calibri"/>
                        </a:rPr>
                        <a:t>0.16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0.38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0.05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0.07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Dismal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0.00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solidFill>
                            <a:srgbClr val="585858"/>
                          </a:solidFill>
                          <a:latin typeface="Calibri"/>
                          <a:cs typeface="Calibri"/>
                        </a:rPr>
                        <a:t>0.00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solidFill>
                            <a:srgbClr val="050D9F"/>
                          </a:solidFill>
                          <a:latin typeface="Calibri"/>
                          <a:cs typeface="Calibri"/>
                        </a:rPr>
                        <a:t>0.013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solidFill>
                            <a:srgbClr val="050D9F"/>
                          </a:solidFill>
                          <a:latin typeface="Calibri"/>
                          <a:cs typeface="Calibri"/>
                        </a:rPr>
                        <a:t>0.74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0.11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0.13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0.01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83717" y="1236345"/>
            <a:ext cx="8278495" cy="144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SzPct val="83333"/>
              <a:buFont typeface="Arial MT"/>
              <a:buChar char="•"/>
              <a:tabLst>
                <a:tab pos="380365" algn="l"/>
              </a:tabLst>
            </a:pP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Frequency</a:t>
            </a:r>
            <a:r>
              <a:rPr sz="2400" spc="-4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making</a:t>
            </a:r>
            <a:r>
              <a:rPr sz="2400" spc="-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“correct”</a:t>
            </a:r>
            <a:r>
              <a:rPr sz="2400" spc="-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IA</a:t>
            </a:r>
            <a:r>
              <a:rPr sz="2400" spc="-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decision</a:t>
            </a:r>
            <a:r>
              <a:rPr sz="2400" spc="-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across</a:t>
            </a:r>
            <a:r>
              <a:rPr sz="2400" spc="-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key</a:t>
            </a:r>
            <a:r>
              <a:rPr sz="2400" spc="-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FF"/>
                </a:solidFill>
                <a:latin typeface="Calibri"/>
                <a:cs typeface="Calibri"/>
              </a:rPr>
              <a:t>scenarios.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2400">
              <a:latin typeface="Calibri"/>
              <a:cs typeface="Calibri"/>
            </a:endParaRPr>
          </a:p>
          <a:p>
            <a:pPr marL="755015">
              <a:lnSpc>
                <a:spcPts val="2400"/>
              </a:lnSpc>
            </a:pPr>
            <a:r>
              <a:rPr sz="2000" b="1" dirty="0">
                <a:solidFill>
                  <a:srgbClr val="050D9F"/>
                </a:solidFill>
                <a:latin typeface="Calibri"/>
                <a:cs typeface="Calibri"/>
              </a:rPr>
              <a:t>E.g.</a:t>
            </a:r>
            <a:r>
              <a:rPr sz="2000" b="1" spc="-2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50D9F"/>
                </a:solidFill>
                <a:latin typeface="Calibri"/>
                <a:cs typeface="Calibri"/>
              </a:rPr>
              <a:t>Frequency</a:t>
            </a:r>
            <a:r>
              <a:rPr sz="2000" b="1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50D9F"/>
                </a:solidFill>
                <a:latin typeface="Calibri"/>
                <a:cs typeface="Calibri"/>
              </a:rPr>
              <a:t>of</a:t>
            </a:r>
            <a:r>
              <a:rPr sz="2000" b="1" spc="-2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50D9F"/>
                </a:solidFill>
                <a:latin typeface="Calibri"/>
                <a:cs typeface="Calibri"/>
              </a:rPr>
              <a:t>Decision</a:t>
            </a:r>
            <a:r>
              <a:rPr sz="2000" b="1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50D9F"/>
                </a:solidFill>
                <a:latin typeface="Calibri"/>
                <a:cs typeface="Calibri"/>
              </a:rPr>
              <a:t>at</a:t>
            </a:r>
            <a:r>
              <a:rPr sz="2000" b="1" spc="-3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50D9F"/>
                </a:solidFill>
                <a:latin typeface="Calibri"/>
                <a:cs typeface="Calibri"/>
              </a:rPr>
              <a:t>IA</a:t>
            </a:r>
            <a:r>
              <a:rPr sz="2000" b="1" spc="-1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50D9F"/>
                </a:solidFill>
                <a:latin typeface="Calibri"/>
                <a:cs typeface="Calibri"/>
              </a:rPr>
              <a:t>-</a:t>
            </a:r>
            <a:r>
              <a:rPr sz="2000" b="1" spc="-1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50D9F"/>
                </a:solidFill>
                <a:latin typeface="Calibri"/>
                <a:cs typeface="Calibri"/>
              </a:rPr>
              <a:t>Threshold:</a:t>
            </a:r>
            <a:r>
              <a:rPr sz="2000" b="1" spc="-45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50D9F"/>
                </a:solidFill>
                <a:latin typeface="Cambria Math"/>
                <a:cs typeface="Cambria Math"/>
              </a:rPr>
              <a:t>𝚫</a:t>
            </a:r>
            <a:r>
              <a:rPr sz="2175" baseline="-15325" dirty="0">
                <a:solidFill>
                  <a:srgbClr val="050D9F"/>
                </a:solidFill>
                <a:latin typeface="Cambria Math"/>
                <a:cs typeface="Cambria Math"/>
              </a:rPr>
              <a:t>𝑺</a:t>
            </a:r>
            <a:r>
              <a:rPr sz="2000" b="1" dirty="0">
                <a:solidFill>
                  <a:srgbClr val="050D9F"/>
                </a:solidFill>
                <a:latin typeface="Calibri"/>
                <a:cs typeface="Calibri"/>
              </a:rPr>
              <a:t>=0.14,</a:t>
            </a:r>
            <a:r>
              <a:rPr sz="2000" b="1" spc="-40" dirty="0">
                <a:solidFill>
                  <a:srgbClr val="050D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50D9F"/>
                </a:solidFill>
                <a:latin typeface="Cambria Math"/>
                <a:cs typeface="Cambria Math"/>
              </a:rPr>
              <a:t>𝚫</a:t>
            </a:r>
            <a:r>
              <a:rPr sz="2175" spc="-15" baseline="-15325" dirty="0">
                <a:solidFill>
                  <a:srgbClr val="050D9F"/>
                </a:solidFill>
                <a:latin typeface="Cambria Math"/>
                <a:cs typeface="Cambria Math"/>
              </a:rPr>
              <a:t>𝑪</a:t>
            </a:r>
            <a:r>
              <a:rPr sz="2000" b="1" spc="-10" dirty="0">
                <a:solidFill>
                  <a:srgbClr val="050D9F"/>
                </a:solidFill>
                <a:latin typeface="Calibri"/>
                <a:cs typeface="Calibri"/>
              </a:rPr>
              <a:t>=0.11</a:t>
            </a:r>
            <a:endParaRPr sz="2000">
              <a:latin typeface="Calibri"/>
              <a:cs typeface="Calibri"/>
            </a:endParaRPr>
          </a:p>
          <a:p>
            <a:pPr marR="207010" algn="ctr">
              <a:lnSpc>
                <a:spcPts val="2160"/>
              </a:lnSpc>
            </a:pP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(Results</a:t>
            </a:r>
            <a:r>
              <a:rPr sz="1800" b="1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8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Calibri"/>
                <a:cs typeface="Calibri"/>
              </a:rPr>
              <a:t>illustration</a:t>
            </a:r>
            <a:r>
              <a:rPr sz="1800" b="1" i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i="1" spc="-20" dirty="0">
                <a:solidFill>
                  <a:srgbClr val="FF0000"/>
                </a:solidFill>
                <a:latin typeface="Calibri"/>
                <a:cs typeface="Calibri"/>
              </a:rPr>
              <a:t>only)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1940" y="1211592"/>
            <a:ext cx="8829040" cy="500380"/>
            <a:chOff x="281940" y="1211592"/>
            <a:chExt cx="8829040" cy="5003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940" y="1211592"/>
              <a:ext cx="8828532" cy="499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1376" y="1251204"/>
              <a:ext cx="8714740" cy="387350"/>
            </a:xfrm>
            <a:custGeom>
              <a:avLst/>
              <a:gdLst/>
              <a:ahLst/>
              <a:cxnLst/>
              <a:rect l="l" t="t" r="r" b="b"/>
              <a:pathLst>
                <a:path w="8714740" h="387350">
                  <a:moveTo>
                    <a:pt x="8649716" y="0"/>
                  </a:moveTo>
                  <a:lnTo>
                    <a:pt x="64516" y="0"/>
                  </a:lnTo>
                  <a:lnTo>
                    <a:pt x="39401" y="5062"/>
                  </a:lnTo>
                  <a:lnTo>
                    <a:pt x="18894" y="18875"/>
                  </a:lnTo>
                  <a:lnTo>
                    <a:pt x="5069" y="39379"/>
                  </a:lnTo>
                  <a:lnTo>
                    <a:pt x="0" y="64516"/>
                  </a:lnTo>
                  <a:lnTo>
                    <a:pt x="0" y="322580"/>
                  </a:lnTo>
                  <a:lnTo>
                    <a:pt x="5069" y="347716"/>
                  </a:lnTo>
                  <a:lnTo>
                    <a:pt x="18894" y="368220"/>
                  </a:lnTo>
                  <a:lnTo>
                    <a:pt x="39401" y="382033"/>
                  </a:lnTo>
                  <a:lnTo>
                    <a:pt x="64516" y="387096"/>
                  </a:lnTo>
                  <a:lnTo>
                    <a:pt x="8649716" y="387096"/>
                  </a:lnTo>
                  <a:lnTo>
                    <a:pt x="8674852" y="382033"/>
                  </a:lnTo>
                  <a:lnTo>
                    <a:pt x="8695356" y="368220"/>
                  </a:lnTo>
                  <a:lnTo>
                    <a:pt x="8709169" y="347716"/>
                  </a:lnTo>
                  <a:lnTo>
                    <a:pt x="8714232" y="322580"/>
                  </a:lnTo>
                  <a:lnTo>
                    <a:pt x="8714232" y="64516"/>
                  </a:lnTo>
                  <a:lnTo>
                    <a:pt x="8709169" y="39379"/>
                  </a:lnTo>
                  <a:lnTo>
                    <a:pt x="8695356" y="18875"/>
                  </a:lnTo>
                  <a:lnTo>
                    <a:pt x="8674852" y="5062"/>
                  </a:lnTo>
                  <a:lnTo>
                    <a:pt x="8649716" y="0"/>
                  </a:lnTo>
                  <a:close/>
                </a:path>
              </a:pathLst>
            </a:custGeom>
            <a:solidFill>
              <a:srgbClr val="E36C09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9117" y="1236345"/>
            <a:ext cx="8225155" cy="190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83333"/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Frequency</a:t>
            </a:r>
            <a:r>
              <a:rPr sz="2400" spc="-4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making</a:t>
            </a:r>
            <a:r>
              <a:rPr sz="2400" spc="-4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“correct”</a:t>
            </a:r>
            <a:r>
              <a:rPr sz="2400" spc="-7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IA</a:t>
            </a:r>
            <a:r>
              <a:rPr sz="2400" spc="-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decision</a:t>
            </a:r>
            <a:r>
              <a:rPr sz="2400" spc="-5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across</a:t>
            </a:r>
            <a:r>
              <a:rPr sz="2400" spc="-35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FF"/>
                </a:solidFill>
                <a:latin typeface="Calibri"/>
                <a:cs typeface="Calibri"/>
              </a:rPr>
              <a:t>key</a:t>
            </a:r>
            <a:r>
              <a:rPr sz="2400" spc="-40" dirty="0">
                <a:solidFill>
                  <a:srgbClr val="FF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FF"/>
                </a:solidFill>
                <a:latin typeface="Calibri"/>
                <a:cs typeface="Calibri"/>
              </a:rPr>
              <a:t>scenarios.</a:t>
            </a:r>
            <a:endParaRPr sz="2400">
              <a:latin typeface="Calibri"/>
              <a:cs typeface="Calibri"/>
            </a:endParaRPr>
          </a:p>
          <a:p>
            <a:pPr marL="354965" marR="139065" indent="-342900">
              <a:lnSpc>
                <a:spcPct val="100000"/>
              </a:lnSpc>
              <a:buSzPct val="83333"/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power: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more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relevant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if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decision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made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trial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onset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investment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stage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matters.</a:t>
            </a:r>
            <a:endParaRPr sz="2400">
              <a:latin typeface="Calibri"/>
              <a:cs typeface="Calibri"/>
            </a:endParaRPr>
          </a:p>
          <a:p>
            <a:pPr marL="354965" marR="104139" indent="-342900">
              <a:lnSpc>
                <a:spcPct val="100000"/>
              </a:lnSpc>
              <a:spcBef>
                <a:spcPts val="409"/>
              </a:spcBef>
              <a:buSzPct val="83333"/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Go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(conditional)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power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i.e.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Prob.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Success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conditional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GO: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relevant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concerned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wasting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stage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investment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8566" y="409397"/>
            <a:ext cx="81083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Fine-</a:t>
            </a:r>
            <a:r>
              <a:rPr dirty="0"/>
              <a:t>tuning</a:t>
            </a:r>
            <a:r>
              <a:rPr spc="-15" dirty="0"/>
              <a:t> </a:t>
            </a:r>
            <a:r>
              <a:rPr dirty="0"/>
              <a:t>Criteria</a:t>
            </a:r>
            <a:r>
              <a:rPr spc="20" dirty="0"/>
              <a:t> </a:t>
            </a:r>
            <a:r>
              <a:rPr dirty="0"/>
              <a:t>for Adaptive</a:t>
            </a:r>
            <a:r>
              <a:rPr spc="-5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36" y="3375659"/>
            <a:ext cx="6894575" cy="34655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48180" y="4524502"/>
            <a:ext cx="21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3353" y="6225032"/>
            <a:ext cx="958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Go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Power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0741" y="3740277"/>
            <a:ext cx="306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FF"/>
                </a:solidFill>
                <a:latin typeface="Calibri"/>
                <a:cs typeface="Calibri"/>
              </a:rPr>
              <a:t>Hit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7594" y="5495645"/>
            <a:ext cx="521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FF"/>
                </a:solidFill>
                <a:latin typeface="Calibri"/>
                <a:cs typeface="Calibri"/>
              </a:rPr>
              <a:t>Cont.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8257" y="4387342"/>
            <a:ext cx="4318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00FF"/>
                </a:solidFill>
                <a:latin typeface="Calibri"/>
                <a:cs typeface="Calibri"/>
              </a:rPr>
              <a:t>Ful. stop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1364" y="5495645"/>
            <a:ext cx="263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FA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8473" y="5187822"/>
            <a:ext cx="306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Hit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0185" y="5962599"/>
            <a:ext cx="345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Fail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37990" y="3895420"/>
            <a:ext cx="71056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6FC0"/>
                </a:solidFill>
                <a:latin typeface="Calibri"/>
                <a:cs typeface="Calibri"/>
              </a:rPr>
              <a:t>Power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5745" y="5083809"/>
            <a:ext cx="4311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00FF"/>
                </a:solidFill>
                <a:latin typeface="Calibri"/>
                <a:cs typeface="Calibri"/>
              </a:rPr>
              <a:t>Opt.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0" dirty="0">
                <a:solidFill>
                  <a:srgbClr val="FF00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0" dirty="0">
                <a:solidFill>
                  <a:srgbClr val="FF00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50" dirty="0">
                <a:solidFill>
                  <a:srgbClr val="FF00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1940" y="1211592"/>
            <a:ext cx="8829040" cy="2044064"/>
            <a:chOff x="281940" y="1211592"/>
            <a:chExt cx="8829040" cy="2044064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" y="1211592"/>
              <a:ext cx="8828532" cy="4998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1376" y="1251204"/>
              <a:ext cx="8714740" cy="387350"/>
            </a:xfrm>
            <a:custGeom>
              <a:avLst/>
              <a:gdLst/>
              <a:ahLst/>
              <a:cxnLst/>
              <a:rect l="l" t="t" r="r" b="b"/>
              <a:pathLst>
                <a:path w="8714740" h="387350">
                  <a:moveTo>
                    <a:pt x="8649716" y="0"/>
                  </a:moveTo>
                  <a:lnTo>
                    <a:pt x="64516" y="0"/>
                  </a:lnTo>
                  <a:lnTo>
                    <a:pt x="39401" y="5062"/>
                  </a:lnTo>
                  <a:lnTo>
                    <a:pt x="18894" y="18875"/>
                  </a:lnTo>
                  <a:lnTo>
                    <a:pt x="5069" y="39379"/>
                  </a:lnTo>
                  <a:lnTo>
                    <a:pt x="0" y="64516"/>
                  </a:lnTo>
                  <a:lnTo>
                    <a:pt x="0" y="322580"/>
                  </a:lnTo>
                  <a:lnTo>
                    <a:pt x="5069" y="347716"/>
                  </a:lnTo>
                  <a:lnTo>
                    <a:pt x="18894" y="368220"/>
                  </a:lnTo>
                  <a:lnTo>
                    <a:pt x="39401" y="382033"/>
                  </a:lnTo>
                  <a:lnTo>
                    <a:pt x="64516" y="387096"/>
                  </a:lnTo>
                  <a:lnTo>
                    <a:pt x="8649716" y="387096"/>
                  </a:lnTo>
                  <a:lnTo>
                    <a:pt x="8674852" y="382033"/>
                  </a:lnTo>
                  <a:lnTo>
                    <a:pt x="8695356" y="368220"/>
                  </a:lnTo>
                  <a:lnTo>
                    <a:pt x="8709169" y="347716"/>
                  </a:lnTo>
                  <a:lnTo>
                    <a:pt x="8714232" y="322580"/>
                  </a:lnTo>
                  <a:lnTo>
                    <a:pt x="8714232" y="64516"/>
                  </a:lnTo>
                  <a:lnTo>
                    <a:pt x="8709169" y="39379"/>
                  </a:lnTo>
                  <a:lnTo>
                    <a:pt x="8695356" y="18875"/>
                  </a:lnTo>
                  <a:lnTo>
                    <a:pt x="8674852" y="5062"/>
                  </a:lnTo>
                  <a:lnTo>
                    <a:pt x="8649716" y="0"/>
                  </a:lnTo>
                  <a:close/>
                </a:path>
              </a:pathLst>
            </a:custGeom>
            <a:solidFill>
              <a:srgbClr val="E36C09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940" y="1644395"/>
              <a:ext cx="8828532" cy="161086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1376" y="1684020"/>
              <a:ext cx="8714740" cy="1498600"/>
            </a:xfrm>
            <a:custGeom>
              <a:avLst/>
              <a:gdLst/>
              <a:ahLst/>
              <a:cxnLst/>
              <a:rect l="l" t="t" r="r" b="b"/>
              <a:pathLst>
                <a:path w="8714740" h="1498600">
                  <a:moveTo>
                    <a:pt x="8464550" y="0"/>
                  </a:moveTo>
                  <a:lnTo>
                    <a:pt x="249682" y="0"/>
                  </a:lnTo>
                  <a:lnTo>
                    <a:pt x="204801" y="4021"/>
                  </a:lnTo>
                  <a:lnTo>
                    <a:pt x="162559" y="15617"/>
                  </a:lnTo>
                  <a:lnTo>
                    <a:pt x="123662" y="34083"/>
                  </a:lnTo>
                  <a:lnTo>
                    <a:pt x="88814" y="58713"/>
                  </a:lnTo>
                  <a:lnTo>
                    <a:pt x="58721" y="88804"/>
                  </a:lnTo>
                  <a:lnTo>
                    <a:pt x="34088" y="123650"/>
                  </a:lnTo>
                  <a:lnTo>
                    <a:pt x="15620" y="162549"/>
                  </a:lnTo>
                  <a:lnTo>
                    <a:pt x="4022" y="204794"/>
                  </a:lnTo>
                  <a:lnTo>
                    <a:pt x="0" y="249681"/>
                  </a:lnTo>
                  <a:lnTo>
                    <a:pt x="0" y="1248409"/>
                  </a:lnTo>
                  <a:lnTo>
                    <a:pt x="4022" y="1293297"/>
                  </a:lnTo>
                  <a:lnTo>
                    <a:pt x="15620" y="1335542"/>
                  </a:lnTo>
                  <a:lnTo>
                    <a:pt x="34088" y="1374441"/>
                  </a:lnTo>
                  <a:lnTo>
                    <a:pt x="58721" y="1409287"/>
                  </a:lnTo>
                  <a:lnTo>
                    <a:pt x="88814" y="1439378"/>
                  </a:lnTo>
                  <a:lnTo>
                    <a:pt x="123662" y="1464008"/>
                  </a:lnTo>
                  <a:lnTo>
                    <a:pt x="162559" y="1482474"/>
                  </a:lnTo>
                  <a:lnTo>
                    <a:pt x="204801" y="1494070"/>
                  </a:lnTo>
                  <a:lnTo>
                    <a:pt x="249682" y="1498091"/>
                  </a:lnTo>
                  <a:lnTo>
                    <a:pt x="8464550" y="1498091"/>
                  </a:lnTo>
                  <a:lnTo>
                    <a:pt x="8509437" y="1494070"/>
                  </a:lnTo>
                  <a:lnTo>
                    <a:pt x="8551682" y="1482474"/>
                  </a:lnTo>
                  <a:lnTo>
                    <a:pt x="8590581" y="1464008"/>
                  </a:lnTo>
                  <a:lnTo>
                    <a:pt x="8625427" y="1439378"/>
                  </a:lnTo>
                  <a:lnTo>
                    <a:pt x="8655518" y="1409287"/>
                  </a:lnTo>
                  <a:lnTo>
                    <a:pt x="8680148" y="1374441"/>
                  </a:lnTo>
                  <a:lnTo>
                    <a:pt x="8698614" y="1335542"/>
                  </a:lnTo>
                  <a:lnTo>
                    <a:pt x="8710210" y="1293297"/>
                  </a:lnTo>
                  <a:lnTo>
                    <a:pt x="8714232" y="1248409"/>
                  </a:lnTo>
                  <a:lnTo>
                    <a:pt x="8714232" y="249681"/>
                  </a:lnTo>
                  <a:lnTo>
                    <a:pt x="8710210" y="204794"/>
                  </a:lnTo>
                  <a:lnTo>
                    <a:pt x="8698614" y="162549"/>
                  </a:lnTo>
                  <a:lnTo>
                    <a:pt x="8680148" y="123650"/>
                  </a:lnTo>
                  <a:lnTo>
                    <a:pt x="8655518" y="88804"/>
                  </a:lnTo>
                  <a:lnTo>
                    <a:pt x="8625427" y="58713"/>
                  </a:lnTo>
                  <a:lnTo>
                    <a:pt x="8590581" y="34083"/>
                  </a:lnTo>
                  <a:lnTo>
                    <a:pt x="8551682" y="15617"/>
                  </a:lnTo>
                  <a:lnTo>
                    <a:pt x="8509437" y="4021"/>
                  </a:lnTo>
                  <a:lnTo>
                    <a:pt x="8464550" y="0"/>
                  </a:lnTo>
                  <a:close/>
                </a:path>
              </a:pathLst>
            </a:custGeom>
            <a:solidFill>
              <a:srgbClr val="00AFE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1304</Words>
  <Application>Microsoft Office PowerPoint</Application>
  <PresentationFormat>On-screen Show (4:3)</PresentationFormat>
  <Paragraphs>244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Cambria Math</vt:lpstr>
      <vt:lpstr>Times New Roman</vt:lpstr>
      <vt:lpstr>Office Theme</vt:lpstr>
      <vt:lpstr>PowerPoint Presentation</vt:lpstr>
      <vt:lpstr>Content</vt:lpstr>
      <vt:lpstr>Background</vt:lpstr>
      <vt:lpstr>Background</vt:lpstr>
      <vt:lpstr>Background</vt:lpstr>
      <vt:lpstr>Neo-adjuvant Trial - Adaptive Design</vt:lpstr>
      <vt:lpstr>Type-I Error - Sources of Inflation</vt:lpstr>
      <vt:lpstr>Fine-tuning Criteria for Adaptive Design</vt:lpstr>
      <vt:lpstr>Fine-tuning Criteria for Adaptive Design</vt:lpstr>
      <vt:lpstr>Why NOT Conditional Power as Decision Criteria?</vt:lpstr>
      <vt:lpstr>Minimum Detectable Difference</vt:lpstr>
      <vt:lpstr>Operational and Regulatory Challenges</vt:lpstr>
      <vt:lpstr>CONCLUSION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IMpassion031  Mid-trial Switch to Adaptive Design Statistical “Agility”</dc:title>
  <dc:creator>Nguyen Duc, Anh {MDBA~Basel}</dc:creator>
  <cp:lastModifiedBy>Nguyen Duc, Anh {TDMB~BASEL}</cp:lastModifiedBy>
  <cp:revision>4</cp:revision>
  <dcterms:created xsi:type="dcterms:W3CDTF">2025-10-19T16:01:47Z</dcterms:created>
  <dcterms:modified xsi:type="dcterms:W3CDTF">2025-10-19T16:17:12Z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2025-10-19T00:00:00Z</vt:filetime>
  </property>
  <property fmtid="{D5CDD505-2E9C-101B-9397-08002B2CF9AE}" pid="5" name="Producer">
    <vt:lpwstr>Microsoft® PowerPoint® 2016</vt:lpwstr>
  </property>
</Properties>
</file>