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Gene Sans" panose="00000500000000000000" pitchFamily="50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oche Sans" panose="020B0504030201040101" pitchFamily="34" charset="0"/>
      <p:regular r:id="rId29"/>
      <p:bold r:id="rId30"/>
      <p:italic r:id="rId31"/>
      <p:boldItalic r:id="rId32"/>
    </p:embeddedFont>
    <p:embeddedFont>
      <p:font typeface="Roche Sans Condensed Light" panose="020B0306030201040101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A709DC-3B18-4D57-8BCF-8B8CDB0819B5}">
  <a:tblStyle styleId="{8CA709DC-3B18-4D57-8BCF-8B8CDB0819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049F6F-2D7D-4E97-8D6A-907DB9FBB2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4D0800-68B2-432D-9805-373A6666ED14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C666C3B-4EE8-4D50-A423-294192CF1CD6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c00d2a59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c00d2a59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d4029c3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4d4029c371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dk1"/>
                </a:solidFill>
              </a:rPr>
              <a:t>CarboTaxol, with or without bevacizumab, is highly preferred in the first-line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dk1"/>
                </a:solidFill>
              </a:rPr>
              <a:t>+More than 70% patients receive maintenance or consolidation therapy after receiving induction therapy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dk1"/>
                </a:solidFill>
              </a:rPr>
              <a:t>Bevacizumab maintenance continues to be most common for BRCA WT/HRD(-) patients, while PARP inhibitor use continues to increase across other patient subsets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chemeClr val="dk1"/>
                </a:solidFill>
              </a:rPr>
              <a:t>Bevacizumab maintenance is still commonly used for BRCA WT/unknown and HRD(-) patients following induction without bevacizumab, while PARPi use is increasing across all subsets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333333"/>
              </a:solidFill>
            </a:endParaRPr>
          </a:p>
        </p:txBody>
      </p:sp>
      <p:sp>
        <p:nvSpPr>
          <p:cNvPr id="238" name="Google Shape;238;g24d4029c371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4d4029c37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24d4029c37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d4029c371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4d4029c371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4d4029c371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4d4029c371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d6c66700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d6c66700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d6c66700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d6c66700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4d6c66700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4d6c66700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4d6c66700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4d6c66700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c00d2a59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c00d2a59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c00d2a59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c00d2a59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4c00d2a5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4c00d2a5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Unicycle framework?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d6c66700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d6c66700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d4029c371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d4029c371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c00d2a5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4c00d2a5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c00d2a59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c00d2a59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d6c66700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d6c66700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Graphical user interfac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7" y="0"/>
            <a:ext cx="9136607" cy="5150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06758" y="1450861"/>
            <a:ext cx="6791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Arial"/>
              <a:buNone/>
              <a:defRPr b="1" i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005" y="326655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79810" y="339329"/>
            <a:ext cx="8224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 1">
  <p:cSld name="2_Title and Content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8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12963" y="159544"/>
            <a:ext cx="7886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None/>
              <a:defRPr sz="2700" i="0">
                <a:solidFill>
                  <a:srgbClr val="00B05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9663" y="129046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Text">
  <p:cSld name="3_Title and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40000" y="414091"/>
            <a:ext cx="5254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540000" y="810001"/>
            <a:ext cx="5254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540000" y="1584722"/>
            <a:ext cx="8056800" cy="30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88328" y="339331"/>
            <a:ext cx="7362900" cy="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97121" y="1354931"/>
            <a:ext cx="83541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397121" y="4742262"/>
            <a:ext cx="8354100" cy="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397121" y="4742262"/>
            <a:ext cx="8354100" cy="1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88150" y="205978"/>
            <a:ext cx="795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165060" y="44894"/>
            <a:ext cx="1856100" cy="1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 and body 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8150" y="205978"/>
            <a:ext cx="795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165060" y="44894"/>
            <a:ext cx="1856100" cy="1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F8F8F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 r="66188" b="64714"/>
          <a:stretch/>
        </p:blipFill>
        <p:spPr>
          <a:xfrm rot="10800000">
            <a:off x="6786243" y="3759489"/>
            <a:ext cx="2357757" cy="138401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 rot="-5400000">
            <a:off x="7317514" y="3312599"/>
            <a:ext cx="1295400" cy="2366400"/>
          </a:xfrm>
          <a:prstGeom prst="rect">
            <a:avLst/>
          </a:prstGeom>
          <a:solidFill>
            <a:srgbClr val="F8F8F8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36" y="141480"/>
            <a:ext cx="1431000" cy="35298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616654" y="1295214"/>
            <a:ext cx="80598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616653" y="405959"/>
            <a:ext cx="676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616653" y="843558"/>
            <a:ext cx="2697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8A0D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68A0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bg>
      <p:bgPr>
        <a:solidFill>
          <a:srgbClr val="F8F8F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r="66188" b="64714"/>
          <a:stretch/>
        </p:blipFill>
        <p:spPr>
          <a:xfrm rot="10800000">
            <a:off x="6786243" y="3759489"/>
            <a:ext cx="2357757" cy="1384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 rot="-5400000">
            <a:off x="7317514" y="3312599"/>
            <a:ext cx="1295400" cy="2366400"/>
          </a:xfrm>
          <a:prstGeom prst="rect">
            <a:avLst/>
          </a:prstGeom>
          <a:solidFill>
            <a:srgbClr val="F8F8F8">
              <a:alpha val="6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36" y="141480"/>
            <a:ext cx="1431000" cy="352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616654" y="1295214"/>
            <a:ext cx="8059800" cy="3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16653" y="405959"/>
            <a:ext cx="67638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616653" y="843558"/>
            <a:ext cx="26979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8A0D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68A0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3664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1736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1570" y="1"/>
            <a:ext cx="8008734" cy="450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Arial"/>
              <a:buNone/>
              <a:defRPr b="1" i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2963" y="1664494"/>
            <a:ext cx="620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677" y="4645784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 Slide">
  <p:cSld name="1_Presentation Titl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-11214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642" y="137633"/>
            <a:ext cx="9176946" cy="5162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899" y="205141"/>
            <a:ext cx="564092" cy="3189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>
            <a:spLocks noGrp="1"/>
          </p:cNvSpPr>
          <p:nvPr>
            <p:ph type="ctrTitle"/>
          </p:nvPr>
        </p:nvSpPr>
        <p:spPr>
          <a:xfrm>
            <a:off x="382307" y="1485263"/>
            <a:ext cx="77832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"/>
          </p:nvPr>
        </p:nvSpPr>
        <p:spPr>
          <a:xfrm>
            <a:off x="382307" y="2322020"/>
            <a:ext cx="77694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2pPr>
            <a:lvl3pPr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2"/>
          </p:nvPr>
        </p:nvSpPr>
        <p:spPr>
          <a:xfrm>
            <a:off x="382307" y="2568977"/>
            <a:ext cx="77694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595959"/>
                </a:solidFill>
              </a:defRPr>
            </a:lvl1pPr>
            <a:lvl2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100">
                <a:solidFill>
                  <a:srgbClr val="595959"/>
                </a:solidFill>
              </a:defRPr>
            </a:lvl2pPr>
            <a:lvl3pPr marL="1371600" lvl="2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9pPr>
          </a:lstStyle>
          <a:p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116" y="641250"/>
            <a:ext cx="5364990" cy="753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3">
  <p:cSld name="Section Header_1_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1949" y="255246"/>
            <a:ext cx="509729" cy="259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800" y="204356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9FC6"/>
              </a:buClr>
              <a:buSzPts val="2100"/>
              <a:buFont typeface="Roche Sans"/>
              <a:buNone/>
              <a:defRPr sz="2100" b="1">
                <a:solidFill>
                  <a:srgbClr val="7C9FC6"/>
                </a:solidFill>
                <a:latin typeface="Roche Sans"/>
                <a:ea typeface="Roche Sans"/>
                <a:cs typeface="Roche Sans"/>
                <a:sym typeface="Roche Sans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"/>
          </p:nvPr>
        </p:nvSpPr>
        <p:spPr>
          <a:xfrm>
            <a:off x="311800" y="531881"/>
            <a:ext cx="77172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6B69"/>
              </a:buClr>
              <a:buSzPts val="1700"/>
              <a:buFont typeface="Roche Sans Condensed Light"/>
              <a:buNone/>
              <a:defRPr sz="1700">
                <a:solidFill>
                  <a:srgbClr val="706B69"/>
                </a:solidFill>
                <a:latin typeface="Roche Sans Condensed Light"/>
                <a:ea typeface="Roche Sans Condensed Light"/>
                <a:cs typeface="Roche Sans Condensed Light"/>
                <a:sym typeface="Roche Sans Condensed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 1">
  <p:cSld name="Title Only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254208" y="212899"/>
            <a:ext cx="77985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_1_4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7"/>
          <p:cNvCxnSpPr/>
          <p:nvPr/>
        </p:nvCxnSpPr>
        <p:spPr>
          <a:xfrm>
            <a:off x="0" y="788988"/>
            <a:ext cx="9144000" cy="0"/>
          </a:xfrm>
          <a:prstGeom prst="straightConnector1">
            <a:avLst/>
          </a:prstGeom>
          <a:noFill/>
          <a:ln w="19050" cap="rnd" cmpd="sng">
            <a:solidFill>
              <a:srgbClr val="0A53A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2" name="Google Shape;13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7038" y="324000"/>
            <a:ext cx="6985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/>
          <p:nvPr/>
        </p:nvSpPr>
        <p:spPr>
          <a:xfrm>
            <a:off x="-1" y="4527339"/>
            <a:ext cx="6025932" cy="644015"/>
          </a:xfrm>
          <a:custGeom>
            <a:avLst/>
            <a:gdLst/>
            <a:ahLst/>
            <a:cxnLst/>
            <a:rect l="l" t="t" r="r" b="b"/>
            <a:pathLst>
              <a:path w="2292" h="789" extrusionOk="0">
                <a:moveTo>
                  <a:pt x="0" y="0"/>
                </a:moveTo>
                <a:cubicBezTo>
                  <a:pt x="0" y="0"/>
                  <a:pt x="1038" y="789"/>
                  <a:pt x="2292" y="789"/>
                </a:cubicBezTo>
                <a:cubicBezTo>
                  <a:pt x="0" y="789"/>
                  <a:pt x="0" y="789"/>
                  <a:pt x="0" y="7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D52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57768" y="4809190"/>
            <a:ext cx="39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362054" y="4893091"/>
            <a:ext cx="40404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Roche Confidential, Internal Use Only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196" y="4628494"/>
            <a:ext cx="1437453" cy="3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88938" y="1192212"/>
            <a:ext cx="8356500" cy="3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body" idx="2"/>
          </p:nvPr>
        </p:nvSpPr>
        <p:spPr>
          <a:xfrm>
            <a:off x="388328" y="264000"/>
            <a:ext cx="7464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D529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D529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D529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D529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D529F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8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Arial"/>
              <a:buNone/>
              <a:defRPr b="1" i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2963" y="1664494"/>
            <a:ext cx="62061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9663" y="129046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1435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Font typeface="Arial"/>
              <a:buNone/>
              <a:defRPr b="1" i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5005" y="326655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Content">
  <p:cSld name="Alt Conten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>
            <a:off x="0" y="4749619"/>
            <a:ext cx="9144000" cy="202200"/>
          </a:xfrm>
          <a:prstGeom prst="rect">
            <a:avLst/>
          </a:prstGeom>
          <a:gradFill>
            <a:gsLst>
              <a:gs pos="0">
                <a:srgbClr val="58C7F3"/>
              </a:gs>
              <a:gs pos="100000">
                <a:srgbClr val="58C7F3">
                  <a:alpha val="23529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352988" y="238246"/>
            <a:ext cx="4466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2"/>
          </p:nvPr>
        </p:nvSpPr>
        <p:spPr>
          <a:xfrm>
            <a:off x="352988" y="709285"/>
            <a:ext cx="36369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544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627321"/>
            <a:ext cx="9144000" cy="34200"/>
          </a:xfrm>
          <a:prstGeom prst="rect">
            <a:avLst/>
          </a:prstGeom>
          <a:gradFill>
            <a:gsLst>
              <a:gs pos="0">
                <a:srgbClr val="58C7F3"/>
              </a:gs>
              <a:gs pos="100000">
                <a:srgbClr val="58C7F3">
                  <a:alpha val="23529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6"/>
          <p:cNvGrpSpPr/>
          <p:nvPr/>
        </p:nvGrpSpPr>
        <p:grpSpPr>
          <a:xfrm>
            <a:off x="8167115" y="4558803"/>
            <a:ext cx="598290" cy="588600"/>
            <a:chOff x="10889487" y="6078406"/>
            <a:chExt cx="797720" cy="784800"/>
          </a:xfrm>
        </p:grpSpPr>
        <p:sp>
          <p:nvSpPr>
            <p:cNvPr id="37" name="Google Shape;37;p6"/>
            <p:cNvSpPr/>
            <p:nvPr/>
          </p:nvSpPr>
          <p:spPr>
            <a:xfrm rot="-2700000">
              <a:off x="11010745" y="6193337"/>
              <a:ext cx="554937" cy="554937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l="1557" t="1915" r="1090" b="845"/>
            <a:stretch/>
          </p:blipFill>
          <p:spPr>
            <a:xfrm>
              <a:off x="10889487" y="6256493"/>
              <a:ext cx="797720" cy="42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6"/>
          <p:cNvSpPr txBox="1">
            <a:spLocks noGrp="1"/>
          </p:cNvSpPr>
          <p:nvPr>
            <p:ph type="body" idx="3"/>
          </p:nvPr>
        </p:nvSpPr>
        <p:spPr>
          <a:xfrm>
            <a:off x="352988" y="1149904"/>
            <a:ext cx="84327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352988" y="4434215"/>
            <a:ext cx="7724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8760662" y="4758390"/>
            <a:ext cx="3858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356343" y="271734"/>
            <a:ext cx="1621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8C7F3"/>
                </a:solidFill>
                <a:latin typeface="Lato"/>
                <a:ea typeface="Lato"/>
                <a:cs typeface="Lato"/>
                <a:sym typeface="Lato"/>
              </a:rPr>
              <a:t>Prostate Cancer</a:t>
            </a:r>
            <a:endParaRPr sz="1000" b="1" i="0" u="none" strike="noStrike" cap="none">
              <a:solidFill>
                <a:srgbClr val="58C7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5"/>
          </p:nvPr>
        </p:nvSpPr>
        <p:spPr>
          <a:xfrm>
            <a:off x="1984594" y="4729575"/>
            <a:ext cx="5174700" cy="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88150" y="205978"/>
            <a:ext cx="795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7165060" y="44894"/>
            <a:ext cx="1856100" cy="14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internal use only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"/>
          <p:cNvPicPr preferRelativeResize="0"/>
          <p:nvPr/>
        </p:nvPicPr>
        <p:blipFill rotWithShape="1">
          <a:blip r:embed="rId2">
            <a:alphaModFix amt="65000"/>
          </a:blip>
          <a:srcRect/>
          <a:stretch/>
        </p:blipFill>
        <p:spPr>
          <a:xfrm>
            <a:off x="4753" y="594"/>
            <a:ext cx="9134495" cy="5142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2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98" y="0"/>
            <a:ext cx="913660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12963" y="159544"/>
            <a:ext cx="7886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300"/>
              <a:buNone/>
              <a:defRPr sz="2700" i="0">
                <a:solidFill>
                  <a:srgbClr val="00B05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9663" y="129046"/>
            <a:ext cx="864650" cy="28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31075" y="440875"/>
            <a:ext cx="7573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384176" y="1354933"/>
            <a:ext cx="83670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377826" y="4510965"/>
            <a:ext cx="7202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linicaltrials.gov/ct2/show/NCT02354586" TargetMode="External"/><Relationship Id="rId13" Type="http://schemas.openxmlformats.org/officeDocument/2006/relationships/hyperlink" Target="https://clinicaltrials.gov/ct2/show/NCT04729387?term=epik-o&amp;draw=2&amp;rank=1" TargetMode="External"/><Relationship Id="rId18" Type="http://schemas.openxmlformats.org/officeDocument/2006/relationships/hyperlink" Target="https://clinicaltrials.gov/ct2/show/NCT03319628?term=nct03319628&amp;draw=2&amp;rank=1" TargetMode="External"/><Relationship Id="rId3" Type="http://schemas.openxmlformats.org/officeDocument/2006/relationships/hyperlink" Target="https://clinicaltrials.gov/ct2/show/NCT04209855?term=mirasol+mirvetuximab&amp;draw=2&amp;rank=1" TargetMode="External"/><Relationship Id="rId7" Type="http://schemas.openxmlformats.org/officeDocument/2006/relationships/hyperlink" Target="https://clinicaltrials.gov/ct2/show/NCT01891344" TargetMode="External"/><Relationship Id="rId12" Type="http://schemas.openxmlformats.org/officeDocument/2006/relationships/hyperlink" Target="https://clinicaltrials.gov/ct2/show/NCT02502266" TargetMode="External"/><Relationship Id="rId17" Type="http://schemas.openxmlformats.org/officeDocument/2006/relationships/hyperlink" Target="https://clinicaltrials.gov/ct2/show/NCT05116189" TargetMode="External"/><Relationship Id="rId2" Type="http://schemas.openxmlformats.org/officeDocument/2006/relationships/notesSlide" Target="../notesSlides/notesSlide12.xml"/><Relationship Id="rId16" Type="http://schemas.openxmlformats.org/officeDocument/2006/relationships/hyperlink" Target="https://clinicaltrials.gov/ct2/show/NCT04729608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clinicaltrials.gov/ct2/show/NCT03955471" TargetMode="External"/><Relationship Id="rId11" Type="http://schemas.openxmlformats.org/officeDocument/2006/relationships/hyperlink" Target="https://clinicaltrials.gov/ct2/show/NCT03398655" TargetMode="External"/><Relationship Id="rId5" Type="http://schemas.openxmlformats.org/officeDocument/2006/relationships/hyperlink" Target="https://clinicaltrials.gov/ct2/show/NCT02839707" TargetMode="External"/><Relationship Id="rId15" Type="http://schemas.openxmlformats.org/officeDocument/2006/relationships/hyperlink" Target="https://www.clinicaltrials.gov/ct2/show/NCT05092360" TargetMode="External"/><Relationship Id="rId10" Type="http://schemas.openxmlformats.org/officeDocument/2006/relationships/hyperlink" Target="https://clinicaltrials.gov/ct2/show/NCT04296890?term=mirvetuximab&amp;draw=2&amp;rank=4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clinicaltrials.gov/ct2/show/NCT02606305" TargetMode="External"/><Relationship Id="rId14" Type="http://schemas.openxmlformats.org/officeDocument/2006/relationships/hyperlink" Target="https://clinicaltrials.gov/ct2/show/NCT0335383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bimj.20180025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necologiconcology-online.net/article/S0090-8258(14)00202-9/full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10.1002/bimj.20180025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68510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685103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668510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med.ncbi.nlm.nih.gov/24607285/" TargetMode="External"/><Relationship Id="rId5" Type="http://schemas.openxmlformats.org/officeDocument/2006/relationships/hyperlink" Target="https://cran.r-project.org/web/packages/RBesT/index.html" TargetMode="External"/><Relationship Id="rId4" Type="http://schemas.openxmlformats.org/officeDocument/2006/relationships/hyperlink" Target="https://onlinelibrary.wiley.com/doi/10.1002/bimj.2018002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506758" y="1450861"/>
            <a:ext cx="67914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Pragmatic Use of Bayesian </a:t>
            </a:r>
            <a:br>
              <a:rPr lang="en" sz="3400">
                <a:latin typeface="Calibri"/>
                <a:ea typeface="Calibri"/>
                <a:cs typeface="Calibri"/>
                <a:sym typeface="Calibri"/>
              </a:rPr>
            </a:br>
            <a:r>
              <a:rPr lang="en" sz="3400">
                <a:latin typeface="Calibri"/>
                <a:ea typeface="Calibri"/>
                <a:cs typeface="Calibri"/>
                <a:sym typeface="Calibri"/>
              </a:rPr>
              <a:t>(Non-)Exchangeability Model </a:t>
            </a: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dirty="0">
                <a:latin typeface="Calibri"/>
                <a:ea typeface="Calibri"/>
                <a:cs typeface="Calibri"/>
                <a:sym typeface="Calibri"/>
              </a:rPr>
              <a:t>for Decision Making </a:t>
            </a: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 dirty="0">
                <a:latin typeface="Calibri"/>
                <a:ea typeface="Calibri"/>
                <a:cs typeface="Calibri"/>
                <a:sym typeface="Calibri"/>
              </a:rPr>
              <a:t>in Ovarian Cancer</a:t>
            </a:r>
            <a:endParaRPr sz="3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4294967295"/>
          </p:nvPr>
        </p:nvSpPr>
        <p:spPr>
          <a:xfrm>
            <a:off x="506750" y="3218000"/>
            <a:ext cx="8520600" cy="128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Hybrid Basel Biostatistics Community 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/>
              <a:t>Knowledge Sharing Event (part 2)</a:t>
            </a:r>
            <a:endParaRPr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04 June 2023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Anh-Duc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506758" y="1450861"/>
            <a:ext cx="67914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7996815" y="3501884"/>
            <a:ext cx="235800" cy="1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/>
          <p:nvPr/>
        </p:nvSpPr>
        <p:spPr>
          <a:xfrm>
            <a:off x="6611355" y="3501884"/>
            <a:ext cx="235800" cy="1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605876" y="3877500"/>
            <a:ext cx="1404600" cy="1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1" u="none" strike="noStrike" cap="none">
                <a:solidFill>
                  <a:srgbClr val="000000"/>
                </a:solidFill>
              </a:rPr>
              <a:t>PLATINUM-RESISTANT</a:t>
            </a:r>
            <a:endParaRPr sz="900" b="1" i="1" u="none" strike="noStrike" cap="none">
              <a:solidFill>
                <a:srgbClr val="000000"/>
              </a:solidFill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3786151" y="1760575"/>
            <a:ext cx="1569900" cy="1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1" u="none" strike="noStrike" cap="none">
                <a:solidFill>
                  <a:srgbClr val="000000"/>
                </a:solidFill>
              </a:rPr>
              <a:t>PLATINUM-SENSITIVE</a:t>
            </a:r>
            <a:endParaRPr sz="900" b="1" i="1" u="none" strike="noStrike" cap="none" baseline="30000">
              <a:solidFill>
                <a:srgbClr val="000000"/>
              </a:solidFill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4076659" y="2001842"/>
            <a:ext cx="1385700" cy="5232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Platinum-doublet ± bev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PARPi maintenance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bev maintenance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312963" y="159544"/>
            <a:ext cx="7886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350" tIns="25700" rIns="51350" bIns="2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Treatment Algorithm (Focused mainly on Advanced HGSOC)</a:t>
            </a:r>
            <a:endParaRPr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76306" y="802524"/>
            <a:ext cx="772200" cy="442500"/>
          </a:xfrm>
          <a:prstGeom prst="homePlate">
            <a:avLst>
              <a:gd name="adj" fmla="val 25615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Disease Onset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8"/>
          <p:cNvSpPr/>
          <p:nvPr/>
        </p:nvSpPr>
        <p:spPr>
          <a:xfrm>
            <a:off x="69992" y="2008289"/>
            <a:ext cx="713100" cy="2058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8"/>
          <p:cNvCxnSpPr>
            <a:stCxn id="247" idx="3"/>
          </p:cNvCxnSpPr>
          <p:nvPr/>
        </p:nvCxnSpPr>
        <p:spPr>
          <a:xfrm>
            <a:off x="783092" y="2111189"/>
            <a:ext cx="121800" cy="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9" name="Google Shape;249;p38"/>
          <p:cNvSpPr/>
          <p:nvPr/>
        </p:nvSpPr>
        <p:spPr>
          <a:xfrm>
            <a:off x="754708" y="802727"/>
            <a:ext cx="1569900" cy="442500"/>
          </a:xfrm>
          <a:prstGeom prst="chevron">
            <a:avLst>
              <a:gd name="adj" fmla="val 26886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Diagnosis &amp; Staging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/>
          <p:nvPr/>
        </p:nvSpPr>
        <p:spPr>
          <a:xfrm>
            <a:off x="890750" y="2008289"/>
            <a:ext cx="578400" cy="2058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B2C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 sz="800" b="0" i="1" u="none" strike="noStrike" cap="none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2219249" y="802757"/>
            <a:ext cx="1932600" cy="442500"/>
          </a:xfrm>
          <a:prstGeom prst="chevron">
            <a:avLst>
              <a:gd name="adj" fmla="val 29083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 Line Treatment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9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(Focus on OS)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2342631" y="2003062"/>
            <a:ext cx="985800" cy="3993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Neoadjuvant 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Platinum-doublet x 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bev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2342630" y="2550969"/>
            <a:ext cx="985800" cy="2109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Surgery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38"/>
          <p:cNvCxnSpPr/>
          <p:nvPr/>
        </p:nvCxnSpPr>
        <p:spPr>
          <a:xfrm>
            <a:off x="2830859" y="2411110"/>
            <a:ext cx="0" cy="1485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38"/>
          <p:cNvSpPr/>
          <p:nvPr/>
        </p:nvSpPr>
        <p:spPr>
          <a:xfrm>
            <a:off x="2171869" y="2959023"/>
            <a:ext cx="1323900" cy="9111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68575" bIns="0" anchor="ctr" anchorCtr="0">
            <a:noAutofit/>
          </a:bodyPr>
          <a:lstStyle/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Platinum-doublet ± bev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x3 (if rec’d neoadjuvant) or x6 (if chemo-naïve)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Bev maintenance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PARPi maintenance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" sz="800"/>
              <a:t>PARP + Bev</a:t>
            </a:r>
            <a:endParaRPr sz="800"/>
          </a:p>
        </p:txBody>
      </p:sp>
      <p:cxnSp>
        <p:nvCxnSpPr>
          <p:cNvPr id="256" name="Google Shape;256;p38"/>
          <p:cNvCxnSpPr>
            <a:stCxn id="253" idx="2"/>
            <a:endCxn id="255" idx="0"/>
          </p:cNvCxnSpPr>
          <p:nvPr/>
        </p:nvCxnSpPr>
        <p:spPr>
          <a:xfrm flipH="1">
            <a:off x="2833730" y="2761869"/>
            <a:ext cx="1800" cy="1971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38"/>
          <p:cNvSpPr/>
          <p:nvPr/>
        </p:nvSpPr>
        <p:spPr>
          <a:xfrm>
            <a:off x="4049554" y="802757"/>
            <a:ext cx="1573500" cy="442500"/>
          </a:xfrm>
          <a:prstGeom prst="chevron">
            <a:avLst>
              <a:gd name="adj" fmla="val 29083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 Line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3429652" y="1995825"/>
            <a:ext cx="67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&gt;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8"/>
          <p:cNvCxnSpPr>
            <a:stCxn id="255" idx="3"/>
            <a:endCxn id="244" idx="1"/>
          </p:cNvCxnSpPr>
          <p:nvPr/>
        </p:nvCxnSpPr>
        <p:spPr>
          <a:xfrm rot="10800000" flipH="1">
            <a:off x="3495769" y="2263473"/>
            <a:ext cx="580800" cy="1151100"/>
          </a:xfrm>
          <a:prstGeom prst="bentConnector3">
            <a:avLst>
              <a:gd name="adj1" fmla="val 49995"/>
            </a:avLst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0" name="Google Shape;260;p38"/>
          <p:cNvSpPr/>
          <p:nvPr/>
        </p:nvSpPr>
        <p:spPr>
          <a:xfrm>
            <a:off x="4101165" y="3356039"/>
            <a:ext cx="1358100" cy="4116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Chemo ± bev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560227" y="3559552"/>
            <a:ext cx="564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&lt;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8"/>
          <p:cNvCxnSpPr/>
          <p:nvPr/>
        </p:nvCxnSpPr>
        <p:spPr>
          <a:xfrm>
            <a:off x="3771801" y="3315607"/>
            <a:ext cx="329400" cy="237600"/>
          </a:xfrm>
          <a:prstGeom prst="bentConnector3">
            <a:avLst>
              <a:gd name="adj1" fmla="val 6063"/>
            </a:avLst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3" name="Google Shape;263;p38"/>
          <p:cNvSpPr/>
          <p:nvPr/>
        </p:nvSpPr>
        <p:spPr>
          <a:xfrm>
            <a:off x="5820635" y="3356039"/>
            <a:ext cx="1335300" cy="4014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Chemo ± bev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PARPi monotherapy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Pembro (MSI-hi, TMB-hi)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7484650" y="3346257"/>
            <a:ext cx="1503600" cy="4014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Chemo ± bev</a:t>
            </a:r>
            <a:r>
              <a:rPr lang="en" sz="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PARPi monotherapy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Pembro (MSI-hi, TMB-hi)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8"/>
          <p:cNvCxnSpPr/>
          <p:nvPr/>
        </p:nvCxnSpPr>
        <p:spPr>
          <a:xfrm rot="10800000" flipH="1">
            <a:off x="7326598" y="2263088"/>
            <a:ext cx="177000" cy="9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6" name="Google Shape;266;p38"/>
          <p:cNvSpPr txBox="1"/>
          <p:nvPr/>
        </p:nvSpPr>
        <p:spPr>
          <a:xfrm>
            <a:off x="3326702" y="2696831"/>
            <a:ext cx="505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266B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7F266B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" sz="800" b="1">
                <a:solidFill>
                  <a:srgbClr val="7F266B"/>
                </a:solidFill>
              </a:rPr>
              <a:t>5</a:t>
            </a:r>
            <a:r>
              <a:rPr lang="en" sz="800" b="1" i="0" u="none" strike="noStrike" cap="none">
                <a:solidFill>
                  <a:srgbClr val="7F266B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3733088" y="2263439"/>
            <a:ext cx="4188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266B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7F266B"/>
                </a:solidFill>
                <a:latin typeface="Arial"/>
                <a:ea typeface="Arial"/>
                <a:cs typeface="Arial"/>
                <a:sym typeface="Arial"/>
              </a:rPr>
              <a:t>~75%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733088" y="3350686"/>
            <a:ext cx="4188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266B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7F266B"/>
                </a:solidFill>
                <a:latin typeface="Arial"/>
                <a:ea typeface="Arial"/>
                <a:cs typeface="Arial"/>
                <a:sym typeface="Arial"/>
              </a:rPr>
              <a:t>~25%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5820635" y="2004732"/>
            <a:ext cx="1338300" cy="5202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Platinum-doublet ± bev</a:t>
            </a:r>
            <a:r>
              <a:rPr lang="en" sz="8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PARPi maintenance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bev maintenance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7484651" y="2008300"/>
            <a:ext cx="1503600" cy="5223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651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Platinum-doublet ± bev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PARPi maintenance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± bev maintenance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5707651" y="1768639"/>
            <a:ext cx="67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&gt;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5763681" y="3114836"/>
            <a:ext cx="67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&lt;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383974" y="1768638"/>
            <a:ext cx="67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&gt;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7383974" y="3113784"/>
            <a:ext cx="671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Relapse in </a:t>
            </a:r>
            <a:b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&lt; 6 mon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38"/>
          <p:cNvCxnSpPr/>
          <p:nvPr/>
        </p:nvCxnSpPr>
        <p:spPr>
          <a:xfrm>
            <a:off x="7155918" y="3549793"/>
            <a:ext cx="165900" cy="3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" name="Google Shape;276;p38"/>
          <p:cNvCxnSpPr>
            <a:stCxn id="244" idx="3"/>
            <a:endCxn id="263" idx="1"/>
          </p:cNvCxnSpPr>
          <p:nvPr/>
        </p:nvCxnSpPr>
        <p:spPr>
          <a:xfrm>
            <a:off x="5462359" y="2263442"/>
            <a:ext cx="358200" cy="1293300"/>
          </a:xfrm>
          <a:prstGeom prst="bentConnector3">
            <a:avLst>
              <a:gd name="adj1" fmla="val 50007"/>
            </a:avLst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38"/>
          <p:cNvCxnSpPr>
            <a:stCxn id="269" idx="3"/>
            <a:endCxn id="264" idx="1"/>
          </p:cNvCxnSpPr>
          <p:nvPr/>
        </p:nvCxnSpPr>
        <p:spPr>
          <a:xfrm>
            <a:off x="7158935" y="2264832"/>
            <a:ext cx="325800" cy="1282200"/>
          </a:xfrm>
          <a:prstGeom prst="bentConnector3">
            <a:avLst>
              <a:gd name="adj1" fmla="val 50017"/>
            </a:avLst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8" name="Google Shape;278;p38"/>
          <p:cNvCxnSpPr>
            <a:endCxn id="253" idx="1"/>
          </p:cNvCxnSpPr>
          <p:nvPr/>
        </p:nvCxnSpPr>
        <p:spPr>
          <a:xfrm rot="-5400000" flipH="1">
            <a:off x="2181380" y="2495169"/>
            <a:ext cx="217500" cy="105000"/>
          </a:xfrm>
          <a:prstGeom prst="bentConnector2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9" name="Google Shape;279;p38"/>
          <p:cNvSpPr txBox="1"/>
          <p:nvPr/>
        </p:nvSpPr>
        <p:spPr>
          <a:xfrm>
            <a:off x="1984826" y="2075200"/>
            <a:ext cx="3036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1987120" y="2655611"/>
            <a:ext cx="3597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75" tIns="34250" rIns="68475" bIns="3425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65A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55565A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700" b="0" i="0" u="none" strike="sngStrike" cap="none">
              <a:solidFill>
                <a:srgbClr val="5556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1123899" y="2282432"/>
            <a:ext cx="1024200" cy="318000"/>
          </a:xfrm>
          <a:prstGeom prst="rect">
            <a:avLst/>
          </a:prstGeom>
          <a:solidFill>
            <a:srgbClr val="EBCAE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B2C"/>
              </a:buClr>
              <a:buSzPts val="800"/>
              <a:buFont typeface="Arial"/>
              <a:buNone/>
            </a:pPr>
            <a:r>
              <a:rPr lang="en" sz="800" b="0" i="1" u="none" strike="noStrike" cap="none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Early stage &amp;/or Completely Resectable?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38"/>
          <p:cNvCxnSpPr>
            <a:stCxn id="281" idx="3"/>
            <a:endCxn id="252" idx="1"/>
          </p:cNvCxnSpPr>
          <p:nvPr/>
        </p:nvCxnSpPr>
        <p:spPr>
          <a:xfrm rot="10800000" flipH="1">
            <a:off x="2148099" y="2202632"/>
            <a:ext cx="194400" cy="238800"/>
          </a:xfrm>
          <a:prstGeom prst="bentConnector3">
            <a:avLst>
              <a:gd name="adj1" fmla="val 50024"/>
            </a:avLst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38"/>
          <p:cNvCxnSpPr>
            <a:endCxn id="281" idx="1"/>
          </p:cNvCxnSpPr>
          <p:nvPr/>
        </p:nvCxnSpPr>
        <p:spPr>
          <a:xfrm rot="-5400000" flipH="1">
            <a:off x="951849" y="2269382"/>
            <a:ext cx="229200" cy="114900"/>
          </a:xfrm>
          <a:prstGeom prst="bentConnector2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451122" y="3553261"/>
            <a:ext cx="222300" cy="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5" name="Google Shape;285;p38"/>
          <p:cNvSpPr/>
          <p:nvPr/>
        </p:nvSpPr>
        <p:spPr>
          <a:xfrm>
            <a:off x="6984628" y="802524"/>
            <a:ext cx="1404600" cy="442500"/>
          </a:xfrm>
          <a:prstGeom prst="chevron">
            <a:avLst>
              <a:gd name="adj" fmla="val 29083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Fourth Line…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5522725" y="802757"/>
            <a:ext cx="1569900" cy="442500"/>
          </a:xfrm>
          <a:prstGeom prst="chevron">
            <a:avLst>
              <a:gd name="adj" fmla="val 29083"/>
            </a:avLst>
          </a:prstGeom>
          <a:solidFill>
            <a:srgbClr val="6E2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Third Line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2075897" y="3927578"/>
            <a:ext cx="14688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285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rPr>
              <a:t>BRCAm testing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285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808285"/>
                </a:solidFill>
                <a:latin typeface="Arial"/>
                <a:ea typeface="Arial"/>
                <a:cs typeface="Arial"/>
                <a:sym typeface="Arial"/>
              </a:rPr>
              <a:t>Germline &amp;/or Somatic</a:t>
            </a:r>
            <a:endParaRPr sz="900" b="1" i="0" u="none" strike="noStrike" cap="none">
              <a:solidFill>
                <a:srgbClr val="6E2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38"/>
          <p:cNvCxnSpPr/>
          <p:nvPr/>
        </p:nvCxnSpPr>
        <p:spPr>
          <a:xfrm>
            <a:off x="2096512" y="3927579"/>
            <a:ext cx="1468800" cy="0"/>
          </a:xfrm>
          <a:prstGeom prst="straightConnector1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38"/>
          <p:cNvCxnSpPr>
            <a:endCxn id="269" idx="1"/>
          </p:cNvCxnSpPr>
          <p:nvPr/>
        </p:nvCxnSpPr>
        <p:spPr>
          <a:xfrm>
            <a:off x="5595635" y="2263332"/>
            <a:ext cx="225000" cy="15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0" name="Google Shape;290;p38"/>
          <p:cNvSpPr/>
          <p:nvPr/>
        </p:nvSpPr>
        <p:spPr>
          <a:xfrm>
            <a:off x="8556436" y="4506057"/>
            <a:ext cx="431700" cy="159000"/>
          </a:xfrm>
          <a:prstGeom prst="rect">
            <a:avLst/>
          </a:prstGeom>
          <a:solidFill>
            <a:srgbClr val="B3DBFF"/>
          </a:solidFill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Future</a:t>
            </a:r>
            <a:endParaRPr sz="11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41681" y="2776226"/>
            <a:ext cx="1295700" cy="387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9D9D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B2C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Incidental diagnosis of OC/FTC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B2C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A2B2C"/>
                </a:solidFill>
                <a:latin typeface="Arial"/>
                <a:ea typeface="Arial"/>
                <a:cs typeface="Arial"/>
                <a:sym typeface="Arial"/>
              </a:rPr>
              <a:t>STIC diagnosis</a:t>
            </a:r>
            <a:endParaRPr sz="700" b="0" i="0" u="none" strike="noStrike" cap="none">
              <a:solidFill>
                <a:srgbClr val="2A2B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38"/>
          <p:cNvCxnSpPr>
            <a:stCxn id="293" idx="0"/>
          </p:cNvCxnSpPr>
          <p:nvPr/>
        </p:nvCxnSpPr>
        <p:spPr>
          <a:xfrm rot="10800000" flipH="1">
            <a:off x="590553" y="3156116"/>
            <a:ext cx="9000" cy="801900"/>
          </a:xfrm>
          <a:prstGeom prst="straightConnector1">
            <a:avLst/>
          </a:prstGeom>
          <a:noFill/>
          <a:ln w="12700" cap="flat" cmpd="sng">
            <a:solidFill>
              <a:srgbClr val="55565A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293" name="Google Shape;293;p38"/>
          <p:cNvSpPr/>
          <p:nvPr/>
        </p:nvSpPr>
        <p:spPr>
          <a:xfrm>
            <a:off x="255303" y="3958016"/>
            <a:ext cx="670500" cy="2661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9D9D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81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Prophylactic BSO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1069335" y="4101434"/>
            <a:ext cx="944400" cy="324300"/>
          </a:xfrm>
          <a:prstGeom prst="wedgeRoundRectCallout">
            <a:avLst>
              <a:gd name="adj1" fmla="val -63174"/>
              <a:gd name="adj2" fmla="val -40287"/>
              <a:gd name="adj3" fmla="val 16667"/>
            </a:avLst>
          </a:prstGeom>
          <a:solidFill>
            <a:srgbClr val="F2F2F2"/>
          </a:solidFill>
          <a:ln w="9525" cap="flat" cmpd="sng">
            <a:solidFill>
              <a:srgbClr val="D9D9D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2341"/>
                </a:solidFill>
                <a:latin typeface="Arial"/>
                <a:ea typeface="Arial"/>
                <a:cs typeface="Arial"/>
                <a:sym typeface="Arial"/>
              </a:rPr>
              <a:t>gBRCA testing beyond the OC pt</a:t>
            </a:r>
            <a:endParaRPr sz="800" b="0" i="0" u="none" strike="noStrike" cap="none">
              <a:solidFill>
                <a:srgbClr val="0023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38"/>
          <p:cNvCxnSpPr/>
          <p:nvPr/>
        </p:nvCxnSpPr>
        <p:spPr>
          <a:xfrm rot="-5400000">
            <a:off x="500479" y="2335484"/>
            <a:ext cx="550500" cy="303900"/>
          </a:xfrm>
          <a:prstGeom prst="bentConnector3">
            <a:avLst>
              <a:gd name="adj1" fmla="val 59142"/>
            </a:avLst>
          </a:prstGeom>
          <a:noFill/>
          <a:ln w="12700" cap="flat" cmpd="sng">
            <a:solidFill>
              <a:schemeClr val="dk2"/>
            </a:solidFill>
            <a:prstDash val="dot"/>
            <a:round/>
            <a:headEnd type="none" w="sm" len="sm"/>
            <a:tailEnd type="triangle" w="med" len="med"/>
          </a:ln>
        </p:spPr>
      </p:cxnSp>
      <p:sp>
        <p:nvSpPr>
          <p:cNvPr id="296" name="Google Shape;296;p38"/>
          <p:cNvSpPr/>
          <p:nvPr/>
        </p:nvSpPr>
        <p:spPr>
          <a:xfrm>
            <a:off x="5020923" y="3863474"/>
            <a:ext cx="1727700" cy="494400"/>
          </a:xfrm>
          <a:prstGeom prst="wedgeRoundRectCallout">
            <a:avLst>
              <a:gd name="adj1" fmla="val -37053"/>
              <a:gd name="adj2" fmla="val -69999"/>
              <a:gd name="adj3" fmla="val 16667"/>
            </a:avLst>
          </a:prstGeom>
          <a:solidFill>
            <a:srgbClr val="B3DBFF"/>
          </a:solidFill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Targeted therapies for rare EOC</a:t>
            </a:r>
            <a:endParaRPr sz="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(e.g., VS-6766 + defactinib: LGS;  CDK4/6i + AI: LGS; Enhertu: HER2+; Trametinib)</a:t>
            </a:r>
            <a:endParaRPr sz="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7211291" y="0"/>
            <a:ext cx="1932900" cy="21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Treatment Flow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4268363" y="2717959"/>
            <a:ext cx="1233900" cy="336300"/>
          </a:xfrm>
          <a:prstGeom prst="wedgeRoundRectCallout">
            <a:avLst>
              <a:gd name="adj1" fmla="val -60635"/>
              <a:gd name="adj2" fmla="val 56673"/>
              <a:gd name="adj3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rgbClr val="00E5E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892172" y="3632118"/>
            <a:ext cx="1284300" cy="303000"/>
          </a:xfrm>
          <a:prstGeom prst="wedgeRoundRectCallout">
            <a:avLst>
              <a:gd name="adj1" fmla="val 62110"/>
              <a:gd name="adj2" fmla="val -53783"/>
              <a:gd name="adj3" fmla="val 16667"/>
            </a:avLst>
          </a:prstGeom>
          <a:blipFill rotWithShape="1">
            <a:blip r:embed="rId4">
              <a:alphaModFix/>
            </a:blip>
            <a:stretch>
              <a:fillRect b="-2939"/>
            </a:stretch>
          </a:blipFill>
          <a:ln w="9525" cap="flat" cmpd="sng">
            <a:solidFill>
              <a:srgbClr val="442A8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880750" y="3235999"/>
            <a:ext cx="1228200" cy="331200"/>
          </a:xfrm>
          <a:prstGeom prst="wedgeRoundRectCallout">
            <a:avLst>
              <a:gd name="adj1" fmla="val 55587"/>
              <a:gd name="adj2" fmla="val 4708"/>
              <a:gd name="adj3" fmla="val 16667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rgbClr val="442A8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/>
        </p:nvSpPr>
        <p:spPr>
          <a:xfrm>
            <a:off x="388328" y="222904"/>
            <a:ext cx="74646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529F"/>
              </a:buClr>
              <a:buSzPts val="1600"/>
              <a:buFont typeface="Arial"/>
              <a:buNone/>
            </a:pPr>
            <a:r>
              <a:rPr lang="en" sz="24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rPr>
              <a:t>PROC competitive landscape</a:t>
            </a:r>
            <a:endParaRPr sz="1400"/>
          </a:p>
        </p:txBody>
      </p:sp>
      <p:sp>
        <p:nvSpPr>
          <p:cNvPr id="306" name="Google Shape;306;p39"/>
          <p:cNvSpPr/>
          <p:nvPr/>
        </p:nvSpPr>
        <p:spPr>
          <a:xfrm>
            <a:off x="1203750" y="2321206"/>
            <a:ext cx="6456000" cy="242100"/>
          </a:xfrm>
          <a:prstGeom prst="rect">
            <a:avLst/>
          </a:prstGeom>
          <a:solidFill>
            <a:srgbClr val="F2F2F2">
              <a:alpha val="48240"/>
            </a:srgbClr>
          </a:solidFill>
          <a:ln>
            <a:noFill/>
          </a:ln>
        </p:spPr>
        <p:txBody>
          <a:bodyPr spcFirstLastPara="1" wrap="square" lIns="45575" tIns="45575" rIns="45575" bIns="45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1203748" y="3686111"/>
            <a:ext cx="6453300" cy="785700"/>
          </a:xfrm>
          <a:prstGeom prst="rect">
            <a:avLst/>
          </a:prstGeom>
          <a:solidFill>
            <a:srgbClr val="F2F2F2">
              <a:alpha val="48240"/>
            </a:srgbClr>
          </a:solidFill>
          <a:ln>
            <a:noFill/>
          </a:ln>
        </p:spPr>
        <p:txBody>
          <a:bodyPr spcFirstLastPara="1" wrap="square" lIns="45575" tIns="45575" rIns="45575" bIns="45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1085550" y="1224874"/>
            <a:ext cx="6574200" cy="622200"/>
          </a:xfrm>
          <a:prstGeom prst="rect">
            <a:avLst/>
          </a:prstGeom>
          <a:solidFill>
            <a:srgbClr val="D4CBF0">
              <a:alpha val="48240"/>
            </a:srgbClr>
          </a:solidFill>
          <a:ln>
            <a:noFill/>
          </a:ln>
        </p:spPr>
        <p:txBody>
          <a:bodyPr spcFirstLastPara="1" wrap="square" lIns="45575" tIns="45575" rIns="45575" bIns="45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1204554" y="2592035"/>
            <a:ext cx="6448200" cy="1168200"/>
          </a:xfrm>
          <a:prstGeom prst="rect">
            <a:avLst/>
          </a:prstGeom>
          <a:solidFill>
            <a:srgbClr val="F2F2F2">
              <a:alpha val="48240"/>
            </a:srgbClr>
          </a:solidFill>
          <a:ln>
            <a:noFill/>
          </a:ln>
        </p:spPr>
        <p:txBody>
          <a:bodyPr spcFirstLastPara="1" wrap="square" lIns="45575" tIns="45575" rIns="45575" bIns="45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1198028" y="4653401"/>
            <a:ext cx="78615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rgbClr val="0D529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/>
          </a:p>
        </p:txBody>
      </p:sp>
      <p:sp>
        <p:nvSpPr>
          <p:cNvPr id="311" name="Google Shape;311;p39"/>
          <p:cNvSpPr/>
          <p:nvPr/>
        </p:nvSpPr>
        <p:spPr>
          <a:xfrm>
            <a:off x="0" y="4417900"/>
            <a:ext cx="1190700" cy="32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/>
          <p:nvPr/>
        </p:nvSpPr>
        <p:spPr>
          <a:xfrm rot="-5400000">
            <a:off x="-605078" y="3297197"/>
            <a:ext cx="2388000" cy="417300"/>
          </a:xfrm>
          <a:prstGeom prst="round2SameRect">
            <a:avLst>
              <a:gd name="adj1" fmla="val 29052"/>
              <a:gd name="adj2" fmla="val 0"/>
            </a:avLst>
          </a:prstGeom>
          <a:solidFill>
            <a:srgbClr val="179B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ROC PR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6173069" y="3823832"/>
            <a:ext cx="2550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Mirvetuximab soravtansine vs. 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MIRASOL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NCT04209855 / n=430 /ImmunoGen***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39"/>
          <p:cNvCxnSpPr/>
          <p:nvPr/>
        </p:nvCxnSpPr>
        <p:spPr>
          <a:xfrm rot="10800000">
            <a:off x="1175656" y="3884106"/>
            <a:ext cx="1992300" cy="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p39"/>
          <p:cNvSpPr/>
          <p:nvPr/>
        </p:nvSpPr>
        <p:spPr>
          <a:xfrm>
            <a:off x="3003825" y="3818653"/>
            <a:ext cx="224700" cy="1371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39"/>
          <p:cNvCxnSpPr>
            <a:stCxn id="317" idx="2"/>
            <a:endCxn id="318" idx="6"/>
          </p:cNvCxnSpPr>
          <p:nvPr/>
        </p:nvCxnSpPr>
        <p:spPr>
          <a:xfrm rot="10800000">
            <a:off x="3339222" y="3883761"/>
            <a:ext cx="2574900" cy="33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9"/>
          <p:cNvSpPr/>
          <p:nvPr/>
        </p:nvSpPr>
        <p:spPr>
          <a:xfrm>
            <a:off x="5914122" y="3818511"/>
            <a:ext cx="224700" cy="137100"/>
          </a:xfrm>
          <a:prstGeom prst="ellipse">
            <a:avLst/>
          </a:prstGeom>
          <a:solidFill>
            <a:srgbClr val="9537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3250773" y="3839402"/>
            <a:ext cx="88500" cy="88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 txBox="1"/>
          <p:nvPr/>
        </p:nvSpPr>
        <p:spPr>
          <a:xfrm>
            <a:off x="1193002" y="3943586"/>
            <a:ext cx="25497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Mirvetuximab soravtansine + Avastin/C/PLD/pembro/Avastin + C</a:t>
            </a:r>
            <a:br>
              <a:rPr lang="en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9" descr="Image result for red 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7027" y="3801778"/>
            <a:ext cx="238711" cy="17230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9"/>
          <p:cNvSpPr/>
          <p:nvPr/>
        </p:nvSpPr>
        <p:spPr>
          <a:xfrm>
            <a:off x="4234644" y="3796095"/>
            <a:ext cx="209700" cy="209700"/>
          </a:xfrm>
          <a:prstGeom prst="teardrop">
            <a:avLst>
              <a:gd name="adj" fmla="val 100000"/>
            </a:avLst>
          </a:prstGeom>
          <a:solidFill>
            <a:srgbClr val="442A8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869352" y="4025649"/>
            <a:ext cx="2022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Mirvetuximab soravtansine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39"/>
          <p:cNvCxnSpPr>
            <a:stCxn id="324" idx="1"/>
            <a:endCxn id="325" idx="2"/>
          </p:cNvCxnSpPr>
          <p:nvPr/>
        </p:nvCxnSpPr>
        <p:spPr>
          <a:xfrm flipH="1">
            <a:off x="3627972" y="4142223"/>
            <a:ext cx="2148900" cy="24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26" name="Google Shape;326;p39"/>
          <p:cNvGraphicFramePr/>
          <p:nvPr/>
        </p:nvGraphicFramePr>
        <p:xfrm>
          <a:off x="797522" y="9162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{F7049F6F-2D7D-4E97-8D6A-907DB9FBB25E}</a:tableStyleId>
              </a:tblPr>
              <a:tblGrid>
                <a:gridCol w="2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3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613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2019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2020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2022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2023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b="1" u="none" strike="noStrike" cap="none">
                          <a:solidFill>
                            <a:srgbClr val="FFFFFF"/>
                          </a:solidFill>
                        </a:rPr>
                        <a:t>2024+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D529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Q3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Q4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27" name="Google Shape;327;p39"/>
          <p:cNvGrpSpPr/>
          <p:nvPr/>
        </p:nvGrpSpPr>
        <p:grpSpPr>
          <a:xfrm>
            <a:off x="7763913" y="831725"/>
            <a:ext cx="1270995" cy="1688951"/>
            <a:chOff x="7702037" y="831725"/>
            <a:chExt cx="1270995" cy="1688951"/>
          </a:xfrm>
        </p:grpSpPr>
        <p:sp>
          <p:nvSpPr>
            <p:cNvPr id="328" name="Google Shape;328;p39"/>
            <p:cNvSpPr txBox="1"/>
            <p:nvPr/>
          </p:nvSpPr>
          <p:spPr>
            <a:xfrm>
              <a:off x="7702050" y="831725"/>
              <a:ext cx="12081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2A8F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442A8F"/>
                  </a:solidFill>
                  <a:latin typeface="Arial"/>
                  <a:ea typeface="Arial"/>
                  <a:cs typeface="Arial"/>
                  <a:sym typeface="Arial"/>
                </a:rPr>
                <a:t>KEY THEMES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9" name="Google Shape;329;p39"/>
            <p:cNvGrpSpPr/>
            <p:nvPr/>
          </p:nvGrpSpPr>
          <p:grpSpPr>
            <a:xfrm>
              <a:off x="7702037" y="1177408"/>
              <a:ext cx="1259596" cy="315000"/>
              <a:chOff x="7702037" y="1138912"/>
              <a:chExt cx="1259596" cy="315000"/>
            </a:xfrm>
          </p:grpSpPr>
          <p:sp>
            <p:nvSpPr>
              <p:cNvPr id="330" name="Google Shape;330;p39"/>
              <p:cNvSpPr/>
              <p:nvPr/>
            </p:nvSpPr>
            <p:spPr>
              <a:xfrm>
                <a:off x="7885833" y="1138912"/>
                <a:ext cx="10758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0" rIns="68575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Combination of CIT + PARPi is a new approach in a difficult to treat space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39"/>
              <p:cNvSpPr/>
              <p:nvPr/>
            </p:nvSpPr>
            <p:spPr>
              <a:xfrm>
                <a:off x="7702037" y="1168283"/>
                <a:ext cx="209700" cy="209700"/>
              </a:xfrm>
              <a:prstGeom prst="teardrop">
                <a:avLst>
                  <a:gd name="adj" fmla="val 100000"/>
                </a:avLst>
              </a:prstGeom>
              <a:solidFill>
                <a:srgbClr val="442A8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00"/>
                  <a:buFont typeface="Arial"/>
                  <a:buNone/>
                </a:pPr>
                <a:r>
                  <a:rPr lang="en" sz="7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2" name="Google Shape;332;p39"/>
            <p:cNvGrpSpPr/>
            <p:nvPr/>
          </p:nvGrpSpPr>
          <p:grpSpPr>
            <a:xfrm>
              <a:off x="7702037" y="1670812"/>
              <a:ext cx="1270995" cy="241515"/>
              <a:chOff x="7702037" y="1712159"/>
              <a:chExt cx="1270995" cy="241515"/>
            </a:xfrm>
          </p:grpSpPr>
          <p:sp>
            <p:nvSpPr>
              <p:cNvPr id="333" name="Google Shape;333;p39"/>
              <p:cNvSpPr/>
              <p:nvPr/>
            </p:nvSpPr>
            <p:spPr>
              <a:xfrm>
                <a:off x="7885832" y="1712159"/>
                <a:ext cx="10872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0" rIns="68575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PARPi monotherapy is the current SoC in PROC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9"/>
              <p:cNvSpPr/>
              <p:nvPr/>
            </p:nvSpPr>
            <p:spPr>
              <a:xfrm>
                <a:off x="7702037" y="1743974"/>
                <a:ext cx="209700" cy="209700"/>
              </a:xfrm>
              <a:prstGeom prst="teardrop">
                <a:avLst>
                  <a:gd name="adj" fmla="val 100000"/>
                </a:avLst>
              </a:prstGeom>
              <a:solidFill>
                <a:srgbClr val="442A8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00"/>
                  <a:buFont typeface="Arial"/>
                  <a:buNone/>
                </a:pPr>
                <a:r>
                  <a:rPr lang="en" sz="7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5" name="Google Shape;335;p39"/>
            <p:cNvGrpSpPr/>
            <p:nvPr/>
          </p:nvGrpSpPr>
          <p:grpSpPr>
            <a:xfrm>
              <a:off x="7702037" y="2011276"/>
              <a:ext cx="1256295" cy="509400"/>
              <a:chOff x="7702037" y="2571700"/>
              <a:chExt cx="1256295" cy="509400"/>
            </a:xfrm>
          </p:grpSpPr>
          <p:sp>
            <p:nvSpPr>
              <p:cNvPr id="336" name="Google Shape;336;p39"/>
              <p:cNvSpPr/>
              <p:nvPr/>
            </p:nvSpPr>
            <p:spPr>
              <a:xfrm>
                <a:off x="7702037" y="2600080"/>
                <a:ext cx="209700" cy="209700"/>
              </a:xfrm>
              <a:prstGeom prst="teardrop">
                <a:avLst>
                  <a:gd name="adj" fmla="val 100000"/>
                </a:avLst>
              </a:prstGeom>
              <a:solidFill>
                <a:srgbClr val="442A8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700"/>
                  <a:buFont typeface="Arial"/>
                  <a:buNone/>
                </a:pPr>
                <a:r>
                  <a:rPr lang="en" sz="7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9"/>
              <p:cNvSpPr/>
              <p:nvPr/>
            </p:nvSpPr>
            <p:spPr>
              <a:xfrm>
                <a:off x="7885832" y="2571700"/>
                <a:ext cx="1072500" cy="5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0" rIns="68575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Mirvetuximab soravtansine may be a chemo-sparing approach in FR</a:t>
                </a:r>
                <a:r>
                  <a:rPr lang="en" sz="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α</a:t>
                </a:r>
                <a: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-high </a:t>
                </a:r>
                <a:b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lang="en"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(~20% of PROC)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8" name="Google Shape;338;p39"/>
          <p:cNvSpPr txBox="1"/>
          <p:nvPr/>
        </p:nvSpPr>
        <p:spPr>
          <a:xfrm>
            <a:off x="3563642" y="2612674"/>
            <a:ext cx="13971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Alpelisib + Olaparib vs. 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 rot="-5400000">
            <a:off x="199621" y="1378082"/>
            <a:ext cx="1050900" cy="705300"/>
          </a:xfrm>
          <a:prstGeom prst="round2SameRect">
            <a:avLst>
              <a:gd name="adj1" fmla="val 19948"/>
              <a:gd name="adj2" fmla="val 0"/>
            </a:avLst>
          </a:prstGeom>
          <a:solidFill>
            <a:srgbClr val="179BB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</a:pPr>
            <a:r>
              <a:rPr lang="en" sz="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5537030" y="1626325"/>
            <a:ext cx="2095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Ph2/3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NRG-GY009*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NCT02839707 / n=444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278045" y="2444387"/>
            <a:ext cx="26241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Ph2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MOONSTONE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NCT03955471 / n=41 / GSK/Tesaro</a:t>
            </a:r>
            <a:r>
              <a:rPr lang="en" sz="700" b="0" i="0" u="none" strike="noStrike" cap="none" baseline="30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†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1351200" y="2815725"/>
            <a:ext cx="2095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Ph2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ARIEL2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NCT01891344 / n=491 / Clovis</a:t>
            </a:r>
            <a:r>
              <a:rPr lang="en" sz="700" b="0" i="0" u="none" strike="noStrike" cap="none" baseline="30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§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2307769" y="3134820"/>
            <a:ext cx="2454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Ph2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QUADRA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NCT02354586 / n=463 / Tesaro</a:t>
            </a:r>
            <a:r>
              <a:rPr lang="en" sz="700" b="0" i="0" u="none" strike="noStrike" cap="none" baseline="30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¶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1126355" y="4110573"/>
            <a:ext cx="16806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Ph1/2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FORWARD II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/ NCT02606305 / n=264 /ImmunoGen**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5555252" y="4127902"/>
            <a:ext cx="2650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SORAYA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NCT04296890 / n=106 / ImmunoGen***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3627831" y="4100482"/>
            <a:ext cx="88500" cy="88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39"/>
          <p:cNvGrpSpPr/>
          <p:nvPr/>
        </p:nvGrpSpPr>
        <p:grpSpPr>
          <a:xfrm>
            <a:off x="1624815" y="3557677"/>
            <a:ext cx="7256284" cy="340626"/>
            <a:chOff x="1598224" y="3557700"/>
            <a:chExt cx="7282501" cy="340626"/>
          </a:xfrm>
        </p:grpSpPr>
        <p:cxnSp>
          <p:nvCxnSpPr>
            <p:cNvPr id="347" name="Google Shape;347;p39"/>
            <p:cNvCxnSpPr>
              <a:endCxn id="348" idx="2"/>
            </p:cNvCxnSpPr>
            <p:nvPr/>
          </p:nvCxnSpPr>
          <p:spPr>
            <a:xfrm flipH="1">
              <a:off x="1598224" y="3696142"/>
              <a:ext cx="4842900" cy="3300"/>
            </a:xfrm>
            <a:prstGeom prst="straightConnector1">
              <a:avLst/>
            </a:prstGeom>
            <a:noFill/>
            <a:ln w="127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9" name="Google Shape;349;p39"/>
            <p:cNvSpPr/>
            <p:nvPr/>
          </p:nvSpPr>
          <p:spPr>
            <a:xfrm>
              <a:off x="3344200" y="3610450"/>
              <a:ext cx="263700" cy="1371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Arial"/>
                <a:buNone/>
              </a:pPr>
              <a:r>
                <a:rPr lang="en" sz="5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CA-125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5858094" y="3638800"/>
              <a:ext cx="228600" cy="1371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Arial"/>
                <a:buNone/>
              </a:pPr>
              <a:r>
                <a:rPr lang="en" sz="5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6404141" y="3624181"/>
              <a:ext cx="137100" cy="137100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300" tIns="45700" rIns="913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9"/>
            <p:cNvSpPr txBox="1"/>
            <p:nvPr/>
          </p:nvSpPr>
          <p:spPr>
            <a:xfrm>
              <a:off x="3257433" y="3713514"/>
              <a:ext cx="4173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9"/>
            <p:cNvSpPr txBox="1"/>
            <p:nvPr/>
          </p:nvSpPr>
          <p:spPr>
            <a:xfrm>
              <a:off x="3571805" y="3713526"/>
              <a:ext cx="7053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3792613" y="3613381"/>
              <a:ext cx="263700" cy="1371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OS /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CA-125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9"/>
            <p:cNvSpPr txBox="1"/>
            <p:nvPr/>
          </p:nvSpPr>
          <p:spPr>
            <a:xfrm>
              <a:off x="6479225" y="3557700"/>
              <a:ext cx="2401500" cy="23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VB-111 + P vs. 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1"/>
                </a:rPr>
                <a:t>Ph3 OVAL </a:t>
              </a:r>
              <a:r>
                <a:rPr lang="en" sz="700" b="0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/ NCT03398655 / n=400 / VBL Therapeutics</a:t>
              </a:r>
              <a:endParaRPr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39"/>
          <p:cNvGrpSpPr/>
          <p:nvPr/>
        </p:nvGrpSpPr>
        <p:grpSpPr>
          <a:xfrm>
            <a:off x="4773819" y="3170280"/>
            <a:ext cx="2825489" cy="249900"/>
            <a:chOff x="4773819" y="3170280"/>
            <a:chExt cx="2825489" cy="249900"/>
          </a:xfrm>
        </p:grpSpPr>
        <p:sp>
          <p:nvSpPr>
            <p:cNvPr id="357" name="Google Shape;357;p39"/>
            <p:cNvSpPr txBox="1"/>
            <p:nvPr/>
          </p:nvSpPr>
          <p:spPr>
            <a:xfrm>
              <a:off x="4773819" y="3170280"/>
              <a:ext cx="1497300" cy="2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Cediranib ± olaparib vs. CP</a:t>
              </a:r>
              <a:endParaRPr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700"/>
                <a:buFont typeface="Arial"/>
                <a:buNone/>
              </a:pPr>
              <a:r>
                <a:rPr lang="en" sz="700" b="0" i="0" u="sng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Ph2/3 </a:t>
              </a:r>
              <a:r>
                <a:rPr lang="en" sz="700" b="0" i="0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12"/>
                </a:rPr>
                <a:t>COCOS</a:t>
              </a:r>
              <a:r>
                <a:rPr lang="en" sz="700" b="0" i="0" u="sng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700" b="0" i="0" u="none" strike="noStrike" cap="non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/ NCT02502266 / n=562 / NCI</a:t>
              </a:r>
              <a:endParaRPr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Google Shape;358;p39"/>
            <p:cNvCxnSpPr>
              <a:stCxn id="359" idx="1"/>
              <a:endCxn id="360" idx="6"/>
            </p:cNvCxnSpPr>
            <p:nvPr/>
          </p:nvCxnSpPr>
          <p:spPr>
            <a:xfrm rot="10800000">
              <a:off x="6433208" y="3288723"/>
              <a:ext cx="1029000" cy="3300"/>
            </a:xfrm>
            <a:prstGeom prst="straightConnector1">
              <a:avLst/>
            </a:prstGeom>
            <a:noFill/>
            <a:ln w="12700" cap="flat" cmpd="sng">
              <a:solidFill>
                <a:srgbClr val="0C0C0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9" name="Google Shape;359;p39"/>
            <p:cNvSpPr/>
            <p:nvPr/>
          </p:nvSpPr>
          <p:spPr>
            <a:xfrm>
              <a:off x="7462208" y="3223473"/>
              <a:ext cx="137100" cy="13710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300" tIns="45700" rIns="913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6208593" y="3220186"/>
              <a:ext cx="224700" cy="137100"/>
            </a:xfrm>
            <a:prstGeom prst="ellipse">
              <a:avLst/>
            </a:prstGeom>
            <a:solidFill>
              <a:srgbClr val="9CF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en" sz="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PFS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39"/>
          <p:cNvSpPr/>
          <p:nvPr/>
        </p:nvSpPr>
        <p:spPr>
          <a:xfrm rot="-5400000">
            <a:off x="420275" y="2635225"/>
            <a:ext cx="1077000" cy="429900"/>
          </a:xfrm>
          <a:prstGeom prst="roundRect">
            <a:avLst>
              <a:gd name="adj" fmla="val 16667"/>
            </a:avLst>
          </a:prstGeom>
          <a:solidFill>
            <a:srgbClr val="179BB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975" tIns="0" rIns="359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PARPi Combos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39"/>
          <p:cNvGrpSpPr/>
          <p:nvPr/>
        </p:nvGrpSpPr>
        <p:grpSpPr>
          <a:xfrm>
            <a:off x="6051291" y="4319431"/>
            <a:ext cx="3092700" cy="638172"/>
            <a:chOff x="5679465" y="4042168"/>
            <a:chExt cx="3092700" cy="638172"/>
          </a:xfrm>
        </p:grpSpPr>
        <p:grpSp>
          <p:nvGrpSpPr>
            <p:cNvPr id="363" name="Google Shape;363;p39"/>
            <p:cNvGrpSpPr/>
            <p:nvPr/>
          </p:nvGrpSpPr>
          <p:grpSpPr>
            <a:xfrm>
              <a:off x="5679465" y="4042168"/>
              <a:ext cx="3092700" cy="638172"/>
              <a:chOff x="5679465" y="4042168"/>
              <a:chExt cx="3092700" cy="638172"/>
            </a:xfrm>
          </p:grpSpPr>
          <p:grpSp>
            <p:nvGrpSpPr>
              <p:cNvPr id="364" name="Google Shape;364;p39"/>
              <p:cNvGrpSpPr/>
              <p:nvPr/>
            </p:nvGrpSpPr>
            <p:grpSpPr>
              <a:xfrm>
                <a:off x="5679465" y="4042168"/>
                <a:ext cx="3092700" cy="638172"/>
                <a:chOff x="5679465" y="4278463"/>
                <a:chExt cx="3092700" cy="638172"/>
              </a:xfrm>
            </p:grpSpPr>
            <p:sp>
              <p:nvSpPr>
                <p:cNvPr id="365" name="Google Shape;365;p39"/>
                <p:cNvSpPr/>
                <p:nvPr/>
              </p:nvSpPr>
              <p:spPr>
                <a:xfrm>
                  <a:off x="5679465" y="4331466"/>
                  <a:ext cx="3092700" cy="549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74747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endParaRPr sz="1200" b="0" i="0" u="none" strike="noStrike" cap="non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39"/>
                <p:cNvSpPr/>
                <p:nvPr/>
              </p:nvSpPr>
              <p:spPr>
                <a:xfrm>
                  <a:off x="6360262" y="4454590"/>
                  <a:ext cx="159900" cy="960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700"/>
                    <a:buFont typeface="Arial"/>
                    <a:buNone/>
                  </a:pPr>
                  <a:endParaRPr sz="7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" name="Google Shape;367;p39"/>
                <p:cNvSpPr/>
                <p:nvPr/>
              </p:nvSpPr>
              <p:spPr>
                <a:xfrm>
                  <a:off x="5818477" y="4278463"/>
                  <a:ext cx="774300" cy="22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en" sz="700" b="1" i="0" u="sng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Trial Milestone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8" name="Google Shape;368;p39"/>
                <p:cNvSpPr/>
                <p:nvPr/>
              </p:nvSpPr>
              <p:spPr>
                <a:xfrm>
                  <a:off x="6773085" y="4278463"/>
                  <a:ext cx="774300" cy="22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en" sz="700" b="1" i="0" u="sng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Molecule Category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69" name="Google Shape;369;p39"/>
                <p:cNvGrpSpPr/>
                <p:nvPr/>
              </p:nvGrpSpPr>
              <p:grpSpPr>
                <a:xfrm>
                  <a:off x="6893594" y="4458533"/>
                  <a:ext cx="600160" cy="137111"/>
                  <a:chOff x="7735424" y="5966740"/>
                  <a:chExt cx="756059" cy="137400"/>
                </a:xfrm>
              </p:grpSpPr>
              <p:sp>
                <p:nvSpPr>
                  <p:cNvPr id="370" name="Google Shape;370;p39"/>
                  <p:cNvSpPr/>
                  <p:nvPr/>
                </p:nvSpPr>
                <p:spPr>
                  <a:xfrm>
                    <a:off x="7735424" y="5966740"/>
                    <a:ext cx="348000" cy="137400"/>
                  </a:xfrm>
                  <a:prstGeom prst="ellipse">
                    <a:avLst/>
                  </a:prstGeom>
                  <a:solidFill>
                    <a:srgbClr val="8BCCFF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"/>
                      <a:buFont typeface="Arial"/>
                      <a:buNone/>
                    </a:pPr>
                    <a:r>
                      <a:rPr lang="en" sz="5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CIT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39"/>
                  <p:cNvSpPr/>
                  <p:nvPr/>
                </p:nvSpPr>
                <p:spPr>
                  <a:xfrm>
                    <a:off x="8143483" y="5966740"/>
                    <a:ext cx="348000" cy="137400"/>
                  </a:xfrm>
                  <a:prstGeom prst="ellipse">
                    <a:avLst/>
                  </a:prstGeom>
                  <a:solidFill>
                    <a:srgbClr val="9CFF9E"/>
                  </a:solidFill>
                  <a:ln>
                    <a:noFill/>
                  </a:ln>
                </p:spPr>
                <p:txBody>
                  <a:bodyPr spcFirstLastPara="1" wrap="square" lIns="0" tIns="0" rIns="0" bIns="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500"/>
                      <a:buFont typeface="Arial"/>
                      <a:buNone/>
                    </a:pPr>
                    <a:r>
                      <a:rPr lang="en" sz="5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PARPi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72" name="Google Shape;372;p39"/>
                <p:cNvSpPr txBox="1"/>
                <p:nvPr/>
              </p:nvSpPr>
              <p:spPr>
                <a:xfrm>
                  <a:off x="7617672" y="4511524"/>
                  <a:ext cx="1097400" cy="146400"/>
                </a:xfrm>
                <a:prstGeom prst="rect">
                  <a:avLst/>
                </a:prstGeom>
                <a:solidFill>
                  <a:srgbClr val="D6CDF0">
                    <a:alpha val="48240"/>
                  </a:srgbClr>
                </a:solidFill>
                <a:ln>
                  <a:noFill/>
                </a:ln>
              </p:spPr>
              <p:txBody>
                <a:bodyPr spcFirstLastPara="1" wrap="square" lIns="34275" tIns="0" rIns="34275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42A8F"/>
                    </a:buClr>
                    <a:buSzPts val="600"/>
                    <a:buFont typeface="Arial"/>
                    <a:buNone/>
                  </a:pPr>
                  <a:r>
                    <a:rPr lang="en" sz="600" b="1" i="1" u="none" strike="noStrike" cap="none">
                      <a:solidFill>
                        <a:srgbClr val="442A8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Purple Background: </a:t>
                  </a:r>
                  <a:r>
                    <a:rPr lang="en" sz="600" b="0" i="1" u="none" strike="noStrike" cap="none">
                      <a:solidFill>
                        <a:srgbClr val="442A8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Internal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39"/>
                <p:cNvSpPr/>
                <p:nvPr/>
              </p:nvSpPr>
              <p:spPr>
                <a:xfrm>
                  <a:off x="6156610" y="4482321"/>
                  <a:ext cx="533400" cy="213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 Readout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5902705" y="4636054"/>
                  <a:ext cx="137100" cy="137100"/>
                </a:xfrm>
                <a:prstGeom prst="diamond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txBody>
                <a:bodyPr spcFirstLastPara="1" wrap="square" lIns="9125" tIns="45700" rIns="913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lang="en" sz="500" b="0" i="1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39"/>
                <p:cNvSpPr/>
                <p:nvPr/>
              </p:nvSpPr>
              <p:spPr>
                <a:xfrm>
                  <a:off x="6157884" y="4636054"/>
                  <a:ext cx="137100" cy="137100"/>
                </a:xfrm>
                <a:prstGeom prst="diamond">
                  <a:avLst/>
                </a:prstGeom>
                <a:solidFill>
                  <a:srgbClr val="FFDF3B"/>
                </a:solidFill>
                <a:ln>
                  <a:noFill/>
                </a:ln>
              </p:spPr>
              <p:txBody>
                <a:bodyPr spcFirstLastPara="1" wrap="square" lIns="9125" tIns="45700" rIns="913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lang="en" sz="500" b="0" i="1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39"/>
                <p:cNvSpPr/>
                <p:nvPr/>
              </p:nvSpPr>
              <p:spPr>
                <a:xfrm>
                  <a:off x="6413063" y="4636054"/>
                  <a:ext cx="137100" cy="13710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spcFirstLastPara="1" wrap="square" lIns="9125" tIns="45700" rIns="91300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r>
                    <a:rPr lang="en" sz="500" b="0" i="1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39"/>
                <p:cNvSpPr/>
                <p:nvPr/>
              </p:nvSpPr>
              <p:spPr>
                <a:xfrm>
                  <a:off x="5945409" y="4483559"/>
                  <a:ext cx="61800" cy="618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77777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75" tIns="0" rIns="68575" bIns="0" anchor="ctr" anchorCtr="0">
                  <a:noAutofit/>
                </a:bodyPr>
                <a:lstStyle/>
                <a:p>
                  <a:pPr marL="139700" marR="0" lvl="0" indent="-762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900"/>
                    <a:buFont typeface="Arial"/>
                    <a:buNone/>
                  </a:pPr>
                  <a:endParaRPr sz="9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" name="Google Shape;378;p39"/>
                <p:cNvSpPr/>
                <p:nvPr/>
              </p:nvSpPr>
              <p:spPr>
                <a:xfrm>
                  <a:off x="5827525" y="4747135"/>
                  <a:ext cx="806100" cy="169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Launch &amp; Threat Level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" name="Google Shape;379;p39"/>
                <p:cNvSpPr/>
                <p:nvPr/>
              </p:nvSpPr>
              <p:spPr>
                <a:xfrm>
                  <a:off x="5808392" y="4482320"/>
                  <a:ext cx="325500" cy="21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Initiation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39"/>
                <p:cNvSpPr/>
                <p:nvPr/>
              </p:nvSpPr>
              <p:spPr>
                <a:xfrm>
                  <a:off x="7691502" y="4282968"/>
                  <a:ext cx="774300" cy="22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en" sz="700" b="1" i="0" u="sng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Information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381" name="Google Shape;381;p39" descr="Image result for red x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7813135" y="4479528"/>
                <a:ext cx="127152" cy="976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" name="Google Shape;382;p39"/>
              <p:cNvSpPr/>
              <p:nvPr/>
            </p:nvSpPr>
            <p:spPr>
              <a:xfrm>
                <a:off x="7906201" y="4444309"/>
                <a:ext cx="737400" cy="16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Negative readout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6890800" y="4385620"/>
                <a:ext cx="276300" cy="137100"/>
              </a:xfrm>
              <a:prstGeom prst="ellipse">
                <a:avLst/>
              </a:prstGeom>
              <a:solidFill>
                <a:srgbClr val="95373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500"/>
                  <a:buFont typeface="Arial"/>
                  <a:buNone/>
                </a:pPr>
                <a:r>
                  <a:rPr lang="en" sz="5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ADC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39"/>
            <p:cNvSpPr/>
            <p:nvPr/>
          </p:nvSpPr>
          <p:spPr>
            <a:xfrm>
              <a:off x="7217399" y="4385620"/>
              <a:ext cx="276300" cy="1371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00"/>
                <a:buFont typeface="Arial"/>
                <a:buNone/>
              </a:pPr>
              <a:r>
                <a:rPr lang="en" sz="5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Other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5" name="Google Shape;385;p39"/>
          <p:cNvCxnSpPr/>
          <p:nvPr/>
        </p:nvCxnSpPr>
        <p:spPr>
          <a:xfrm>
            <a:off x="1192207" y="3405219"/>
            <a:ext cx="6476400" cy="0"/>
          </a:xfrm>
          <a:prstGeom prst="straightConnector1">
            <a:avLst/>
          </a:prstGeom>
          <a:noFill/>
          <a:ln w="12700" cap="flat" cmpd="sng">
            <a:solidFill>
              <a:srgbClr val="747474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86" name="Google Shape;386;p39"/>
          <p:cNvCxnSpPr/>
          <p:nvPr/>
        </p:nvCxnSpPr>
        <p:spPr>
          <a:xfrm>
            <a:off x="1288753" y="2311821"/>
            <a:ext cx="6483300" cy="0"/>
          </a:xfrm>
          <a:prstGeom prst="straightConnector1">
            <a:avLst/>
          </a:prstGeom>
          <a:noFill/>
          <a:ln w="12700" cap="flat" cmpd="sng">
            <a:solidFill>
              <a:srgbClr val="747474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387" name="Google Shape;387;p39"/>
          <p:cNvSpPr txBox="1"/>
          <p:nvPr/>
        </p:nvSpPr>
        <p:spPr>
          <a:xfrm>
            <a:off x="1080325" y="1196864"/>
            <a:ext cx="1679100" cy="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 + Avastin ± TECENTRIQ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39"/>
          <p:cNvCxnSpPr>
            <a:endCxn id="389" idx="6"/>
          </p:cNvCxnSpPr>
          <p:nvPr/>
        </p:nvCxnSpPr>
        <p:spPr>
          <a:xfrm rot="10800000">
            <a:off x="2239567" y="1404671"/>
            <a:ext cx="5369700" cy="30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9" name="Google Shape;389;p39"/>
          <p:cNvSpPr/>
          <p:nvPr/>
        </p:nvSpPr>
        <p:spPr>
          <a:xfrm>
            <a:off x="2151067" y="1360421"/>
            <a:ext cx="88500" cy="885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4549918" y="1596911"/>
            <a:ext cx="1392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 ± TECENTRIQ ± Avastin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9"/>
          <p:cNvCxnSpPr>
            <a:stCxn id="392" idx="1"/>
            <a:endCxn id="393" idx="6"/>
          </p:cNvCxnSpPr>
          <p:nvPr/>
        </p:nvCxnSpPr>
        <p:spPr>
          <a:xfrm rot="10800000">
            <a:off x="1199212" y="1615293"/>
            <a:ext cx="6450300" cy="30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39"/>
          <p:cNvSpPr/>
          <p:nvPr/>
        </p:nvSpPr>
        <p:spPr>
          <a:xfrm>
            <a:off x="7649512" y="1549743"/>
            <a:ext cx="137100" cy="13710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300" tIns="45700" rIns="913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110614" y="1571011"/>
            <a:ext cx="88500" cy="885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4861226" y="2352750"/>
            <a:ext cx="21837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Dostarlimab + niraparib (Stopped in Q2 2021)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39"/>
          <p:cNvCxnSpPr>
            <a:endCxn id="396" idx="6"/>
          </p:cNvCxnSpPr>
          <p:nvPr/>
        </p:nvCxnSpPr>
        <p:spPr>
          <a:xfrm flipH="1">
            <a:off x="3326594" y="2452842"/>
            <a:ext cx="1317000" cy="54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7" name="Google Shape;397;p39"/>
          <p:cNvSpPr/>
          <p:nvPr/>
        </p:nvSpPr>
        <p:spPr>
          <a:xfrm>
            <a:off x="4649268" y="2382993"/>
            <a:ext cx="224700" cy="137100"/>
          </a:xfrm>
          <a:prstGeom prst="ellipse">
            <a:avLst/>
          </a:prstGeom>
          <a:gradFill>
            <a:gsLst>
              <a:gs pos="0">
                <a:srgbClr val="9CFF9E"/>
              </a:gs>
              <a:gs pos="100000">
                <a:srgbClr val="8CCBFC"/>
              </a:gs>
            </a:gsLst>
            <a:lin ang="1080002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3238094" y="2413992"/>
            <a:ext cx="88500" cy="88500"/>
          </a:xfrm>
          <a:prstGeom prst="ellipse">
            <a:avLst/>
          </a:prstGeom>
          <a:gradFill>
            <a:gsLst>
              <a:gs pos="0">
                <a:srgbClr val="9CFF9E"/>
              </a:gs>
              <a:gs pos="100000">
                <a:srgbClr val="8CCBFC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9"/>
          <p:cNvCxnSpPr>
            <a:stCxn id="399" idx="1"/>
            <a:endCxn id="400" idx="6"/>
          </p:cNvCxnSpPr>
          <p:nvPr/>
        </p:nvCxnSpPr>
        <p:spPr>
          <a:xfrm rot="10800000">
            <a:off x="4861203" y="2756173"/>
            <a:ext cx="2712600" cy="192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1" name="Google Shape;401;p39"/>
          <p:cNvSpPr txBox="1"/>
          <p:nvPr/>
        </p:nvSpPr>
        <p:spPr>
          <a:xfrm>
            <a:off x="3026147" y="2700161"/>
            <a:ext cx="24543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Ph3 EPIK-O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NCT04729387 / n=358 / Novartis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9"/>
          <p:cNvSpPr/>
          <p:nvPr/>
        </p:nvSpPr>
        <p:spPr>
          <a:xfrm>
            <a:off x="7573803" y="2706823"/>
            <a:ext cx="137100" cy="1371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300" tIns="45700" rIns="913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6231056" y="2699764"/>
            <a:ext cx="224700" cy="137100"/>
          </a:xfrm>
          <a:prstGeom prst="ellipse">
            <a:avLst/>
          </a:prstGeom>
          <a:solidFill>
            <a:srgbClr val="9CF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9"/>
          <p:cNvSpPr txBox="1"/>
          <p:nvPr/>
        </p:nvSpPr>
        <p:spPr>
          <a:xfrm>
            <a:off x="1474175" y="2715670"/>
            <a:ext cx="18156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Rucaparib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9"/>
          <p:cNvCxnSpPr/>
          <p:nvPr/>
        </p:nvCxnSpPr>
        <p:spPr>
          <a:xfrm rot="10800000">
            <a:off x="1220665" y="2849253"/>
            <a:ext cx="253500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5" name="Google Shape;405;p39"/>
          <p:cNvSpPr/>
          <p:nvPr/>
        </p:nvSpPr>
        <p:spPr>
          <a:xfrm>
            <a:off x="1379093" y="2796189"/>
            <a:ext cx="137100" cy="1371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300" tIns="45700" rIns="913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1146072" y="2796189"/>
            <a:ext cx="224700" cy="137100"/>
          </a:xfrm>
          <a:prstGeom prst="ellipse">
            <a:avLst/>
          </a:prstGeom>
          <a:solidFill>
            <a:srgbClr val="9CF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9"/>
          <p:cNvSpPr txBox="1"/>
          <p:nvPr/>
        </p:nvSpPr>
        <p:spPr>
          <a:xfrm>
            <a:off x="3381644" y="3041213"/>
            <a:ext cx="18156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Niraparib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39"/>
          <p:cNvCxnSpPr>
            <a:stCxn id="409" idx="1"/>
          </p:cNvCxnSpPr>
          <p:nvPr/>
        </p:nvCxnSpPr>
        <p:spPr>
          <a:xfrm flipH="1">
            <a:off x="1163779" y="3139535"/>
            <a:ext cx="2133600" cy="66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9" name="Google Shape;409;p39"/>
          <p:cNvSpPr/>
          <p:nvPr/>
        </p:nvSpPr>
        <p:spPr>
          <a:xfrm>
            <a:off x="3297379" y="3070985"/>
            <a:ext cx="137100" cy="1371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300" tIns="45700" rIns="913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673123" y="3083886"/>
            <a:ext cx="224700" cy="137100"/>
          </a:xfrm>
          <a:prstGeom prst="ellipse">
            <a:avLst/>
          </a:prstGeom>
          <a:solidFill>
            <a:srgbClr val="9CF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 rot="-5400000">
            <a:off x="321425" y="3847550"/>
            <a:ext cx="1274700" cy="429900"/>
          </a:xfrm>
          <a:prstGeom prst="roundRect">
            <a:avLst>
              <a:gd name="adj" fmla="val 16667"/>
            </a:avLst>
          </a:prstGeom>
          <a:solidFill>
            <a:srgbClr val="179BB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5975" tIns="0" rIns="3597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3072644" y="2678013"/>
            <a:ext cx="209700" cy="209700"/>
          </a:xfrm>
          <a:prstGeom prst="teardrop">
            <a:avLst>
              <a:gd name="adj" fmla="val 100000"/>
            </a:avLst>
          </a:prstGeom>
          <a:solidFill>
            <a:srgbClr val="442A8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446643" y="2349347"/>
            <a:ext cx="209700" cy="209700"/>
          </a:xfrm>
          <a:prstGeom prst="teardrop">
            <a:avLst>
              <a:gd name="adj" fmla="val 100000"/>
            </a:avLst>
          </a:prstGeom>
          <a:solidFill>
            <a:srgbClr val="442A8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6820231" y="1340691"/>
            <a:ext cx="224700" cy="1371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PFS/OS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1624815" y="3655169"/>
            <a:ext cx="88500" cy="88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079741" y="1328844"/>
            <a:ext cx="11907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AGO-OVAR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2.29* / NCT03353831 / n=550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6166359" y="1542410"/>
            <a:ext cx="224700" cy="1371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4772725" y="2711891"/>
            <a:ext cx="88500" cy="88500"/>
          </a:xfrm>
          <a:prstGeom prst="ellipse">
            <a:avLst/>
          </a:prstGeom>
          <a:gradFill>
            <a:gsLst>
              <a:gs pos="0">
                <a:srgbClr val="9CFF9E"/>
              </a:gs>
              <a:gs pos="100000">
                <a:srgbClr val="8CCBFC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6593449" y="1549743"/>
            <a:ext cx="224700" cy="137100"/>
          </a:xfrm>
          <a:prstGeom prst="ellipse">
            <a:avLst/>
          </a:prstGeom>
          <a:solidFill>
            <a:srgbClr val="8BCC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39"/>
          <p:cNvCxnSpPr>
            <a:endCxn id="419" idx="6"/>
          </p:cNvCxnSpPr>
          <p:nvPr/>
        </p:nvCxnSpPr>
        <p:spPr>
          <a:xfrm rot="10800000">
            <a:off x="5237916" y="1945878"/>
            <a:ext cx="2557800" cy="153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9" name="Google Shape;419;p39"/>
          <p:cNvSpPr/>
          <p:nvPr/>
        </p:nvSpPr>
        <p:spPr>
          <a:xfrm>
            <a:off x="5149416" y="1901628"/>
            <a:ext cx="88500" cy="88500"/>
          </a:xfrm>
          <a:prstGeom prst="ellipse">
            <a:avLst/>
          </a:prstGeom>
          <a:gradFill>
            <a:gsLst>
              <a:gs pos="0">
                <a:srgbClr val="9CFF9E"/>
              </a:gs>
              <a:gs pos="100000">
                <a:srgbClr val="8CCBFC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2209275" y="1816191"/>
            <a:ext cx="29628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Nemvaleukin alfa + Pembro vs CP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ARTISTRY-7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/ NCT05092360 / n=376 / Alkermes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1" name="Google Shape;421;p39"/>
          <p:cNvCxnSpPr>
            <a:stCxn id="422" idx="2"/>
            <a:endCxn id="423" idx="6"/>
          </p:cNvCxnSpPr>
          <p:nvPr/>
        </p:nvCxnSpPr>
        <p:spPr>
          <a:xfrm rot="10800000">
            <a:off x="4685340" y="3529437"/>
            <a:ext cx="1698600" cy="15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39"/>
          <p:cNvSpPr/>
          <p:nvPr/>
        </p:nvSpPr>
        <p:spPr>
          <a:xfrm>
            <a:off x="6383940" y="3462387"/>
            <a:ext cx="227700" cy="1371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PFS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4596843" y="3485241"/>
            <a:ext cx="88500" cy="88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9"/>
          <p:cNvSpPr txBox="1"/>
          <p:nvPr/>
        </p:nvSpPr>
        <p:spPr>
          <a:xfrm>
            <a:off x="2075227" y="3436170"/>
            <a:ext cx="25740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AVB-S6-500 + Paclitaxel vs P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 AXLerate-OC</a:t>
            </a: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NCT04729608 / n=400 /Aravive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endParaRPr sz="700" b="0" i="0" u="sng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39"/>
          <p:cNvCxnSpPr>
            <a:endCxn id="426" idx="6"/>
          </p:cNvCxnSpPr>
          <p:nvPr/>
        </p:nvCxnSpPr>
        <p:spPr>
          <a:xfrm rot="10800000">
            <a:off x="5123747" y="2219278"/>
            <a:ext cx="2593200" cy="147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6" name="Google Shape;426;p39"/>
          <p:cNvSpPr/>
          <p:nvPr/>
        </p:nvSpPr>
        <p:spPr>
          <a:xfrm>
            <a:off x="5035247" y="2175028"/>
            <a:ext cx="88500" cy="88500"/>
          </a:xfrm>
          <a:prstGeom prst="ellipse">
            <a:avLst/>
          </a:prstGeom>
          <a:gradFill>
            <a:gsLst>
              <a:gs pos="0">
                <a:srgbClr val="9CFF9E"/>
              </a:gs>
              <a:gs pos="100000">
                <a:srgbClr val="8CCBFC"/>
              </a:gs>
            </a:gsLst>
            <a:lin ang="10800025" scaled="0"/>
          </a:gra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9"/>
          <p:cNvSpPr txBox="1"/>
          <p:nvPr/>
        </p:nvSpPr>
        <p:spPr>
          <a:xfrm>
            <a:off x="2070100" y="2072013"/>
            <a:ext cx="2965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Pembrolizumab + paclitaxel ± bevacizumab vs. Placebo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Ph3 </a:t>
            </a: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7"/>
              </a:rPr>
              <a:t>KEYNOTE-B96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/ NCT05116189 / n=616 / Merck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9" descr="Image result for red 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2514" y="2365378"/>
            <a:ext cx="238711" cy="172306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9"/>
          <p:cNvSpPr/>
          <p:nvPr/>
        </p:nvSpPr>
        <p:spPr>
          <a:xfrm>
            <a:off x="1554553" y="4472878"/>
            <a:ext cx="88500" cy="885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0" rIns="68575" bIns="0" anchor="ctr" anchorCtr="0">
            <a:noAutofit/>
          </a:bodyPr>
          <a:lstStyle/>
          <a:p>
            <a:pPr marL="13970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1643053" y="4505390"/>
            <a:ext cx="1791300" cy="78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39"/>
          <p:cNvSpPr txBox="1"/>
          <p:nvPr/>
        </p:nvSpPr>
        <p:spPr>
          <a:xfrm>
            <a:off x="1262800" y="4546791"/>
            <a:ext cx="2650200" cy="2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700"/>
              <a:buFont typeface="Arial"/>
              <a:buNone/>
            </a:pPr>
            <a:r>
              <a:rPr lang="en" sz="7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8"/>
              </a:rPr>
              <a:t>Ph1b/2 UPLIFT </a:t>
            </a:r>
            <a:r>
              <a:rPr lang="en" sz="7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/ NCT03319628 / n=444 / Mersana</a:t>
            </a:r>
            <a:endParaRPr sz="7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1768475" y="4430600"/>
            <a:ext cx="1925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Upifitamab Rilsodotin</a:t>
            </a:r>
            <a:endParaRPr sz="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361637" y="4459644"/>
            <a:ext cx="224700" cy="137100"/>
          </a:xfrm>
          <a:prstGeom prst="ellipse">
            <a:avLst/>
          </a:prstGeom>
          <a:solidFill>
            <a:srgbClr val="9537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3558170" y="4523694"/>
            <a:ext cx="479400" cy="4500"/>
          </a:xfrm>
          <a:prstGeom prst="straightConnector1">
            <a:avLst/>
          </a:prstGeom>
          <a:noFill/>
          <a:ln w="12700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5" name="Google Shape;435;p39"/>
          <p:cNvSpPr/>
          <p:nvPr/>
        </p:nvSpPr>
        <p:spPr>
          <a:xfrm>
            <a:off x="3985094" y="4468041"/>
            <a:ext cx="224700" cy="137100"/>
          </a:xfrm>
          <a:prstGeom prst="ellipse">
            <a:avLst/>
          </a:prstGeom>
          <a:solidFill>
            <a:srgbClr val="9537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5045387" y="4073672"/>
            <a:ext cx="224700" cy="137100"/>
          </a:xfrm>
          <a:prstGeom prst="ellipse">
            <a:avLst/>
          </a:prstGeom>
          <a:solidFill>
            <a:srgbClr val="9537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5776872" y="4073673"/>
            <a:ext cx="136500" cy="13710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300" tIns="45700" rIns="913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Potential Options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2" name="Google Shape;442;p40"/>
          <p:cNvGraphicFramePr/>
          <p:nvPr/>
        </p:nvGraphicFramePr>
        <p:xfrm>
          <a:off x="157650" y="9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{8CA709DC-3B18-4D57-8BCF-8B8CDB0819B5}</a:tableStyleId>
              </a:tblPr>
              <a:tblGrid>
                <a:gridCol w="116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Methods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Description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Pros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Cons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mState Modelling</a:t>
                      </a:r>
                      <a:r>
                        <a:rPr lang="en" sz="1000" b="1" baseline="30000"/>
                        <a:t>*,**</a:t>
                      </a:r>
                      <a:endParaRPr sz="1000" b="1" baseline="30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Currently suitable when control arm IPD is available to jointly model ORR and PFS/OS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Decision making based not only on ORR but a consistent modelling of (e.g. tree) using ORR and PFS/OS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Patient-level data is required.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Bayesian approach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When IPD is not available but it is not difficult to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Populate prior distribution about activities in the experimental arm, at least on ORR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Or there exists (aggregate-level) literature data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Allow borrowing of (relevant) external data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Allow incorporating various prior beliefs about activity in the exp. arm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Decision based only on ORR (not PFS/OS)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Decision is still based on absolute instead of relative treatment activity i.e. not Delta-ORR or HR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Not suitable when prior not easy to populate e.g. when there is potential </a:t>
                      </a: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heterogeneity in </a:t>
                      </a:r>
                      <a:r>
                        <a:rPr lang="en" sz="1000"/>
                        <a:t>the experimental arm. 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Frequentist approach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Using point estimate and/or CI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Easy to implement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Suitable PLD and / or relevant ext. Data not available</a:t>
                      </a:r>
                      <a:endParaRPr sz="100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Or when it is not easy to populate prior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Same cons as Bayesian approach 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Does not account for potential relevant external data or expert’s knowledge.</a:t>
                      </a: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3" name="Google Shape;443;p40"/>
          <p:cNvSpPr txBox="1">
            <a:spLocks noGrp="1"/>
          </p:cNvSpPr>
          <p:nvPr>
            <p:ph type="body" idx="1"/>
          </p:nvPr>
        </p:nvSpPr>
        <p:spPr>
          <a:xfrm>
            <a:off x="1409750" y="4798800"/>
            <a:ext cx="6205200" cy="34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/>
              <a:t>* 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Beyer et al.“A multistate model for early decision-making in oncology? </a:t>
            </a:r>
            <a:br>
              <a:rPr lang="en" sz="800"/>
            </a:br>
            <a:r>
              <a:rPr lang="en" sz="800"/>
              <a:t>**Considered e.g. for Tiragolumab in mTNBC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Bayesian Exchangeability / non-exchangeability (EXNEX) model</a:t>
            </a:r>
            <a:endParaRPr/>
          </a:p>
        </p:txBody>
      </p:sp>
      <p:sp>
        <p:nvSpPr>
          <p:cNvPr id="449" name="Google Shape;449;p41"/>
          <p:cNvSpPr txBox="1">
            <a:spLocks noGrp="1"/>
          </p:cNvSpPr>
          <p:nvPr>
            <p:ph type="body" idx="1"/>
          </p:nvPr>
        </p:nvSpPr>
        <p:spPr>
          <a:xfrm>
            <a:off x="312975" y="1645875"/>
            <a:ext cx="3955200" cy="134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Prior assumption: </a:t>
            </a:r>
            <a:r>
              <a:rPr lang="en" sz="1300"/>
              <a:t>Align on assumptions about possible distribution of true ORR before (prior) to seeing data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Pessimistic: ORR most likely ~ 5%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Optimistic:  ORR most likely~ 30%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Agnostic: all values equally likely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Mixture of these 3</a:t>
            </a:r>
            <a:endParaRPr sz="1300"/>
          </a:p>
        </p:txBody>
      </p:sp>
      <p:sp>
        <p:nvSpPr>
          <p:cNvPr id="450" name="Google Shape;450;p41"/>
          <p:cNvSpPr txBox="1"/>
          <p:nvPr/>
        </p:nvSpPr>
        <p:spPr>
          <a:xfrm>
            <a:off x="230925" y="3199725"/>
            <a:ext cx="3746100" cy="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14325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Data</a:t>
            </a:r>
            <a:endParaRPr sz="1300" b="1">
              <a:solidFill>
                <a:schemeClr val="dk1"/>
              </a:solidFill>
            </a:endParaRPr>
          </a:p>
          <a:p>
            <a:pPr marL="685800" lvl="1" indent="-247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</a:rPr>
              <a:t>Observed ORR in expansion cohort</a:t>
            </a:r>
            <a:endParaRPr sz="1300">
              <a:solidFill>
                <a:schemeClr val="dk1"/>
              </a:solidFill>
            </a:endParaRPr>
          </a:p>
          <a:p>
            <a:pPr marL="685800" lvl="1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" sz="1300">
                <a:solidFill>
                  <a:schemeClr val="dk1"/>
                </a:solidFill>
              </a:rPr>
              <a:t>ORR from the relevant literature</a:t>
            </a:r>
            <a:endParaRPr sz="1300"/>
          </a:p>
        </p:txBody>
      </p:sp>
      <p:pic>
        <p:nvPicPr>
          <p:cNvPr id="451" name="Google Shape;4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000" y="1493475"/>
            <a:ext cx="1846025" cy="1706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7012" y="3544404"/>
            <a:ext cx="2482262" cy="58879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1"/>
          <p:cNvSpPr/>
          <p:nvPr/>
        </p:nvSpPr>
        <p:spPr>
          <a:xfrm>
            <a:off x="6764075" y="1811700"/>
            <a:ext cx="429900" cy="2073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4" name="Google Shape;45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0274" y="2167025"/>
            <a:ext cx="1732875" cy="13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343207" y="57150"/>
            <a:ext cx="7886700" cy="74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ungating approach - Example results for N=20</a:t>
            </a:r>
            <a:endParaRPr/>
          </a:p>
        </p:txBody>
      </p:sp>
      <p:graphicFrame>
        <p:nvGraphicFramePr>
          <p:cNvPr id="460" name="Google Shape;460;p42"/>
          <p:cNvGraphicFramePr/>
          <p:nvPr/>
        </p:nvGraphicFramePr>
        <p:xfrm>
          <a:off x="4812169" y="1060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9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" name="Google Shape;461;p42"/>
          <p:cNvSpPr txBox="1"/>
          <p:nvPr/>
        </p:nvSpPr>
        <p:spPr>
          <a:xfrm>
            <a:off x="3827706" y="716569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&gt;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2"/>
          <p:cNvSpPr txBox="1">
            <a:spLocks noGrp="1"/>
          </p:cNvSpPr>
          <p:nvPr>
            <p:ph type="body" idx="4294967295"/>
          </p:nvPr>
        </p:nvSpPr>
        <p:spPr>
          <a:xfrm>
            <a:off x="0" y="1928700"/>
            <a:ext cx="4739100" cy="423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>
                <a:latin typeface="Gene Sans"/>
                <a:ea typeface="Gene Sans"/>
                <a:cs typeface="Gene Sans"/>
                <a:sym typeface="Gene Sans"/>
              </a:rPr>
              <a:t>Assuming 3 responders</a:t>
            </a:r>
            <a:r>
              <a:rPr lang="en" sz="1100">
                <a:latin typeface="Gene Sans"/>
                <a:ea typeface="Gene Sans"/>
                <a:cs typeface="Gene Sans"/>
                <a:sym typeface="Gene Sans"/>
              </a:rPr>
              <a:t> → Observed ORR is 15%</a:t>
            </a:r>
            <a:endParaRPr sz="1100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&gt;15% is </a:t>
            </a:r>
            <a:r>
              <a:rPr lang="en" sz="1100" b="1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20 - 39%</a:t>
            </a:r>
            <a:endParaRPr sz="1100" b="1">
              <a:solidFill>
                <a:srgbClr val="99000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&lt;15% is </a:t>
            </a:r>
            <a:r>
              <a:rPr lang="en" sz="1100" b="1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61 - 80%</a:t>
            </a:r>
            <a:endParaRPr sz="1100" b="1">
              <a:solidFill>
                <a:srgbClr val="99000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2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</p:txBody>
      </p:sp>
      <p:graphicFrame>
        <p:nvGraphicFramePr>
          <p:cNvPr id="463" name="Google Shape;463;p42"/>
          <p:cNvGraphicFramePr/>
          <p:nvPr/>
        </p:nvGraphicFramePr>
        <p:xfrm>
          <a:off x="4834144" y="3289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9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0.15</a:t>
                      </a:r>
                      <a:endParaRPr sz="1000" b="1"/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4" name="Google Shape;464;p42"/>
          <p:cNvSpPr txBox="1"/>
          <p:nvPr/>
        </p:nvSpPr>
        <p:spPr>
          <a:xfrm>
            <a:off x="3774999" y="2900809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&lt;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5735607" y="103534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66" name="Google Shape;466;p42"/>
          <p:cNvGraphicFramePr/>
          <p:nvPr/>
        </p:nvGraphicFramePr>
        <p:xfrm>
          <a:off x="343191" y="1060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{1C666C3B-4EE8-4D50-A423-294192CF1CD6}</a:tableStyleId>
              </a:tblPr>
              <a:tblGrid>
                <a:gridCol w="105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no resp. out of 20</a:t>
                      </a: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ORR (%)</a:t>
                      </a: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</a:txBody>
                  <a:tcPr marL="68600" marR="68600" marT="34250" marB="34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3/</a:t>
                      </a:r>
                      <a:r>
                        <a:rPr lang="en" sz="900" b="1" u="none" strike="noStrike" cap="none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2</a:t>
                      </a: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0</a:t>
                      </a: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15%</a:t>
                      </a: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</a:txBody>
                  <a:tcPr marL="68600" marR="68600" marT="34250" marB="34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7" name="Google Shape;467;p42"/>
          <p:cNvSpPr/>
          <p:nvPr/>
        </p:nvSpPr>
        <p:spPr>
          <a:xfrm>
            <a:off x="5750331" y="326419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>
            <a:spLocks noGrp="1"/>
          </p:cNvSpPr>
          <p:nvPr>
            <p:ph type="title"/>
          </p:nvPr>
        </p:nvSpPr>
        <p:spPr>
          <a:xfrm>
            <a:off x="343207" y="57150"/>
            <a:ext cx="7886700" cy="74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ungating approach - Example results for N=20</a:t>
            </a:r>
            <a:endParaRPr/>
          </a:p>
        </p:txBody>
      </p:sp>
      <p:graphicFrame>
        <p:nvGraphicFramePr>
          <p:cNvPr id="473" name="Google Shape;473;p43"/>
          <p:cNvGraphicFramePr/>
          <p:nvPr/>
        </p:nvGraphicFramePr>
        <p:xfrm>
          <a:off x="4812169" y="1060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9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0.30</a:t>
                      </a:r>
                      <a:endParaRPr sz="1000" b="1"/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4" name="Google Shape;474;p43"/>
          <p:cNvSpPr txBox="1"/>
          <p:nvPr/>
        </p:nvSpPr>
        <p:spPr>
          <a:xfrm>
            <a:off x="3827706" y="716569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&gt;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 txBox="1">
            <a:spLocks noGrp="1"/>
          </p:cNvSpPr>
          <p:nvPr>
            <p:ph type="body" idx="4294967295"/>
          </p:nvPr>
        </p:nvSpPr>
        <p:spPr>
          <a:xfrm>
            <a:off x="0" y="1928700"/>
            <a:ext cx="4739100" cy="423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>
                <a:latin typeface="Gene Sans"/>
                <a:ea typeface="Gene Sans"/>
                <a:cs typeface="Gene Sans"/>
                <a:sym typeface="Gene Sans"/>
              </a:rPr>
              <a:t>Assuming 3 responders</a:t>
            </a:r>
            <a:r>
              <a:rPr lang="en" sz="1100">
                <a:latin typeface="Gene Sans"/>
                <a:ea typeface="Gene Sans"/>
                <a:cs typeface="Gene Sans"/>
                <a:sym typeface="Gene Sans"/>
              </a:rPr>
              <a:t> → Observed ORR is 15%</a:t>
            </a:r>
            <a:endParaRPr sz="1100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&gt;15% is </a:t>
            </a:r>
            <a:r>
              <a:rPr lang="en" sz="1100" b="1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20 - 39%</a:t>
            </a:r>
            <a:endParaRPr sz="1100" b="1">
              <a:solidFill>
                <a:srgbClr val="99000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&lt;15% is </a:t>
            </a:r>
            <a:r>
              <a:rPr lang="en" sz="1100" b="1">
                <a:solidFill>
                  <a:srgbClr val="990000"/>
                </a:solidFill>
                <a:latin typeface="Gene Sans"/>
                <a:ea typeface="Gene Sans"/>
                <a:cs typeface="Gene Sans"/>
                <a:sym typeface="Gene Sans"/>
              </a:rPr>
              <a:t>61 - 80%</a:t>
            </a:r>
            <a:endParaRPr sz="1100" b="1">
              <a:solidFill>
                <a:srgbClr val="99000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 b="1">
                <a:latin typeface="Gene Sans"/>
                <a:ea typeface="Gene Sans"/>
                <a:cs typeface="Gene Sans"/>
                <a:sym typeface="Gene Sans"/>
              </a:rPr>
              <a:t>Assuming 6 responders </a:t>
            </a:r>
            <a:r>
              <a:rPr lang="en" sz="1100">
                <a:latin typeface="Gene Sans"/>
                <a:ea typeface="Gene Sans"/>
                <a:cs typeface="Gene Sans"/>
                <a:sym typeface="Gene Sans"/>
              </a:rPr>
              <a:t>→ Observed ORR is 30%</a:t>
            </a:r>
            <a:endParaRPr sz="1100"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100">
                <a:solidFill>
                  <a:srgbClr val="00B05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&gt;15% is </a:t>
            </a:r>
            <a:r>
              <a:rPr lang="en" sz="1100" b="1">
                <a:solidFill>
                  <a:srgbClr val="00B050"/>
                </a:solidFill>
                <a:latin typeface="Gene Sans"/>
                <a:ea typeface="Gene Sans"/>
                <a:cs typeface="Gene Sans"/>
                <a:sym typeface="Gene Sans"/>
              </a:rPr>
              <a:t> 84 - 92%</a:t>
            </a:r>
            <a:endParaRPr sz="11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B050"/>
                </a:solidFill>
                <a:latin typeface="Gene Sans"/>
                <a:ea typeface="Gene Sans"/>
                <a:cs typeface="Gene Sans"/>
                <a:sym typeface="Gene Sans"/>
              </a:rPr>
              <a:t>Probability of true ORR &lt;15% is </a:t>
            </a:r>
            <a:r>
              <a:rPr lang="en" sz="1100" b="1">
                <a:solidFill>
                  <a:srgbClr val="00B050"/>
                </a:solidFill>
                <a:latin typeface="Gene Sans"/>
                <a:ea typeface="Gene Sans"/>
                <a:cs typeface="Gene Sans"/>
                <a:sym typeface="Gene Sans"/>
              </a:rPr>
              <a:t>8 - 16%</a:t>
            </a:r>
            <a:endParaRPr sz="11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Gene Sans"/>
                <a:ea typeface="Gene Sans"/>
                <a:cs typeface="Gene Sans"/>
                <a:sym typeface="Gene Sans"/>
              </a:rPr>
              <a:t>What is the lowest probability are we confident for a</a:t>
            </a:r>
            <a:r>
              <a:rPr lang="en" sz="1200" b="1">
                <a:solidFill>
                  <a:srgbClr val="0000FF"/>
                </a:solidFill>
                <a:latin typeface="Gene Sans"/>
                <a:ea typeface="Gene Sans"/>
                <a:cs typeface="Gene Sans"/>
                <a:sym typeface="Gene Sans"/>
              </a:rPr>
              <a:t> “Go” Decision</a:t>
            </a:r>
            <a:r>
              <a:rPr lang="en" sz="1200">
                <a:solidFill>
                  <a:srgbClr val="0000FF"/>
                </a:solidFill>
                <a:latin typeface="Gene Sans"/>
                <a:ea typeface="Gene Sans"/>
                <a:cs typeface="Gene Sans"/>
                <a:sym typeface="Gene Sans"/>
              </a:rPr>
              <a:t>?</a:t>
            </a:r>
            <a:endParaRPr sz="1200">
              <a:solidFill>
                <a:srgbClr val="0000FF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1200" b="1">
              <a:solidFill>
                <a:srgbClr val="00B050"/>
              </a:solidFill>
              <a:latin typeface="Gene Sans"/>
              <a:ea typeface="Gene Sans"/>
              <a:cs typeface="Gene Sans"/>
              <a:sym typeface="Gene Sans"/>
            </a:endParaRPr>
          </a:p>
        </p:txBody>
      </p:sp>
      <p:graphicFrame>
        <p:nvGraphicFramePr>
          <p:cNvPr id="476" name="Google Shape;476;p43"/>
          <p:cNvGraphicFramePr/>
          <p:nvPr/>
        </p:nvGraphicFramePr>
        <p:xfrm>
          <a:off x="4834144" y="3289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91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0.15</a:t>
                      </a:r>
                      <a:endParaRPr sz="1000" b="1"/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0.30</a:t>
                      </a:r>
                      <a:endParaRPr sz="1000" b="1"/>
                    </a:p>
                  </a:txBody>
                  <a:tcPr marL="68575" marR="68575" marT="68575" marB="6857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7" name="Google Shape;477;p43"/>
          <p:cNvSpPr txBox="1"/>
          <p:nvPr/>
        </p:nvSpPr>
        <p:spPr>
          <a:xfrm>
            <a:off x="3774999" y="2900809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&lt;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3"/>
          <p:cNvSpPr/>
          <p:nvPr/>
        </p:nvSpPr>
        <p:spPr>
          <a:xfrm>
            <a:off x="5735607" y="103534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79" name="Google Shape;479;p43"/>
          <p:cNvGraphicFramePr/>
          <p:nvPr/>
        </p:nvGraphicFramePr>
        <p:xfrm>
          <a:off x="343191" y="1060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{1C666C3B-4EE8-4D50-A423-294192CF1CD6}</a:tableStyleId>
              </a:tblPr>
              <a:tblGrid>
                <a:gridCol w="105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no resp. out of 20</a:t>
                      </a: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ORR (%)</a:t>
                      </a:r>
                      <a:endParaRPr sz="900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</a:txBody>
                  <a:tcPr marL="68600" marR="68600" marT="34250" marB="34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3/</a:t>
                      </a:r>
                      <a:r>
                        <a:rPr lang="en" sz="900" b="1" u="none" strike="noStrike" cap="none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2</a:t>
                      </a: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0</a:t>
                      </a: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900" b="1"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15%</a:t>
                      </a:r>
                      <a:endParaRPr sz="900" b="1"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</a:txBody>
                  <a:tcPr marL="68600" marR="68600" marT="34250" marB="34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6/20</a:t>
                      </a:r>
                      <a:endParaRPr sz="900" b="1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  <a:latin typeface="Gene Sans"/>
                          <a:ea typeface="Gene Sans"/>
                          <a:cs typeface="Gene Sans"/>
                          <a:sym typeface="Gene Sans"/>
                        </a:rPr>
                        <a:t>30%</a:t>
                      </a:r>
                      <a:endParaRPr sz="900" b="1">
                        <a:solidFill>
                          <a:schemeClr val="dk1"/>
                        </a:solidFill>
                        <a:latin typeface="Gene Sans"/>
                        <a:ea typeface="Gene Sans"/>
                        <a:cs typeface="Gene Sans"/>
                        <a:sym typeface="Gene Sans"/>
                      </a:endParaRPr>
                    </a:p>
                  </a:txBody>
                  <a:tcPr marL="68600" marR="68600" marT="34250" marB="342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0" name="Google Shape;480;p43"/>
          <p:cNvSpPr/>
          <p:nvPr/>
        </p:nvSpPr>
        <p:spPr>
          <a:xfrm>
            <a:off x="5750331" y="326419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"/>
          <p:cNvSpPr/>
          <p:nvPr/>
        </p:nvSpPr>
        <p:spPr>
          <a:xfrm>
            <a:off x="6268819" y="103534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3"/>
          <p:cNvSpPr/>
          <p:nvPr/>
        </p:nvSpPr>
        <p:spPr>
          <a:xfrm>
            <a:off x="6283544" y="3264197"/>
            <a:ext cx="521400" cy="1775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312963" y="-126206"/>
            <a:ext cx="7886700" cy="74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ungating approach - Example results for N=20</a:t>
            </a:r>
            <a:endParaRPr/>
          </a:p>
        </p:txBody>
      </p:sp>
      <p:graphicFrame>
        <p:nvGraphicFramePr>
          <p:cNvPr id="488" name="Google Shape;488;p44"/>
          <p:cNvGraphicFramePr/>
          <p:nvPr/>
        </p:nvGraphicFramePr>
        <p:xfrm>
          <a:off x="56" y="843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1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0.05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(1/20)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0.10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(2/20)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(3/20)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(4/20)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(5/20)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0.30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(6/20)</a:t>
                      </a:r>
                      <a:endParaRPr sz="1000"/>
                    </a:p>
                  </a:txBody>
                  <a:tcPr marL="68575" marR="68575" marT="68575" marB="6857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0.35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(7/20)</a:t>
                      </a:r>
                      <a:endParaRPr sz="1000"/>
                    </a:p>
                  </a:txBody>
                  <a:tcPr marL="68575" marR="68575" marT="68575" marB="68575" anchor="ctr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</a:t>
                      </a:r>
                      <a:endParaRPr sz="1000"/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0.83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0.92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9" name="Google Shape;489;p44"/>
          <p:cNvSpPr txBox="1"/>
          <p:nvPr/>
        </p:nvSpPr>
        <p:spPr>
          <a:xfrm>
            <a:off x="387249" y="534375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&gt;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0" name="Google Shape;490;p44"/>
          <p:cNvGraphicFramePr/>
          <p:nvPr/>
        </p:nvGraphicFramePr>
        <p:xfrm>
          <a:off x="56" y="2938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{CF4D0800-68B2-432D-9805-373A6666ED14}</a:tableStyleId>
              </a:tblPr>
              <a:tblGrid>
                <a:gridCol w="187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1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Observed </a:t>
                      </a:r>
                      <a:r>
                        <a:rPr lang="en" sz="1000" b="1"/>
                        <a:t>ORR</a:t>
                      </a:r>
                      <a:endParaRPr sz="10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 b="1"/>
                        <a:t>In 20 pts</a:t>
                      </a:r>
                      <a:endParaRPr sz="1000" b="1" u="none" strike="noStrike" cap="none"/>
                    </a:p>
                  </a:txBody>
                  <a:tcPr marL="68575" marR="68575" marT="68575" marB="6857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0.05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(1/20)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0.10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(2/20)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0.15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(3/20)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0.20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(4/20)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0.25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(5/20)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0.30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(6/20)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0.35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(7/20)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7F7F7F"/>
                          </a:solidFill>
                        </a:rPr>
                        <a:t>Pessimistic</a:t>
                      </a:r>
                      <a:endParaRPr sz="1000" b="1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68575" marR="68575" marT="68575" marB="6857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0.98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0.93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0.59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0.07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rgbClr val="38761D"/>
                          </a:solidFill>
                        </a:rPr>
                        <a:t>Optimistic </a:t>
                      </a:r>
                      <a:endParaRPr sz="1000" b="1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0.97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0.88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0.50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0.13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FF"/>
                          </a:solidFill>
                        </a:rPr>
                        <a:t>Agnostic</a:t>
                      </a:r>
                      <a:endParaRPr sz="1000" b="1" u="none" strike="noStrike" cap="none">
                        <a:solidFill>
                          <a:srgbClr val="0000FF"/>
                        </a:solidFill>
                      </a:endParaRPr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0.95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0.80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Mix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0.96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0.84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0.61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</a:t>
                      </a:r>
                      <a:endParaRPr sz="1000"/>
                    </a:p>
                  </a:txBody>
                  <a:tcPr marL="68575" marR="68575" marT="68575" marB="6857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</a:t>
                      </a:r>
                      <a:endParaRPr sz="1000"/>
                    </a:p>
                  </a:txBody>
                  <a:tcPr marL="68575" marR="68575" marT="68575" marB="6857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</a:t>
                      </a:r>
                      <a:endParaRPr sz="1000"/>
                    </a:p>
                  </a:txBody>
                  <a:tcPr marL="68575" marR="68575" marT="68575" marB="6857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" name="Google Shape;491;p44"/>
          <p:cNvSpPr txBox="1"/>
          <p:nvPr/>
        </p:nvSpPr>
        <p:spPr>
          <a:xfrm>
            <a:off x="387249" y="2629075"/>
            <a:ext cx="3944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3429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</a:t>
            </a:r>
            <a:r>
              <a:rPr lang="en" sz="1200" b="1">
                <a:solidFill>
                  <a:schemeClr val="dk1"/>
                </a:solidFill>
              </a:rPr>
              <a:t>o</a:t>
            </a: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" sz="1200" b="1">
                <a:solidFill>
                  <a:schemeClr val="dk1"/>
                </a:solidFill>
              </a:rPr>
              <a:t>“true” ORR &lt; 15%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6694781" y="843713"/>
            <a:ext cx="2122800" cy="17259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4"/>
          <p:cNvSpPr txBox="1"/>
          <p:nvPr/>
        </p:nvSpPr>
        <p:spPr>
          <a:xfrm>
            <a:off x="1449188" y="4760981"/>
            <a:ext cx="7583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Probability of ‘true’ ORR &gt;15% is at least  80% if observed ORR is 30% and above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94" name="Google Shape;494;p44"/>
          <p:cNvSpPr/>
          <p:nvPr/>
        </p:nvSpPr>
        <p:spPr>
          <a:xfrm>
            <a:off x="6694781" y="2938406"/>
            <a:ext cx="2122800" cy="17259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>
            <a:spLocks noGrp="1"/>
          </p:cNvSpPr>
          <p:nvPr>
            <p:ph type="title"/>
          </p:nvPr>
        </p:nvSpPr>
        <p:spPr>
          <a:xfrm>
            <a:off x="312963" y="159544"/>
            <a:ext cx="7886700" cy="745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between ORR and PFS</a:t>
            </a:r>
            <a:endParaRPr/>
          </a:p>
        </p:txBody>
      </p:sp>
      <p:pic>
        <p:nvPicPr>
          <p:cNvPr id="500" name="Google Shape;5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375" y="1057450"/>
            <a:ext cx="3958207" cy="40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312975" y="1207300"/>
            <a:ext cx="6834900" cy="865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Late-line Platinum-resistant Recurrent Ovarian Cancer (PR-ROC)</a:t>
            </a:r>
            <a:endParaRPr sz="13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Relapse &lt; 6 months after platinum-based chemotherapy, mOS &lt; 12 mo</a:t>
            </a:r>
            <a:r>
              <a:rPr lang="en" sz="1300" baseline="30000"/>
              <a:t>*</a:t>
            </a:r>
            <a:endParaRPr sz="1300" baseline="300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SOC =  systemic (nonplatinum) chemotherapy e.g. Gemcitabine or PLD / Avastin</a:t>
            </a:r>
            <a:endParaRPr sz="1300"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1409750" y="4798800"/>
            <a:ext cx="6205200" cy="34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/>
              <a:t>*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Davis et al.“Platinum resistant” ovarian cancer: What is it, who to treat and how to measure benefit? </a:t>
            </a:r>
            <a:endParaRPr sz="8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50" y="529850"/>
            <a:ext cx="1949350" cy="179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716775" y="3167450"/>
            <a:ext cx="52677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Competitive landscape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On-going + launched combos: chemos / Avastin and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CITs.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Concurrent competition for other ATRis-based combos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rgbClr val="0000FF"/>
                </a:solidFill>
              </a:rPr>
              <a:t>Post Avastin Roche has no further footprint</a:t>
            </a:r>
            <a:r>
              <a:rPr lang="en" sz="1300">
                <a:solidFill>
                  <a:schemeClr val="dk1"/>
                </a:solidFill>
              </a:rPr>
              <a:t>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(also for the whole GYN) ⇒ important to be first in class (FIC)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000" y="1951700"/>
            <a:ext cx="3958199" cy="24676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312975" y="2244375"/>
            <a:ext cx="4872900" cy="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Synthetic lethality: ATRi and chemo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Chemo e.g. Gem causes DNA-damage in cancer cell and ATRi hinders repairing mechanism</a:t>
            </a:r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5681400" y="3262975"/>
            <a:ext cx="460800" cy="344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Gem</a:t>
            </a:r>
            <a:endParaRPr sz="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2975" y="1275250"/>
            <a:ext cx="4850100" cy="1671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Camonsertib a potential ATRi</a:t>
            </a:r>
            <a:endParaRPr sz="13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In-licensed from REPARE Therapeutics in 2022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Post due diligence: data for PR ROC based on REPARE’s on-going p1 dose-finding for </a:t>
            </a:r>
            <a:r>
              <a:rPr lang="en" sz="1300" i="1"/>
              <a:t>Camonsertib + Gem</a:t>
            </a:r>
            <a:r>
              <a:rPr lang="en" sz="1300"/>
              <a:t> </a:t>
            </a:r>
            <a:endParaRPr sz="13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⇒ Expansion cohort with only 20 patients dosed at RP2D</a:t>
            </a:r>
            <a:endParaRPr sz="1300"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1226625" y="3227325"/>
            <a:ext cx="7418400" cy="1717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Later-phase development</a:t>
            </a:r>
            <a:endParaRPr sz="13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Control arm: Inv. choice of Gemcitabine or PLD: No in-house individual patient data (IPD)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FIC is important ⇒ Avoid standalone phase 2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Leverage 20 PR-ROC patients from expansion cohort for PIV-GO</a:t>
            </a:r>
            <a:endParaRPr sz="130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rgbClr val="0000FF"/>
                </a:solidFill>
              </a:rPr>
              <a:t>⇒ How to support PIV-GO decision with only ~ 20 patients from a (single-arm) cohort with objective response as the main endpoint?</a:t>
            </a:r>
            <a:endParaRPr sz="1300" i="1">
              <a:solidFill>
                <a:srgbClr val="0000FF"/>
              </a:solidFill>
            </a:endParaRPr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975" y="1059625"/>
            <a:ext cx="4057026" cy="18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Potential Options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31"/>
          <p:cNvGraphicFramePr/>
          <p:nvPr/>
        </p:nvGraphicFramePr>
        <p:xfrm>
          <a:off x="896388" y="111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{8CA709DC-3B18-4D57-8BCF-8B8CDB0819B5}</a:tableStyleId>
              </a:tblPr>
              <a:tblGrid>
                <a:gridCol w="22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Methods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Description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mState Modelling</a:t>
                      </a:r>
                      <a:r>
                        <a:rPr lang="en" sz="1300" b="1" baseline="30000"/>
                        <a:t>*,**</a:t>
                      </a:r>
                      <a:endParaRPr sz="1300" b="1" baseline="300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Currently suitable when control arm IPD is available to jointly model ORR and PFS/OS</a:t>
                      </a:r>
                      <a:br>
                        <a:rPr lang="en" sz="1300"/>
                      </a:br>
                      <a:endParaRPr sz="13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Bayesian approach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When IPD is not available but it is not difficult to</a:t>
                      </a:r>
                      <a:br>
                        <a:rPr lang="en" sz="1300"/>
                      </a:br>
                      <a:endParaRPr sz="1300"/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Populate prior distribution about activities in the experimental arm, at least on ORR</a:t>
                      </a:r>
                      <a:br>
                        <a:rPr lang="en" sz="1300"/>
                      </a:br>
                      <a:endParaRPr sz="1300"/>
                    </a:p>
                    <a:p>
                      <a:pPr marL="457200" lvl="0" indent="-311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Or there exists (aggregate-level) literature data to augment the single-arm cohort</a:t>
                      </a:r>
                      <a:br>
                        <a:rPr lang="en" sz="1300"/>
                      </a:br>
                      <a:endParaRPr sz="13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Frequentist approach</a:t>
                      </a:r>
                      <a:endParaRPr sz="13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Using point estimate and/or CI</a:t>
                      </a:r>
                      <a:endParaRPr sz="13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1409750" y="4798800"/>
            <a:ext cx="6205200" cy="34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/>
              <a:t>* 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Beyer et al.“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A multistate model for early decision-making in oncology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? </a:t>
            </a:r>
            <a:br>
              <a:rPr lang="en" sz="800"/>
            </a:br>
            <a:r>
              <a:rPr lang="en" sz="800"/>
              <a:t>**Considered e.g. for Tiragolumab in mTNBC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Bayesian Exchangeability / non-exchangeability (EXNEX) model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12975" y="1435900"/>
            <a:ext cx="6380700" cy="92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Notation</a:t>
            </a:r>
            <a:endParaRPr sz="13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i="1"/>
              <a:t>𝛳</a:t>
            </a:r>
            <a:r>
              <a:rPr lang="en" sz="1300" i="1" baseline="-25000"/>
              <a:t>j</a:t>
            </a:r>
            <a:r>
              <a:rPr lang="en" sz="1300" i="1"/>
              <a:t> </a:t>
            </a:r>
            <a:r>
              <a:rPr lang="en" sz="1300"/>
              <a:t>= aggregate statistic e.g. logit-ORR from j</a:t>
            </a:r>
            <a:r>
              <a:rPr lang="en" sz="1300" baseline="30000"/>
              <a:t>th</a:t>
            </a:r>
            <a:r>
              <a:rPr lang="en" sz="1300"/>
              <a:t> trials incl. </a:t>
            </a:r>
            <a:r>
              <a:rPr lang="en" sz="1300" i="1"/>
              <a:t>𝛳</a:t>
            </a:r>
            <a:r>
              <a:rPr lang="en" sz="1300" i="1" baseline="-25000"/>
              <a:t>0</a:t>
            </a:r>
            <a:r>
              <a:rPr lang="en" sz="1300" i="1"/>
              <a:t> </a:t>
            </a:r>
            <a:r>
              <a:rPr lang="en" sz="1300"/>
              <a:t>from internal data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Calculate </a:t>
            </a:r>
            <a:r>
              <a:rPr lang="en" sz="1300" i="1"/>
              <a:t>P</a:t>
            </a:r>
            <a:r>
              <a:rPr lang="en" sz="1300"/>
              <a:t>( </a:t>
            </a:r>
            <a:r>
              <a:rPr lang="en" sz="1300" i="1"/>
              <a:t>𝛳</a:t>
            </a:r>
            <a:r>
              <a:rPr lang="en" sz="1300" i="1" baseline="-25000"/>
              <a:t>0</a:t>
            </a:r>
            <a:r>
              <a:rPr lang="en" sz="1300" i="1"/>
              <a:t>&gt; c)</a:t>
            </a:r>
            <a:r>
              <a:rPr lang="en" sz="1300"/>
              <a:t> using expert opinions and observed internal / external data</a:t>
            </a:r>
            <a:br>
              <a:rPr lang="en" sz="1300"/>
            </a:br>
            <a:endParaRPr sz="1300" baseline="30000"/>
          </a:p>
        </p:txBody>
      </p:sp>
      <p:sp>
        <p:nvSpPr>
          <p:cNvPr id="178" name="Google Shape;178;p32"/>
          <p:cNvSpPr txBox="1"/>
          <p:nvPr/>
        </p:nvSpPr>
        <p:spPr>
          <a:xfrm>
            <a:off x="312975" y="2187450"/>
            <a:ext cx="2984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Incorporation of external data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6483575" y="2532550"/>
            <a:ext cx="30000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Hierarchical / fully exchangeable models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312975" y="2532550"/>
            <a:ext cx="30000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Ignored .. i.e. posterior distribution based solely on expert opinions in the prior 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1363300" y="4078450"/>
            <a:ext cx="1281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0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0000FF"/>
                </a:solidFill>
              </a:rPr>
              <a:t>F( 𝜇</a:t>
            </a:r>
            <a:r>
              <a:rPr lang="en" sz="1300" b="1" i="1" baseline="-25000">
                <a:solidFill>
                  <a:srgbClr val="0000FF"/>
                </a:solidFill>
              </a:rPr>
              <a:t>0 </a:t>
            </a:r>
            <a:r>
              <a:rPr lang="en" sz="1300" b="1" i="1" baseline="30000">
                <a:solidFill>
                  <a:srgbClr val="0000FF"/>
                </a:solidFill>
              </a:rPr>
              <a:t>NEX</a:t>
            </a:r>
            <a:r>
              <a:rPr lang="en" sz="1300" b="1" i="1">
                <a:solidFill>
                  <a:srgbClr val="0000FF"/>
                </a:solidFill>
              </a:rPr>
              <a:t>)</a:t>
            </a:r>
            <a:endParaRPr sz="1300" b="1">
              <a:solidFill>
                <a:srgbClr val="0000FF"/>
              </a:solidFill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1658950" y="3257625"/>
            <a:ext cx="689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0000FF"/>
                </a:solidFill>
              </a:rPr>
              <a:t>𝜇</a:t>
            </a:r>
            <a:r>
              <a:rPr lang="en" sz="1300" b="1" i="1" baseline="-25000">
                <a:solidFill>
                  <a:srgbClr val="0000FF"/>
                </a:solidFill>
              </a:rPr>
              <a:t>0 </a:t>
            </a:r>
            <a:r>
              <a:rPr lang="en" sz="1300" b="1" i="1" baseline="30000">
                <a:solidFill>
                  <a:srgbClr val="0000FF"/>
                </a:solidFill>
              </a:rPr>
              <a:t>NEX</a:t>
            </a:r>
            <a:endParaRPr sz="1300" b="1">
              <a:solidFill>
                <a:srgbClr val="0000FF"/>
              </a:solidFill>
            </a:endParaRPr>
          </a:p>
        </p:txBody>
      </p:sp>
      <p:cxnSp>
        <p:nvCxnSpPr>
          <p:cNvPr id="183" name="Google Shape;183;p32"/>
          <p:cNvCxnSpPr>
            <a:stCxn id="182" idx="2"/>
            <a:endCxn id="181" idx="0"/>
          </p:cNvCxnSpPr>
          <p:nvPr/>
        </p:nvCxnSpPr>
        <p:spPr>
          <a:xfrm>
            <a:off x="2003800" y="3622425"/>
            <a:ext cx="0" cy="456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32"/>
          <p:cNvSpPr/>
          <p:nvPr/>
        </p:nvSpPr>
        <p:spPr>
          <a:xfrm>
            <a:off x="6335050" y="4082975"/>
            <a:ext cx="1281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0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FF00FF"/>
                </a:solidFill>
              </a:rPr>
              <a:t>G( 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)</a:t>
            </a:r>
            <a:endParaRPr sz="1300" b="1">
              <a:solidFill>
                <a:srgbClr val="FF00FF"/>
              </a:solidFill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7317825" y="3262175"/>
            <a:ext cx="10863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FF00FF"/>
                </a:solidFill>
              </a:rPr>
              <a:t>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~ H(𝜂 )</a:t>
            </a:r>
            <a:endParaRPr sz="1300" b="1">
              <a:solidFill>
                <a:srgbClr val="FF00FF"/>
              </a:solidFill>
            </a:endParaRPr>
          </a:p>
        </p:txBody>
      </p:sp>
      <p:cxnSp>
        <p:nvCxnSpPr>
          <p:cNvPr id="186" name="Google Shape;186;p32"/>
          <p:cNvCxnSpPr>
            <a:stCxn id="185" idx="2"/>
            <a:endCxn id="184" idx="0"/>
          </p:cNvCxnSpPr>
          <p:nvPr/>
        </p:nvCxnSpPr>
        <p:spPr>
          <a:xfrm flipH="1">
            <a:off x="6975675" y="3626975"/>
            <a:ext cx="885300" cy="456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32"/>
          <p:cNvSpPr/>
          <p:nvPr/>
        </p:nvSpPr>
        <p:spPr>
          <a:xfrm>
            <a:off x="7222503" y="4713125"/>
            <a:ext cx="1281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1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FF00FF"/>
                </a:solidFill>
              </a:rPr>
              <a:t>G( 𝜇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)</a:t>
            </a:r>
            <a:endParaRPr sz="1300" b="1">
              <a:solidFill>
                <a:srgbClr val="FF00FF"/>
              </a:solidFill>
            </a:endParaRPr>
          </a:p>
        </p:txBody>
      </p:sp>
      <p:cxnSp>
        <p:nvCxnSpPr>
          <p:cNvPr id="188" name="Google Shape;188;p32"/>
          <p:cNvCxnSpPr>
            <a:stCxn id="185" idx="2"/>
            <a:endCxn id="187" idx="0"/>
          </p:cNvCxnSpPr>
          <p:nvPr/>
        </p:nvCxnSpPr>
        <p:spPr>
          <a:xfrm>
            <a:off x="7860975" y="3626975"/>
            <a:ext cx="2100" cy="10863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32"/>
          <p:cNvSpPr/>
          <p:nvPr/>
        </p:nvSpPr>
        <p:spPr>
          <a:xfrm>
            <a:off x="8108683" y="4082975"/>
            <a:ext cx="12810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2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FF00FF"/>
                </a:solidFill>
              </a:rPr>
              <a:t>G( 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)</a:t>
            </a:r>
            <a:endParaRPr sz="1300" b="1">
              <a:solidFill>
                <a:srgbClr val="FF00FF"/>
              </a:solidFill>
            </a:endParaRPr>
          </a:p>
        </p:txBody>
      </p:sp>
      <p:cxnSp>
        <p:nvCxnSpPr>
          <p:cNvPr id="190" name="Google Shape;190;p32"/>
          <p:cNvCxnSpPr>
            <a:stCxn id="185" idx="2"/>
            <a:endCxn id="189" idx="0"/>
          </p:cNvCxnSpPr>
          <p:nvPr/>
        </p:nvCxnSpPr>
        <p:spPr>
          <a:xfrm>
            <a:off x="7860975" y="3626975"/>
            <a:ext cx="888300" cy="456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Bayesian Exchangeability / non-exchangeability (EXNEX) model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2975" y="1435900"/>
            <a:ext cx="6380700" cy="928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/>
              <a:t>Notation</a:t>
            </a:r>
            <a:endParaRPr sz="1300" b="1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i="1"/>
              <a:t>𝛳</a:t>
            </a:r>
            <a:r>
              <a:rPr lang="en" sz="1300" i="1" baseline="-25000"/>
              <a:t>j</a:t>
            </a:r>
            <a:r>
              <a:rPr lang="en" sz="1300" i="1"/>
              <a:t> </a:t>
            </a:r>
            <a:r>
              <a:rPr lang="en" sz="1300"/>
              <a:t>= aggregate statistic e.g. logit-ORR from j</a:t>
            </a:r>
            <a:r>
              <a:rPr lang="en" sz="1300" baseline="30000"/>
              <a:t>th</a:t>
            </a:r>
            <a:r>
              <a:rPr lang="en" sz="1300"/>
              <a:t> trials incl. </a:t>
            </a:r>
            <a:r>
              <a:rPr lang="en" sz="1300" i="1"/>
              <a:t>𝛳</a:t>
            </a:r>
            <a:r>
              <a:rPr lang="en" sz="1300" i="1" baseline="-25000"/>
              <a:t>0</a:t>
            </a:r>
            <a:r>
              <a:rPr lang="en" sz="1300" i="1"/>
              <a:t> </a:t>
            </a:r>
            <a:r>
              <a:rPr lang="en" sz="1300"/>
              <a:t>from internal data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Calculate </a:t>
            </a:r>
            <a:r>
              <a:rPr lang="en" sz="1300" i="1"/>
              <a:t>P</a:t>
            </a:r>
            <a:r>
              <a:rPr lang="en" sz="1300"/>
              <a:t>( </a:t>
            </a:r>
            <a:r>
              <a:rPr lang="en" sz="1300" i="1"/>
              <a:t>𝛳</a:t>
            </a:r>
            <a:r>
              <a:rPr lang="en" sz="1300" i="1" baseline="-25000"/>
              <a:t>0</a:t>
            </a:r>
            <a:r>
              <a:rPr lang="en" sz="1300" i="1"/>
              <a:t>&gt; c)</a:t>
            </a:r>
            <a:r>
              <a:rPr lang="en" sz="1300"/>
              <a:t> using expert opinions and observed internal / external data</a:t>
            </a:r>
            <a:br>
              <a:rPr lang="en" sz="1300"/>
            </a:br>
            <a:endParaRPr sz="1300" baseline="30000"/>
          </a:p>
        </p:txBody>
      </p:sp>
      <p:sp>
        <p:nvSpPr>
          <p:cNvPr id="197" name="Google Shape;197;p33"/>
          <p:cNvSpPr txBox="1"/>
          <p:nvPr/>
        </p:nvSpPr>
        <p:spPr>
          <a:xfrm>
            <a:off x="1650675" y="4840300"/>
            <a:ext cx="71247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* 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Neuenschwander et al. </a:t>
            </a:r>
            <a:r>
              <a:rPr lang="en" sz="800" b="1" u="sng">
                <a:solidFill>
                  <a:schemeClr val="hlink"/>
                </a:solidFill>
                <a:hlinkClick r:id="rId3"/>
              </a:rPr>
              <a:t> “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Robust exchangeability designs for early phase clinical trials with multiple strata”</a:t>
            </a:r>
            <a:br>
              <a:rPr lang="en" sz="800" b="1">
                <a:solidFill>
                  <a:schemeClr val="dk1"/>
                </a:solidFill>
              </a:rPr>
            </a:br>
            <a:r>
              <a:rPr lang="en" sz="800" b="1">
                <a:solidFill>
                  <a:schemeClr val="dk1"/>
                </a:solidFill>
              </a:rPr>
              <a:t>** </a:t>
            </a:r>
            <a:r>
              <a:rPr lang="en" sz="800">
                <a:solidFill>
                  <a:schemeClr val="dk1"/>
                </a:solidFill>
              </a:rPr>
              <a:t>Kaspar “Platform trials: demystifying the statistics”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312975" y="2187450"/>
            <a:ext cx="2984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Incorporation of external data</a:t>
            </a:r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3148200" y="2582375"/>
            <a:ext cx="30000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>
                <a:solidFill>
                  <a:schemeClr val="dk1"/>
                </a:solidFill>
              </a:rPr>
              <a:t>Exchangeability / non-exchangeability (EXNEX)</a:t>
            </a:r>
            <a:r>
              <a:rPr lang="en" sz="1300" baseline="30000">
                <a:solidFill>
                  <a:schemeClr val="dk1"/>
                </a:solidFill>
              </a:rPr>
              <a:t>*,**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1658950" y="3257625"/>
            <a:ext cx="689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0000FF"/>
                </a:solidFill>
              </a:rPr>
              <a:t>𝜇</a:t>
            </a:r>
            <a:r>
              <a:rPr lang="en" sz="1300" b="1" i="1" baseline="-25000">
                <a:solidFill>
                  <a:srgbClr val="0000FF"/>
                </a:solidFill>
              </a:rPr>
              <a:t>0 </a:t>
            </a:r>
            <a:r>
              <a:rPr lang="en" sz="1300" b="1" i="1" baseline="30000">
                <a:solidFill>
                  <a:srgbClr val="0000FF"/>
                </a:solidFill>
              </a:rPr>
              <a:t>NEX</a:t>
            </a:r>
            <a:endParaRPr sz="1300" b="1">
              <a:solidFill>
                <a:srgbClr val="0000FF"/>
              </a:solidFill>
            </a:endParaRPr>
          </a:p>
        </p:txBody>
      </p:sp>
      <p:cxnSp>
        <p:nvCxnSpPr>
          <p:cNvPr id="201" name="Google Shape;201;p33"/>
          <p:cNvCxnSpPr>
            <a:stCxn id="200" idx="2"/>
            <a:endCxn id="202" idx="0"/>
          </p:cNvCxnSpPr>
          <p:nvPr/>
        </p:nvCxnSpPr>
        <p:spPr>
          <a:xfrm>
            <a:off x="2003800" y="3622425"/>
            <a:ext cx="1119900" cy="460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33"/>
          <p:cNvSpPr/>
          <p:nvPr/>
        </p:nvSpPr>
        <p:spPr>
          <a:xfrm>
            <a:off x="1786750" y="4082975"/>
            <a:ext cx="2673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0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0000FF"/>
                </a:solidFill>
              </a:rPr>
              <a:t>p</a:t>
            </a:r>
            <a:r>
              <a:rPr lang="en" sz="1300" b="1" i="1" baseline="-25000">
                <a:solidFill>
                  <a:srgbClr val="0000FF"/>
                </a:solidFill>
              </a:rPr>
              <a:t>0</a:t>
            </a:r>
            <a:r>
              <a:rPr lang="en" sz="1300" b="1" i="1">
                <a:solidFill>
                  <a:srgbClr val="0000FF"/>
                </a:solidFill>
              </a:rPr>
              <a:t>F( 𝜇</a:t>
            </a:r>
            <a:r>
              <a:rPr lang="en" sz="1300" b="1" i="1" baseline="-25000">
                <a:solidFill>
                  <a:srgbClr val="0000FF"/>
                </a:solidFill>
              </a:rPr>
              <a:t> 0 </a:t>
            </a:r>
            <a:r>
              <a:rPr lang="en" sz="1300" b="1" i="1" baseline="30000">
                <a:solidFill>
                  <a:srgbClr val="0000FF"/>
                </a:solidFill>
              </a:rPr>
              <a:t>NEX</a:t>
            </a:r>
            <a:r>
              <a:rPr lang="en" sz="1300" b="1" i="1">
                <a:solidFill>
                  <a:srgbClr val="0000FF"/>
                </a:solidFill>
              </a:rPr>
              <a:t>)</a:t>
            </a:r>
            <a:r>
              <a:rPr lang="en" sz="1300" b="1" i="1">
                <a:solidFill>
                  <a:schemeClr val="dk1"/>
                </a:solidFill>
              </a:rPr>
              <a:t>+</a:t>
            </a:r>
            <a:r>
              <a:rPr lang="en" sz="1300" b="1" i="1">
                <a:solidFill>
                  <a:srgbClr val="FF00FF"/>
                </a:solidFill>
              </a:rPr>
              <a:t>(1-p</a:t>
            </a:r>
            <a:r>
              <a:rPr lang="en" sz="1300" b="1" i="1" baseline="-25000">
                <a:solidFill>
                  <a:srgbClr val="FF00FF"/>
                </a:solidFill>
              </a:rPr>
              <a:t>0  </a:t>
            </a:r>
            <a:r>
              <a:rPr lang="en" sz="1300" b="1" i="1">
                <a:solidFill>
                  <a:srgbClr val="FF00FF"/>
                </a:solidFill>
              </a:rPr>
              <a:t>)F(𝜇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)</a:t>
            </a:r>
            <a:endParaRPr sz="1300" b="1">
              <a:solidFill>
                <a:srgbClr val="FF00FF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3967650" y="3262175"/>
            <a:ext cx="1070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FF00FF"/>
                </a:solidFill>
              </a:rPr>
              <a:t>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~ H(𝜂 )</a:t>
            </a:r>
            <a:endParaRPr sz="1300" b="1" i="1">
              <a:solidFill>
                <a:schemeClr val="dk1"/>
              </a:solidFill>
            </a:endParaRPr>
          </a:p>
        </p:txBody>
      </p:sp>
      <p:cxnSp>
        <p:nvCxnSpPr>
          <p:cNvPr id="204" name="Google Shape;204;p33"/>
          <p:cNvCxnSpPr>
            <a:stCxn id="203" idx="2"/>
            <a:endCxn id="202" idx="0"/>
          </p:cNvCxnSpPr>
          <p:nvPr/>
        </p:nvCxnSpPr>
        <p:spPr>
          <a:xfrm flipH="1">
            <a:off x="3123600" y="3626975"/>
            <a:ext cx="1379400" cy="456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33"/>
          <p:cNvCxnSpPr>
            <a:stCxn id="203" idx="2"/>
            <a:endCxn id="206" idx="0"/>
          </p:cNvCxnSpPr>
          <p:nvPr/>
        </p:nvCxnSpPr>
        <p:spPr>
          <a:xfrm>
            <a:off x="4503000" y="3626975"/>
            <a:ext cx="1552200" cy="456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33"/>
          <p:cNvSpPr/>
          <p:nvPr/>
        </p:nvSpPr>
        <p:spPr>
          <a:xfrm>
            <a:off x="4718200" y="4082975"/>
            <a:ext cx="26739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𝛳</a:t>
            </a:r>
            <a:r>
              <a:rPr lang="en" sz="1300" b="1" i="1" baseline="-25000">
                <a:solidFill>
                  <a:schemeClr val="dk1"/>
                </a:solidFill>
              </a:rPr>
              <a:t>1 </a:t>
            </a:r>
            <a:r>
              <a:rPr lang="en" sz="1300" b="1" i="1">
                <a:solidFill>
                  <a:schemeClr val="dk1"/>
                </a:solidFill>
              </a:rPr>
              <a:t>~ </a:t>
            </a:r>
            <a:r>
              <a:rPr lang="en" sz="1300" b="1" i="1">
                <a:solidFill>
                  <a:srgbClr val="00B050"/>
                </a:solidFill>
              </a:rPr>
              <a:t>p</a:t>
            </a:r>
            <a:r>
              <a:rPr lang="en" sz="1300" b="1" i="1" baseline="-25000">
                <a:solidFill>
                  <a:srgbClr val="00B050"/>
                </a:solidFill>
              </a:rPr>
              <a:t>1</a:t>
            </a:r>
            <a:r>
              <a:rPr lang="en" sz="1300" b="1" i="1">
                <a:solidFill>
                  <a:srgbClr val="00B050"/>
                </a:solidFill>
              </a:rPr>
              <a:t>F( 𝜇</a:t>
            </a:r>
            <a:r>
              <a:rPr lang="en" sz="1300" b="1" i="1" baseline="-25000">
                <a:solidFill>
                  <a:srgbClr val="00B050"/>
                </a:solidFill>
              </a:rPr>
              <a:t> 1 </a:t>
            </a:r>
            <a:r>
              <a:rPr lang="en" sz="1300" b="1" i="1" baseline="30000">
                <a:solidFill>
                  <a:srgbClr val="00B050"/>
                </a:solidFill>
              </a:rPr>
              <a:t>NEX</a:t>
            </a:r>
            <a:r>
              <a:rPr lang="en" sz="1300" b="1" i="1">
                <a:solidFill>
                  <a:srgbClr val="00B050"/>
                </a:solidFill>
              </a:rPr>
              <a:t>)</a:t>
            </a:r>
            <a:r>
              <a:rPr lang="en" sz="1300" b="1" i="1">
                <a:solidFill>
                  <a:schemeClr val="dk1"/>
                </a:solidFill>
              </a:rPr>
              <a:t>+</a:t>
            </a:r>
            <a:r>
              <a:rPr lang="en" sz="1300" b="1" i="1">
                <a:solidFill>
                  <a:srgbClr val="FF00FF"/>
                </a:solidFill>
              </a:rPr>
              <a:t>(1-p</a:t>
            </a:r>
            <a:r>
              <a:rPr lang="en" sz="1300" b="1" i="1" baseline="-25000">
                <a:solidFill>
                  <a:srgbClr val="FF00FF"/>
                </a:solidFill>
              </a:rPr>
              <a:t>1 </a:t>
            </a:r>
            <a:r>
              <a:rPr lang="en" sz="1300" b="1" i="1">
                <a:solidFill>
                  <a:srgbClr val="FF00FF"/>
                </a:solidFill>
              </a:rPr>
              <a:t>)F(𝜇</a:t>
            </a:r>
            <a:r>
              <a:rPr lang="en" sz="1300" b="1" i="1" baseline="-25000">
                <a:solidFill>
                  <a:srgbClr val="FF00FF"/>
                </a:solidFill>
              </a:rPr>
              <a:t> </a:t>
            </a:r>
            <a:r>
              <a:rPr lang="en" sz="1300" b="1" i="1" baseline="30000">
                <a:solidFill>
                  <a:srgbClr val="FF00FF"/>
                </a:solidFill>
              </a:rPr>
              <a:t>EX</a:t>
            </a:r>
            <a:r>
              <a:rPr lang="en" sz="1300" b="1" i="1">
                <a:solidFill>
                  <a:srgbClr val="FF00FF"/>
                </a:solidFill>
              </a:rPr>
              <a:t>)</a:t>
            </a:r>
            <a:endParaRPr sz="1300" b="1">
              <a:solidFill>
                <a:srgbClr val="FF00FF"/>
              </a:solidFill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6830050" y="3262175"/>
            <a:ext cx="689700" cy="364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00B050"/>
                </a:solidFill>
              </a:rPr>
              <a:t>𝜇</a:t>
            </a:r>
            <a:r>
              <a:rPr lang="en" sz="1300" b="1" i="1" baseline="-25000">
                <a:solidFill>
                  <a:srgbClr val="00B050"/>
                </a:solidFill>
              </a:rPr>
              <a:t>1 </a:t>
            </a:r>
            <a:r>
              <a:rPr lang="en" sz="1300" b="1" i="1" baseline="30000">
                <a:solidFill>
                  <a:srgbClr val="00B050"/>
                </a:solidFill>
              </a:rPr>
              <a:t>NEX</a:t>
            </a:r>
            <a:endParaRPr sz="1300" b="1">
              <a:solidFill>
                <a:srgbClr val="00B050"/>
              </a:solidFill>
            </a:endParaRPr>
          </a:p>
        </p:txBody>
      </p:sp>
      <p:cxnSp>
        <p:nvCxnSpPr>
          <p:cNvPr id="208" name="Google Shape;208;p33"/>
          <p:cNvCxnSpPr>
            <a:stCxn id="207" idx="2"/>
            <a:endCxn id="206" idx="0"/>
          </p:cNvCxnSpPr>
          <p:nvPr/>
        </p:nvCxnSpPr>
        <p:spPr>
          <a:xfrm flipH="1">
            <a:off x="6055000" y="3626975"/>
            <a:ext cx="1119900" cy="4560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33"/>
          <p:cNvSpPr txBox="1"/>
          <p:nvPr/>
        </p:nvSpPr>
        <p:spPr>
          <a:xfrm>
            <a:off x="3148200" y="4544157"/>
            <a:ext cx="30000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1"/>
                </a:solidFill>
              </a:rPr>
              <a:t>p</a:t>
            </a:r>
            <a:r>
              <a:rPr lang="en" sz="1300" b="1" i="1" baseline="-25000">
                <a:solidFill>
                  <a:schemeClr val="dk1"/>
                </a:solidFill>
              </a:rPr>
              <a:t>j </a:t>
            </a:r>
            <a:r>
              <a:rPr lang="en" sz="1300" b="1" i="1">
                <a:solidFill>
                  <a:schemeClr val="dk1"/>
                </a:solidFill>
              </a:rPr>
              <a:t> </a:t>
            </a:r>
            <a:r>
              <a:rPr lang="en" sz="1300" i="1">
                <a:solidFill>
                  <a:schemeClr val="dk1"/>
                </a:solidFill>
              </a:rPr>
              <a:t>fixed or stochastic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Implementation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312975" y="1268050"/>
            <a:ext cx="5047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WinBUG or JAGS codes available and easy to modify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Neuenschwander et al.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Recently available R-packages e.g. RBest </a:t>
            </a:r>
            <a:br>
              <a:rPr lang="en" sz="1300"/>
            </a:br>
            <a:r>
              <a:rPr lang="en" sz="1300" i="1"/>
              <a:t>(disclaimer: I have not tried these myself ..) </a:t>
            </a:r>
            <a:endParaRPr sz="1300" i="1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875" y="572119"/>
            <a:ext cx="3479025" cy="338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450" y="2445500"/>
            <a:ext cx="4360450" cy="17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2978" y="1207300"/>
            <a:ext cx="77865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EXNEX could be a </a:t>
            </a:r>
            <a:r>
              <a:rPr lang="en" sz="1300" b="1" i="1"/>
              <a:t>pragmatic</a:t>
            </a:r>
            <a:r>
              <a:rPr lang="en" sz="1300"/>
              <a:t> tool to support decision making 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When IPD for benchmark is lacking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Literature data from potentially relevant setting is available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General caveats of single-arm based decision making still applies ..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No direct assessment of relative benefit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Lack of association between early- and late-stage endpoints e.g. ORR vs. PFS/OS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Potentially better options (putting urgency aside ..)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Randomized phase 2</a:t>
            </a:r>
            <a:endParaRPr sz="1300"/>
          </a:p>
          <a:p>
            <a:pPr marL="914400" lvl="1" indent="-311150" algn="l" rtl="0">
              <a:spcBef>
                <a:spcPts val="4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Seamless phase 2/3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312963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2978" y="1207300"/>
            <a:ext cx="77865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Neuenschwander et al.  “Robust exchangeability designs for early phase clinical trials with multiple strata”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Kaspar “Platform trials: demystifying the statistics”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Beyer et al.“A multistate model for early decision-making in oncology?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RBesT</a:t>
            </a:r>
            <a:br>
              <a:rPr lang="en" sz="1300"/>
            </a:b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Davis et al.“Platinum resistant” ovarian cancer: What is it, who to treat and how to measure benefit? </a:t>
            </a: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monserti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Microsoft Office PowerPoint</Application>
  <PresentationFormat>On-screen Show (16:9)</PresentationFormat>
  <Paragraphs>502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Lato</vt:lpstr>
      <vt:lpstr>Roche Sans</vt:lpstr>
      <vt:lpstr>Arial</vt:lpstr>
      <vt:lpstr>Calibri</vt:lpstr>
      <vt:lpstr>Gene Sans</vt:lpstr>
      <vt:lpstr>Roche Sans Condensed Light</vt:lpstr>
      <vt:lpstr>Camonsertib</vt:lpstr>
      <vt:lpstr>Pragmatic Use of Bayesian  (Non-)Exchangeability Model  for Decision Making  in Ovarian Cancer</vt:lpstr>
      <vt:lpstr>Background</vt:lpstr>
      <vt:lpstr>Background</vt:lpstr>
      <vt:lpstr>Potential Options</vt:lpstr>
      <vt:lpstr>Bayesian Exchangeability / non-exchangeability (EXNEX) model</vt:lpstr>
      <vt:lpstr>Bayesian Exchangeability / non-exchangeability (EXNEX) model</vt:lpstr>
      <vt:lpstr>Implementation </vt:lpstr>
      <vt:lpstr>Conclusion</vt:lpstr>
      <vt:lpstr>Reference</vt:lpstr>
      <vt:lpstr>Back up</vt:lpstr>
      <vt:lpstr>Treatment Algorithm (Focused mainly on Advanced HGSOC)</vt:lpstr>
      <vt:lpstr>PowerPoint Presentation</vt:lpstr>
      <vt:lpstr>Potential Options</vt:lpstr>
      <vt:lpstr>Bayesian Exchangeability / non-exchangeability (EXNEX) model</vt:lpstr>
      <vt:lpstr>Bayesian ungating approach - Example results for N=20</vt:lpstr>
      <vt:lpstr>Bayesian ungating approach - Example results for N=20</vt:lpstr>
      <vt:lpstr>Bayesian ungating approach - Example results for N=20</vt:lpstr>
      <vt:lpstr>Association between ORR and PFS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Duc, Anh {TDMB~BASEL}</cp:lastModifiedBy>
  <cp:revision>1</cp:revision>
  <dcterms:modified xsi:type="dcterms:W3CDTF">2025-10-20T08:03:02Z</dcterms:modified>
</cp:coreProperties>
</file>