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78" r:id="rId4"/>
    <p:sldId id="279" r:id="rId5"/>
    <p:sldId id="280" r:id="rId6"/>
    <p:sldId id="281" r:id="rId7"/>
    <p:sldId id="282" r:id="rId8"/>
    <p:sldId id="284" r:id="rId9"/>
    <p:sldId id="285" r:id="rId10"/>
    <p:sldId id="286" r:id="rId11"/>
    <p:sldId id="287" r:id="rId12"/>
    <p:sldId id="288" r:id="rId13"/>
    <p:sldId id="289" r:id="rId14"/>
    <p:sldId id="271" r:id="rId15"/>
    <p:sldId id="272" r:id="rId16"/>
    <p:sldId id="273"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uzu2509" initials="z" lastIdx="1" clrIdx="0">
    <p:extLst>
      <p:ext uri="{19B8F6BF-5375-455C-9EA6-DF929625EA0E}">
        <p15:presenceInfo xmlns="" xmlns:p15="http://schemas.microsoft.com/office/powerpoint/2012/main" userId="zuzu2509"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autoAdjust="0"/>
  </p:normalViewPr>
  <p:slideViewPr>
    <p:cSldViewPr snapToGrid="0">
      <p:cViewPr>
        <p:scale>
          <a:sx n="70" d="100"/>
          <a:sy n="70" d="100"/>
        </p:scale>
        <p:origin x="-732" y="-1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D6D7C2-6A17-4D73-8C07-D5A626AB16A5}" type="datetimeFigureOut">
              <a:rPr lang="en-US" smtClean="0"/>
              <a:pPr/>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DD17B-3504-4210-9F00-9E494B05816E}" type="slidenum">
              <a:rPr lang="en-US" smtClean="0"/>
              <a:pPr/>
              <a:t>‹#›</a:t>
            </a:fld>
            <a:endParaRPr lang="en-US"/>
          </a:p>
        </p:txBody>
      </p:sp>
    </p:spTree>
    <p:extLst>
      <p:ext uri="{BB962C8B-B14F-4D97-AF65-F5344CB8AC3E}">
        <p14:creationId xmlns:p14="http://schemas.microsoft.com/office/powerpoint/2010/main" val="72542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D6D7C2-6A17-4D73-8C07-D5A626AB16A5}" type="datetimeFigureOut">
              <a:rPr lang="en-US" smtClean="0"/>
              <a:pPr/>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DD17B-3504-4210-9F00-9E494B05816E}" type="slidenum">
              <a:rPr lang="en-US" smtClean="0"/>
              <a:pPr/>
              <a:t>‹#›</a:t>
            </a:fld>
            <a:endParaRPr lang="en-US"/>
          </a:p>
        </p:txBody>
      </p:sp>
    </p:spTree>
    <p:extLst>
      <p:ext uri="{BB962C8B-B14F-4D97-AF65-F5344CB8AC3E}">
        <p14:creationId xmlns:p14="http://schemas.microsoft.com/office/powerpoint/2010/main" val="374331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D6D7C2-6A17-4D73-8C07-D5A626AB16A5}" type="datetimeFigureOut">
              <a:rPr lang="en-US" smtClean="0"/>
              <a:pPr/>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DD17B-3504-4210-9F00-9E494B05816E}" type="slidenum">
              <a:rPr lang="en-US" smtClean="0"/>
              <a:pPr/>
              <a:t>‹#›</a:t>
            </a:fld>
            <a:endParaRPr lang="en-US"/>
          </a:p>
        </p:txBody>
      </p:sp>
    </p:spTree>
    <p:extLst>
      <p:ext uri="{BB962C8B-B14F-4D97-AF65-F5344CB8AC3E}">
        <p14:creationId xmlns:p14="http://schemas.microsoft.com/office/powerpoint/2010/main" val="167051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D6D7C2-6A17-4D73-8C07-D5A626AB16A5}" type="datetimeFigureOut">
              <a:rPr lang="en-US" smtClean="0"/>
              <a:pPr/>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DD17B-3504-4210-9F00-9E494B05816E}" type="slidenum">
              <a:rPr lang="en-US" smtClean="0"/>
              <a:pPr/>
              <a:t>‹#›</a:t>
            </a:fld>
            <a:endParaRPr lang="en-US"/>
          </a:p>
        </p:txBody>
      </p:sp>
    </p:spTree>
    <p:extLst>
      <p:ext uri="{BB962C8B-B14F-4D97-AF65-F5344CB8AC3E}">
        <p14:creationId xmlns:p14="http://schemas.microsoft.com/office/powerpoint/2010/main" val="214154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8"/>
            <a:ext cx="10515600"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2"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D6D7C2-6A17-4D73-8C07-D5A626AB16A5}" type="datetimeFigureOut">
              <a:rPr lang="en-US" smtClean="0"/>
              <a:pPr/>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DD17B-3504-4210-9F00-9E494B05816E}" type="slidenum">
              <a:rPr lang="en-US" smtClean="0"/>
              <a:pPr/>
              <a:t>‹#›</a:t>
            </a:fld>
            <a:endParaRPr lang="en-US"/>
          </a:p>
        </p:txBody>
      </p:sp>
    </p:spTree>
    <p:extLst>
      <p:ext uri="{BB962C8B-B14F-4D97-AF65-F5344CB8AC3E}">
        <p14:creationId xmlns:p14="http://schemas.microsoft.com/office/powerpoint/2010/main" val="427078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1"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1"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D6D7C2-6A17-4D73-8C07-D5A626AB16A5}" type="datetimeFigureOut">
              <a:rPr lang="en-US" smtClean="0"/>
              <a:pPr/>
              <a:t>3/6/2015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DD17B-3504-4210-9F00-9E494B05816E}" type="slidenum">
              <a:rPr lang="en-US" smtClean="0"/>
              <a:pPr/>
              <a:t>‹#›</a:t>
            </a:fld>
            <a:endParaRPr lang="en-US"/>
          </a:p>
        </p:txBody>
      </p:sp>
    </p:spTree>
    <p:extLst>
      <p:ext uri="{BB962C8B-B14F-4D97-AF65-F5344CB8AC3E}">
        <p14:creationId xmlns:p14="http://schemas.microsoft.com/office/powerpoint/2010/main" val="112845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2" y="274638"/>
            <a:ext cx="105156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1850" y="1489075"/>
            <a:ext cx="5156201"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2193926"/>
            <a:ext cx="5156201"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5"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5" y="2193926"/>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D6D7C2-6A17-4D73-8C07-D5A626AB16A5}" type="datetimeFigureOut">
              <a:rPr lang="en-US" smtClean="0"/>
              <a:pPr/>
              <a:t>3/6/2015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DD17B-3504-4210-9F00-9E494B05816E}" type="slidenum">
              <a:rPr lang="en-US" smtClean="0"/>
              <a:pPr/>
              <a:t>‹#›</a:t>
            </a:fld>
            <a:endParaRPr lang="en-US"/>
          </a:p>
        </p:txBody>
      </p:sp>
    </p:spTree>
    <p:extLst>
      <p:ext uri="{BB962C8B-B14F-4D97-AF65-F5344CB8AC3E}">
        <p14:creationId xmlns:p14="http://schemas.microsoft.com/office/powerpoint/2010/main" val="176711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D6D7C2-6A17-4D73-8C07-D5A626AB16A5}" type="datetimeFigureOut">
              <a:rPr lang="en-US" smtClean="0"/>
              <a:pPr/>
              <a:t>3/6/2015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DD17B-3504-4210-9F00-9E494B05816E}" type="slidenum">
              <a:rPr lang="en-US" smtClean="0"/>
              <a:pPr/>
              <a:t>‹#›</a:t>
            </a:fld>
            <a:endParaRPr lang="en-US"/>
          </a:p>
        </p:txBody>
      </p:sp>
    </p:spTree>
    <p:extLst>
      <p:ext uri="{BB962C8B-B14F-4D97-AF65-F5344CB8AC3E}">
        <p14:creationId xmlns:p14="http://schemas.microsoft.com/office/powerpoint/2010/main" val="303891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D6D7C2-6A17-4D73-8C07-D5A626AB16A5}" type="datetimeFigureOut">
              <a:rPr lang="en-US" smtClean="0"/>
              <a:pPr/>
              <a:t>3/6/2015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DD17B-3504-4210-9F00-9E494B05816E}" type="slidenum">
              <a:rPr lang="en-US" smtClean="0"/>
              <a:pPr/>
              <a:t>‹#›</a:t>
            </a:fld>
            <a:endParaRPr lang="en-US"/>
          </a:p>
        </p:txBody>
      </p:sp>
    </p:spTree>
    <p:extLst>
      <p:ext uri="{BB962C8B-B14F-4D97-AF65-F5344CB8AC3E}">
        <p14:creationId xmlns:p14="http://schemas.microsoft.com/office/powerpoint/2010/main" val="285629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90" y="2101850"/>
            <a:ext cx="3932236"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D6D7C2-6A17-4D73-8C07-D5A626AB16A5}" type="datetimeFigureOut">
              <a:rPr lang="en-US" smtClean="0"/>
              <a:pPr/>
              <a:t>3/6/2015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DD17B-3504-4210-9F00-9E494B05816E}" type="slidenum">
              <a:rPr lang="en-US" smtClean="0"/>
              <a:pPr/>
              <a:t>‹#›</a:t>
            </a:fld>
            <a:endParaRPr lang="en-US"/>
          </a:p>
        </p:txBody>
      </p:sp>
    </p:spTree>
    <p:extLst>
      <p:ext uri="{BB962C8B-B14F-4D97-AF65-F5344CB8AC3E}">
        <p14:creationId xmlns:p14="http://schemas.microsoft.com/office/powerpoint/2010/main" val="161700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90" y="2101850"/>
            <a:ext cx="3932236"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D6D7C2-6A17-4D73-8C07-D5A626AB16A5}" type="datetimeFigureOut">
              <a:rPr lang="en-US" smtClean="0"/>
              <a:pPr/>
              <a:t>3/6/2015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DD17B-3504-4210-9F00-9E494B05816E}" type="slidenum">
              <a:rPr lang="en-US" smtClean="0"/>
              <a:pPr/>
              <a:t>‹#›</a:t>
            </a:fld>
            <a:endParaRPr lang="en-US"/>
          </a:p>
        </p:txBody>
      </p:sp>
    </p:spTree>
    <p:extLst>
      <p:ext uri="{BB962C8B-B14F-4D97-AF65-F5344CB8AC3E}">
        <p14:creationId xmlns:p14="http://schemas.microsoft.com/office/powerpoint/2010/main" val="1897914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199" y="6356351"/>
            <a:ext cx="32766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D6D7C2-6A17-4D73-8C07-D5A626AB16A5}" type="datetimeFigureOut">
              <a:rPr lang="en-US" smtClean="0"/>
              <a:pPr/>
              <a:t>3/6/2015</a:t>
            </a:fld>
            <a:endParaRPr lang="en-US"/>
          </a:p>
        </p:txBody>
      </p:sp>
      <p:sp>
        <p:nvSpPr>
          <p:cNvPr id="5" name="Footer Placeholder 4"/>
          <p:cNvSpPr>
            <a:spLocks noGrp="1"/>
          </p:cNvSpPr>
          <p:nvPr>
            <p:ph type="ftr" sz="quarter" idx="3"/>
          </p:nvPr>
        </p:nvSpPr>
        <p:spPr>
          <a:xfrm>
            <a:off x="4648202"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1"/>
            <a:ext cx="32766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DD17B-3504-4210-9F00-9E494B05816E}" type="slidenum">
              <a:rPr lang="en-US" smtClean="0"/>
              <a:pPr/>
              <a:t>‹#›</a:t>
            </a:fld>
            <a:endParaRPr lang="en-US"/>
          </a:p>
        </p:txBody>
      </p:sp>
    </p:spTree>
    <p:extLst>
      <p:ext uri="{BB962C8B-B14F-4D97-AF65-F5344CB8AC3E}">
        <p14:creationId xmlns:p14="http://schemas.microsoft.com/office/powerpoint/2010/main" val="2670917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 (5).jpg"/>
          <p:cNvPicPr>
            <a:picLocks noChangeAspect="1"/>
          </p:cNvPicPr>
          <p:nvPr/>
        </p:nvPicPr>
        <p:blipFill>
          <a:blip r:embed="rId2"/>
          <a:stretch>
            <a:fillRect/>
          </a:stretch>
        </p:blipFill>
        <p:spPr>
          <a:xfrm>
            <a:off x="0" y="0"/>
            <a:ext cx="12192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560786" cy="1560786"/>
          </a:xfrm>
          <a:prstGeom prst="rect">
            <a:avLst/>
          </a:prstGeom>
        </p:spPr>
      </p:pic>
      <p:sp>
        <p:nvSpPr>
          <p:cNvPr id="4" name="TextBox 3"/>
          <p:cNvSpPr txBox="1"/>
          <p:nvPr/>
        </p:nvSpPr>
        <p:spPr>
          <a:xfrm>
            <a:off x="1901388" y="256737"/>
            <a:ext cx="9553904" cy="1569660"/>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ĐẠI HỌC CÔNG NGHỆ THÔNG TIN VÀ TRUYỀN THÔNG</a:t>
            </a:r>
          </a:p>
          <a:p>
            <a:pPr algn="ctr"/>
            <a:r>
              <a:rPr lang="en-US" sz="2400" dirty="0" smtClean="0">
                <a:latin typeface="Times New Roman" panose="02020603050405020304" pitchFamily="18" charset="0"/>
                <a:cs typeface="Times New Roman" panose="02020603050405020304" pitchFamily="18" charset="0"/>
              </a:rPr>
              <a:t>KHOA HỆ THỐNG THÔNG TIN KINH TẾ</a:t>
            </a: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901387" y="1686911"/>
            <a:ext cx="8456558" cy="605935"/>
          </a:xfrm>
          <a:prstGeom prst="rect">
            <a:avLst/>
          </a:prstGeom>
          <a:noFill/>
        </p:spPr>
        <p:txBody>
          <a:bodyPr wrap="square" rtlCol="0">
            <a:spAutoFit/>
          </a:bodyPr>
          <a:lstStyle/>
          <a:p>
            <a:pPr algn="ctr"/>
            <a:r>
              <a:rPr lang="en-US" sz="3200" b="1" smtClean="0">
                <a:latin typeface="Times New Roman" panose="02020603050405020304" pitchFamily="18" charset="0"/>
                <a:cs typeface="Times New Roman" panose="02020603050405020304" pitchFamily="18" charset="0"/>
              </a:rPr>
              <a:t>ĐỀ TÀI </a:t>
            </a:r>
            <a:r>
              <a:rPr lang="en-US" sz="3200" b="1" dirty="0" smtClean="0">
                <a:latin typeface="Times New Roman" panose="02020603050405020304" pitchFamily="18" charset="0"/>
                <a:cs typeface="Times New Roman" panose="02020603050405020304" pitchFamily="18" charset="0"/>
              </a:rPr>
              <a:t>THỰC </a:t>
            </a:r>
            <a:r>
              <a:rPr lang="en-US" sz="3200" b="1" smtClean="0">
                <a:latin typeface="Times New Roman" panose="02020603050405020304" pitchFamily="18" charset="0"/>
                <a:cs typeface="Times New Roman" panose="02020603050405020304" pitchFamily="18" charset="0"/>
              </a:rPr>
              <a:t>TẬP CHUYÊN NGÀNH</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14858" y="2594851"/>
            <a:ext cx="10840436" cy="2677656"/>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ĐỀ TÀI</a:t>
            </a:r>
            <a:r>
              <a:rPr lang="en-US" sz="2400" b="1" smtClean="0">
                <a:latin typeface="Times New Roman" panose="02020603050405020304" pitchFamily="18" charset="0"/>
                <a:cs typeface="Times New Roman" panose="02020603050405020304" pitchFamily="18" charset="0"/>
              </a:rPr>
              <a:t>: </a:t>
            </a:r>
          </a:p>
          <a:p>
            <a:pPr algn="ctr"/>
            <a:r>
              <a:rPr lang="en-US" sz="2400" b="1" smtClean="0">
                <a:latin typeface="Times New Roman" panose="02020603050405020304" pitchFamily="18" charset="0"/>
                <a:cs typeface="Times New Roman" panose="02020603050405020304" pitchFamily="18" charset="0"/>
              </a:rPr>
              <a:t>TÌM HIỂU NGÔN NGỮ C# VÀ ỨNG DỤNG XÂY DỰNG MỘT SỐ CHỨC NĂNG CƠ BẢN TRONG HỆ THỐNG QUẢN LÝ TIỀN VAY TẠI NGÂN HÀNG AGRIBANK, CHI NHÁNH HUYỆN NA HANG – TUYÊN QUANG</a:t>
            </a:r>
          </a:p>
          <a:p>
            <a:endParaRPr lang="en-US" sz="2400" b="1" dirty="0" smtClean="0">
              <a:latin typeface="Times New Roman" panose="02020603050405020304" pitchFamily="18" charset="0"/>
              <a:cs typeface="Times New Roman" panose="02020603050405020304" pitchFamily="18" charset="0"/>
            </a:endParaRPr>
          </a:p>
          <a:p>
            <a:pPr algn="ctr"/>
            <a:r>
              <a:rPr lang="en-US" sz="2400" b="1" smtClean="0">
                <a:latin typeface="Times New Roman" panose="02020603050405020304" pitchFamily="18" charset="0"/>
                <a:cs typeface="Times New Roman" panose="02020603050405020304" pitchFamily="18" charset="0"/>
              </a:rPr>
              <a:t>	</a:t>
            </a:r>
            <a:endParaRPr lang="en-US" sz="2400" smtClean="0"/>
          </a:p>
          <a:p>
            <a:pPr algn="ctr"/>
            <a:endParaRPr lang="en-US" sz="24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822731" y="4540999"/>
            <a:ext cx="6369269" cy="1200329"/>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Sinh viên thực hiện: Hoàng Thị Kim Xuyến</a:t>
            </a:r>
          </a:p>
          <a:p>
            <a:r>
              <a:rPr lang="en-US" sz="2400" b="1" dirty="0" smtClean="0">
                <a:latin typeface="Times New Roman" panose="02020603050405020304" pitchFamily="18" charset="0"/>
                <a:cs typeface="Times New Roman" panose="02020603050405020304" pitchFamily="18" charset="0"/>
              </a:rPr>
              <a:t>Lớp </a:t>
            </a:r>
            <a:r>
              <a:rPr lang="en-US" sz="2400" b="1" smtClean="0">
                <a:latin typeface="Times New Roman" panose="02020603050405020304" pitchFamily="18" charset="0"/>
                <a:cs typeface="Times New Roman" panose="02020603050405020304" pitchFamily="18" charset="0"/>
              </a:rPr>
              <a:t>: Tin học kinh tế </a:t>
            </a:r>
            <a:r>
              <a:rPr lang="en-US" sz="2400" b="1" dirty="0" smtClean="0">
                <a:latin typeface="Times New Roman" panose="02020603050405020304" pitchFamily="18" charset="0"/>
                <a:cs typeface="Times New Roman" panose="02020603050405020304" pitchFamily="18" charset="0"/>
              </a:rPr>
              <a:t>K10B</a:t>
            </a:r>
          </a:p>
          <a:p>
            <a:r>
              <a:rPr lang="en-US" sz="2400" b="1" dirty="0" smtClean="0">
                <a:latin typeface="Times New Roman" panose="02020603050405020304" pitchFamily="18" charset="0"/>
                <a:cs typeface="Times New Roman" panose="02020603050405020304" pitchFamily="18" charset="0"/>
              </a:rPr>
              <a:t>Giáo viên hướng dẫn</a:t>
            </a:r>
            <a:r>
              <a:rPr lang="en-US" sz="2400" b="1" smtClean="0">
                <a:latin typeface="Times New Roman" panose="02020603050405020304" pitchFamily="18" charset="0"/>
                <a:cs typeface="Times New Roman" panose="02020603050405020304" pitchFamily="18" charset="0"/>
              </a:rPr>
              <a:t>: Ks. Nguyễn Thu Hằng</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jpg"/>
          <p:cNvPicPr>
            <a:picLocks noChangeAspect="1"/>
          </p:cNvPicPr>
          <p:nvPr/>
        </p:nvPicPr>
        <p:blipFill>
          <a:blip r:embed="rId2"/>
          <a:stretch>
            <a:fillRect/>
          </a:stretch>
        </p:blipFill>
        <p:spPr>
          <a:xfrm>
            <a:off x="0" y="0"/>
            <a:ext cx="12192000" cy="6858000"/>
          </a:xfrm>
          <a:prstGeom prst="rect">
            <a:avLst/>
          </a:prstGeom>
        </p:spPr>
      </p:pic>
      <p:sp>
        <p:nvSpPr>
          <p:cNvPr id="3" name="TextBox 2"/>
          <p:cNvSpPr txBox="1"/>
          <p:nvPr/>
        </p:nvSpPr>
        <p:spPr>
          <a:xfrm>
            <a:off x="2185766" y="410459"/>
            <a:ext cx="8186532" cy="584775"/>
          </a:xfrm>
          <a:prstGeom prst="rect">
            <a:avLst/>
          </a:prstGeom>
          <a:noFill/>
        </p:spPr>
        <p:txBody>
          <a:bodyPr wrap="square" rtlCol="0">
            <a:spAutoFit/>
          </a:bodyPr>
          <a:lstStyle/>
          <a:p>
            <a:pPr marL="457200" indent="-457200" algn="ctr"/>
            <a:r>
              <a:rPr lang="en-US" sz="3200" b="1" smtClean="0">
                <a:latin typeface="Times New Roman" panose="02020603050405020304" pitchFamily="18" charset="0"/>
                <a:cs typeface="Times New Roman" panose="02020603050405020304" pitchFamily="18" charset="0"/>
              </a:rPr>
              <a:t> XÂY DỰNG CHƯƠNG TRÌNH</a:t>
            </a:r>
            <a:endParaRPr lang="en-US" sz="3200" b="1"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1119117" y="1164134"/>
            <a:ext cx="10604310" cy="5693866"/>
          </a:xfrm>
          <a:prstGeom prst="rect">
            <a:avLst/>
          </a:prstGeom>
          <a:noFill/>
        </p:spPr>
        <p:txBody>
          <a:bodyPr wrap="square" rtlCol="0">
            <a:spAutoFit/>
          </a:bodyPr>
          <a:lstStyle/>
          <a:p>
            <a:pPr algn="just"/>
            <a:r>
              <a:rPr lang="en-US" sz="2800" smtClean="0">
                <a:latin typeface="Times New Roman" pitchFamily="18" charset="0"/>
                <a:cs typeface="Times New Roman" pitchFamily="18" charset="0"/>
              </a:rPr>
              <a:t>	Khi có nhu cầu vay vốn, khách hàng đến ngân hàng yêu cầu giao dịch và điền đầy đủ thông tin vào đơn vay (giấy đề nghị vay vốn). Nhân viên tín dụng tiếp nhận đơn và tiến hành duyệt đơn. Nếu đơn vay hợp lệ, nhân viên tin dụng sẽ đăng ký khách hàng, đăng ký khế ước và đưa giấy hẹn giải ngân cho khách hàng. Đến ngày hẹn đối tác đến ngân hàng yêu cầu giải ngân, nhân viên tín dụng sẽ lập phiếu chi, hợp đồng vay vốn và giao tiền vay cho khách hàng.</a:t>
            </a:r>
          </a:p>
          <a:p>
            <a:pPr algn="just"/>
            <a:r>
              <a:rPr lang="en-US" sz="2800" smtClean="0">
                <a:latin typeface="Times New Roman" pitchFamily="18" charset="0"/>
                <a:cs typeface="Times New Roman" pitchFamily="18" charset="0"/>
              </a:rPr>
              <a:t>	Khi giải ngân xong thì đối tác đến ngân hàng hàng tháng để nộp lãi và đúng định kỳ phải hoàn lại vốn cho ngân hàng. Nhân viên tiến hành tính lãi, sau đó tiếp nhận tiền và đưa cho khách hàng một phiếu thu. Hàng tháng, nhân viên kế toán lập báo cáo cuối tháng, cuối kỳ để ban giám đốc nắm bắt được tình hình hoạt động cho vay của ngân hàng.</a:t>
            </a:r>
          </a:p>
          <a:p>
            <a:pPr algn="just"/>
            <a:endParaRPr lang="en-US" sz="280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jpg"/>
          <p:cNvPicPr>
            <a:picLocks noChangeAspect="1"/>
          </p:cNvPicPr>
          <p:nvPr/>
        </p:nvPicPr>
        <p:blipFill>
          <a:blip r:embed="rId2"/>
          <a:stretch>
            <a:fillRect/>
          </a:stretch>
        </p:blipFill>
        <p:spPr>
          <a:xfrm>
            <a:off x="0" y="0"/>
            <a:ext cx="12192000" cy="6858000"/>
          </a:xfrm>
          <a:prstGeom prst="rect">
            <a:avLst/>
          </a:prstGeom>
        </p:spPr>
      </p:pic>
      <p:sp>
        <p:nvSpPr>
          <p:cNvPr id="3" name="TextBox 2"/>
          <p:cNvSpPr txBox="1"/>
          <p:nvPr/>
        </p:nvSpPr>
        <p:spPr>
          <a:xfrm>
            <a:off x="2185766" y="410459"/>
            <a:ext cx="8186532" cy="584775"/>
          </a:xfrm>
          <a:prstGeom prst="rect">
            <a:avLst/>
          </a:prstGeom>
          <a:noFill/>
        </p:spPr>
        <p:txBody>
          <a:bodyPr wrap="square" rtlCol="0">
            <a:spAutoFit/>
          </a:bodyPr>
          <a:lstStyle/>
          <a:p>
            <a:pPr marL="457200" indent="-457200" algn="ctr"/>
            <a:r>
              <a:rPr lang="en-US" sz="3200" b="1" smtClean="0">
                <a:latin typeface="Times New Roman" panose="02020603050405020304" pitchFamily="18" charset="0"/>
                <a:cs typeface="Times New Roman" panose="02020603050405020304" pitchFamily="18" charset="0"/>
              </a:rPr>
              <a:t> XÂY DỰNG CHƯƠNG TRÌNH</a:t>
            </a:r>
            <a:endParaRPr lang="en-US" sz="3200" b="1"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1134889" y="1133790"/>
            <a:ext cx="8186532"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smtClean="0">
                <a:latin typeface="Times New Roman" panose="02020603050405020304" pitchFamily="18" charset="0"/>
                <a:cs typeface="Times New Roman" panose="02020603050405020304" pitchFamily="18" charset="0"/>
              </a:rPr>
              <a:t> Giao diện form Khách hàng</a:t>
            </a:r>
            <a:endParaRPr lang="en-US" sz="3200" dirty="0" smtClean="0">
              <a:latin typeface="Times New Roman" panose="02020603050405020304" pitchFamily="18" charset="0"/>
              <a:cs typeface="Times New Roman" panose="02020603050405020304" pitchFamily="18" charset="0"/>
            </a:endParaRPr>
          </a:p>
        </p:txBody>
      </p:sp>
      <p:pic>
        <p:nvPicPr>
          <p:cNvPr id="7" name="Picture 6" descr="khach.PNG"/>
          <p:cNvPicPr>
            <a:picLocks noChangeAspect="1"/>
          </p:cNvPicPr>
          <p:nvPr/>
        </p:nvPicPr>
        <p:blipFill>
          <a:blip r:embed="rId3"/>
          <a:stretch>
            <a:fillRect/>
          </a:stretch>
        </p:blipFill>
        <p:spPr>
          <a:xfrm>
            <a:off x="1924335" y="1757022"/>
            <a:ext cx="9081747" cy="4480006"/>
          </a:xfrm>
          <a:prstGeom prst="rect">
            <a:avLst/>
          </a:prstGeom>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jpg"/>
          <p:cNvPicPr>
            <a:picLocks noChangeAspect="1"/>
          </p:cNvPicPr>
          <p:nvPr/>
        </p:nvPicPr>
        <p:blipFill>
          <a:blip r:embed="rId2"/>
          <a:stretch>
            <a:fillRect/>
          </a:stretch>
        </p:blipFill>
        <p:spPr>
          <a:xfrm>
            <a:off x="0" y="0"/>
            <a:ext cx="12192000" cy="6858000"/>
          </a:xfrm>
          <a:prstGeom prst="rect">
            <a:avLst/>
          </a:prstGeom>
        </p:spPr>
      </p:pic>
      <p:sp>
        <p:nvSpPr>
          <p:cNvPr id="5" name="TextBox 4"/>
          <p:cNvSpPr txBox="1"/>
          <p:nvPr/>
        </p:nvSpPr>
        <p:spPr>
          <a:xfrm>
            <a:off x="3045575" y="396811"/>
            <a:ext cx="8186532" cy="584775"/>
          </a:xfrm>
          <a:prstGeom prst="rect">
            <a:avLst/>
          </a:prstGeom>
          <a:noFill/>
        </p:spPr>
        <p:txBody>
          <a:bodyPr wrap="square" rtlCol="0">
            <a:spAutoFit/>
          </a:bodyPr>
          <a:lstStyle/>
          <a:p>
            <a:pPr marL="457200" indent="-457200"/>
            <a:r>
              <a:rPr lang="en-US" sz="3200" smtClean="0">
                <a:latin typeface="Times New Roman" panose="02020603050405020304" pitchFamily="18" charset="0"/>
                <a:cs typeface="Times New Roman" panose="02020603050405020304" pitchFamily="18" charset="0"/>
              </a:rPr>
              <a:t>Giao diện form Hồ sơ khế ước</a:t>
            </a:r>
            <a:endParaRPr lang="en-US" sz="3200" dirty="0" smtClean="0">
              <a:latin typeface="Times New Roman" panose="02020603050405020304" pitchFamily="18" charset="0"/>
              <a:cs typeface="Times New Roman" panose="02020603050405020304" pitchFamily="18" charset="0"/>
            </a:endParaRPr>
          </a:p>
        </p:txBody>
      </p:sp>
      <p:pic>
        <p:nvPicPr>
          <p:cNvPr id="8" name="Picture 7" descr="hosoku.PNG"/>
          <p:cNvPicPr>
            <a:picLocks noChangeAspect="1"/>
          </p:cNvPicPr>
          <p:nvPr/>
        </p:nvPicPr>
        <p:blipFill>
          <a:blip r:embed="rId3"/>
          <a:stretch>
            <a:fillRect/>
          </a:stretch>
        </p:blipFill>
        <p:spPr>
          <a:xfrm>
            <a:off x="1221185" y="1463745"/>
            <a:ext cx="10120105" cy="5051029"/>
          </a:xfrm>
          <a:prstGeom prst="rect">
            <a:avLst/>
          </a:prstGeom>
        </p:spPr>
      </p:pic>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jpg"/>
          <p:cNvPicPr>
            <a:picLocks noChangeAspect="1"/>
          </p:cNvPicPr>
          <p:nvPr/>
        </p:nvPicPr>
        <p:blipFill>
          <a:blip r:embed="rId2"/>
          <a:stretch>
            <a:fillRect/>
          </a:stretch>
        </p:blipFill>
        <p:spPr>
          <a:xfrm>
            <a:off x="0" y="0"/>
            <a:ext cx="12192000" cy="6858000"/>
          </a:xfrm>
          <a:prstGeom prst="rect">
            <a:avLst/>
          </a:prstGeom>
        </p:spPr>
      </p:pic>
      <p:sp>
        <p:nvSpPr>
          <p:cNvPr id="5" name="TextBox 4"/>
          <p:cNvSpPr txBox="1"/>
          <p:nvPr/>
        </p:nvSpPr>
        <p:spPr>
          <a:xfrm>
            <a:off x="2445074" y="369516"/>
            <a:ext cx="8186532" cy="584775"/>
          </a:xfrm>
          <a:prstGeom prst="rect">
            <a:avLst/>
          </a:prstGeom>
          <a:noFill/>
        </p:spPr>
        <p:txBody>
          <a:bodyPr wrap="square" rtlCol="0">
            <a:spAutoFit/>
          </a:bodyPr>
          <a:lstStyle/>
          <a:p>
            <a:pPr marL="457200" indent="-457200" algn="ctr"/>
            <a:r>
              <a:rPr lang="en-US" sz="3200" smtClean="0">
                <a:latin typeface="Times New Roman" panose="02020603050405020304" pitchFamily="18" charset="0"/>
                <a:cs typeface="Times New Roman" panose="02020603050405020304" pitchFamily="18" charset="0"/>
              </a:rPr>
              <a:t>Giao diện form Tính lãi</a:t>
            </a:r>
            <a:endParaRPr lang="en-US" sz="3200" dirty="0" smtClean="0">
              <a:latin typeface="Times New Roman" panose="02020603050405020304" pitchFamily="18" charset="0"/>
              <a:cs typeface="Times New Roman" panose="02020603050405020304" pitchFamily="18" charset="0"/>
            </a:endParaRPr>
          </a:p>
        </p:txBody>
      </p:sp>
      <p:pic>
        <p:nvPicPr>
          <p:cNvPr id="6" name="Picture 5" descr="tinhlai.PNG"/>
          <p:cNvPicPr>
            <a:picLocks noChangeAspect="1"/>
          </p:cNvPicPr>
          <p:nvPr/>
        </p:nvPicPr>
        <p:blipFill>
          <a:blip r:embed="rId3"/>
          <a:stretch>
            <a:fillRect/>
          </a:stretch>
        </p:blipFill>
        <p:spPr>
          <a:xfrm>
            <a:off x="1501255" y="1437997"/>
            <a:ext cx="9662614" cy="4567018"/>
          </a:xfrm>
          <a:prstGeom prst="rect">
            <a:avLst/>
          </a:prstGeom>
        </p:spPr>
      </p:pic>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a:stretch>
            <a:fillRect/>
          </a:stretch>
        </p:blipFill>
        <p:spPr>
          <a:xfrm>
            <a:off x="0" y="0"/>
            <a:ext cx="12192000" cy="6827520"/>
          </a:xfrm>
          <a:prstGeom prst="rect">
            <a:avLst/>
          </a:prstGeom>
        </p:spPr>
      </p:pic>
      <p:sp>
        <p:nvSpPr>
          <p:cNvPr id="3" name="TextBox 2"/>
          <p:cNvSpPr txBox="1"/>
          <p:nvPr/>
        </p:nvSpPr>
        <p:spPr>
          <a:xfrm>
            <a:off x="4619298" y="331077"/>
            <a:ext cx="4903076"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KẾT LUẬN</a:t>
            </a:r>
            <a:endParaRPr lang="en-US"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51339" y="1246928"/>
            <a:ext cx="10547131" cy="5262979"/>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smtClean="0">
                <a:latin typeface="Times New Roman" panose="02020603050405020304" pitchFamily="18" charset="0"/>
                <a:cs typeface="Times New Roman" panose="02020603050405020304" pitchFamily="18" charset="0"/>
              </a:rPr>
              <a:t>Kết quả đạt được</a:t>
            </a: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Hiểu </a:t>
            </a:r>
            <a:r>
              <a:rPr lang="en-US" sz="2800" dirty="0">
                <a:latin typeface="Times New Roman" panose="02020603050405020304" pitchFamily="18" charset="0"/>
                <a:cs typeface="Times New Roman" panose="02020603050405020304" pitchFamily="18" charset="0"/>
              </a:rPr>
              <a:t>và sử dụng được </a:t>
            </a:r>
            <a:r>
              <a:rPr lang="en-US" sz="2800" b="1" i="1" dirty="0">
                <a:latin typeface="Times New Roman" panose="02020603050405020304" pitchFamily="18" charset="0"/>
                <a:cs typeface="Times New Roman" panose="02020603050405020304" pitchFamily="18" charset="0"/>
              </a:rPr>
              <a:t>ngôn ngữ lập tình C# và Hệ quản trị dữ liệu </a:t>
            </a:r>
            <a:r>
              <a:rPr lang="en-US" sz="2800" b="1" i="1" dirty="0" smtClean="0">
                <a:latin typeface="Times New Roman" panose="02020603050405020304" pitchFamily="18" charset="0"/>
                <a:cs typeface="Times New Roman" panose="02020603050405020304" pitchFamily="18" charset="0"/>
              </a:rPr>
              <a:t>SQL</a:t>
            </a: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Hiểu </a:t>
            </a:r>
            <a:r>
              <a:rPr lang="en-US" sz="2800" dirty="0">
                <a:latin typeface="Times New Roman" panose="02020603050405020304" pitchFamily="18" charset="0"/>
                <a:cs typeface="Times New Roman" panose="02020603050405020304" pitchFamily="18" charset="0"/>
              </a:rPr>
              <a:t>được tầm quan trọng của hệ quản trị cơ sở dữ liệu và lợi ích mang lại khi ứng dụng vào các bài toán thực </a:t>
            </a:r>
            <a:r>
              <a:rPr lang="en-US" sz="2800" dirty="0" smtClean="0">
                <a:latin typeface="Times New Roman" panose="02020603050405020304" pitchFamily="18" charset="0"/>
                <a:cs typeface="Times New Roman" panose="02020603050405020304" pitchFamily="18" charset="0"/>
              </a:rPr>
              <a:t>tế.</a:t>
            </a: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Hiểu </a:t>
            </a:r>
            <a:r>
              <a:rPr lang="en-US" sz="2800" dirty="0">
                <a:latin typeface="Times New Roman" panose="02020603050405020304" pitchFamily="18" charset="0"/>
                <a:cs typeface="Times New Roman" panose="02020603050405020304" pitchFamily="18" charset="0"/>
              </a:rPr>
              <a:t>được quy trình quản lý tiền vay tại ngân </a:t>
            </a:r>
            <a:r>
              <a:rPr lang="en-US" sz="2800" dirty="0" smtClean="0">
                <a:latin typeface="Times New Roman" panose="02020603050405020304" pitchFamily="18" charset="0"/>
                <a:cs typeface="Times New Roman" panose="02020603050405020304" pitchFamily="18" charset="0"/>
              </a:rPr>
              <a:t>hàng.</a:t>
            </a: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Đề </a:t>
            </a:r>
            <a:r>
              <a:rPr lang="en-US" sz="2800" dirty="0">
                <a:latin typeface="Times New Roman" panose="02020603050405020304" pitchFamily="18" charset="0"/>
                <a:cs typeface="Times New Roman" panose="02020603050405020304" pitchFamily="18" charset="0"/>
              </a:rPr>
              <a:t>tài “Xây dựng một số chức năng chính cho chương trình quản lý tiền vay tại ngân hàng Nông nghiệp và phát triển nông thôn Việt Nam – Agribank, chi nhánh huyện Na Hang – Tuyên Quang” cơ bản đã hoàn thành phần giới thiệu tổng quan, phân tích và thiết kế hệ thống</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cho việc quản lý các nghiệp vụ liên quan đến vay vốn.</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740908"/>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a:stretch>
            <a:fillRect/>
          </a:stretch>
        </p:blipFill>
        <p:spPr>
          <a:xfrm>
            <a:off x="0" y="0"/>
            <a:ext cx="12192000" cy="6827520"/>
          </a:xfrm>
          <a:prstGeom prst="rect">
            <a:avLst/>
          </a:prstGeom>
        </p:spPr>
      </p:pic>
      <p:sp>
        <p:nvSpPr>
          <p:cNvPr id="3" name="TextBox 2"/>
          <p:cNvSpPr txBox="1"/>
          <p:nvPr/>
        </p:nvSpPr>
        <p:spPr>
          <a:xfrm>
            <a:off x="4934607" y="346842"/>
            <a:ext cx="4414345"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KẾT LUẬN</a:t>
            </a:r>
            <a:endParaRPr lang="en-US"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340068" y="1644045"/>
            <a:ext cx="9790388" cy="3539430"/>
          </a:xfrm>
          <a:prstGeom prst="rect">
            <a:avLst/>
          </a:prstGeom>
          <a:noFill/>
        </p:spPr>
        <p:txBody>
          <a:bodyPr wrap="square" rtlCol="0">
            <a:spAutoFit/>
          </a:bodyPr>
          <a:lstStyle/>
          <a:p>
            <a:pPr marL="457200" lvl="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Hạn chế</a:t>
            </a:r>
          </a:p>
          <a:p>
            <a:pPr algn="just"/>
            <a:r>
              <a:rPr lang="en-US" sz="2800" dirty="0" smtClean="0">
                <a:latin typeface="Times New Roman" panose="02020603050405020304" pitchFamily="18" charset="0"/>
                <a:cs typeface="Times New Roman" panose="02020603050405020304" pitchFamily="18" charset="0"/>
              </a:rPr>
              <a:t>	Do </a:t>
            </a:r>
            <a:r>
              <a:rPr lang="en-US" sz="2800" dirty="0">
                <a:latin typeface="Times New Roman" panose="02020603050405020304" pitchFamily="18" charset="0"/>
                <a:cs typeface="Times New Roman" panose="02020603050405020304" pitchFamily="18" charset="0"/>
              </a:rPr>
              <a:t>điều kiện không cho phép và thời gian hạnh chế nên thông tin dữ liệu chưa thực sự hoàn chỉnh, còn trùng lặp và nhiều sai sót, việc thiết kế còn gặp nhiều khó khăn.</a:t>
            </a:r>
          </a:p>
          <a:p>
            <a:pPr algn="just"/>
            <a:r>
              <a:rPr lang="en-US" sz="2800" dirty="0" smtClean="0">
                <a:latin typeface="Times New Roman" panose="02020603050405020304" pitchFamily="18" charset="0"/>
                <a:cs typeface="Times New Roman" panose="02020603050405020304" pitchFamily="18" charset="0"/>
              </a:rPr>
              <a:t>	Bản </a:t>
            </a:r>
            <a:r>
              <a:rPr lang="en-US" sz="2800" dirty="0">
                <a:latin typeface="Times New Roman" panose="02020603050405020304" pitchFamily="18" charset="0"/>
                <a:cs typeface="Times New Roman" panose="02020603050405020304" pitchFamily="18" charset="0"/>
              </a:rPr>
              <a:t>thân thiếu kiến thức và kinh nghiệm trong việc lập trình và sự hiểu biết về nghiệp vụ vay vốn của ngân hàng còn hạn chế nên chương trình vẫn chưa đáp ứng được các nhu cầu của thực tế.</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70197"/>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a:stretch>
            <a:fillRect/>
          </a:stretch>
        </p:blipFill>
        <p:spPr>
          <a:xfrm>
            <a:off x="0" y="30480"/>
            <a:ext cx="12192000" cy="6827520"/>
          </a:xfrm>
          <a:prstGeom prst="rect">
            <a:avLst/>
          </a:prstGeom>
        </p:spPr>
      </p:pic>
      <p:sp>
        <p:nvSpPr>
          <p:cNvPr id="3" name="TextBox 2"/>
          <p:cNvSpPr txBox="1"/>
          <p:nvPr/>
        </p:nvSpPr>
        <p:spPr>
          <a:xfrm>
            <a:off x="4776951" y="346842"/>
            <a:ext cx="6053959"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KẾT LUẬN</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93228" y="1560786"/>
            <a:ext cx="9837682" cy="3539430"/>
          </a:xfrm>
          <a:prstGeom prst="rect">
            <a:avLst/>
          </a:prstGeom>
          <a:noFill/>
        </p:spPr>
        <p:txBody>
          <a:bodyPr wrap="square" rtlCol="0">
            <a:spAutoFit/>
          </a:bodyPr>
          <a:lstStyle/>
          <a:p>
            <a:pPr marL="457200" lvl="0" indent="-4572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Hướng phát triển</a:t>
            </a:r>
          </a:p>
          <a:p>
            <a:pPr algn="just"/>
            <a:r>
              <a:rPr lang="en-US" sz="2800" dirty="0" smtClean="0">
                <a:latin typeface="Times New Roman" panose="02020603050405020304" pitchFamily="18" charset="0"/>
                <a:cs typeface="Times New Roman" panose="02020603050405020304" pitchFamily="18" charset="0"/>
              </a:rPr>
              <a:t>	Khắc </a:t>
            </a:r>
            <a:r>
              <a:rPr lang="en-US" sz="2800" dirty="0">
                <a:latin typeface="Times New Roman" panose="02020603050405020304" pitchFamily="18" charset="0"/>
                <a:cs typeface="Times New Roman" panose="02020603050405020304" pitchFamily="18" charset="0"/>
              </a:rPr>
              <a:t>phục những hạn chế trên để hệ thống ngày một hoàn thiện hơn.</a:t>
            </a:r>
          </a:p>
          <a:p>
            <a:pPr algn="just"/>
            <a:r>
              <a:rPr lang="en-US" sz="2800" dirty="0" smtClean="0">
                <a:latin typeface="Times New Roman" panose="02020603050405020304" pitchFamily="18" charset="0"/>
                <a:cs typeface="Times New Roman" panose="02020603050405020304" pitchFamily="18" charset="0"/>
              </a:rPr>
              <a:t>	Trong </a:t>
            </a:r>
            <a:r>
              <a:rPr lang="en-US" sz="2800" dirty="0">
                <a:latin typeface="Times New Roman" panose="02020603050405020304" pitchFamily="18" charset="0"/>
                <a:cs typeface="Times New Roman" panose="02020603050405020304" pitchFamily="18" charset="0"/>
              </a:rPr>
              <a:t>tương lai em sẽ tiếp tục nghiên cứu đề tài này, mở rộng và phát triển thêm một số tính năng nhằm đáp ứng sự hoàn thiện trong quá trình vay vốn. Tạo ra được 1 phần mềm ứng dụng linh hoạt vào thực tế.</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728730"/>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 (2).jpg"/>
          <p:cNvPicPr>
            <a:picLocks noChangeAspect="1"/>
          </p:cNvPicPr>
          <p:nvPr/>
        </p:nvPicPr>
        <p:blipFill>
          <a:blip r:embed="rId2"/>
          <a:stretch>
            <a:fillRect/>
          </a:stretch>
        </p:blipFill>
        <p:spPr>
          <a:xfrm>
            <a:off x="0" y="0"/>
            <a:ext cx="12228394" cy="6858000"/>
          </a:xfrm>
          <a:prstGeom prst="rect">
            <a:avLst/>
          </a:prstGeom>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lum contrast="-100000"/>
          </a:blip>
          <a:tile tx="0" ty="0" sx="100000" sy="100000" flip="none" algn="tl"/>
        </a:blipFill>
        <a:effectLst/>
      </p:bgPr>
    </p:bg>
    <p:spTree>
      <p:nvGrpSpPr>
        <p:cNvPr id="1" name=""/>
        <p:cNvGrpSpPr/>
        <p:nvPr/>
      </p:nvGrpSpPr>
      <p:grpSpPr>
        <a:xfrm>
          <a:off x="0" y="0"/>
          <a:ext cx="0" cy="0"/>
          <a:chOff x="0" y="0"/>
          <a:chExt cx="0" cy="0"/>
        </a:xfrm>
      </p:grpSpPr>
      <p:pic>
        <p:nvPicPr>
          <p:cNvPr id="2" name="Picture 1" descr="christmas-powerpoint-background-free.jpg"/>
          <p:cNvPicPr>
            <a:picLocks noChangeAspect="1"/>
          </p:cNvPicPr>
          <p:nvPr/>
        </p:nvPicPr>
        <p:blipFill>
          <a:blip r:embed="rId3"/>
          <a:stretch>
            <a:fillRect/>
          </a:stretch>
        </p:blipFill>
        <p:spPr>
          <a:xfrm>
            <a:off x="-178260" y="152400"/>
            <a:ext cx="12192000" cy="6858000"/>
          </a:xfrm>
          <a:prstGeom prst="rect">
            <a:avLst/>
          </a:prstGeom>
        </p:spPr>
      </p:pic>
      <p:cxnSp>
        <p:nvCxnSpPr>
          <p:cNvPr id="4" name="Straight Connector 3"/>
          <p:cNvCxnSpPr/>
          <p:nvPr/>
        </p:nvCxnSpPr>
        <p:spPr>
          <a:xfrm>
            <a:off x="2133600" y="914400"/>
            <a:ext cx="8432800"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048000" y="304802"/>
            <a:ext cx="6400800" cy="584775"/>
          </a:xfrm>
          <a:prstGeom prst="rect">
            <a:avLst/>
          </a:prstGeom>
          <a:noFill/>
        </p:spPr>
        <p:txBody>
          <a:bodyPr wrap="square" rtlCol="0">
            <a:spAutoFit/>
          </a:bodyPr>
          <a:lstStyle/>
          <a:p>
            <a:pPr algn="ctr"/>
            <a:r>
              <a:rPr lang="en-US" sz="3200" b="1" smtClean="0">
                <a:latin typeface="Times New Roman" pitchFamily="18" charset="0"/>
                <a:cs typeface="Times New Roman" pitchFamily="18" charset="0"/>
              </a:rPr>
              <a:t>NỘI DUNG</a:t>
            </a:r>
            <a:endParaRPr lang="en-US" sz="3200" b="1">
              <a:latin typeface="Times New Roman" pitchFamily="18" charset="0"/>
              <a:cs typeface="Times New Roman" pitchFamily="18" charset="0"/>
            </a:endParaRPr>
          </a:p>
        </p:txBody>
      </p:sp>
      <p:sp>
        <p:nvSpPr>
          <p:cNvPr id="12" name="Rounded Rectangle 11"/>
          <p:cNvSpPr/>
          <p:nvPr/>
        </p:nvSpPr>
        <p:spPr>
          <a:xfrm>
            <a:off x="2264016" y="1600200"/>
            <a:ext cx="8626897" cy="533400"/>
          </a:xfrm>
          <a:prstGeom prst="round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smtClean="0">
                <a:solidFill>
                  <a:schemeClr val="tx1"/>
                </a:solidFill>
                <a:latin typeface="Times New Roman" pitchFamily="18" charset="0"/>
                <a:cs typeface="Times New Roman" pitchFamily="18" charset="0"/>
              </a:rPr>
              <a:t>      Tổng quan về chương trình quản lý tiền vay</a:t>
            </a:r>
          </a:p>
        </p:txBody>
      </p:sp>
      <p:sp>
        <p:nvSpPr>
          <p:cNvPr id="15" name="Rounded Rectangle 14"/>
          <p:cNvSpPr/>
          <p:nvPr/>
        </p:nvSpPr>
        <p:spPr>
          <a:xfrm>
            <a:off x="2568816" y="2590801"/>
            <a:ext cx="8880020" cy="533400"/>
          </a:xfrm>
          <a:prstGeom prst="round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smtClean="0">
                <a:solidFill>
                  <a:schemeClr val="tx1"/>
                </a:solidFill>
                <a:latin typeface="Times New Roman" pitchFamily="18" charset="0"/>
                <a:cs typeface="Times New Roman" pitchFamily="18" charset="0"/>
              </a:rPr>
              <a:t>        Phân tích thiết kế hệ thông quản lý tiền vay </a:t>
            </a:r>
          </a:p>
        </p:txBody>
      </p:sp>
      <p:sp>
        <p:nvSpPr>
          <p:cNvPr id="16" name="Rounded Rectangle 15"/>
          <p:cNvSpPr/>
          <p:nvPr/>
        </p:nvSpPr>
        <p:spPr>
          <a:xfrm>
            <a:off x="2467216" y="3581400"/>
            <a:ext cx="8857732" cy="533400"/>
          </a:xfrm>
          <a:prstGeom prst="round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smtClean="0">
                <a:solidFill>
                  <a:schemeClr val="tx1"/>
                </a:solidFill>
                <a:latin typeface="Times New Roman" pitchFamily="18" charset="0"/>
                <a:cs typeface="Times New Roman" pitchFamily="18" charset="0"/>
              </a:rPr>
              <a:t>       Xây dựng chương trình</a:t>
            </a:r>
          </a:p>
        </p:txBody>
      </p:sp>
      <p:sp>
        <p:nvSpPr>
          <p:cNvPr id="17" name="Rounded Rectangle 16"/>
          <p:cNvSpPr/>
          <p:nvPr/>
        </p:nvSpPr>
        <p:spPr>
          <a:xfrm>
            <a:off x="1959215" y="4572000"/>
            <a:ext cx="8531379" cy="533400"/>
          </a:xfrm>
          <a:prstGeom prst="round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smtClean="0">
                <a:solidFill>
                  <a:schemeClr val="tx1"/>
                </a:solidFill>
                <a:latin typeface="Times New Roman" pitchFamily="18" charset="0"/>
                <a:cs typeface="Times New Roman" pitchFamily="18" charset="0"/>
              </a:rPr>
              <a:t>	Kết luận</a:t>
            </a:r>
          </a:p>
        </p:txBody>
      </p:sp>
      <p:sp>
        <p:nvSpPr>
          <p:cNvPr id="18" name="Oval 17"/>
          <p:cNvSpPr/>
          <p:nvPr/>
        </p:nvSpPr>
        <p:spPr>
          <a:xfrm>
            <a:off x="1654416" y="1600200"/>
            <a:ext cx="812800" cy="533400"/>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itchFamily="18" charset="0"/>
                <a:cs typeface="Times New Roman" pitchFamily="18" charset="0"/>
              </a:rPr>
              <a:t>1</a:t>
            </a:r>
          </a:p>
        </p:txBody>
      </p:sp>
      <p:sp>
        <p:nvSpPr>
          <p:cNvPr id="19" name="Oval 18"/>
          <p:cNvSpPr/>
          <p:nvPr/>
        </p:nvSpPr>
        <p:spPr>
          <a:xfrm>
            <a:off x="1959216" y="2590801"/>
            <a:ext cx="812800" cy="533400"/>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latin typeface="Times New Roman" pitchFamily="18" charset="0"/>
                <a:cs typeface="Times New Roman" pitchFamily="18" charset="0"/>
              </a:rPr>
              <a:t>2</a:t>
            </a:r>
            <a:endParaRPr lang="en-US" sz="2400">
              <a:solidFill>
                <a:schemeClr val="tx1"/>
              </a:solidFill>
              <a:latin typeface="Times New Roman" pitchFamily="18" charset="0"/>
              <a:cs typeface="Times New Roman" pitchFamily="18" charset="0"/>
            </a:endParaRPr>
          </a:p>
        </p:txBody>
      </p:sp>
      <p:sp>
        <p:nvSpPr>
          <p:cNvPr id="20" name="Oval 19"/>
          <p:cNvSpPr/>
          <p:nvPr/>
        </p:nvSpPr>
        <p:spPr>
          <a:xfrm>
            <a:off x="1857616" y="3581400"/>
            <a:ext cx="812800" cy="533400"/>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latin typeface="Times New Roman" pitchFamily="18" charset="0"/>
                <a:cs typeface="Times New Roman" pitchFamily="18" charset="0"/>
              </a:rPr>
              <a:t>3</a:t>
            </a:r>
            <a:endParaRPr lang="en-US" sz="2400">
              <a:solidFill>
                <a:schemeClr val="tx1"/>
              </a:solidFill>
              <a:latin typeface="Times New Roman" pitchFamily="18" charset="0"/>
              <a:cs typeface="Times New Roman" pitchFamily="18" charset="0"/>
            </a:endParaRPr>
          </a:p>
        </p:txBody>
      </p:sp>
      <p:sp>
        <p:nvSpPr>
          <p:cNvPr id="21" name="Oval 20"/>
          <p:cNvSpPr/>
          <p:nvPr/>
        </p:nvSpPr>
        <p:spPr>
          <a:xfrm>
            <a:off x="1349616" y="4572000"/>
            <a:ext cx="812800" cy="533400"/>
          </a:xfrm>
          <a:prstGeom prst="ellipse">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latin typeface="Times New Roman" pitchFamily="18" charset="0"/>
                <a:cs typeface="Times New Roman" pitchFamily="18" charset="0"/>
              </a:rPr>
              <a:t>4</a:t>
            </a:r>
            <a:endParaRPr lang="en-US" sz="2400">
              <a:solidFill>
                <a:schemeClr val="tx1"/>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ristmas-powerpoint-background-free.jpg"/>
          <p:cNvPicPr>
            <a:picLocks noChangeAspect="1"/>
          </p:cNvPicPr>
          <p:nvPr/>
        </p:nvPicPr>
        <p:blipFill>
          <a:blip r:embed="rId2"/>
          <a:stretch>
            <a:fillRect/>
          </a:stretch>
        </p:blipFill>
        <p:spPr>
          <a:xfrm>
            <a:off x="0" y="0"/>
            <a:ext cx="12192000" cy="6858000"/>
          </a:xfrm>
          <a:prstGeom prst="rect">
            <a:avLst/>
          </a:prstGeom>
        </p:spPr>
      </p:pic>
      <p:sp>
        <p:nvSpPr>
          <p:cNvPr id="3" name="TextBox 2"/>
          <p:cNvSpPr txBox="1"/>
          <p:nvPr/>
        </p:nvSpPr>
        <p:spPr>
          <a:xfrm>
            <a:off x="1523413" y="344726"/>
            <a:ext cx="9394796" cy="1077218"/>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TỔNG QUAN </a:t>
            </a:r>
            <a:r>
              <a:rPr lang="en-US" sz="3200" b="1" smtClean="0">
                <a:latin typeface="Times New Roman" panose="02020603050405020304" pitchFamily="18" charset="0"/>
                <a:cs typeface="Times New Roman" panose="02020603050405020304" pitchFamily="18" charset="0"/>
              </a:rPr>
              <a:t>VỀ CHƯƠNG TÌNH QUẢN LÝ TIỀN VAY</a:t>
            </a:r>
            <a:endParaRPr lang="en-US"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25947" y="1954689"/>
            <a:ext cx="10689020" cy="3539430"/>
          </a:xfrm>
          <a:prstGeom prst="rect">
            <a:avLst/>
          </a:prstGeom>
          <a:noFill/>
        </p:spPr>
        <p:txBody>
          <a:bodyPr wrap="square" rtlCol="0">
            <a:spAutoFit/>
          </a:bodyPr>
          <a:lstStyle/>
          <a:p>
            <a:pPr marL="457200" indent="-457200">
              <a:buFont typeface="Wingdings" panose="05000000000000000000" pitchFamily="2" charset="2"/>
              <a:buChar char="ü"/>
            </a:pPr>
            <a:r>
              <a:rPr lang="en-US" sz="3200" b="1" dirty="0" smtClean="0">
                <a:latin typeface="Times New Roman" panose="02020603050405020304" pitchFamily="18" charset="0"/>
                <a:cs typeface="Times New Roman" panose="02020603050405020304" pitchFamily="18" charset="0"/>
              </a:rPr>
              <a:t>Khái niệm tiền vay ngân hàng</a:t>
            </a: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Tiền </a:t>
            </a:r>
            <a:r>
              <a:rPr lang="en-US" sz="3200" dirty="0">
                <a:latin typeface="Times New Roman" panose="02020603050405020304" pitchFamily="18" charset="0"/>
                <a:cs typeface="Times New Roman" panose="02020603050405020304" pitchFamily="18" charset="0"/>
              </a:rPr>
              <a:t>cho vay là món nợ của cá nhân hay doanh nghiệp đối với ngân hàng, </a:t>
            </a:r>
            <a:r>
              <a:rPr lang="en-US" sz="3200" dirty="0" smtClean="0">
                <a:latin typeface="Times New Roman" panose="02020603050405020304" pitchFamily="18" charset="0"/>
                <a:cs typeface="Times New Roman" panose="02020603050405020304" pitchFamily="18" charset="0"/>
              </a:rPr>
              <a:t>là tài </a:t>
            </a:r>
            <a:r>
              <a:rPr lang="en-US" sz="3200" dirty="0">
                <a:latin typeface="Times New Roman" panose="02020603050405020304" pitchFamily="18" charset="0"/>
                <a:cs typeface="Times New Roman" panose="02020603050405020304" pitchFamily="18" charset="0"/>
              </a:rPr>
              <a:t>sản – nhân tố quan trọng đem lại thu nhập cho ngân hàng</a:t>
            </a:r>
            <a:r>
              <a:rPr lang="en-US" sz="3200" dirty="0" smtClean="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Hoạt động cho vay được thực hiện khi khách hàng có đủ điều kiện vay vốn.</a:t>
            </a: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ristmas-powerpoint-background-free.jpg"/>
          <p:cNvPicPr>
            <a:picLocks noChangeAspect="1"/>
          </p:cNvPicPr>
          <p:nvPr/>
        </p:nvPicPr>
        <p:blipFill>
          <a:blip r:embed="rId2"/>
          <a:stretch>
            <a:fillRect/>
          </a:stretch>
        </p:blipFill>
        <p:spPr>
          <a:xfrm>
            <a:off x="0" y="0"/>
            <a:ext cx="12192000" cy="6858000"/>
          </a:xfrm>
          <a:prstGeom prst="rect">
            <a:avLst/>
          </a:prstGeom>
        </p:spPr>
      </p:pic>
      <p:sp>
        <p:nvSpPr>
          <p:cNvPr id="3" name="TextBox 2"/>
          <p:cNvSpPr txBox="1"/>
          <p:nvPr/>
        </p:nvSpPr>
        <p:spPr>
          <a:xfrm>
            <a:off x="1523413" y="344726"/>
            <a:ext cx="9394796" cy="1077218"/>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TỔNG QUAN </a:t>
            </a:r>
            <a:r>
              <a:rPr lang="en-US" sz="3200" b="1" smtClean="0">
                <a:latin typeface="Times New Roman" panose="02020603050405020304" pitchFamily="18" charset="0"/>
                <a:cs typeface="Times New Roman" panose="02020603050405020304" pitchFamily="18" charset="0"/>
              </a:rPr>
              <a:t>VỀ CHƯƠNG TÌNH QUẢN LÝ TIỀN VAY</a:t>
            </a:r>
            <a:endParaRPr lang="en-US" sz="3200" b="1" dirty="0">
              <a:latin typeface="Times New Roman" panose="02020603050405020304" pitchFamily="18" charset="0"/>
              <a:cs typeface="Times New Roman" panose="02020603050405020304" pitchFamily="18" charset="0"/>
            </a:endParaRPr>
          </a:p>
        </p:txBody>
      </p:sp>
      <p:sp>
        <p:nvSpPr>
          <p:cNvPr id="5" name="Pentagon 4"/>
          <p:cNvSpPr/>
          <p:nvPr/>
        </p:nvSpPr>
        <p:spPr>
          <a:xfrm>
            <a:off x="1637731" y="2320119"/>
            <a:ext cx="2729553" cy="113276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itchFamily="18" charset="0"/>
                <a:cs typeface="Times New Roman" pitchFamily="18" charset="0"/>
              </a:rPr>
              <a:t>LẬP HỒ SƠ VAY VỐN</a:t>
            </a:r>
            <a:endParaRPr lang="en-US" sz="2000" b="1">
              <a:solidFill>
                <a:schemeClr val="tx1"/>
              </a:solidFill>
              <a:latin typeface="Times New Roman" pitchFamily="18" charset="0"/>
              <a:cs typeface="Times New Roman" pitchFamily="18" charset="0"/>
            </a:endParaRPr>
          </a:p>
        </p:txBody>
      </p:sp>
      <p:sp>
        <p:nvSpPr>
          <p:cNvPr id="7" name="Chevron 6"/>
          <p:cNvSpPr/>
          <p:nvPr/>
        </p:nvSpPr>
        <p:spPr>
          <a:xfrm>
            <a:off x="4640239" y="2306472"/>
            <a:ext cx="3138985" cy="1160060"/>
          </a:xfrm>
          <a:prstGeom prst="chevro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itchFamily="18" charset="0"/>
                <a:cs typeface="Times New Roman" pitchFamily="18" charset="0"/>
              </a:rPr>
              <a:t>PHÂN TÍCH TÍN DỤNG</a:t>
            </a:r>
            <a:endParaRPr lang="en-US" sz="2000" b="1">
              <a:solidFill>
                <a:schemeClr val="tx1"/>
              </a:solidFill>
              <a:latin typeface="Times New Roman" pitchFamily="18" charset="0"/>
              <a:cs typeface="Times New Roman" pitchFamily="18" charset="0"/>
            </a:endParaRPr>
          </a:p>
        </p:txBody>
      </p:sp>
      <p:sp>
        <p:nvSpPr>
          <p:cNvPr id="10" name="Chevron 9"/>
          <p:cNvSpPr/>
          <p:nvPr/>
        </p:nvSpPr>
        <p:spPr>
          <a:xfrm>
            <a:off x="8013509" y="2320120"/>
            <a:ext cx="3477906" cy="1160060"/>
          </a:xfrm>
          <a:prstGeom prst="chevr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itchFamily="18" charset="0"/>
                <a:cs typeface="Times New Roman" pitchFamily="18" charset="0"/>
              </a:rPr>
              <a:t>RA QUYẾT ĐỊNH TÍN DỤNG</a:t>
            </a:r>
            <a:endParaRPr lang="en-US" sz="2000" b="1">
              <a:solidFill>
                <a:schemeClr val="tx1"/>
              </a:solidFill>
              <a:latin typeface="Times New Roman" pitchFamily="18" charset="0"/>
              <a:cs typeface="Times New Roman" pitchFamily="18" charset="0"/>
            </a:endParaRPr>
          </a:p>
        </p:txBody>
      </p:sp>
      <p:sp>
        <p:nvSpPr>
          <p:cNvPr id="11" name="Chevron 10"/>
          <p:cNvSpPr/>
          <p:nvPr/>
        </p:nvSpPr>
        <p:spPr>
          <a:xfrm>
            <a:off x="1585414" y="4328615"/>
            <a:ext cx="2781869" cy="1130489"/>
          </a:xfrm>
          <a:prstGeom prst="chevr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itchFamily="18" charset="0"/>
                <a:cs typeface="Times New Roman" pitchFamily="18" charset="0"/>
              </a:rPr>
              <a:t>GIẢI NGÂN</a:t>
            </a:r>
            <a:endParaRPr lang="en-US" sz="2000" b="1">
              <a:solidFill>
                <a:schemeClr val="tx1"/>
              </a:solidFill>
              <a:latin typeface="Times New Roman" pitchFamily="18" charset="0"/>
              <a:cs typeface="Times New Roman" pitchFamily="18" charset="0"/>
            </a:endParaRPr>
          </a:p>
        </p:txBody>
      </p:sp>
      <p:sp>
        <p:nvSpPr>
          <p:cNvPr id="12" name="Chevron 11"/>
          <p:cNvSpPr/>
          <p:nvPr/>
        </p:nvSpPr>
        <p:spPr>
          <a:xfrm>
            <a:off x="4656161" y="4314966"/>
            <a:ext cx="2959290" cy="1187355"/>
          </a:xfrm>
          <a:prstGeom prst="chevro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itchFamily="18" charset="0"/>
                <a:cs typeface="Times New Roman" pitchFamily="18" charset="0"/>
              </a:rPr>
              <a:t>GIÁM SÁT TÍN DỤNG</a:t>
            </a:r>
            <a:endParaRPr lang="en-US" sz="2000" b="1">
              <a:solidFill>
                <a:schemeClr val="tx1"/>
              </a:solidFill>
              <a:latin typeface="Times New Roman" pitchFamily="18" charset="0"/>
              <a:cs typeface="Times New Roman" pitchFamily="18" charset="0"/>
            </a:endParaRPr>
          </a:p>
        </p:txBody>
      </p:sp>
      <p:sp>
        <p:nvSpPr>
          <p:cNvPr id="13" name="Chevron 12"/>
          <p:cNvSpPr/>
          <p:nvPr/>
        </p:nvSpPr>
        <p:spPr>
          <a:xfrm>
            <a:off x="7904328" y="4301319"/>
            <a:ext cx="3164006" cy="1187355"/>
          </a:xfrm>
          <a:prstGeom prst="chevro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itchFamily="18" charset="0"/>
                <a:cs typeface="Times New Roman" pitchFamily="18" charset="0"/>
              </a:rPr>
              <a:t>THANH LÝ HỢP ĐỒNG</a:t>
            </a:r>
            <a:endParaRPr lang="en-US" sz="2000" b="1">
              <a:solidFill>
                <a:schemeClr val="tx1"/>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ristmas-powerpoint-background-free.jpg"/>
          <p:cNvPicPr>
            <a:picLocks noChangeAspect="1"/>
          </p:cNvPicPr>
          <p:nvPr/>
        </p:nvPicPr>
        <p:blipFill>
          <a:blip r:embed="rId2"/>
          <a:stretch>
            <a:fillRect/>
          </a:stretch>
        </p:blipFill>
        <p:spPr>
          <a:xfrm>
            <a:off x="0" y="0"/>
            <a:ext cx="12192000" cy="6858000"/>
          </a:xfrm>
          <a:prstGeom prst="rect">
            <a:avLst/>
          </a:prstGeom>
        </p:spPr>
      </p:pic>
      <p:sp>
        <p:nvSpPr>
          <p:cNvPr id="3" name="TextBox 2"/>
          <p:cNvSpPr txBox="1"/>
          <p:nvPr/>
        </p:nvSpPr>
        <p:spPr>
          <a:xfrm>
            <a:off x="1523413" y="344726"/>
            <a:ext cx="9394796" cy="1077218"/>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TỔNG QUAN </a:t>
            </a:r>
            <a:r>
              <a:rPr lang="en-US" sz="3200" b="1" smtClean="0">
                <a:latin typeface="Times New Roman" panose="02020603050405020304" pitchFamily="18" charset="0"/>
                <a:cs typeface="Times New Roman" panose="02020603050405020304" pitchFamily="18" charset="0"/>
              </a:rPr>
              <a:t>VỀ CHƯƠNG TÌNH QUẢN LÝ TIỀN VAY</a:t>
            </a:r>
            <a:endParaRPr lang="en-US"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78424" y="1927394"/>
            <a:ext cx="9867331" cy="3046988"/>
          </a:xfrm>
          <a:prstGeom prst="rect">
            <a:avLst/>
          </a:prstGeom>
          <a:noFill/>
        </p:spPr>
        <p:txBody>
          <a:bodyPr wrap="square" rtlCol="0">
            <a:spAutoFit/>
          </a:bodyPr>
          <a:lstStyle/>
          <a:p>
            <a:pPr marL="457200" indent="-457200">
              <a:buFont typeface="Wingdings" panose="05000000000000000000" pitchFamily="2" charset="2"/>
              <a:buChar char="ü"/>
            </a:pPr>
            <a:r>
              <a:rPr lang="en-US" sz="3200" b="1" smtClean="0">
                <a:latin typeface="Times New Roman" panose="02020603050405020304" pitchFamily="18" charset="0"/>
                <a:cs typeface="Times New Roman" panose="02020603050405020304" pitchFamily="18" charset="0"/>
              </a:rPr>
              <a:t>Phương pháp tính lãi vay theo dư nợ giảm dần</a:t>
            </a:r>
          </a:p>
          <a:p>
            <a:pPr marL="457200" indent="-457200"/>
            <a:endParaRPr lang="en-US" sz="3200" b="1" dirty="0" smtClean="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a:t>
            </a:r>
            <a:r>
              <a:rPr lang="en-US" sz="3200" smtClean="0">
                <a:latin typeface="Times New Roman" panose="02020603050405020304" pitchFamily="18" charset="0"/>
                <a:cs typeface="Times New Roman" panose="02020603050405020304" pitchFamily="18" charset="0"/>
              </a:rPr>
              <a:t> - Tiền gốc hàng tháng = Số tiền vay / số tháng vay</a:t>
            </a:r>
          </a:p>
          <a:p>
            <a:r>
              <a:rPr lang="en-US" sz="3200" smtClean="0">
                <a:latin typeface="Times New Roman" panose="02020603050405020304" pitchFamily="18" charset="0"/>
                <a:cs typeface="Times New Roman" panose="02020603050405020304" pitchFamily="18" charset="0"/>
              </a:rPr>
              <a:t>  - Tiền lãi tháng đầu = (Số tiền vay*Lãi suất vay)/12</a:t>
            </a:r>
          </a:p>
          <a:p>
            <a:r>
              <a:rPr lang="en-US" sz="3200" smtClean="0">
                <a:latin typeface="Times New Roman" panose="02020603050405020304" pitchFamily="18" charset="0"/>
                <a:cs typeface="Times New Roman" panose="02020603050405020304" pitchFamily="18" charset="0"/>
              </a:rPr>
              <a:t>  - Tiền lãi các tháng tiếp theo </a:t>
            </a:r>
          </a:p>
          <a:p>
            <a:r>
              <a:rPr lang="en-US" sz="3200" smtClean="0">
                <a:latin typeface="Times New Roman" panose="02020603050405020304" pitchFamily="18" charset="0"/>
                <a:cs typeface="Times New Roman" panose="02020603050405020304" pitchFamily="18" charset="0"/>
              </a:rPr>
              <a:t>              = (Số tiền gốc còn lại*Lãi suất vay)/12</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ristmas-powerpoint-background-free.jpg"/>
          <p:cNvPicPr>
            <a:picLocks noChangeAspect="1"/>
          </p:cNvPicPr>
          <p:nvPr/>
        </p:nvPicPr>
        <p:blipFill>
          <a:blip r:embed="rId2"/>
          <a:stretch>
            <a:fillRect/>
          </a:stretch>
        </p:blipFill>
        <p:spPr>
          <a:xfrm>
            <a:off x="0" y="0"/>
            <a:ext cx="12192000" cy="6858000"/>
          </a:xfrm>
          <a:prstGeom prst="rect">
            <a:avLst/>
          </a:prstGeom>
        </p:spPr>
      </p:pic>
      <p:sp>
        <p:nvSpPr>
          <p:cNvPr id="3" name="TextBox 2"/>
          <p:cNvSpPr txBox="1"/>
          <p:nvPr/>
        </p:nvSpPr>
        <p:spPr>
          <a:xfrm>
            <a:off x="1523413" y="344726"/>
            <a:ext cx="9394796" cy="1077218"/>
          </a:xfrm>
          <a:prstGeom prst="rect">
            <a:avLst/>
          </a:prstGeom>
          <a:noFill/>
        </p:spPr>
        <p:txBody>
          <a:bodyPr wrap="square" rtlCol="0">
            <a:spAutoFit/>
          </a:bodyPr>
          <a:lstStyle/>
          <a:p>
            <a:pPr algn="ctr"/>
            <a:r>
              <a:rPr lang="en-US" sz="3200" b="1" smtClean="0">
                <a:latin typeface="Times New Roman" panose="02020603050405020304" pitchFamily="18" charset="0"/>
                <a:cs typeface="Times New Roman" panose="02020603050405020304" pitchFamily="18" charset="0"/>
              </a:rPr>
              <a:t>PHÂN TÍCH THIẾT KẾ HỆ THÔNG QUẢN LÝ TIỀN VAY</a:t>
            </a:r>
            <a:endParaRPr lang="en-US"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366901" y="1638757"/>
            <a:ext cx="6921061" cy="605935"/>
          </a:xfrm>
          <a:prstGeom prst="rect">
            <a:avLst/>
          </a:prstGeom>
          <a:noFill/>
        </p:spPr>
        <p:txBody>
          <a:bodyPr wrap="square" rtlCol="0">
            <a:spAutoFit/>
          </a:bodyPr>
          <a:lstStyle/>
          <a:p>
            <a:pPr marL="457200" indent="-457200">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 Biểu đồ phân cấp chức năng</a:t>
            </a:r>
          </a:p>
        </p:txBody>
      </p:sp>
      <p:pic>
        <p:nvPicPr>
          <p:cNvPr id="6" name="Picture 5" descr="đinhinh.PNG"/>
          <p:cNvPicPr>
            <a:picLocks noChangeAspect="1"/>
          </p:cNvPicPr>
          <p:nvPr/>
        </p:nvPicPr>
        <p:blipFill>
          <a:blip r:embed="rId3"/>
          <a:stretch>
            <a:fillRect/>
          </a:stretch>
        </p:blipFill>
        <p:spPr>
          <a:xfrm>
            <a:off x="1255404" y="2169993"/>
            <a:ext cx="10195067" cy="4380932"/>
          </a:xfrm>
          <a:prstGeom prst="rect">
            <a:avLst/>
          </a:prstGeom>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ristmas-powerpoint-background-free.jpg"/>
          <p:cNvPicPr>
            <a:picLocks noChangeAspect="1"/>
          </p:cNvPicPr>
          <p:nvPr/>
        </p:nvPicPr>
        <p:blipFill>
          <a:blip r:embed="rId2"/>
          <a:stretch>
            <a:fillRect/>
          </a:stretch>
        </p:blipFill>
        <p:spPr>
          <a:xfrm>
            <a:off x="0" y="0"/>
            <a:ext cx="12192000" cy="6858000"/>
          </a:xfrm>
          <a:prstGeom prst="rect">
            <a:avLst/>
          </a:prstGeom>
        </p:spPr>
      </p:pic>
      <p:sp>
        <p:nvSpPr>
          <p:cNvPr id="3" name="TextBox 2"/>
          <p:cNvSpPr txBox="1"/>
          <p:nvPr/>
        </p:nvSpPr>
        <p:spPr>
          <a:xfrm>
            <a:off x="1523413" y="344726"/>
            <a:ext cx="9394796" cy="1077218"/>
          </a:xfrm>
          <a:prstGeom prst="rect">
            <a:avLst/>
          </a:prstGeom>
          <a:noFill/>
        </p:spPr>
        <p:txBody>
          <a:bodyPr wrap="square" rtlCol="0">
            <a:spAutoFit/>
          </a:bodyPr>
          <a:lstStyle/>
          <a:p>
            <a:pPr algn="ctr"/>
            <a:r>
              <a:rPr lang="en-US" sz="3200" b="1" smtClean="0">
                <a:latin typeface="Times New Roman" panose="02020603050405020304" pitchFamily="18" charset="0"/>
                <a:cs typeface="Times New Roman" panose="02020603050405020304" pitchFamily="18" charset="0"/>
              </a:rPr>
              <a:t>PHÂN TÍCH THIẾT KẾ HỆ THÔNG QUẢN LÝ TIỀN VAY</a:t>
            </a:r>
            <a:endParaRPr lang="en-US"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366901" y="1638757"/>
            <a:ext cx="8186532"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 Biểu </a:t>
            </a:r>
            <a:r>
              <a:rPr lang="en-US" sz="3200" smtClean="0">
                <a:latin typeface="Times New Roman" panose="02020603050405020304" pitchFamily="18" charset="0"/>
                <a:cs typeface="Times New Roman" panose="02020603050405020304" pitchFamily="18" charset="0"/>
              </a:rPr>
              <a:t>đồ luồng dữ liệu mức khung cảnh</a:t>
            </a:r>
            <a:endParaRPr lang="en-US" sz="3200" dirty="0" smtClean="0">
              <a:latin typeface="Times New Roman" panose="02020603050405020304" pitchFamily="18" charset="0"/>
              <a:cs typeface="Times New Roman" panose="02020603050405020304" pitchFamily="18" charset="0"/>
            </a:endParaRPr>
          </a:p>
        </p:txBody>
      </p:sp>
      <p:pic>
        <p:nvPicPr>
          <p:cNvPr id="7" name="Picture 6" descr="ngucanhchuan.PNG"/>
          <p:cNvPicPr>
            <a:picLocks noChangeAspect="1"/>
          </p:cNvPicPr>
          <p:nvPr/>
        </p:nvPicPr>
        <p:blipFill>
          <a:blip r:embed="rId3"/>
          <a:stretch>
            <a:fillRect/>
          </a:stretch>
        </p:blipFill>
        <p:spPr>
          <a:xfrm>
            <a:off x="1068697" y="2224586"/>
            <a:ext cx="10413998" cy="4312692"/>
          </a:xfrm>
          <a:prstGeom prst="rect">
            <a:avLst/>
          </a:prstGeom>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jpg"/>
          <p:cNvPicPr>
            <a:picLocks noChangeAspect="1"/>
          </p:cNvPicPr>
          <p:nvPr/>
        </p:nvPicPr>
        <p:blipFill>
          <a:blip r:embed="rId2"/>
          <a:stretch>
            <a:fillRect/>
          </a:stretch>
        </p:blipFill>
        <p:spPr>
          <a:xfrm>
            <a:off x="0" y="0"/>
            <a:ext cx="12192000" cy="6858000"/>
          </a:xfrm>
          <a:prstGeom prst="rect">
            <a:avLst/>
          </a:prstGeom>
        </p:spPr>
      </p:pic>
      <p:sp>
        <p:nvSpPr>
          <p:cNvPr id="3" name="TextBox 2"/>
          <p:cNvSpPr txBox="1"/>
          <p:nvPr/>
        </p:nvSpPr>
        <p:spPr>
          <a:xfrm>
            <a:off x="2185766" y="410459"/>
            <a:ext cx="8186532" cy="584775"/>
          </a:xfrm>
          <a:prstGeom prst="rect">
            <a:avLst/>
          </a:prstGeom>
          <a:noFill/>
        </p:spPr>
        <p:txBody>
          <a:bodyPr wrap="square" rtlCol="0">
            <a:spAutoFit/>
          </a:bodyPr>
          <a:lstStyle/>
          <a:p>
            <a:pPr marL="457200" indent="-457200" algn="ctr"/>
            <a:r>
              <a:rPr lang="en-US" sz="3200" dirty="0" smtClean="0">
                <a:latin typeface="Times New Roman" panose="02020603050405020304" pitchFamily="18" charset="0"/>
                <a:cs typeface="Times New Roman" panose="02020603050405020304" pitchFamily="18" charset="0"/>
              </a:rPr>
              <a:t> Biểu </a:t>
            </a:r>
            <a:r>
              <a:rPr lang="en-US" sz="3200" smtClean="0">
                <a:latin typeface="Times New Roman" panose="02020603050405020304" pitchFamily="18" charset="0"/>
                <a:cs typeface="Times New Roman" panose="02020603050405020304" pitchFamily="18" charset="0"/>
              </a:rPr>
              <a:t>đồ luồng dữ liệu mức khung cảnh</a:t>
            </a:r>
            <a:endParaRPr lang="en-US" sz="3200" dirty="0" smtClean="0">
              <a:latin typeface="Times New Roman" panose="02020603050405020304" pitchFamily="18" charset="0"/>
              <a:cs typeface="Times New Roman" panose="02020603050405020304" pitchFamily="18" charset="0"/>
            </a:endParaRPr>
          </a:p>
        </p:txBody>
      </p:sp>
      <p:pic>
        <p:nvPicPr>
          <p:cNvPr id="4" name="Picture 3" descr="ngucanhchuan.PNG"/>
          <p:cNvPicPr>
            <a:picLocks noChangeAspect="1"/>
          </p:cNvPicPr>
          <p:nvPr/>
        </p:nvPicPr>
        <p:blipFill>
          <a:blip r:embed="rId3"/>
          <a:stretch>
            <a:fillRect/>
          </a:stretch>
        </p:blipFill>
        <p:spPr>
          <a:xfrm>
            <a:off x="1068697" y="1392072"/>
            <a:ext cx="10413998" cy="5145206"/>
          </a:xfrm>
          <a:prstGeom prst="rect">
            <a:avLst/>
          </a:prstGeom>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jpg"/>
          <p:cNvPicPr>
            <a:picLocks noChangeAspect="1"/>
          </p:cNvPicPr>
          <p:nvPr/>
        </p:nvPicPr>
        <p:blipFill>
          <a:blip r:embed="rId2"/>
          <a:stretch>
            <a:fillRect/>
          </a:stretch>
        </p:blipFill>
        <p:spPr>
          <a:xfrm>
            <a:off x="0" y="0"/>
            <a:ext cx="12192000" cy="6858000"/>
          </a:xfrm>
          <a:prstGeom prst="rect">
            <a:avLst/>
          </a:prstGeom>
        </p:spPr>
      </p:pic>
      <p:sp>
        <p:nvSpPr>
          <p:cNvPr id="3" name="TextBox 2"/>
          <p:cNvSpPr txBox="1"/>
          <p:nvPr/>
        </p:nvSpPr>
        <p:spPr>
          <a:xfrm>
            <a:off x="2185766" y="410459"/>
            <a:ext cx="8186532" cy="584775"/>
          </a:xfrm>
          <a:prstGeom prst="rect">
            <a:avLst/>
          </a:prstGeom>
          <a:noFill/>
        </p:spPr>
        <p:txBody>
          <a:bodyPr wrap="square" rtlCol="0">
            <a:spAutoFit/>
          </a:bodyPr>
          <a:lstStyle/>
          <a:p>
            <a:pPr marL="457200" indent="-457200" algn="ctr"/>
            <a:r>
              <a:rPr lang="en-US" sz="3200" dirty="0" smtClean="0">
                <a:latin typeface="Times New Roman" panose="02020603050405020304" pitchFamily="18" charset="0"/>
                <a:cs typeface="Times New Roman" panose="02020603050405020304" pitchFamily="18" charset="0"/>
              </a:rPr>
              <a:t> Biểu </a:t>
            </a:r>
            <a:r>
              <a:rPr lang="en-US" sz="3200" smtClean="0">
                <a:latin typeface="Times New Roman" panose="02020603050405020304" pitchFamily="18" charset="0"/>
                <a:cs typeface="Times New Roman" panose="02020603050405020304" pitchFamily="18" charset="0"/>
              </a:rPr>
              <a:t>đồ luồng dữ liệu mức đỉnh</a:t>
            </a:r>
            <a:endParaRPr lang="en-US" sz="3200" dirty="0" smtClean="0">
              <a:latin typeface="Times New Roman" panose="02020603050405020304" pitchFamily="18" charset="0"/>
              <a:cs typeface="Times New Roman" panose="02020603050405020304" pitchFamily="18" charset="0"/>
            </a:endParaRPr>
          </a:p>
        </p:txBody>
      </p:sp>
      <p:pic>
        <p:nvPicPr>
          <p:cNvPr id="5" name="Picture 4" descr="Capture.PNG"/>
          <p:cNvPicPr>
            <a:picLocks noChangeAspect="1"/>
          </p:cNvPicPr>
          <p:nvPr/>
        </p:nvPicPr>
        <p:blipFill>
          <a:blip r:embed="rId3"/>
          <a:stretch>
            <a:fillRect/>
          </a:stretch>
        </p:blipFill>
        <p:spPr>
          <a:xfrm>
            <a:off x="1050878" y="1269242"/>
            <a:ext cx="10836321" cy="5318617"/>
          </a:xfrm>
          <a:prstGeom prst="rect">
            <a:avLst/>
          </a:prstGeom>
        </p:spPr>
      </p:pic>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1640</TotalTime>
  <Words>463</Words>
  <Application>Microsoft Office PowerPoint</Application>
  <PresentationFormat>Custom</PresentationFormat>
  <Paragraphs>64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zuzu2509</dc:creator>
  <cp:lastModifiedBy>ismail - [2010]</cp:lastModifiedBy>
  <cp:revision>63</cp:revision>
  <dcterms:created xsi:type="dcterms:W3CDTF">2013-05-14T16:15:27Z</dcterms:created>
  <dcterms:modified xsi:type="dcterms:W3CDTF">2015-03-06T13:03:30Z</dcterms:modified>
</cp:coreProperties>
</file>