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499" r:id="rId2"/>
    <p:sldId id="427" r:id="rId3"/>
    <p:sldId id="547" r:id="rId4"/>
    <p:sldId id="548" r:id="rId5"/>
    <p:sldId id="549" r:id="rId6"/>
    <p:sldId id="551" r:id="rId7"/>
    <p:sldId id="550" r:id="rId8"/>
    <p:sldId id="552" r:id="rId9"/>
    <p:sldId id="555" r:id="rId10"/>
    <p:sldId id="553" r:id="rId11"/>
    <p:sldId id="556" r:id="rId12"/>
    <p:sldId id="557" r:id="rId13"/>
    <p:sldId id="558" r:id="rId14"/>
    <p:sldId id="559" r:id="rId15"/>
    <p:sldId id="560" r:id="rId16"/>
    <p:sldId id="561" r:id="rId17"/>
    <p:sldId id="562" r:id="rId18"/>
    <p:sldId id="546" r:id="rId19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2"/>
    <p:restoredTop sz="80986"/>
  </p:normalViewPr>
  <p:slideViewPr>
    <p:cSldViewPr snapToGrid="0" snapToObjects="1">
      <p:cViewPr varScale="1">
        <p:scale>
          <a:sx n="88" d="100"/>
          <a:sy n="8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7923A-9A8B-D647-82A1-4C6DF09BF7D8}" type="datetimeFigureOut">
              <a:rPr lang="en-VN" smtClean="0"/>
              <a:t>23/06/2022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CD234-71C7-7E42-A560-5270883F4D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910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1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732385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98647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52478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76257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59673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4377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41250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38652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38432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78893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95613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1251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43847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77620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070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134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EBC6-01B3-CB4B-89DD-0D19410F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CF79C-D1E2-FB44-BC2C-48681C116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D1677-2D87-DD40-9933-B9242E78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23/06/2022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8D96D-F340-9B45-93E8-A7D53DE3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55374-4C33-394F-81AC-0EB8A794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3268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E3CC-A603-D04F-9521-B01FDCCE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A49B8-C179-BB49-8963-1CAFEA7FC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50DCA-B300-D946-A206-1BD31944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23/06/2022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C4E5F-9E52-AF45-A8A9-D1AA89D2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3808B-25DB-8A4C-A7B8-614D1668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58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9FFE3-EAC6-4C4E-9A0A-49F0D8234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9185D-7C2F-3946-8649-66AB809BE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08FE6-B87B-AF41-9233-A1E16CA9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23/06/2022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22287-12A6-8641-81EC-FA602758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1E0D-CE33-CD40-A1EA-8A859FA4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5912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083D-9C91-F847-B65A-A337F801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F9D58-432F-894F-9228-36F935317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B0B16-F0C9-FC44-82D8-A5B65F7D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23/06/2022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5DDD8-4FA9-6141-B7BB-2E20C4ED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37C28-F0BD-914D-AD5F-5F76175F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4339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BB58-1889-5D45-BDF9-2D03CB8A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D8E12-17C1-1744-8996-80DAE0C11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7821D-022D-3447-9CBD-7CB5B1AB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23/06/2022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5C563-0E21-4546-A515-E1C651DA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7BF2F-8575-D945-AAB3-4A9E63AF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4085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D201-CD83-DA44-9F15-B29C3F8A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3B616-7BE8-3F45-A146-701D3766A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9B76F-FCE9-2541-9858-FDB9D28DB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91460-5DE6-0347-AC0F-228FB320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23/06/2022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5C5DF-E114-EF48-B7D1-483C9C9B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95456-43CB-D64B-8B62-1449834A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4263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E823-C0E1-F545-8AB5-E1949F3C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10283-44B2-0241-A6BC-02855CF8E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9135A-A929-C14F-875B-5CA36DD87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6EE8B-09D3-7C49-8820-E284D9724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9BB38-F4ED-4649-8736-D093F1A9C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C4926-8EC0-FF47-808F-FAB972FF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23/06/2022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B3082-8436-8243-B10A-61B1D35C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27DCD-BE75-1E40-9FA1-5CAC0025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7149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4060-B2FC-F944-923F-E2F1955D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4B2D6-CA51-5845-A111-3E6E9D99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23/06/2022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670EB-31C4-2148-9FA5-14449073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ED044-6919-EA41-9075-A0A1D02D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6323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091D1-2707-D84B-8B0E-C22A081E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23/06/2022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CCE36-5EE6-C14E-85C1-A61F5F02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7E576-42B1-5640-ABD6-12F9FC2B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520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9751-F8C4-884A-8370-FD932AC1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BEFF4-9958-4543-BDBF-1FDA943EE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2646C-D6C4-0741-B3C9-EFD0C9436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3933F-76AD-F049-8069-31516934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23/06/2022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3DA3C-7EBF-714A-8706-7A842E22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F0798-7006-4243-ACED-22A45C42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4023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0267-71C3-5843-BD6C-895CD940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2EC81-3AD8-6B40-A5CA-3811B95CD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776DC-66A9-8241-BE84-036695900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105BD-D5D4-9441-B7FC-D3493BAC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23/06/2022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D9114-FCE6-5B4D-92E1-378BE083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C3967-0900-5147-96BF-53D3359D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7118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F7B45-B1AD-2146-9E14-6AFDDB84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EB49D-7854-2647-9169-ED06789C8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EB4D6-8576-4E42-8184-DBD733803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8658F-287A-6647-8B4A-BB5A7C80BA8C}" type="datetimeFigureOut">
              <a:rPr lang="en-VN" smtClean="0"/>
              <a:t>23/06/2022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B88FD-F9D3-864E-A2E2-DD582C49C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319D7-06B4-D845-A29B-94F0CD113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7067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w3schools.com/REAC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docs.io/react/" TargetMode="External"/><Relationship Id="rId5" Type="http://schemas.openxmlformats.org/officeDocument/2006/relationships/hyperlink" Target="https://vi.reactjs.org/" TargetMode="External"/><Relationship Id="rId4" Type="http://schemas.openxmlformats.org/officeDocument/2006/relationships/hyperlink" Target="https://reactjs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w3schools.com/REAC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docs.io/react/" TargetMode="External"/><Relationship Id="rId5" Type="http://schemas.openxmlformats.org/officeDocument/2006/relationships/hyperlink" Target="https://vi.reactjs.org/" TargetMode="External"/><Relationship Id="rId4" Type="http://schemas.openxmlformats.org/officeDocument/2006/relationships/hyperlink" Target="https://reactjs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eactjs.org/docs/create-a-new-react-app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4110558" y="5201917"/>
            <a:ext cx="397088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Light" panose="020B0300000000000000" pitchFamily="34" charset="-128"/>
              </a:rPr>
              <a:t>NGUYỄN ĐỨC HUY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60514" y="2567828"/>
            <a:ext cx="7870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Arial" panose="020B0604020202020204" pitchFamily="34" charset="0"/>
              </a:rPr>
              <a:t>REACT KEY CONCEPTS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Medium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19238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AC4A3C-CF8B-CB44-999D-045C34A4D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A2B2CD-12DC-F649-BF71-829893D3930B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174031-29A0-C442-88A2-21FD7FE10977}"/>
              </a:ext>
            </a:extLst>
          </p:cNvPr>
          <p:cNvSpPr/>
          <p:nvPr/>
        </p:nvSpPr>
        <p:spPr>
          <a:xfrm>
            <a:off x="3963042" y="3781175"/>
            <a:ext cx="4265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Proxima Nova" panose="02000506030000020004" pitchFamily="2" charset="0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dirty="0">
              <a:latin typeface="Proxima Nova" panose="02000506030000020004" pitchFamily="2" charset="0"/>
              <a:ea typeface="Noto Sans CJK KR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995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React Docs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7" y="2053546"/>
            <a:ext cx="10727185" cy="2453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  <a:hlinkClick r:id="rId4"/>
              </a:rPr>
              <a:t>https://reactjs.org/</a:t>
            </a:r>
            <a:endParaRPr kumimoji="1" lang="vi-V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  <a:hlinkClick r:id="rId5"/>
              </a:rPr>
              <a:t>https://vi.reactjs.org/</a:t>
            </a:r>
            <a:endParaRPr kumimoji="1" lang="vi-V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  <a:hlinkClick r:id="rId6"/>
              </a:rPr>
              <a:t>https://devdocs.io/react/</a:t>
            </a:r>
            <a:endParaRPr kumimoji="1" lang="vi-V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  <a:hlinkClick r:id="rId7"/>
              </a:rPr>
              <a:t>https://www.w3schools.com/REACT/</a:t>
            </a:r>
            <a:endParaRPr kumimoji="1" lang="vi-V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0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Environment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7" y="2053546"/>
            <a:ext cx="10727185" cy="306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Code editor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: Vscode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CLI commands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: Bash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Version control system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: Git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Javascript runtime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: Nodejs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kumimoji="1" lang="vi-V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80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Environment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7" y="2053546"/>
            <a:ext cx="10727185" cy="2453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Vscode Extensions: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Reactjs code snippets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Auto close tag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Babel ES6/ES7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510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React Docs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7" y="2053546"/>
            <a:ext cx="10727185" cy="2453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  <a:hlinkClick r:id="rId4"/>
              </a:rPr>
              <a:t>https://reactjs.org/</a:t>
            </a:r>
            <a:endParaRPr kumimoji="1" lang="vi-V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  <a:hlinkClick r:id="rId5"/>
              </a:rPr>
              <a:t>https://vi.reactjs.org/</a:t>
            </a:r>
            <a:endParaRPr kumimoji="1" lang="vi-V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  <a:hlinkClick r:id="rId6"/>
              </a:rPr>
              <a:t>https://devdocs.io/react/</a:t>
            </a:r>
            <a:endParaRPr kumimoji="1" lang="vi-V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  <a:hlinkClick r:id="rId7"/>
              </a:rPr>
              <a:t>https://www.w3schools.com/REACT/</a:t>
            </a:r>
            <a:endParaRPr kumimoji="1" lang="vi-V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92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Create-react-app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7" y="2053546"/>
            <a:ext cx="10727185" cy="1837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Set up a React environment by running one command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  <a:hlinkClick r:id="rId4"/>
              </a:rPr>
              <a:t>https://reactjs.org/docs/create-a-new-react-app.html</a:t>
            </a:r>
            <a:endParaRPr kumimoji="1" lang="vi-V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kumimoji="1" lang="vi-V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840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Create-react-app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7" y="2053546"/>
            <a:ext cx="10727185" cy="368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A development server with hot reload 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Provide a test environment with Jest 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Allows to build React apps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Ready for ES6 syntax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Bundle all your JavaScript files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Comes with CSS auto corrector, supports SASS and CSS Modules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80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What is JSX?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7" y="2053546"/>
            <a:ext cx="10727185" cy="1222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This funny tag syntax is neither a string nor HTML.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JSX produces React “elements”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35B186-7189-9246-BB10-1354A3A37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309" y="4254837"/>
            <a:ext cx="68199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82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What is Babel?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7" y="2053546"/>
            <a:ext cx="10727185" cy="60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A JavaScript compiler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26C83-3190-AB4D-9ADF-3AF80EBBE6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10"/>
          <a:stretch/>
        </p:blipFill>
        <p:spPr>
          <a:xfrm>
            <a:off x="983569" y="3221953"/>
            <a:ext cx="10224862" cy="240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69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7EDDC4-8379-094A-BEE1-5504BFCE077F}"/>
              </a:ext>
            </a:extLst>
          </p:cNvPr>
          <p:cNvSpPr txBox="1"/>
          <p:nvPr/>
        </p:nvSpPr>
        <p:spPr>
          <a:xfrm>
            <a:off x="2945550" y="2921168"/>
            <a:ext cx="6300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" panose="020B0500000000000000" pitchFamily="34" charset="-128"/>
              </a:rPr>
              <a:t>Thank you!</a:t>
            </a:r>
            <a:endParaRPr kumimoji="1" lang="ko-KR" altLang="en-US" sz="6000" b="1" dirty="0">
              <a:solidFill>
                <a:srgbClr val="404040"/>
              </a:solidFill>
              <a:latin typeface="Proxima Nova" panose="02000506030000020004" pitchFamily="2" charset="0"/>
              <a:ea typeface="Noto Sans CJK KR" panose="020B0500000000000000" pitchFamily="34" charset="-128"/>
            </a:endParaRPr>
          </a:p>
        </p:txBody>
      </p:sp>
      <p:sp>
        <p:nvSpPr>
          <p:cNvPr id="6" name="Google Shape;123;p21">
            <a:extLst>
              <a:ext uri="{FF2B5EF4-FFF2-40B4-BE49-F238E27FC236}">
                <a16:creationId xmlns:a16="http://schemas.microsoft.com/office/drawing/2014/main" id="{E2D3DC69-460B-6C41-926F-12DC8DA6D75D}"/>
              </a:ext>
            </a:extLst>
          </p:cNvPr>
          <p:cNvSpPr txBox="1"/>
          <p:nvPr/>
        </p:nvSpPr>
        <p:spPr>
          <a:xfrm>
            <a:off x="10142483" y="6208548"/>
            <a:ext cx="2049518" cy="64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00FF"/>
                </a:solidFill>
                <a:latin typeface="Proxima Nova" panose="02000506030000020004" pitchFamily="2" charset="0"/>
                <a:ea typeface="Proxima Nova"/>
                <a:cs typeface="Proxima Nova"/>
                <a:sym typeface="Proxima Nova"/>
              </a:rPr>
              <a:t>Reminder: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00FF"/>
                </a:solidFill>
                <a:latin typeface="Proxima Nova" panose="02000506030000020004" pitchFamily="2" charset="0"/>
                <a:ea typeface="Proxima Nova"/>
                <a:cs typeface="Proxima Nova"/>
                <a:sym typeface="Proxima Nova"/>
              </a:rPr>
              <a:t>Practice makes perfect</a:t>
            </a:r>
            <a:endParaRPr sz="1400" dirty="0">
              <a:solidFill>
                <a:srgbClr val="FF00FF"/>
              </a:solidFill>
              <a:latin typeface="Proxima Nova" panose="02000506030000020004" pitchFamily="2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A0C4F-4F03-2742-BD9A-2D17F873AAF0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57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grpSp>
        <p:nvGrpSpPr>
          <p:cNvPr id="4" name="그룹 1">
            <a:extLst>
              <a:ext uri="{FF2B5EF4-FFF2-40B4-BE49-F238E27FC236}">
                <a16:creationId xmlns:a16="http://schemas.microsoft.com/office/drawing/2014/main" id="{8BA0A466-3E65-48B0-8F1C-064F0C000321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8F5172-4F9C-4097-9715-63423B454DBE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Proxima Nova" panose="02000506030000020004" pitchFamily="2" charset="0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Proxima Nova" panose="02000506030000020004" pitchFamily="2" charset="0"/>
                <a:ea typeface="Noto Sans CJK KR Bold" panose="020B0500000000000000" pitchFamily="34" charset="-12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9879CD-D31B-4A39-B4D5-2EC6B091D285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Proxima Nova" panose="02000506030000020004" pitchFamily="2" charset="0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Proxima Nova" panose="02000506030000020004" pitchFamily="2" charset="0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5C6D502-D035-4670-A6D3-F93ACBC2A7A2}"/>
              </a:ext>
            </a:extLst>
          </p:cNvPr>
          <p:cNvSpPr txBox="1"/>
          <p:nvPr/>
        </p:nvSpPr>
        <p:spPr>
          <a:xfrm>
            <a:off x="3063729" y="2200823"/>
            <a:ext cx="6064542" cy="2453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. Why React?</a:t>
            </a:r>
          </a:p>
          <a:p>
            <a:pPr algn="ctr">
              <a:lnSpc>
                <a:spcPct val="200000"/>
              </a:lnSpc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2. Declarative and Imperative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3. Component Architecture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4. 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Unidirectonal Data Flow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8226F-D24A-CB44-8DDE-C8FDE2E74CBC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7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Why React?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7" y="2053546"/>
            <a:ext cx="10727185" cy="306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 is simple yet powerful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 is component-based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 is declarative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 supports mobile support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kumimoji="1" lang="vi-V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101F21C-A30D-FB4B-B629-10BE6A2AD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788" y="1520453"/>
            <a:ext cx="4464957" cy="388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55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074" name="Picture 2" descr="Java Script: Let's Talk React Basics | by Tina Luk | Dev Genius">
            <a:extLst>
              <a:ext uri="{FF2B5EF4-FFF2-40B4-BE49-F238E27FC236}">
                <a16:creationId xmlns:a16="http://schemas.microsoft.com/office/drawing/2014/main" id="{F5AB744F-375D-0643-9F6C-42CB4324F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5" y="1274021"/>
            <a:ext cx="10001749" cy="500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6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Declarative and Imperative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7" y="2053546"/>
            <a:ext cx="10612333" cy="1837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Imperative Programming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: tell the "machine" how to solve it and what result you want.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Declarative Programming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: tell the "machine" what you want to happen and the computer calculates how to make it.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93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1F0C2D-A451-B84A-AD23-5275F8866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501" y="4476766"/>
            <a:ext cx="8064500" cy="825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50B017-AE8F-864A-8805-147E108E2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501" y="1641929"/>
            <a:ext cx="5829300" cy="2527300"/>
          </a:xfrm>
          <a:prstGeom prst="rect">
            <a:avLst/>
          </a:prstGeom>
        </p:spPr>
      </p:pic>
      <p:sp>
        <p:nvSpPr>
          <p:cNvPr id="14" name="Google Shape;120;p21">
            <a:extLst>
              <a:ext uri="{FF2B5EF4-FFF2-40B4-BE49-F238E27FC236}">
                <a16:creationId xmlns:a16="http://schemas.microsoft.com/office/drawing/2014/main" id="{CACDB4CC-7742-4B47-B573-C868FCF92B4E}"/>
              </a:ext>
            </a:extLst>
          </p:cNvPr>
          <p:cNvSpPr txBox="1">
            <a:spLocks/>
          </p:cNvSpPr>
          <p:nvPr/>
        </p:nvSpPr>
        <p:spPr>
          <a:xfrm>
            <a:off x="803152" y="2619229"/>
            <a:ext cx="2288047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Imperative</a:t>
            </a:r>
          </a:p>
        </p:txBody>
      </p:sp>
      <p:sp>
        <p:nvSpPr>
          <p:cNvPr id="15" name="Google Shape;120;p21">
            <a:extLst>
              <a:ext uri="{FF2B5EF4-FFF2-40B4-BE49-F238E27FC236}">
                <a16:creationId xmlns:a16="http://schemas.microsoft.com/office/drawing/2014/main" id="{CA345FDB-8433-4D4D-A169-3BF510EF2602}"/>
              </a:ext>
            </a:extLst>
          </p:cNvPr>
          <p:cNvSpPr txBox="1">
            <a:spLocks/>
          </p:cNvSpPr>
          <p:nvPr/>
        </p:nvSpPr>
        <p:spPr>
          <a:xfrm>
            <a:off x="803152" y="4603166"/>
            <a:ext cx="2288047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348232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Component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9" name="Picture 2" descr="ReactJS Main Concept: Components and Props">
            <a:extLst>
              <a:ext uri="{FF2B5EF4-FFF2-40B4-BE49-F238E27FC236}">
                <a16:creationId xmlns:a16="http://schemas.microsoft.com/office/drawing/2014/main" id="{A8D663B3-AB85-FC48-8087-E8B068E85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040" y="1520453"/>
            <a:ext cx="4804454" cy="480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142DA5-A8CF-C041-AA3F-40D14DA2E073}"/>
              </a:ext>
            </a:extLst>
          </p:cNvPr>
          <p:cNvSpPr txBox="1"/>
          <p:nvPr/>
        </p:nvSpPr>
        <p:spPr>
          <a:xfrm>
            <a:off x="563667" y="2053546"/>
            <a:ext cx="5532333" cy="1222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Components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are independent and reusable bits of code</a:t>
            </a:r>
          </a:p>
        </p:txBody>
      </p:sp>
    </p:spTree>
    <p:extLst>
      <p:ext uri="{BB962C8B-B14F-4D97-AF65-F5344CB8AC3E}">
        <p14:creationId xmlns:p14="http://schemas.microsoft.com/office/powerpoint/2010/main" val="227926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Unidirectional Data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146" name="Picture 2" descr="ReactJS - Những kiến thức cơ bản bạn cần phải biết | TopDev">
            <a:extLst>
              <a:ext uri="{FF2B5EF4-FFF2-40B4-BE49-F238E27FC236}">
                <a16:creationId xmlns:a16="http://schemas.microsoft.com/office/drawing/2014/main" id="{9C544F10-C08B-DE4C-BEB5-CD9373A52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782" y="1820758"/>
            <a:ext cx="8026435" cy="459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25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grpSp>
        <p:nvGrpSpPr>
          <p:cNvPr id="4" name="그룹 1">
            <a:extLst>
              <a:ext uri="{FF2B5EF4-FFF2-40B4-BE49-F238E27FC236}">
                <a16:creationId xmlns:a16="http://schemas.microsoft.com/office/drawing/2014/main" id="{8BA0A466-3E65-48B0-8F1C-064F0C000321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8F5172-4F9C-4097-9715-63423B454DBE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Proxima Nova" panose="02000506030000020004" pitchFamily="2" charset="0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Proxima Nova" panose="02000506030000020004" pitchFamily="2" charset="0"/>
                <a:ea typeface="Noto Sans CJK KR Bold" panose="020B0500000000000000" pitchFamily="34" charset="-12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9879CD-D31B-4A39-B4D5-2EC6B091D285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Proxima Nova" panose="02000506030000020004" pitchFamily="2" charset="0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Proxima Nova" panose="02000506030000020004" pitchFamily="2" charset="0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5C6D502-D035-4670-A6D3-F93ACBC2A7A2}"/>
              </a:ext>
            </a:extLst>
          </p:cNvPr>
          <p:cNvSpPr txBox="1"/>
          <p:nvPr/>
        </p:nvSpPr>
        <p:spPr>
          <a:xfrm>
            <a:off x="3063729" y="1997623"/>
            <a:ext cx="6064542" cy="306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. React docs</a:t>
            </a:r>
          </a:p>
          <a:p>
            <a:pPr algn="ctr">
              <a:lnSpc>
                <a:spcPct val="200000"/>
              </a:lnSpc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2. Environment setup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3. Create-react-app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4. 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JSX</a:t>
            </a:r>
          </a:p>
          <a:p>
            <a:pPr algn="ctr">
              <a:lnSpc>
                <a:spcPct val="200000"/>
              </a:lnSpc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5. Babel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8226F-D24A-CB44-8DDE-C8FDE2E74CBC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05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6079</TotalTime>
  <Words>397</Words>
  <Application>Microsoft Macintosh PowerPoint</Application>
  <PresentationFormat>Widescreen</PresentationFormat>
  <Paragraphs>101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Proxima Nova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220</cp:revision>
  <dcterms:created xsi:type="dcterms:W3CDTF">2021-01-26T09:40:43Z</dcterms:created>
  <dcterms:modified xsi:type="dcterms:W3CDTF">2022-06-23T10:03:08Z</dcterms:modified>
</cp:coreProperties>
</file>