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499" r:id="rId2"/>
    <p:sldId id="427" r:id="rId3"/>
    <p:sldId id="553" r:id="rId4"/>
    <p:sldId id="554" r:id="rId5"/>
    <p:sldId id="540" r:id="rId6"/>
    <p:sldId id="548" r:id="rId7"/>
    <p:sldId id="551" r:id="rId8"/>
    <p:sldId id="552" r:id="rId9"/>
    <p:sldId id="562" r:id="rId10"/>
    <p:sldId id="558" r:id="rId11"/>
    <p:sldId id="559" r:id="rId12"/>
    <p:sldId id="560" r:id="rId13"/>
    <p:sldId id="564" r:id="rId14"/>
    <p:sldId id="563" r:id="rId15"/>
    <p:sldId id="557" r:id="rId16"/>
    <p:sldId id="549" r:id="rId17"/>
    <p:sldId id="546" r:id="rId18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42"/>
    <p:restoredTop sz="80908"/>
  </p:normalViewPr>
  <p:slideViewPr>
    <p:cSldViewPr snapToGrid="0" snapToObjects="1">
      <p:cViewPr varScale="1">
        <p:scale>
          <a:sx n="88" d="100"/>
          <a:sy n="88" d="100"/>
        </p:scale>
        <p:origin x="11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7923A-9A8B-D647-82A1-4C6DF09BF7D8}" type="datetimeFigureOut">
              <a:rPr lang="en-VN" smtClean="0"/>
              <a:t>24/06/2022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CD234-71C7-7E42-A560-5270883F4D1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89104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1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732385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CD234-71C7-7E42-A560-5270883F4D15}" type="slidenum">
              <a:rPr lang="en-VN" smtClean="0"/>
              <a:t>12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20148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CD234-71C7-7E42-A560-5270883F4D15}" type="slidenum">
              <a:rPr lang="en-VN" smtClean="0"/>
              <a:t>13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88940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CD234-71C7-7E42-A560-5270883F4D15}" type="slidenum">
              <a:rPr lang="en-VN" smtClean="0"/>
              <a:t>14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28404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CD234-71C7-7E42-A560-5270883F4D15}" type="slidenum">
              <a:rPr lang="en-VN" smtClean="0"/>
              <a:t>15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64426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CD234-71C7-7E42-A560-5270883F4D15}" type="slidenum">
              <a:rPr lang="en-VN" smtClean="0"/>
              <a:t>16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7196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CD234-71C7-7E42-A560-5270883F4D15}" type="slidenum">
              <a:rPr lang="en-VN" smtClean="0"/>
              <a:t>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73525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CD234-71C7-7E42-A560-5270883F4D15}" type="slidenum">
              <a:rPr lang="en-VN" smtClean="0"/>
              <a:t>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46322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CD234-71C7-7E42-A560-5270883F4D15}" type="slidenum">
              <a:rPr lang="en-VN" smtClean="0"/>
              <a:t>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99039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CD234-71C7-7E42-A560-5270883F4D15}" type="slidenum">
              <a:rPr lang="en-VN" smtClean="0"/>
              <a:t>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33652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CD234-71C7-7E42-A560-5270883F4D15}" type="slidenum">
              <a:rPr lang="en-VN" smtClean="0"/>
              <a:t>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14278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CD234-71C7-7E42-A560-5270883F4D15}" type="slidenum">
              <a:rPr lang="en-VN" smtClean="0"/>
              <a:t>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17964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CD234-71C7-7E42-A560-5270883F4D15}" type="slidenum">
              <a:rPr lang="en-VN" smtClean="0"/>
              <a:t>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55850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CD234-71C7-7E42-A560-5270883F4D15}" type="slidenum">
              <a:rPr lang="en-VN" smtClean="0"/>
              <a:t>11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4488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AEBC6-01B3-CB4B-89DD-0D19410FA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ECF79C-D1E2-FB44-BC2C-48681C116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D1677-2D87-DD40-9933-B9242E78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658F-287A-6647-8B4A-BB5A7C80BA8C}" type="datetimeFigureOut">
              <a:rPr lang="en-VN" smtClean="0"/>
              <a:t>24/06/2022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8D96D-F340-9B45-93E8-A7D53DE3A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55374-4C33-394F-81AC-0EB8A794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4666-A104-B949-AFE3-32D9D27849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3268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E3CC-A603-D04F-9521-B01FDCCE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A49B8-C179-BB49-8963-1CAFEA7FC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50DCA-B300-D946-A206-1BD31944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658F-287A-6647-8B4A-BB5A7C80BA8C}" type="datetimeFigureOut">
              <a:rPr lang="en-VN" smtClean="0"/>
              <a:t>24/06/2022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C4E5F-9E52-AF45-A8A9-D1AA89D24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3808B-25DB-8A4C-A7B8-614D1668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4666-A104-B949-AFE3-32D9D27849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8580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F9FFE3-EAC6-4C4E-9A0A-49F0D82349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9185D-7C2F-3946-8649-66AB809BE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08FE6-B87B-AF41-9233-A1E16CA92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658F-287A-6647-8B4A-BB5A7C80BA8C}" type="datetimeFigureOut">
              <a:rPr lang="en-VN" smtClean="0"/>
              <a:t>24/06/2022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22287-12A6-8641-81EC-FA602758D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11E0D-CE33-CD40-A1EA-8A859FA4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4666-A104-B949-AFE3-32D9D27849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5912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8083D-9C91-F847-B65A-A337F801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F9D58-432F-894F-9228-36F935317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B0B16-F0C9-FC44-82D8-A5B65F7D0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658F-287A-6647-8B4A-BB5A7C80BA8C}" type="datetimeFigureOut">
              <a:rPr lang="en-VN" smtClean="0"/>
              <a:t>24/06/2022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5DDD8-4FA9-6141-B7BB-2E20C4ED7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37C28-F0BD-914D-AD5F-5F76175F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4666-A104-B949-AFE3-32D9D27849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4339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BB58-1889-5D45-BDF9-2D03CB8A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D8E12-17C1-1744-8996-80DAE0C11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7821D-022D-3447-9CBD-7CB5B1AB3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658F-287A-6647-8B4A-BB5A7C80BA8C}" type="datetimeFigureOut">
              <a:rPr lang="en-VN" smtClean="0"/>
              <a:t>24/06/2022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5C563-0E21-4546-A515-E1C651DA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7BF2F-8575-D945-AAB3-4A9E63AF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4666-A104-B949-AFE3-32D9D27849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4085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7D201-CD83-DA44-9F15-B29C3F8AD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3B616-7BE8-3F45-A146-701D3766A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9B76F-FCE9-2541-9858-FDB9D28DB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91460-5DE6-0347-AC0F-228FB3209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658F-287A-6647-8B4A-BB5A7C80BA8C}" type="datetimeFigureOut">
              <a:rPr lang="en-VN" smtClean="0"/>
              <a:t>24/06/2022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5C5DF-E114-EF48-B7D1-483C9C9B4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95456-43CB-D64B-8B62-1449834A3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4666-A104-B949-AFE3-32D9D27849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4263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BE823-C0E1-F545-8AB5-E1949F3C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10283-44B2-0241-A6BC-02855CF8E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9135A-A929-C14F-875B-5CA36DD87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6EE8B-09D3-7C49-8820-E284D9724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9BB38-F4ED-4649-8736-D093F1A9C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CC4926-8EC0-FF47-808F-FAB972FF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658F-287A-6647-8B4A-BB5A7C80BA8C}" type="datetimeFigureOut">
              <a:rPr lang="en-VN" smtClean="0"/>
              <a:t>24/06/2022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0B3082-8436-8243-B10A-61B1D35C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27DCD-BE75-1E40-9FA1-5CAC0025A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4666-A104-B949-AFE3-32D9D27849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7149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A4060-B2FC-F944-923F-E2F1955D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4B2D6-CA51-5845-A111-3E6E9D994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658F-287A-6647-8B4A-BB5A7C80BA8C}" type="datetimeFigureOut">
              <a:rPr lang="en-VN" smtClean="0"/>
              <a:t>24/06/2022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670EB-31C4-2148-9FA5-14449073F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ED044-6919-EA41-9075-A0A1D02D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4666-A104-B949-AFE3-32D9D27849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6323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E091D1-2707-D84B-8B0E-C22A081E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658F-287A-6647-8B4A-BB5A7C80BA8C}" type="datetimeFigureOut">
              <a:rPr lang="en-VN" smtClean="0"/>
              <a:t>24/06/2022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5CCE36-5EE6-C14E-85C1-A61F5F02F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7E576-42B1-5640-ABD6-12F9FC2B3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4666-A104-B949-AFE3-32D9D27849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8520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59751-F8C4-884A-8370-FD932AC10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BEFF4-9958-4543-BDBF-1FDA943EE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2646C-D6C4-0741-B3C9-EFD0C9436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3933F-76AD-F049-8069-315169348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658F-287A-6647-8B4A-BB5A7C80BA8C}" type="datetimeFigureOut">
              <a:rPr lang="en-VN" smtClean="0"/>
              <a:t>24/06/2022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3DA3C-7EBF-714A-8706-7A842E22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F0798-7006-4243-ACED-22A45C42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4666-A104-B949-AFE3-32D9D27849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40232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40267-71C3-5843-BD6C-895CD940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42EC81-3AD8-6B40-A5CA-3811B95CD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776DC-66A9-8241-BE84-036695900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105BD-D5D4-9441-B7FC-D3493BACD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658F-287A-6647-8B4A-BB5A7C80BA8C}" type="datetimeFigureOut">
              <a:rPr lang="en-VN" smtClean="0"/>
              <a:t>24/06/2022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D9114-FCE6-5B4D-92E1-378BE083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C3967-0900-5147-96BF-53D3359D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4666-A104-B949-AFE3-32D9D27849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7118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2F7B45-B1AD-2146-9E14-6AFDDB847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EB49D-7854-2647-9169-ED06789C8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EB4D6-8576-4E42-8184-DBD733803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8658F-287A-6647-8B4A-BB5A7C80BA8C}" type="datetimeFigureOut">
              <a:rPr lang="en-VN" smtClean="0"/>
              <a:t>24/06/2022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B88FD-F9D3-864E-A2E2-DD582C49C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319D7-06B4-D845-A29B-94F0CD113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54666-A104-B949-AFE3-32D9D278492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7067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4110558" y="5201917"/>
            <a:ext cx="3970880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Light" panose="020B0300000000000000" pitchFamily="34" charset="-128"/>
              </a:rPr>
              <a:t>NGUYỄN ĐỨC HUY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160514" y="2567828"/>
            <a:ext cx="7870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Arial" panose="020B0604020202020204" pitchFamily="34" charset="0"/>
              </a:rPr>
              <a:t>REACT BASICS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Medium" panose="020B05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19238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AC4A3C-CF8B-CB44-999D-045C34A4D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A2B2CD-12DC-F649-BF71-829893D3930B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174031-29A0-C442-88A2-21FD7FE10977}"/>
              </a:ext>
            </a:extLst>
          </p:cNvPr>
          <p:cNvSpPr/>
          <p:nvPr/>
        </p:nvSpPr>
        <p:spPr>
          <a:xfrm>
            <a:off x="3963042" y="3781175"/>
            <a:ext cx="4265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>
                <a:latin typeface="Proxima Nova" panose="02000506030000020004" pitchFamily="2" charset="0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dirty="0">
              <a:latin typeface="Proxima Nova" panose="02000506030000020004" pitchFamily="2" charset="0"/>
              <a:ea typeface="Noto Sans CJK KR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9953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grpSp>
        <p:nvGrpSpPr>
          <p:cNvPr id="4" name="그룹 1">
            <a:extLst>
              <a:ext uri="{FF2B5EF4-FFF2-40B4-BE49-F238E27FC236}">
                <a16:creationId xmlns:a16="http://schemas.microsoft.com/office/drawing/2014/main" id="{8BA0A466-3E65-48B0-8F1C-064F0C000321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8F5172-4F9C-4097-9715-63423B454DBE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Proxima Nova" panose="02000506030000020004" pitchFamily="2" charset="0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Proxima Nova" panose="02000506030000020004" pitchFamily="2" charset="0"/>
                <a:ea typeface="Noto Sans CJK KR Bold" panose="020B0500000000000000" pitchFamily="34" charset="-128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29879CD-D31B-4A39-B4D5-2EC6B091D285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Proxima Nova" panose="02000506030000020004" pitchFamily="2" charset="0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Proxima Nova" panose="02000506030000020004" pitchFamily="2" charset="0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5C6D502-D035-4670-A6D3-F93ACBC2A7A2}"/>
              </a:ext>
            </a:extLst>
          </p:cNvPr>
          <p:cNvSpPr txBox="1"/>
          <p:nvPr/>
        </p:nvSpPr>
        <p:spPr>
          <a:xfrm>
            <a:off x="3063729" y="1893046"/>
            <a:ext cx="6064542" cy="306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5.</a:t>
            </a: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Event Handling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6</a:t>
            </a: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. Conditional Rendering</a:t>
            </a:r>
          </a:p>
          <a:p>
            <a:pPr algn="ctr">
              <a:lnSpc>
                <a:spcPct val="200000"/>
              </a:lnSpc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7. Hooks: UseEffect</a:t>
            </a:r>
          </a:p>
          <a:p>
            <a:pPr algn="ctr">
              <a:lnSpc>
                <a:spcPct val="200000"/>
              </a:lnSpc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8. </a:t>
            </a: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CSS in React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9. Project</a:t>
            </a:r>
            <a:endParaRPr kumimoji="1" lang="vi-VN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D8226F-D24A-CB44-8DDE-C8FDE2E74CBC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095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sp>
        <p:nvSpPr>
          <p:cNvPr id="4" name="Google Shape;120;p21">
            <a:extLst>
              <a:ext uri="{FF2B5EF4-FFF2-40B4-BE49-F238E27FC236}">
                <a16:creationId xmlns:a16="http://schemas.microsoft.com/office/drawing/2014/main" id="{DD74199B-97CE-F046-A727-0D20932A5EFB}"/>
              </a:ext>
            </a:extLst>
          </p:cNvPr>
          <p:cNvSpPr txBox="1">
            <a:spLocks/>
          </p:cNvSpPr>
          <p:nvPr/>
        </p:nvSpPr>
        <p:spPr>
          <a:xfrm>
            <a:off x="563667" y="1234103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b="1" dirty="0">
                <a:latin typeface="Proxima Nova" panose="02000506030000020004" pitchFamily="2" charset="0"/>
              </a:rPr>
              <a:t>Event Handling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857AB-8348-ED4C-8303-2A46B4A703C0}"/>
              </a:ext>
            </a:extLst>
          </p:cNvPr>
          <p:cNvSpPr txBox="1"/>
          <p:nvPr/>
        </p:nvSpPr>
        <p:spPr>
          <a:xfrm>
            <a:off x="563666" y="2258963"/>
            <a:ext cx="10727185" cy="2453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Handling events with React elements is very similar to handling events on DOM elements. There are some syntax differences: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 events are named using camelCase, rather than lowercase. 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With JSX you pass a function as the event handler, rather than a string.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15E7A-D5D5-F340-9249-63140E1C4AE4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972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sp>
        <p:nvSpPr>
          <p:cNvPr id="4" name="Google Shape;120;p21">
            <a:extLst>
              <a:ext uri="{FF2B5EF4-FFF2-40B4-BE49-F238E27FC236}">
                <a16:creationId xmlns:a16="http://schemas.microsoft.com/office/drawing/2014/main" id="{DD74199B-97CE-F046-A727-0D20932A5EFB}"/>
              </a:ext>
            </a:extLst>
          </p:cNvPr>
          <p:cNvSpPr txBox="1">
            <a:spLocks/>
          </p:cNvSpPr>
          <p:nvPr/>
        </p:nvSpPr>
        <p:spPr>
          <a:xfrm>
            <a:off x="563667" y="1234103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b="1" dirty="0">
                <a:latin typeface="Proxima Nova" panose="02000506030000020004" pitchFamily="2" charset="0"/>
              </a:rPr>
              <a:t>Event Handling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857AB-8348-ED4C-8303-2A46B4A703C0}"/>
              </a:ext>
            </a:extLst>
          </p:cNvPr>
          <p:cNvSpPr txBox="1"/>
          <p:nvPr/>
        </p:nvSpPr>
        <p:spPr>
          <a:xfrm>
            <a:off x="563667" y="1806803"/>
            <a:ext cx="10727185" cy="606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HTML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15E7A-D5D5-F340-9249-63140E1C4AE4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8CD3C5-D6C6-8240-BF37-0A1E21C3B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952" y="2610768"/>
            <a:ext cx="10375900" cy="1346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E2ACD5-8B6C-AC43-8656-B05E0BF9DDB4}"/>
              </a:ext>
            </a:extLst>
          </p:cNvPr>
          <p:cNvSpPr txBox="1"/>
          <p:nvPr/>
        </p:nvSpPr>
        <p:spPr>
          <a:xfrm>
            <a:off x="563666" y="4141236"/>
            <a:ext cx="10727185" cy="606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5115FE-BAE0-114F-9FA5-05B2D778D7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952" y="4928410"/>
            <a:ext cx="103251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sp>
        <p:nvSpPr>
          <p:cNvPr id="4" name="Google Shape;120;p21">
            <a:extLst>
              <a:ext uri="{FF2B5EF4-FFF2-40B4-BE49-F238E27FC236}">
                <a16:creationId xmlns:a16="http://schemas.microsoft.com/office/drawing/2014/main" id="{DD74199B-97CE-F046-A727-0D20932A5EFB}"/>
              </a:ext>
            </a:extLst>
          </p:cNvPr>
          <p:cNvSpPr txBox="1">
            <a:spLocks/>
          </p:cNvSpPr>
          <p:nvPr/>
        </p:nvSpPr>
        <p:spPr>
          <a:xfrm>
            <a:off x="563667" y="1234103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b="1" dirty="0">
                <a:latin typeface="Proxima Nova" panose="02000506030000020004" pitchFamily="2" charset="0"/>
              </a:rPr>
              <a:t>Conditional Rendering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857AB-8348-ED4C-8303-2A46B4A703C0}"/>
              </a:ext>
            </a:extLst>
          </p:cNvPr>
          <p:cNvSpPr txBox="1"/>
          <p:nvPr/>
        </p:nvSpPr>
        <p:spPr>
          <a:xfrm>
            <a:off x="563666" y="2258963"/>
            <a:ext cx="10727185" cy="1222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Describe the ability to render different user interface (UI) markup if a condition is true or 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15E7A-D5D5-F340-9249-63140E1C4AE4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F4C724-8152-B343-8DCD-A16C1AE3E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4232" y="3481157"/>
            <a:ext cx="8403535" cy="323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80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sp>
        <p:nvSpPr>
          <p:cNvPr id="4" name="Google Shape;120;p21">
            <a:extLst>
              <a:ext uri="{FF2B5EF4-FFF2-40B4-BE49-F238E27FC236}">
                <a16:creationId xmlns:a16="http://schemas.microsoft.com/office/drawing/2014/main" id="{DD74199B-97CE-F046-A727-0D20932A5EFB}"/>
              </a:ext>
            </a:extLst>
          </p:cNvPr>
          <p:cNvSpPr txBox="1">
            <a:spLocks/>
          </p:cNvSpPr>
          <p:nvPr/>
        </p:nvSpPr>
        <p:spPr>
          <a:xfrm>
            <a:off x="563667" y="1234103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b="1" dirty="0">
                <a:latin typeface="Proxima Nova" panose="02000506030000020004" pitchFamily="2" charset="0"/>
              </a:rPr>
              <a:t>Hooks: </a:t>
            </a:r>
            <a:r>
              <a:rPr lang="en-US" sz="2800" b="1" dirty="0" err="1">
                <a:latin typeface="Proxima Nova" panose="02000506030000020004" pitchFamily="2" charset="0"/>
              </a:rPr>
              <a:t>useEffect</a:t>
            </a:r>
            <a:endParaRPr lang="en-US" sz="2800" b="1" dirty="0">
              <a:latin typeface="Proxima Nova" panose="0200050603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857AB-8348-ED4C-8303-2A46B4A703C0}"/>
              </a:ext>
            </a:extLst>
          </p:cNvPr>
          <p:cNvSpPr txBox="1"/>
          <p:nvPr/>
        </p:nvSpPr>
        <p:spPr>
          <a:xfrm>
            <a:off x="563666" y="2258963"/>
            <a:ext cx="10727185" cy="606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Lets you perform side effects in function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15E7A-D5D5-F340-9249-63140E1C4AE4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ADD641-814C-784F-B055-EFA5F6C19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725" y="3003552"/>
            <a:ext cx="5802520" cy="378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05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sp>
        <p:nvSpPr>
          <p:cNvPr id="4" name="Google Shape;120;p21">
            <a:extLst>
              <a:ext uri="{FF2B5EF4-FFF2-40B4-BE49-F238E27FC236}">
                <a16:creationId xmlns:a16="http://schemas.microsoft.com/office/drawing/2014/main" id="{DD74199B-97CE-F046-A727-0D20932A5EFB}"/>
              </a:ext>
            </a:extLst>
          </p:cNvPr>
          <p:cNvSpPr txBox="1">
            <a:spLocks/>
          </p:cNvSpPr>
          <p:nvPr/>
        </p:nvSpPr>
        <p:spPr>
          <a:xfrm>
            <a:off x="563667" y="1234103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b="1" dirty="0">
                <a:latin typeface="Proxima Nova" panose="02000506030000020004" pitchFamily="2" charset="0"/>
              </a:rPr>
              <a:t>CSS in React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857AB-8348-ED4C-8303-2A46B4A703C0}"/>
              </a:ext>
            </a:extLst>
          </p:cNvPr>
          <p:cNvSpPr txBox="1"/>
          <p:nvPr/>
        </p:nvSpPr>
        <p:spPr>
          <a:xfrm>
            <a:off x="563666" y="2258963"/>
            <a:ext cx="10727185" cy="2453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Inline styles (Bad)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CSS classes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CSS modules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CSS-in-JS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15E7A-D5D5-F340-9249-63140E1C4AE4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125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sp>
        <p:nvSpPr>
          <p:cNvPr id="4" name="Google Shape;120;p21">
            <a:extLst>
              <a:ext uri="{FF2B5EF4-FFF2-40B4-BE49-F238E27FC236}">
                <a16:creationId xmlns:a16="http://schemas.microsoft.com/office/drawing/2014/main" id="{DD74199B-97CE-F046-A727-0D20932A5EFB}"/>
              </a:ext>
            </a:extLst>
          </p:cNvPr>
          <p:cNvSpPr txBox="1">
            <a:spLocks/>
          </p:cNvSpPr>
          <p:nvPr/>
        </p:nvSpPr>
        <p:spPr>
          <a:xfrm>
            <a:off x="563667" y="1234103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b="1" dirty="0">
                <a:latin typeface="Proxima Nova" panose="02000506030000020004" pitchFamily="2" charset="0"/>
              </a:rPr>
              <a:t>Project: Make a search/filter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15E7A-D5D5-F340-9249-63140E1C4AE4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492E07-48B8-F247-B19D-7536A10E3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276" y="1975958"/>
            <a:ext cx="11565510" cy="462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41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7EDDC4-8379-094A-BEE1-5504BFCE077F}"/>
              </a:ext>
            </a:extLst>
          </p:cNvPr>
          <p:cNvSpPr txBox="1"/>
          <p:nvPr/>
        </p:nvSpPr>
        <p:spPr>
          <a:xfrm>
            <a:off x="2945550" y="2921168"/>
            <a:ext cx="63008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" panose="020B0500000000000000" pitchFamily="34" charset="-128"/>
              </a:rPr>
              <a:t>Thank you!</a:t>
            </a:r>
            <a:endParaRPr kumimoji="1" lang="ko-KR" altLang="en-US" sz="6000" b="1" dirty="0">
              <a:solidFill>
                <a:srgbClr val="404040"/>
              </a:solidFill>
              <a:latin typeface="Proxima Nova" panose="02000506030000020004" pitchFamily="2" charset="0"/>
              <a:ea typeface="Noto Sans CJK KR" panose="020B0500000000000000" pitchFamily="34" charset="-128"/>
            </a:endParaRPr>
          </a:p>
        </p:txBody>
      </p:sp>
      <p:sp>
        <p:nvSpPr>
          <p:cNvPr id="6" name="Google Shape;123;p21">
            <a:extLst>
              <a:ext uri="{FF2B5EF4-FFF2-40B4-BE49-F238E27FC236}">
                <a16:creationId xmlns:a16="http://schemas.microsoft.com/office/drawing/2014/main" id="{E2D3DC69-460B-6C41-926F-12DC8DA6D75D}"/>
              </a:ext>
            </a:extLst>
          </p:cNvPr>
          <p:cNvSpPr txBox="1"/>
          <p:nvPr/>
        </p:nvSpPr>
        <p:spPr>
          <a:xfrm>
            <a:off x="10142483" y="6208548"/>
            <a:ext cx="2049518" cy="649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00FF"/>
                </a:solidFill>
                <a:latin typeface="Proxima Nova" panose="02000506030000020004" pitchFamily="2" charset="0"/>
                <a:ea typeface="Proxima Nova"/>
                <a:cs typeface="Proxima Nova"/>
                <a:sym typeface="Proxima Nova"/>
              </a:rPr>
              <a:t>Reminder: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00FF"/>
                </a:solidFill>
                <a:latin typeface="Proxima Nova" panose="02000506030000020004" pitchFamily="2" charset="0"/>
                <a:ea typeface="Proxima Nova"/>
                <a:cs typeface="Proxima Nova"/>
                <a:sym typeface="Proxima Nova"/>
              </a:rPr>
              <a:t>Practice makes perfect</a:t>
            </a:r>
            <a:endParaRPr sz="1400" dirty="0">
              <a:solidFill>
                <a:srgbClr val="FF00FF"/>
              </a:solidFill>
              <a:latin typeface="Proxima Nova" panose="02000506030000020004" pitchFamily="2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6A0C4F-4F03-2742-BD9A-2D17F873AAF0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57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grpSp>
        <p:nvGrpSpPr>
          <p:cNvPr id="4" name="그룹 1">
            <a:extLst>
              <a:ext uri="{FF2B5EF4-FFF2-40B4-BE49-F238E27FC236}">
                <a16:creationId xmlns:a16="http://schemas.microsoft.com/office/drawing/2014/main" id="{8BA0A466-3E65-48B0-8F1C-064F0C000321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8F5172-4F9C-4097-9715-63423B454DBE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Proxima Nova" panose="02000506030000020004" pitchFamily="2" charset="0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Proxima Nova" panose="02000506030000020004" pitchFamily="2" charset="0"/>
                <a:ea typeface="Noto Sans CJK KR Bold" panose="020B0500000000000000" pitchFamily="34" charset="-128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29879CD-D31B-4A39-B4D5-2EC6B091D285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Proxima Nova" panose="02000506030000020004" pitchFamily="2" charset="0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Proxima Nova" panose="02000506030000020004" pitchFamily="2" charset="0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5C6D502-D035-4670-A6D3-F93ACBC2A7A2}"/>
              </a:ext>
            </a:extLst>
          </p:cNvPr>
          <p:cNvSpPr txBox="1"/>
          <p:nvPr/>
        </p:nvSpPr>
        <p:spPr>
          <a:xfrm>
            <a:off x="3063729" y="2111707"/>
            <a:ext cx="6064542" cy="2453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1.</a:t>
            </a: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SPA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2</a:t>
            </a: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. Lifecycle Components</a:t>
            </a:r>
          </a:p>
          <a:p>
            <a:pPr algn="ctr">
              <a:lnSpc>
                <a:spcPct val="200000"/>
              </a:lnSpc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3. Props and State</a:t>
            </a:r>
          </a:p>
          <a:p>
            <a:pPr algn="ctr">
              <a:lnSpc>
                <a:spcPct val="200000"/>
              </a:lnSpc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4. Hooks: UseEffect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D8226F-D24A-CB44-8DDE-C8FDE2E74CBC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47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sp>
        <p:nvSpPr>
          <p:cNvPr id="4" name="Google Shape;120;p21">
            <a:extLst>
              <a:ext uri="{FF2B5EF4-FFF2-40B4-BE49-F238E27FC236}">
                <a16:creationId xmlns:a16="http://schemas.microsoft.com/office/drawing/2014/main" id="{DD74199B-97CE-F046-A727-0D20932A5EFB}"/>
              </a:ext>
            </a:extLst>
          </p:cNvPr>
          <p:cNvSpPr txBox="1">
            <a:spLocks/>
          </p:cNvSpPr>
          <p:nvPr/>
        </p:nvSpPr>
        <p:spPr>
          <a:xfrm>
            <a:off x="563667" y="1234103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b="1" dirty="0">
                <a:latin typeface="Proxima Nova" panose="02000506030000020004" pitchFamily="2" charset="0"/>
              </a:rPr>
              <a:t>Single Page Application (SPA)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857AB-8348-ED4C-8303-2A46B4A703C0}"/>
              </a:ext>
            </a:extLst>
          </p:cNvPr>
          <p:cNvSpPr txBox="1"/>
          <p:nvPr/>
        </p:nvSpPr>
        <p:spPr>
          <a:xfrm>
            <a:off x="563666" y="2258963"/>
            <a:ext cx="10727185" cy="306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A single web page, website, or web application that works within a web browser and loads just a single document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It does not need page reloading during its usage, and most of its content remains the same while only some of it needs updating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When the content needs to be updated, the SPA does it through JavaScript APIs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15E7A-D5D5-F340-9249-63140E1C4AE4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19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sp>
        <p:nvSpPr>
          <p:cNvPr id="4" name="Google Shape;120;p21">
            <a:extLst>
              <a:ext uri="{FF2B5EF4-FFF2-40B4-BE49-F238E27FC236}">
                <a16:creationId xmlns:a16="http://schemas.microsoft.com/office/drawing/2014/main" id="{DD74199B-97CE-F046-A727-0D20932A5EFB}"/>
              </a:ext>
            </a:extLst>
          </p:cNvPr>
          <p:cNvSpPr txBox="1">
            <a:spLocks/>
          </p:cNvSpPr>
          <p:nvPr/>
        </p:nvSpPr>
        <p:spPr>
          <a:xfrm>
            <a:off x="563667" y="1234103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b="1" dirty="0">
                <a:latin typeface="Proxima Nova" panose="02000506030000020004" pitchFamily="2" charset="0"/>
              </a:rPr>
              <a:t>Single Page Application (SPA)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15E7A-D5D5-F340-9249-63140E1C4AE4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5ADFD83-318D-6F48-8E43-18A9241A0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67" y="3225915"/>
            <a:ext cx="3519776" cy="109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ách đăng ký tài khoản Netflix đơn giản nhất">
            <a:extLst>
              <a:ext uri="{FF2B5EF4-FFF2-40B4-BE49-F238E27FC236}">
                <a16:creationId xmlns:a16="http://schemas.microsoft.com/office/drawing/2014/main" id="{D5B5CB0F-3B1E-3548-BF4E-A696F57EB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434" y="3075641"/>
            <a:ext cx="2696742" cy="151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INTEREST Là Gì] - Cách Sử Dụng PINTEREST | VinaHost.VN">
            <a:extLst>
              <a:ext uri="{FF2B5EF4-FFF2-40B4-BE49-F238E27FC236}">
                <a16:creationId xmlns:a16="http://schemas.microsoft.com/office/drawing/2014/main" id="{F7052736-7E63-9447-8AFF-8D22E6D99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167" y="3095953"/>
            <a:ext cx="2892385" cy="135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89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sp>
        <p:nvSpPr>
          <p:cNvPr id="4" name="Google Shape;120;p21">
            <a:extLst>
              <a:ext uri="{FF2B5EF4-FFF2-40B4-BE49-F238E27FC236}">
                <a16:creationId xmlns:a16="http://schemas.microsoft.com/office/drawing/2014/main" id="{DD74199B-97CE-F046-A727-0D20932A5EFB}"/>
              </a:ext>
            </a:extLst>
          </p:cNvPr>
          <p:cNvSpPr txBox="1">
            <a:spLocks/>
          </p:cNvSpPr>
          <p:nvPr/>
        </p:nvSpPr>
        <p:spPr>
          <a:xfrm>
            <a:off x="563667" y="1234103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b="1" dirty="0">
                <a:latin typeface="Proxima Nova" panose="02000506030000020004" pitchFamily="2" charset="0"/>
              </a:rPr>
              <a:t>Lifecycle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15E7A-D5D5-F340-9249-63140E1C4AE4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B2B423-E945-9F44-92C0-5155EA10B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121" y="2047432"/>
            <a:ext cx="10093757" cy="466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163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sp>
        <p:nvSpPr>
          <p:cNvPr id="4" name="Google Shape;120;p21">
            <a:extLst>
              <a:ext uri="{FF2B5EF4-FFF2-40B4-BE49-F238E27FC236}">
                <a16:creationId xmlns:a16="http://schemas.microsoft.com/office/drawing/2014/main" id="{DD74199B-97CE-F046-A727-0D20932A5EFB}"/>
              </a:ext>
            </a:extLst>
          </p:cNvPr>
          <p:cNvSpPr txBox="1">
            <a:spLocks/>
          </p:cNvSpPr>
          <p:nvPr/>
        </p:nvSpPr>
        <p:spPr>
          <a:xfrm>
            <a:off x="563667" y="1234103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b="1" dirty="0">
                <a:latin typeface="Proxima Nova" panose="02000506030000020004" pitchFamily="2" charset="0"/>
              </a:rPr>
              <a:t>Props and State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857AB-8348-ED4C-8303-2A46B4A703C0}"/>
              </a:ext>
            </a:extLst>
          </p:cNvPr>
          <p:cNvSpPr txBox="1"/>
          <p:nvPr/>
        </p:nvSpPr>
        <p:spPr>
          <a:xfrm>
            <a:off x="563666" y="2258963"/>
            <a:ext cx="10727185" cy="1222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Use </a:t>
            </a:r>
            <a:r>
              <a:rPr kumimoji="1" lang="vi-VN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props</a:t>
            </a: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to pass data &amp; event handlers down to your child components. 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Use </a:t>
            </a:r>
            <a:r>
              <a:rPr kumimoji="1" lang="vi-VN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state</a:t>
            </a: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to store the data your current page needs in your controller-view.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15E7A-D5D5-F340-9249-63140E1C4AE4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245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sp>
        <p:nvSpPr>
          <p:cNvPr id="4" name="Google Shape;120;p21">
            <a:extLst>
              <a:ext uri="{FF2B5EF4-FFF2-40B4-BE49-F238E27FC236}">
                <a16:creationId xmlns:a16="http://schemas.microsoft.com/office/drawing/2014/main" id="{DD74199B-97CE-F046-A727-0D20932A5EFB}"/>
              </a:ext>
            </a:extLst>
          </p:cNvPr>
          <p:cNvSpPr txBox="1">
            <a:spLocks/>
          </p:cNvSpPr>
          <p:nvPr/>
        </p:nvSpPr>
        <p:spPr>
          <a:xfrm>
            <a:off x="563667" y="1234103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b="1" dirty="0">
                <a:latin typeface="Proxima Nova" panose="02000506030000020004" pitchFamily="2" charset="0"/>
              </a:rPr>
              <a:t>Props and State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857AB-8348-ED4C-8303-2A46B4A703C0}"/>
              </a:ext>
            </a:extLst>
          </p:cNvPr>
          <p:cNvSpPr txBox="1"/>
          <p:nvPr/>
        </p:nvSpPr>
        <p:spPr>
          <a:xfrm>
            <a:off x="563666" y="2258963"/>
            <a:ext cx="10727185" cy="2453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Props: 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are immutable -&gt; which lets React do fast reference checks 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are used to pass data down from your view-controller -&gt; your top level component 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have better performance -&gt; use this to pass data to child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15E7A-D5D5-F340-9249-63140E1C4AE4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830640-FAB1-A14C-B8B6-0D1A761EE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6858" y="5255597"/>
            <a:ext cx="64008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59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sp>
        <p:nvSpPr>
          <p:cNvPr id="4" name="Google Shape;120;p21">
            <a:extLst>
              <a:ext uri="{FF2B5EF4-FFF2-40B4-BE49-F238E27FC236}">
                <a16:creationId xmlns:a16="http://schemas.microsoft.com/office/drawing/2014/main" id="{DD74199B-97CE-F046-A727-0D20932A5EFB}"/>
              </a:ext>
            </a:extLst>
          </p:cNvPr>
          <p:cNvSpPr txBox="1">
            <a:spLocks/>
          </p:cNvSpPr>
          <p:nvPr/>
        </p:nvSpPr>
        <p:spPr>
          <a:xfrm>
            <a:off x="563667" y="1234103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b="1" dirty="0">
                <a:latin typeface="Proxima Nova" panose="02000506030000020004" pitchFamily="2" charset="0"/>
              </a:rPr>
              <a:t>Props and State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857AB-8348-ED4C-8303-2A46B4A703C0}"/>
              </a:ext>
            </a:extLst>
          </p:cNvPr>
          <p:cNvSpPr txBox="1"/>
          <p:nvPr/>
        </p:nvSpPr>
        <p:spPr>
          <a:xfrm>
            <a:off x="563666" y="2258963"/>
            <a:ext cx="10727185" cy="306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State: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should be managed in your view-controller -&gt; your top level component 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is mutable 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has worse performance 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should not be accessed from child components -&gt; pass it down with props instead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15E7A-D5D5-F340-9249-63140E1C4AE4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2D7864-8F88-FA4E-A713-9E571140F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200" y="5665311"/>
            <a:ext cx="69596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05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DB98343-40D3-6540-95D7-13F0EBCC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154" y="497155"/>
            <a:ext cx="1088571" cy="170894"/>
          </a:xfrm>
          <a:prstGeom prst="rect">
            <a:avLst/>
          </a:prstGeom>
        </p:spPr>
      </p:pic>
      <p:sp>
        <p:nvSpPr>
          <p:cNvPr id="4" name="Google Shape;120;p21">
            <a:extLst>
              <a:ext uri="{FF2B5EF4-FFF2-40B4-BE49-F238E27FC236}">
                <a16:creationId xmlns:a16="http://schemas.microsoft.com/office/drawing/2014/main" id="{DD74199B-97CE-F046-A727-0D20932A5EFB}"/>
              </a:ext>
            </a:extLst>
          </p:cNvPr>
          <p:cNvSpPr txBox="1">
            <a:spLocks/>
          </p:cNvSpPr>
          <p:nvPr/>
        </p:nvSpPr>
        <p:spPr>
          <a:xfrm>
            <a:off x="563667" y="1234103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b="1" dirty="0">
                <a:latin typeface="Proxima Nova" panose="02000506030000020004" pitchFamily="2" charset="0"/>
              </a:rPr>
              <a:t>Hooks: </a:t>
            </a:r>
            <a:r>
              <a:rPr lang="en-US" sz="2800" b="1" dirty="0" err="1">
                <a:latin typeface="Proxima Nova" panose="02000506030000020004" pitchFamily="2" charset="0"/>
              </a:rPr>
              <a:t>useState</a:t>
            </a:r>
            <a:endParaRPr lang="en-US" sz="2800" b="1" dirty="0">
              <a:latin typeface="Proxima Nova" panose="0200050603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857AB-8348-ED4C-8303-2A46B4A703C0}"/>
              </a:ext>
            </a:extLst>
          </p:cNvPr>
          <p:cNvSpPr txBox="1"/>
          <p:nvPr/>
        </p:nvSpPr>
        <p:spPr>
          <a:xfrm>
            <a:off x="563666" y="2258963"/>
            <a:ext cx="10727185" cy="606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Allows us to track state in a function component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15E7A-D5D5-F340-9249-63140E1C4AE4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60" dirty="0">
                <a:solidFill>
                  <a:srgbClr val="FF9E1B"/>
                </a:solidFill>
                <a:latin typeface="Proxima Nova" panose="02000506030000020004" pitchFamily="2" charset="0"/>
                <a:ea typeface="Noto Sans CJK KR Medium" panose="020B0500000000000000" pitchFamily="34" charset="-128"/>
                <a:cs typeface="Times New Roman" panose="02020603050405020304" pitchFamily="18" charset="0"/>
              </a:rPr>
              <a:t>Lecture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" panose="02000506030000020004" pitchFamily="2" charset="0"/>
                <a:ea typeface="Noto Sans CJK KR DemiLight" panose="020B0400000000000000" pitchFamily="34" charset="-128"/>
                <a:cs typeface="Times New Roman" panose="02020603050405020304" pitchFamily="18" charset="0"/>
              </a:rPr>
              <a:t>React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Proxima Nova" panose="02000506030000020004" pitchFamily="2" charset="0"/>
              <a:ea typeface="Noto Sans CJK KR DemiLight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3076" name="Picture 4" descr="Facebook triển khai nút Like mở rộng, nói không với Dislike | VOV.VN">
            <a:extLst>
              <a:ext uri="{FF2B5EF4-FFF2-40B4-BE49-F238E27FC236}">
                <a16:creationId xmlns:a16="http://schemas.microsoft.com/office/drawing/2014/main" id="{C1B3A111-DD20-D64E-9DBC-97B61B539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967" y="3795097"/>
            <a:ext cx="6353668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uttons on off icons download svg eps png psd ai vector color free - el  fonts vectors">
            <a:extLst>
              <a:ext uri="{FF2B5EF4-FFF2-40B4-BE49-F238E27FC236}">
                <a16:creationId xmlns:a16="http://schemas.microsoft.com/office/drawing/2014/main" id="{DB26BE2F-36AB-664F-BAB4-A987C00DE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725" y="3868600"/>
            <a:ext cx="2294145" cy="189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997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6294</TotalTime>
  <Words>430</Words>
  <Application>Microsoft Macintosh PowerPoint</Application>
  <PresentationFormat>Widescreen</PresentationFormat>
  <Paragraphs>89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Proxima Nova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222</cp:revision>
  <dcterms:created xsi:type="dcterms:W3CDTF">2021-01-26T09:40:43Z</dcterms:created>
  <dcterms:modified xsi:type="dcterms:W3CDTF">2022-06-24T11:14:18Z</dcterms:modified>
</cp:coreProperties>
</file>