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25"/>
  </p:notesMasterIdLst>
  <p:sldIdLst>
    <p:sldId id="256" r:id="rId4"/>
    <p:sldId id="312" r:id="rId5"/>
    <p:sldId id="261" r:id="rId6"/>
    <p:sldId id="268" r:id="rId7"/>
    <p:sldId id="265" r:id="rId8"/>
    <p:sldId id="299" r:id="rId9"/>
    <p:sldId id="300" r:id="rId10"/>
    <p:sldId id="301" r:id="rId11"/>
    <p:sldId id="302" r:id="rId12"/>
    <p:sldId id="303" r:id="rId13"/>
    <p:sldId id="313" r:id="rId14"/>
    <p:sldId id="304" r:id="rId15"/>
    <p:sldId id="314" r:id="rId16"/>
    <p:sldId id="305" r:id="rId17"/>
    <p:sldId id="306" r:id="rId18"/>
    <p:sldId id="307" r:id="rId19"/>
    <p:sldId id="308" r:id="rId20"/>
    <p:sldId id="309" r:id="rId21"/>
    <p:sldId id="310" r:id="rId22"/>
    <p:sldId id="311" r:id="rId23"/>
    <p:sldId id="262" r:id="rId24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3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2A40D"/>
    <a:srgbClr val="32AE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26" autoAdjust="0"/>
    <p:restoredTop sz="94628" autoAdjust="0"/>
  </p:normalViewPr>
  <p:slideViewPr>
    <p:cSldViewPr>
      <p:cViewPr varScale="1">
        <p:scale>
          <a:sx n="142" d="100"/>
          <a:sy n="142" d="100"/>
        </p:scale>
        <p:origin x="810" y="120"/>
      </p:cViewPr>
      <p:guideLst>
        <p:guide orient="horz" pos="1393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368175-0395-4A3D-B4C5-DE9573C2B1E4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44724E-0B5E-443B-ABC7-59F4555FA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3873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44724E-0B5E-443B-ABC7-59F4555FA5E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232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851920" y="1794902"/>
            <a:ext cx="5292080" cy="1080121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>
                <a:ea typeface="맑은 고딕" pitchFamily="50" charset="-127"/>
              </a:rPr>
              <a:t>FREE </a:t>
            </a:r>
          </a:p>
          <a:p>
            <a:r>
              <a:rPr lang="en-US" altLang="ko-KR" dirty="0">
                <a:ea typeface="맑은 고딕" pitchFamily="50" charset="-127"/>
              </a:rPr>
              <a:t>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851772" y="2947030"/>
            <a:ext cx="5292080" cy="48881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>
              <a:spcBef>
                <a:spcPts val="0"/>
              </a:spcBef>
              <a:defRPr/>
            </a:pPr>
            <a:r>
              <a:rPr lang="en-US" altLang="ko-KR" b="1" dirty="0"/>
              <a:t>INSERT THE TITLE 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 b="1" dirty="0"/>
              <a:t>OF YOUR PRESENTATION HERE</a:t>
            </a:r>
            <a:endParaRPr lang="en-US" altLang="ko-KR" dirty="0"/>
          </a:p>
        </p:txBody>
      </p:sp>
      <p:pic>
        <p:nvPicPr>
          <p:cNvPr id="1026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640" y="657349"/>
            <a:ext cx="1765300" cy="391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932113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131590"/>
            <a:ext cx="7230270" cy="3677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513480" y="1626257"/>
            <a:ext cx="3465217" cy="25626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467544" y="3363838"/>
            <a:ext cx="3024336" cy="1008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6058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759754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208" y="1042230"/>
            <a:ext cx="2869272" cy="3474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7380312" y="1175233"/>
            <a:ext cx="1008112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643269" y="1261134"/>
            <a:ext cx="1654766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01373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4860032" y="0"/>
            <a:ext cx="36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4896032" y="1311750"/>
            <a:ext cx="180000" cy="25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4402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9144000" cy="30765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50635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131840" y="181632"/>
            <a:ext cx="601216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131840" y="757696"/>
            <a:ext cx="601216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146470" y="1131590"/>
            <a:ext cx="3059832" cy="40119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8877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411510"/>
            <a:ext cx="6444208" cy="43204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35622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223854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312086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21378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444208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6444208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986213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986213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93977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5536" y="3291830"/>
            <a:ext cx="8748464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5536" y="3867894"/>
            <a:ext cx="8748464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7544" y="339502"/>
            <a:ext cx="3312128" cy="28080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995936" y="339502"/>
            <a:ext cx="468052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99593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61619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23645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242610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09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310690928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572242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414830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3311860" y="737642"/>
            <a:ext cx="2520280" cy="25202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2351" y="1139211"/>
            <a:ext cx="819298" cy="1818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2571750"/>
            <a:ext cx="9144000" cy="2571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2116108" y="843558"/>
            <a:ext cx="4896544" cy="34563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2116108" y="0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2116108" y="4948014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116108" y="3049518"/>
            <a:ext cx="4896544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116108" y="3625582"/>
            <a:ext cx="489654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2050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155985" y="1156325"/>
            <a:ext cx="816788" cy="1812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484" y="938231"/>
            <a:ext cx="1584176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789484" y="938231"/>
            <a:ext cx="792088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5812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484" y="938231"/>
            <a:ext cx="1584176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789484" y="938231"/>
            <a:ext cx="792088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35" y="2931790"/>
            <a:ext cx="945499" cy="2098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5998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3399842"/>
            <a:ext cx="9144000" cy="17436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4043561" y="2859782"/>
            <a:ext cx="1080120" cy="1080120"/>
          </a:xfrm>
          <a:prstGeom prst="ellipse">
            <a:avLst/>
          </a:prstGeom>
          <a:solidFill>
            <a:schemeClr val="accent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8057" y="3010192"/>
            <a:ext cx="351128" cy="779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6867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960850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43508" y="92609"/>
            <a:ext cx="8856984" cy="49582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32792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65584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698376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2328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4656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6984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6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6" Type="http://schemas.openxmlformats.org/officeDocument/2006/relationships/slideLayout" Target="../slideLayouts/slideLayout19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4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72" r:id="rId2"/>
    <p:sldLayoutId id="2147483670" r:id="rId3"/>
    <p:sldLayoutId id="2147483652" r:id="rId4"/>
    <p:sldLayoutId id="2147483671" r:id="rId5"/>
    <p:sldLayoutId id="2147483655" r:id="rId6"/>
    <p:sldLayoutId id="2147483662" r:id="rId7"/>
    <p:sldLayoutId id="2147483663" r:id="rId8"/>
    <p:sldLayoutId id="2147483665" r:id="rId9"/>
    <p:sldLayoutId id="2147483666" r:id="rId10"/>
    <p:sldLayoutId id="2147483667" r:id="rId11"/>
    <p:sldLayoutId id="2147483664" r:id="rId12"/>
    <p:sldLayoutId id="2147483668" r:id="rId13"/>
    <p:sldLayoutId id="2147483669" r:id="rId14"/>
    <p:sldLayoutId id="2147483673" r:id="rId15"/>
    <p:sldLayoutId id="2147483656" r:id="rId16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êu đề 1"/>
          <p:cNvSpPr txBox="1">
            <a:spLocks/>
          </p:cNvSpPr>
          <p:nvPr/>
        </p:nvSpPr>
        <p:spPr>
          <a:xfrm>
            <a:off x="1522412" y="305702"/>
            <a:ext cx="7514084" cy="1352920"/>
          </a:xfrm>
          <a:prstGeom prst="rect">
            <a:avLst/>
          </a:prstGeom>
        </p:spPr>
        <p:txBody>
          <a:bodyPr rtlCol="0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trực</a:t>
            </a:r>
            <a:r>
              <a:rPr lang="en-US" b="1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br>
              <a:rPr lang="en-US" b="1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 err="1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b="1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r>
              <a:rPr lang="en-US" b="1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Menu</a:t>
            </a:r>
            <a:endParaRPr lang="vi-VN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9" name="Picture 4" descr="Beginning Programming with C# | raywenderlich.com">
            <a:extLst>
              <a:ext uri="{FF2B5EF4-FFF2-40B4-BE49-F238E27FC236}">
                <a16:creationId xmlns:a16="http://schemas.microsoft.com/office/drawing/2014/main" id="{093157DC-7C77-4601-8332-62C02DCB11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2368442"/>
            <a:ext cx="2232248" cy="1587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Hình chữ nhật 3">
            <a:extLst>
              <a:ext uri="{FF2B5EF4-FFF2-40B4-BE49-F238E27FC236}">
                <a16:creationId xmlns:a16="http://schemas.microsoft.com/office/drawing/2014/main" id="{8B3D5E1E-661A-4661-9424-F0A135E1EF9E}"/>
              </a:ext>
            </a:extLst>
          </p:cNvPr>
          <p:cNvSpPr/>
          <p:nvPr/>
        </p:nvSpPr>
        <p:spPr>
          <a:xfrm>
            <a:off x="2627784" y="2427734"/>
            <a:ext cx="465472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14313" indent="-214313">
              <a:buFontTx/>
              <a:buChar char="-"/>
            </a:pPr>
            <a:r>
              <a:rPr lang="en-US" sz="2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Đức</a:t>
            </a:r>
            <a:r>
              <a:rPr lang="en-US" sz="2400" b="1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Mạnh</a:t>
            </a:r>
            <a:r>
              <a:rPr lang="en-US" sz="2400" b="1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14313" indent="-214313">
              <a:buFontTx/>
              <a:buChar char="-"/>
            </a:pPr>
            <a:r>
              <a:rPr lang="en-US" sz="2400" b="1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Lê Khoa </a:t>
            </a:r>
            <a:r>
              <a:rPr lang="en-US" sz="2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14313" indent="-214313">
              <a:buFontTx/>
              <a:buChar char="-"/>
            </a:pP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vi-V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Ngyễn</a:t>
            </a: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Thiên</a:t>
            </a:r>
            <a:r>
              <a:rPr lang="en-US" sz="2400" b="1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Ân</a:t>
            </a:r>
            <a:endParaRPr lang="en-US" sz="2400" b="1" dirty="0">
              <a:solidFill>
                <a:schemeClr val="accent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14313" indent="-214313">
              <a:buFontTx/>
              <a:buChar char="-"/>
            </a:pPr>
            <a:r>
              <a:rPr lang="en-US" sz="2400" b="1" dirty="0" err="1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Đinh</a:t>
            </a:r>
            <a:r>
              <a:rPr lang="en-US" sz="2400" b="1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sz="2400" b="1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Minh </a:t>
            </a:r>
            <a:r>
              <a:rPr lang="en-US" sz="2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Hiếu</a:t>
            </a: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14313" indent="-214313">
              <a:buFontTx/>
              <a:buChar char="-"/>
            </a:pP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vi-V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Minh </a:t>
            </a:r>
            <a:r>
              <a:rPr lang="en-US" sz="2400" b="1" dirty="0" err="1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Tân</a:t>
            </a:r>
            <a:r>
              <a:rPr lang="en-US" sz="2400" b="1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vi-VN" sz="2400" b="1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14313" indent="-214313">
              <a:buFontTx/>
              <a:buChar char="-"/>
            </a:pPr>
            <a:endParaRPr lang="vi-VN" sz="2400" b="1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hỗ dành sẵn cho Nội dung 13"/>
          <p:cNvSpPr txBox="1">
            <a:spLocks/>
          </p:cNvSpPr>
          <p:nvPr/>
        </p:nvSpPr>
        <p:spPr>
          <a:xfrm>
            <a:off x="0" y="771550"/>
            <a:ext cx="9144000" cy="662411"/>
          </a:xfrm>
          <a:prstGeom prst="rect">
            <a:avLst/>
          </a:prstGeom>
        </p:spPr>
        <p:txBody>
          <a:bodyPr rtlCol="0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vi-VN" sz="1400" dirty="0">
                <a:solidFill>
                  <a:schemeClr val="accent3">
                    <a:lumMod val="75000"/>
                  </a:schemeClr>
                </a:solidFill>
              </a:rPr>
              <a:t>Sự kiện cho Menu Item thường dùng là Click </a:t>
            </a:r>
            <a:endParaRPr lang="en-US" sz="1400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n-US" sz="1400" dirty="0" err="1">
                <a:solidFill>
                  <a:schemeClr val="accent3">
                    <a:lumMod val="75000"/>
                  </a:schemeClr>
                </a:solidFill>
              </a:rPr>
              <a:t>Trong</a:t>
            </a:r>
            <a:r>
              <a:rPr lang="en-US" sz="14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accent3">
                    <a:lumMod val="75000"/>
                  </a:schemeClr>
                </a:solidFill>
              </a:rPr>
              <a:t>màn</a:t>
            </a:r>
            <a:r>
              <a:rPr lang="en-US" sz="14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accent3">
                    <a:lumMod val="75000"/>
                  </a:schemeClr>
                </a:solidFill>
              </a:rPr>
              <a:t>hình</a:t>
            </a:r>
            <a:r>
              <a:rPr lang="en-US" sz="1400" dirty="0">
                <a:solidFill>
                  <a:schemeClr val="accent3">
                    <a:lumMod val="75000"/>
                  </a:schemeClr>
                </a:solidFill>
              </a:rPr>
              <a:t> Design View </a:t>
            </a:r>
            <a:r>
              <a:rPr lang="en-US" sz="1400" dirty="0" err="1">
                <a:solidFill>
                  <a:schemeClr val="accent3">
                    <a:lumMod val="75000"/>
                  </a:schemeClr>
                </a:solidFill>
              </a:rPr>
              <a:t>kích</a:t>
            </a:r>
            <a:r>
              <a:rPr lang="en-US" sz="14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accent3">
                    <a:lumMod val="75000"/>
                  </a:schemeClr>
                </a:solidFill>
              </a:rPr>
              <a:t>đúp</a:t>
            </a:r>
            <a:r>
              <a:rPr lang="en-US" sz="14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accent3">
                    <a:lumMod val="75000"/>
                  </a:schemeClr>
                </a:solidFill>
              </a:rPr>
              <a:t>vào</a:t>
            </a:r>
            <a:r>
              <a:rPr lang="en-US" sz="1400" dirty="0">
                <a:solidFill>
                  <a:schemeClr val="accent3">
                    <a:lumMod val="75000"/>
                  </a:schemeClr>
                </a:solidFill>
              </a:rPr>
              <a:t> menu item VS </a:t>
            </a:r>
            <a:r>
              <a:rPr lang="en-US" sz="1400" dirty="0" err="1">
                <a:solidFill>
                  <a:schemeClr val="accent3">
                    <a:lumMod val="75000"/>
                  </a:schemeClr>
                </a:solidFill>
              </a:rPr>
              <a:t>sẽ</a:t>
            </a:r>
            <a:r>
              <a:rPr lang="en-US" sz="14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accent3">
                    <a:lumMod val="75000"/>
                  </a:schemeClr>
                </a:solidFill>
              </a:rPr>
              <a:t>tự</a:t>
            </a:r>
            <a:r>
              <a:rPr lang="en-US" sz="14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accent3">
                    <a:lumMod val="75000"/>
                  </a:schemeClr>
                </a:solidFill>
              </a:rPr>
              <a:t>động</a:t>
            </a:r>
            <a:r>
              <a:rPr lang="en-US" sz="14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accent3">
                    <a:lumMod val="75000"/>
                  </a:schemeClr>
                </a:solidFill>
              </a:rPr>
              <a:t>tạo</a:t>
            </a:r>
            <a:r>
              <a:rPr lang="en-US" sz="14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accent3">
                    <a:lumMod val="75000"/>
                  </a:schemeClr>
                </a:solidFill>
              </a:rPr>
              <a:t>trình</a:t>
            </a:r>
            <a:r>
              <a:rPr lang="en-US" sz="14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accent3">
                    <a:lumMod val="75000"/>
                  </a:schemeClr>
                </a:solidFill>
              </a:rPr>
              <a:t>xử</a:t>
            </a:r>
            <a:r>
              <a:rPr lang="en-US" sz="14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accent3">
                    <a:lumMod val="75000"/>
                  </a:schemeClr>
                </a:solidFill>
              </a:rPr>
              <a:t>lý</a:t>
            </a:r>
            <a:r>
              <a:rPr lang="en-US" sz="14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accent3">
                    <a:lumMod val="75000"/>
                  </a:schemeClr>
                </a:solidFill>
              </a:rPr>
              <a:t>cho</a:t>
            </a:r>
            <a:r>
              <a:rPr lang="en-US" sz="1400" dirty="0">
                <a:solidFill>
                  <a:schemeClr val="accent3">
                    <a:lumMod val="75000"/>
                  </a:schemeClr>
                </a:solidFill>
              </a:rPr>
              <a:t> menu item</a:t>
            </a:r>
            <a:endParaRPr lang="vi-VN" sz="1400" b="1" dirty="0">
              <a:solidFill>
                <a:schemeClr val="accent3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pic>
        <p:nvPicPr>
          <p:cNvPr id="8" name="Hình ảnh 4">
            <a:extLst>
              <a:ext uri="{FF2B5EF4-FFF2-40B4-BE49-F238E27FC236}">
                <a16:creationId xmlns:a16="http://schemas.microsoft.com/office/drawing/2014/main" id="{AD2EBC0C-592C-4336-AE85-C86743F1F0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1738225"/>
            <a:ext cx="3240360" cy="2560290"/>
          </a:xfrm>
          <a:prstGeom prst="rect">
            <a:avLst/>
          </a:prstGeom>
        </p:spPr>
      </p:pic>
      <p:pic>
        <p:nvPicPr>
          <p:cNvPr id="10" name="Hình ảnh 2">
            <a:extLst>
              <a:ext uri="{FF2B5EF4-FFF2-40B4-BE49-F238E27FC236}">
                <a16:creationId xmlns:a16="http://schemas.microsoft.com/office/drawing/2014/main" id="{2221EE78-19D2-4C68-8B14-E336F6F1EA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1920" y="1738225"/>
            <a:ext cx="2304256" cy="2993765"/>
          </a:xfrm>
          <a:prstGeom prst="rect">
            <a:avLst/>
          </a:prstGeom>
        </p:spPr>
      </p:pic>
      <p:cxnSp>
        <p:nvCxnSpPr>
          <p:cNvPr id="11" name="Đường kết nối Mũi tên Thẳng 5">
            <a:extLst>
              <a:ext uri="{FF2B5EF4-FFF2-40B4-BE49-F238E27FC236}">
                <a16:creationId xmlns:a16="http://schemas.microsoft.com/office/drawing/2014/main" id="{61D4301B-8445-4E98-8B5E-11BFBE3833A6}"/>
              </a:ext>
            </a:extLst>
          </p:cNvPr>
          <p:cNvCxnSpPr/>
          <p:nvPr/>
        </p:nvCxnSpPr>
        <p:spPr>
          <a:xfrm flipH="1" flipV="1">
            <a:off x="6012160" y="2312881"/>
            <a:ext cx="609600" cy="76200"/>
          </a:xfrm>
          <a:prstGeom prst="straightConnector1">
            <a:avLst/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Hình chữ nhật 6">
            <a:extLst>
              <a:ext uri="{FF2B5EF4-FFF2-40B4-BE49-F238E27FC236}">
                <a16:creationId xmlns:a16="http://schemas.microsoft.com/office/drawing/2014/main" id="{3B390094-8CDF-48ED-8D74-08FF32D56AC4}"/>
              </a:ext>
            </a:extLst>
          </p:cNvPr>
          <p:cNvSpPr/>
          <p:nvPr/>
        </p:nvSpPr>
        <p:spPr>
          <a:xfrm>
            <a:off x="6660232" y="2196036"/>
            <a:ext cx="245612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/>
              <a:t>Trình</a:t>
            </a:r>
            <a:r>
              <a:rPr lang="en-US" sz="1400" dirty="0"/>
              <a:t> </a:t>
            </a:r>
            <a:r>
              <a:rPr lang="en-US" sz="1400" dirty="0" err="1"/>
              <a:t>xử</a:t>
            </a:r>
            <a:r>
              <a:rPr lang="en-US" sz="1400" dirty="0"/>
              <a:t> </a:t>
            </a:r>
            <a:r>
              <a:rPr lang="en-US" sz="1400" dirty="0" err="1"/>
              <a:t>lý</a:t>
            </a:r>
            <a:r>
              <a:rPr lang="en-US" sz="1400" dirty="0"/>
              <a:t> </a:t>
            </a:r>
            <a:r>
              <a:rPr lang="en-US" sz="1400" dirty="0" err="1"/>
              <a:t>cho</a:t>
            </a:r>
            <a:r>
              <a:rPr lang="en-US" sz="1400" dirty="0"/>
              <a:t> </a:t>
            </a:r>
            <a:r>
              <a:rPr lang="en-US" sz="1400" dirty="0" err="1"/>
              <a:t>sự</a:t>
            </a:r>
            <a:r>
              <a:rPr lang="en-US" sz="1400" dirty="0"/>
              <a:t> </a:t>
            </a:r>
            <a:r>
              <a:rPr lang="en-US" sz="1400" dirty="0" err="1"/>
              <a:t>kiện</a:t>
            </a:r>
            <a:r>
              <a:rPr lang="en-US" sz="1400" dirty="0"/>
              <a:t> click </a:t>
            </a:r>
            <a:r>
              <a:rPr lang="en-US" sz="1400" dirty="0" err="1"/>
              <a:t>của</a:t>
            </a:r>
            <a:r>
              <a:rPr lang="en-US" sz="1400" dirty="0"/>
              <a:t> menu item “Open” </a:t>
            </a:r>
          </a:p>
        </p:txBody>
      </p:sp>
      <p:sp>
        <p:nvSpPr>
          <p:cNvPr id="14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23478"/>
            <a:ext cx="9144000" cy="576064"/>
          </a:xfrm>
        </p:spPr>
        <p:txBody>
          <a:bodyPr/>
          <a:lstStyle/>
          <a:p>
            <a:r>
              <a:rPr lang="en-US" altLang="ko-KR" dirty="0" err="1"/>
              <a:t>Menu</a:t>
            </a:r>
            <a:r>
              <a:rPr lang="en-US" altLang="ko-KR" dirty="0" err="1">
                <a:solidFill>
                  <a:schemeClr val="accent2"/>
                </a:solidFill>
              </a:rPr>
              <a:t>Strip</a:t>
            </a:r>
            <a:endParaRPr lang="ko-KR" alt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6659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2555776" y="339502"/>
            <a:ext cx="6588224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accent3">
                    <a:lumMod val="75000"/>
                  </a:schemeClr>
                </a:solidFill>
                <a:cs typeface="Arial" pitchFamily="34" charset="0"/>
              </a:rPr>
              <a:t>Menu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131840" y="1059582"/>
            <a:ext cx="5256584" cy="720000"/>
            <a:chOff x="3131840" y="1491629"/>
            <a:chExt cx="5256584" cy="576064"/>
          </a:xfrm>
        </p:grpSpPr>
        <p:sp>
          <p:nvSpPr>
            <p:cNvPr id="2" name="Rectangle 1"/>
            <p:cNvSpPr/>
            <p:nvPr/>
          </p:nvSpPr>
          <p:spPr>
            <a:xfrm>
              <a:off x="3131840" y="1491629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3200" dirty="0" err="1">
                  <a:solidFill>
                    <a:schemeClr val="accent4"/>
                  </a:solidFill>
                </a:rPr>
                <a:t>ContextMenu</a:t>
              </a:r>
              <a:r>
                <a:rPr lang="en-US" altLang="ko-KR" sz="32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Strip</a:t>
              </a:r>
              <a:endPara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" name="Right Triangle 4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3131840" y="1275606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120330" y="2163705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108820" y="3051804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097310" y="3939903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4" name="Hình ảnh 3">
            <a:extLst>
              <a:ext uri="{FF2B5EF4-FFF2-40B4-BE49-F238E27FC236}">
                <a16:creationId xmlns:a16="http://schemas.microsoft.com/office/drawing/2014/main" id="{ABD1042F-3AA6-4228-8455-8C785C293B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4008" y="2521600"/>
            <a:ext cx="2048161" cy="1562318"/>
          </a:xfrm>
          <a:prstGeom prst="rect">
            <a:avLst/>
          </a:prstGeom>
        </p:spPr>
      </p:pic>
      <p:cxnSp>
        <p:nvCxnSpPr>
          <p:cNvPr id="8" name="Đường kết nối Mũi tên Thẳng 7">
            <a:extLst>
              <a:ext uri="{FF2B5EF4-FFF2-40B4-BE49-F238E27FC236}">
                <a16:creationId xmlns:a16="http://schemas.microsoft.com/office/drawing/2014/main" id="{8E6D6AD2-8885-4AC4-9B6F-DE3A71A536BC}"/>
              </a:ext>
            </a:extLst>
          </p:cNvPr>
          <p:cNvCxnSpPr/>
          <p:nvPr/>
        </p:nvCxnSpPr>
        <p:spPr>
          <a:xfrm>
            <a:off x="6444208" y="3051804"/>
            <a:ext cx="792088" cy="3120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2">
            <a:extLst>
              <a:ext uri="{FF2B5EF4-FFF2-40B4-BE49-F238E27FC236}">
                <a16:creationId xmlns:a16="http://schemas.microsoft.com/office/drawing/2014/main" id="{A8BB8A18-3F27-4FD8-B7B7-D8C6A01467D1}"/>
              </a:ext>
            </a:extLst>
          </p:cNvPr>
          <p:cNvSpPr txBox="1">
            <a:spLocks/>
          </p:cNvSpPr>
          <p:nvPr/>
        </p:nvSpPr>
        <p:spPr>
          <a:xfrm>
            <a:off x="7201647" y="3188644"/>
            <a:ext cx="1008112" cy="414693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 err="1">
                <a:solidFill>
                  <a:schemeClr val="accent3">
                    <a:lumMod val="75000"/>
                  </a:schemeClr>
                </a:solidFill>
                <a:cs typeface="Arial" pitchFamily="34" charset="0"/>
              </a:rPr>
              <a:t>MenuStrip</a:t>
            </a:r>
            <a:endParaRPr lang="en-US" sz="1400" dirty="0">
              <a:solidFill>
                <a:schemeClr val="accent3">
                  <a:lumMod val="75000"/>
                </a:schemeClr>
              </a:solidFill>
              <a:cs typeface="Arial" pitchFamily="34" charset="0"/>
            </a:endParaRPr>
          </a:p>
        </p:txBody>
      </p:sp>
      <p:cxnSp>
        <p:nvCxnSpPr>
          <p:cNvPr id="10" name="Đường kết nối Mũi tên Thẳng 9">
            <a:extLst>
              <a:ext uri="{FF2B5EF4-FFF2-40B4-BE49-F238E27FC236}">
                <a16:creationId xmlns:a16="http://schemas.microsoft.com/office/drawing/2014/main" id="{947DE64C-9EC9-44C2-859E-9CF729EC558F}"/>
              </a:ext>
            </a:extLst>
          </p:cNvPr>
          <p:cNvCxnSpPr/>
          <p:nvPr/>
        </p:nvCxnSpPr>
        <p:spPr>
          <a:xfrm flipV="1">
            <a:off x="5442184" y="2427734"/>
            <a:ext cx="317948" cy="504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itle 2">
            <a:extLst>
              <a:ext uri="{FF2B5EF4-FFF2-40B4-BE49-F238E27FC236}">
                <a16:creationId xmlns:a16="http://schemas.microsoft.com/office/drawing/2014/main" id="{8A9CCD62-2A58-4577-8823-D93133E774C3}"/>
              </a:ext>
            </a:extLst>
          </p:cNvPr>
          <p:cNvSpPr txBox="1">
            <a:spLocks/>
          </p:cNvSpPr>
          <p:nvPr/>
        </p:nvSpPr>
        <p:spPr>
          <a:xfrm>
            <a:off x="5245035" y="2023772"/>
            <a:ext cx="1030194" cy="414693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>
                <a:solidFill>
                  <a:schemeClr val="accent3">
                    <a:lumMod val="75000"/>
                  </a:schemeClr>
                </a:solidFill>
                <a:cs typeface="Arial" pitchFamily="34" charset="0"/>
              </a:rPr>
              <a:t>Menu</a:t>
            </a:r>
          </a:p>
        </p:txBody>
      </p:sp>
      <p:cxnSp>
        <p:nvCxnSpPr>
          <p:cNvPr id="12" name="Đường kết nối Mũi tên Thẳng 11">
            <a:extLst>
              <a:ext uri="{FF2B5EF4-FFF2-40B4-BE49-F238E27FC236}">
                <a16:creationId xmlns:a16="http://schemas.microsoft.com/office/drawing/2014/main" id="{E51D0DCC-9EF0-47ED-8AC1-96239EFF1C86}"/>
              </a:ext>
            </a:extLst>
          </p:cNvPr>
          <p:cNvCxnSpPr/>
          <p:nvPr/>
        </p:nvCxnSpPr>
        <p:spPr>
          <a:xfrm flipH="1">
            <a:off x="3995936" y="3395990"/>
            <a:ext cx="1008112" cy="207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itle 2">
            <a:extLst>
              <a:ext uri="{FF2B5EF4-FFF2-40B4-BE49-F238E27FC236}">
                <a16:creationId xmlns:a16="http://schemas.microsoft.com/office/drawing/2014/main" id="{865D0351-7113-4E30-BA6F-E7384DB68106}"/>
              </a:ext>
            </a:extLst>
          </p:cNvPr>
          <p:cNvSpPr txBox="1">
            <a:spLocks/>
          </p:cNvSpPr>
          <p:nvPr/>
        </p:nvSpPr>
        <p:spPr>
          <a:xfrm>
            <a:off x="2982402" y="3363838"/>
            <a:ext cx="1008112" cy="414693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 err="1">
                <a:solidFill>
                  <a:schemeClr val="accent3">
                    <a:lumMod val="75000"/>
                  </a:schemeClr>
                </a:solidFill>
                <a:cs typeface="Arial" pitchFamily="34" charset="0"/>
              </a:rPr>
              <a:t>MenuCon</a:t>
            </a:r>
            <a:endParaRPr lang="en-US" sz="1400" dirty="0">
              <a:solidFill>
                <a:schemeClr val="accent3">
                  <a:lumMod val="7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7778265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ỗ dành sẵn cho Nội dung 13"/>
          <p:cNvSpPr txBox="1">
            <a:spLocks/>
          </p:cNvSpPr>
          <p:nvPr/>
        </p:nvSpPr>
        <p:spPr>
          <a:xfrm>
            <a:off x="0" y="1131590"/>
            <a:ext cx="9144000" cy="1109143"/>
          </a:xfrm>
          <a:prstGeom prst="rect">
            <a:avLst/>
          </a:prstGeom>
        </p:spPr>
        <p:txBody>
          <a:bodyPr rtlCol="0">
            <a:normAutofit fontScale="925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err="1">
                <a:solidFill>
                  <a:schemeClr val="accent3">
                    <a:lumMod val="75000"/>
                  </a:schemeClr>
                </a:solidFill>
              </a:rPr>
              <a:t>ContextMenuStrip</a:t>
            </a:r>
            <a:r>
              <a:rPr lang="en-US" sz="14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accent3">
                    <a:lumMod val="75000"/>
                  </a:schemeClr>
                </a:solidFill>
              </a:rPr>
              <a:t>là</a:t>
            </a:r>
            <a:r>
              <a:rPr lang="en-US" sz="14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accent3">
                    <a:lumMod val="75000"/>
                  </a:schemeClr>
                </a:solidFill>
              </a:rPr>
              <a:t>một</a:t>
            </a:r>
            <a:r>
              <a:rPr lang="en-US" sz="14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accent3">
                    <a:lumMod val="75000"/>
                  </a:schemeClr>
                </a:solidFill>
              </a:rPr>
              <a:t>cái</a:t>
            </a:r>
            <a:r>
              <a:rPr lang="en-US" sz="1400" dirty="0">
                <a:solidFill>
                  <a:schemeClr val="accent3">
                    <a:lumMod val="75000"/>
                  </a:schemeClr>
                </a:solidFill>
              </a:rPr>
              <a:t> menu </a:t>
            </a:r>
            <a:r>
              <a:rPr lang="en-US" sz="1400" dirty="0" err="1">
                <a:solidFill>
                  <a:schemeClr val="accent3">
                    <a:lumMod val="75000"/>
                  </a:schemeClr>
                </a:solidFill>
              </a:rPr>
              <a:t>ngữ</a:t>
            </a:r>
            <a:r>
              <a:rPr lang="en-US" sz="14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accent3">
                    <a:lumMod val="75000"/>
                  </a:schemeClr>
                </a:solidFill>
              </a:rPr>
              <a:t>cảnh</a:t>
            </a:r>
            <a:r>
              <a:rPr lang="en-US" sz="14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accent3">
                    <a:lumMod val="75000"/>
                  </a:schemeClr>
                </a:solidFill>
              </a:rPr>
              <a:t>là</a:t>
            </a:r>
            <a:r>
              <a:rPr lang="en-US" sz="14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accent3">
                    <a:lumMod val="75000"/>
                  </a:schemeClr>
                </a:solidFill>
              </a:rPr>
              <a:t>chung</a:t>
            </a:r>
            <a:r>
              <a:rPr lang="en-US" sz="1400" dirty="0">
                <a:solidFill>
                  <a:schemeClr val="accent3">
                    <a:lumMod val="75000"/>
                  </a:schemeClr>
                </a:solidFill>
              </a:rPr>
              <a:t> ta </a:t>
            </a:r>
            <a:r>
              <a:rPr lang="en-US" sz="1400" dirty="0" err="1">
                <a:solidFill>
                  <a:schemeClr val="accent3">
                    <a:lumMod val="75000"/>
                  </a:schemeClr>
                </a:solidFill>
              </a:rPr>
              <a:t>bấm</a:t>
            </a:r>
            <a:r>
              <a:rPr lang="en-US" sz="14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accent3">
                    <a:lumMod val="75000"/>
                  </a:schemeClr>
                </a:solidFill>
              </a:rPr>
              <a:t>chuột</a:t>
            </a:r>
            <a:r>
              <a:rPr lang="en-US" sz="14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accent3">
                    <a:lumMod val="75000"/>
                  </a:schemeClr>
                </a:solidFill>
              </a:rPr>
              <a:t>phải</a:t>
            </a:r>
            <a:r>
              <a:rPr lang="en-US" sz="14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accent3">
                    <a:lumMod val="75000"/>
                  </a:schemeClr>
                </a:solidFill>
              </a:rPr>
              <a:t>vào</a:t>
            </a:r>
            <a:r>
              <a:rPr lang="en-US" sz="14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accent3">
                    <a:lumMod val="75000"/>
                  </a:schemeClr>
                </a:solidFill>
              </a:rPr>
              <a:t>môt</a:t>
            </a:r>
            <a:r>
              <a:rPr lang="en-US" sz="1400" dirty="0">
                <a:solidFill>
                  <a:schemeClr val="accent3">
                    <a:lumMod val="75000"/>
                  </a:schemeClr>
                </a:solidFill>
              </a:rPr>
              <a:t> control </a:t>
            </a:r>
            <a:r>
              <a:rPr lang="en-US" sz="1400" dirty="0" err="1">
                <a:solidFill>
                  <a:schemeClr val="accent3">
                    <a:lumMod val="75000"/>
                  </a:schemeClr>
                </a:solidFill>
              </a:rPr>
              <a:t>bất</a:t>
            </a:r>
            <a:r>
              <a:rPr lang="en-US" sz="14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accent3">
                    <a:lumMod val="75000"/>
                  </a:schemeClr>
                </a:solidFill>
              </a:rPr>
              <a:t>kì</a:t>
            </a:r>
            <a:r>
              <a:rPr lang="en-US" sz="14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accent3">
                    <a:lumMod val="75000"/>
                  </a:schemeClr>
                </a:solidFill>
              </a:rPr>
              <a:t>trên</a:t>
            </a:r>
            <a:r>
              <a:rPr lang="en-US" sz="14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accent3">
                    <a:lumMod val="75000"/>
                  </a:schemeClr>
                </a:solidFill>
              </a:rPr>
              <a:t>giao</a:t>
            </a:r>
            <a:r>
              <a:rPr lang="en-US" sz="14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accent3">
                    <a:lumMod val="75000"/>
                  </a:schemeClr>
                </a:solidFill>
              </a:rPr>
              <a:t>diên</a:t>
            </a:r>
            <a:r>
              <a:rPr lang="en-US" sz="14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accent3">
                    <a:lumMod val="75000"/>
                  </a:schemeClr>
                </a:solidFill>
              </a:rPr>
              <a:t>thì</a:t>
            </a:r>
            <a:r>
              <a:rPr lang="en-US" sz="14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accent3">
                    <a:lumMod val="75000"/>
                  </a:schemeClr>
                </a:solidFill>
              </a:rPr>
              <a:t>nó</a:t>
            </a:r>
            <a:r>
              <a:rPr lang="en-US" sz="1400" dirty="0">
                <a:solidFill>
                  <a:schemeClr val="accent3">
                    <a:lumMod val="75000"/>
                  </a:schemeClr>
                </a:solidFill>
              </a:rPr>
              <a:t> 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3">
                    <a:lumMod val="75000"/>
                  </a:schemeClr>
                </a:solidFill>
              </a:rPr>
              <a:t>        </a:t>
            </a:r>
            <a:r>
              <a:rPr lang="en-US" sz="1400" dirty="0" err="1">
                <a:solidFill>
                  <a:schemeClr val="accent3">
                    <a:lumMod val="75000"/>
                  </a:schemeClr>
                </a:solidFill>
              </a:rPr>
              <a:t>xổ</a:t>
            </a:r>
            <a:r>
              <a:rPr lang="en-US" sz="1400" dirty="0">
                <a:solidFill>
                  <a:schemeClr val="accent3">
                    <a:lumMod val="75000"/>
                  </a:schemeClr>
                </a:solidFill>
              </a:rPr>
              <a:t> ra </a:t>
            </a:r>
            <a:r>
              <a:rPr lang="en-US" sz="1400" dirty="0" err="1">
                <a:solidFill>
                  <a:schemeClr val="accent3">
                    <a:lumMod val="75000"/>
                  </a:schemeClr>
                </a:solidFill>
              </a:rPr>
              <a:t>một</a:t>
            </a:r>
            <a:r>
              <a:rPr lang="en-US" sz="14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accent3">
                    <a:lumMod val="75000"/>
                  </a:schemeClr>
                </a:solidFill>
              </a:rPr>
              <a:t>nhóm</a:t>
            </a:r>
            <a:r>
              <a:rPr lang="en-US" sz="14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accent3">
                    <a:lumMod val="75000"/>
                  </a:schemeClr>
                </a:solidFill>
              </a:rPr>
              <a:t>các</a:t>
            </a:r>
            <a:r>
              <a:rPr lang="en-US" sz="14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accent3">
                    <a:lumMod val="75000"/>
                  </a:schemeClr>
                </a:solidFill>
              </a:rPr>
              <a:t>chức</a:t>
            </a:r>
            <a:r>
              <a:rPr lang="en-US" sz="14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accent3">
                    <a:lumMod val="75000"/>
                  </a:schemeClr>
                </a:solidFill>
              </a:rPr>
              <a:t>năng</a:t>
            </a:r>
            <a:r>
              <a:rPr lang="en-US" sz="14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accent3">
                    <a:lumMod val="75000"/>
                  </a:schemeClr>
                </a:solidFill>
              </a:rPr>
              <a:t>ngay</a:t>
            </a:r>
            <a:r>
              <a:rPr lang="en-US" sz="14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accent3">
                    <a:lumMod val="75000"/>
                  </a:schemeClr>
                </a:solidFill>
              </a:rPr>
              <a:t>chổ</a:t>
            </a:r>
            <a:r>
              <a:rPr lang="en-US" sz="14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accent3">
                    <a:lumMod val="75000"/>
                  </a:schemeClr>
                </a:solidFill>
              </a:rPr>
              <a:t>mình</a:t>
            </a:r>
            <a:r>
              <a:rPr lang="en-US" sz="1400" dirty="0">
                <a:solidFill>
                  <a:schemeClr val="accent3">
                    <a:lumMod val="75000"/>
                  </a:schemeClr>
                </a:solidFill>
              </a:rPr>
              <a:t> click </a:t>
            </a:r>
            <a:r>
              <a:rPr lang="en-US" sz="1400" dirty="0" err="1">
                <a:solidFill>
                  <a:schemeClr val="accent3">
                    <a:lumMod val="75000"/>
                  </a:schemeClr>
                </a:solidFill>
              </a:rPr>
              <a:t>thì</a:t>
            </a:r>
            <a:r>
              <a:rPr lang="en-US" sz="14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accent3">
                    <a:lumMod val="75000"/>
                  </a:schemeClr>
                </a:solidFill>
              </a:rPr>
              <a:t>nó</a:t>
            </a:r>
            <a:r>
              <a:rPr lang="en-US" sz="14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accent3">
                    <a:lumMod val="75000"/>
                  </a:schemeClr>
                </a:solidFill>
              </a:rPr>
              <a:t>gọi</a:t>
            </a:r>
            <a:r>
              <a:rPr lang="en-US" sz="14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accent3">
                    <a:lumMod val="75000"/>
                  </a:schemeClr>
                </a:solidFill>
              </a:rPr>
              <a:t>là</a:t>
            </a:r>
            <a:r>
              <a:rPr lang="en-US" sz="14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accent3">
                    <a:lumMod val="75000"/>
                  </a:schemeClr>
                </a:solidFill>
              </a:rPr>
              <a:t>Contextmenu</a:t>
            </a:r>
            <a:r>
              <a:rPr lang="en-US" sz="1400" dirty="0">
                <a:solidFill>
                  <a:schemeClr val="accent3">
                    <a:lumMod val="75000"/>
                  </a:schemeClr>
                </a:solidFill>
              </a:rPr>
              <a:t>.</a:t>
            </a:r>
          </a:p>
          <a:p>
            <a:r>
              <a:rPr lang="en-US" sz="1400" dirty="0">
                <a:solidFill>
                  <a:schemeClr val="accent3">
                    <a:lumMod val="75000"/>
                  </a:schemeClr>
                </a:solidFill>
              </a:rPr>
              <a:t>C</a:t>
            </a:r>
            <a:r>
              <a:rPr lang="vi-VN" sz="1400" dirty="0" err="1">
                <a:solidFill>
                  <a:schemeClr val="accent3">
                    <a:lumMod val="75000"/>
                  </a:schemeClr>
                </a:solidFill>
              </a:rPr>
              <a:t>ontextmenu</a:t>
            </a:r>
            <a:r>
              <a:rPr lang="vi-VN" sz="14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vi-VN" sz="1400" dirty="0" err="1">
                <a:solidFill>
                  <a:schemeClr val="accent3">
                    <a:lumMod val="75000"/>
                  </a:schemeClr>
                </a:solidFill>
              </a:rPr>
              <a:t>rất</a:t>
            </a:r>
            <a:r>
              <a:rPr lang="vi-VN" sz="14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vi-VN" sz="1400" dirty="0" err="1">
                <a:solidFill>
                  <a:schemeClr val="accent3">
                    <a:lumMod val="75000"/>
                  </a:schemeClr>
                </a:solidFill>
              </a:rPr>
              <a:t>hữu</a:t>
            </a:r>
            <a:r>
              <a:rPr lang="vi-VN" sz="14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vi-VN" sz="1400" dirty="0" err="1">
                <a:solidFill>
                  <a:schemeClr val="accent3">
                    <a:lumMod val="75000"/>
                  </a:schemeClr>
                </a:solidFill>
              </a:rPr>
              <a:t>dụng</a:t>
            </a:r>
            <a:r>
              <a:rPr lang="vi-VN" sz="14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vi-VN" sz="1400" dirty="0" err="1">
                <a:solidFill>
                  <a:schemeClr val="accent3">
                    <a:lumMod val="75000"/>
                  </a:schemeClr>
                </a:solidFill>
              </a:rPr>
              <a:t>nó</a:t>
            </a:r>
            <a:r>
              <a:rPr lang="vi-VN" sz="14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vi-VN" sz="1400" dirty="0" err="1">
                <a:solidFill>
                  <a:schemeClr val="accent3">
                    <a:lumMod val="75000"/>
                  </a:schemeClr>
                </a:solidFill>
              </a:rPr>
              <a:t>sẻ</a:t>
            </a:r>
            <a:r>
              <a:rPr lang="vi-VN" sz="14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vi-VN" sz="1400" dirty="0" err="1">
                <a:solidFill>
                  <a:schemeClr val="accent3">
                    <a:lumMod val="75000"/>
                  </a:schemeClr>
                </a:solidFill>
              </a:rPr>
              <a:t>giấu</a:t>
            </a:r>
            <a:r>
              <a:rPr lang="vi-VN" sz="14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vi-VN" sz="1400" dirty="0" err="1">
                <a:solidFill>
                  <a:schemeClr val="accent3">
                    <a:lumMod val="75000"/>
                  </a:schemeClr>
                </a:solidFill>
              </a:rPr>
              <a:t>những</a:t>
            </a:r>
            <a:r>
              <a:rPr lang="vi-VN" sz="14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accent3">
                    <a:lumMod val="75000"/>
                  </a:schemeClr>
                </a:solidFill>
              </a:rPr>
              <a:t>lệnh</a:t>
            </a:r>
            <a:r>
              <a:rPr lang="vi-VN" sz="14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vi-VN" sz="1400" dirty="0" err="1">
                <a:solidFill>
                  <a:schemeClr val="accent3">
                    <a:lumMod val="75000"/>
                  </a:schemeClr>
                </a:solidFill>
              </a:rPr>
              <a:t>mà</a:t>
            </a:r>
            <a:r>
              <a:rPr lang="vi-VN" sz="14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vi-VN" sz="1400" dirty="0" err="1">
                <a:solidFill>
                  <a:schemeClr val="accent3">
                    <a:lumMod val="75000"/>
                  </a:schemeClr>
                </a:solidFill>
              </a:rPr>
              <a:t>chúng</a:t>
            </a:r>
            <a:r>
              <a:rPr lang="vi-VN" sz="1400" dirty="0">
                <a:solidFill>
                  <a:schemeClr val="accent3">
                    <a:lumMod val="75000"/>
                  </a:schemeClr>
                </a:solidFill>
              </a:rPr>
              <a:t> ta </a:t>
            </a:r>
            <a:r>
              <a:rPr lang="vi-VN" sz="1400" dirty="0" err="1">
                <a:solidFill>
                  <a:schemeClr val="accent3">
                    <a:lumMod val="75000"/>
                  </a:schemeClr>
                </a:solidFill>
              </a:rPr>
              <a:t>có</a:t>
            </a:r>
            <a:r>
              <a:rPr lang="vi-VN" sz="14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vi-VN" sz="1400" dirty="0" err="1">
                <a:solidFill>
                  <a:schemeClr val="accent3">
                    <a:lumMod val="75000"/>
                  </a:schemeClr>
                </a:solidFill>
              </a:rPr>
              <a:t>thể</a:t>
            </a:r>
            <a:r>
              <a:rPr lang="vi-VN" sz="14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vi-VN" sz="1400" dirty="0" err="1">
                <a:solidFill>
                  <a:schemeClr val="accent3">
                    <a:lumMod val="75000"/>
                  </a:schemeClr>
                </a:solidFill>
              </a:rPr>
              <a:t>thường</a:t>
            </a:r>
            <a:r>
              <a:rPr lang="vi-VN" sz="1400" dirty="0">
                <a:solidFill>
                  <a:schemeClr val="accent3">
                    <a:lumMod val="75000"/>
                  </a:schemeClr>
                </a:solidFill>
              </a:rPr>
              <a:t> xuyên </a:t>
            </a:r>
            <a:r>
              <a:rPr lang="vi-VN" sz="1400" dirty="0" err="1">
                <a:solidFill>
                  <a:schemeClr val="accent3">
                    <a:lumMod val="75000"/>
                  </a:schemeClr>
                </a:solidFill>
              </a:rPr>
              <a:t>sài</a:t>
            </a:r>
            <a:r>
              <a:rPr lang="vi-VN" sz="14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vi-VN" sz="1400" dirty="0" err="1">
                <a:solidFill>
                  <a:schemeClr val="accent3">
                    <a:lumMod val="75000"/>
                  </a:schemeClr>
                </a:solidFill>
              </a:rPr>
              <a:t>để</a:t>
            </a:r>
            <a:r>
              <a:rPr lang="vi-VN" sz="1400" dirty="0">
                <a:solidFill>
                  <a:schemeClr val="accent3">
                    <a:lumMod val="75000"/>
                  </a:schemeClr>
                </a:solidFill>
              </a:rPr>
              <a:t>  </a:t>
            </a:r>
            <a:r>
              <a:rPr lang="vi-VN" sz="1400" dirty="0" err="1">
                <a:solidFill>
                  <a:schemeClr val="accent3">
                    <a:lumMod val="75000"/>
                  </a:schemeClr>
                </a:solidFill>
              </a:rPr>
              <a:t>nó</a:t>
            </a:r>
            <a:r>
              <a:rPr lang="vi-VN" sz="14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vi-VN" sz="1400" dirty="0" err="1">
                <a:solidFill>
                  <a:schemeClr val="accent3">
                    <a:lumMod val="75000"/>
                  </a:schemeClr>
                </a:solidFill>
              </a:rPr>
              <a:t>tiếc</a:t>
            </a:r>
            <a:r>
              <a:rPr lang="vi-VN" sz="14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vi-VN" sz="1400" dirty="0" err="1">
                <a:solidFill>
                  <a:schemeClr val="accent3">
                    <a:lumMod val="75000"/>
                  </a:schemeClr>
                </a:solidFill>
              </a:rPr>
              <a:t>kiệm</a:t>
            </a:r>
            <a:r>
              <a:rPr lang="vi-VN" sz="1400" dirty="0">
                <a:solidFill>
                  <a:schemeClr val="accent3">
                    <a:lumMod val="75000"/>
                  </a:schemeClr>
                </a:solidFill>
              </a:rPr>
              <a:t> không gian</a:t>
            </a:r>
            <a:r>
              <a:rPr lang="en-US" sz="14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vi-VN" sz="1400" dirty="0" err="1">
                <a:solidFill>
                  <a:schemeClr val="accent3">
                    <a:lumMod val="75000"/>
                  </a:schemeClr>
                </a:solidFill>
              </a:rPr>
              <a:t>chỉ</a:t>
            </a:r>
            <a:r>
              <a:rPr lang="vi-VN" sz="14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vi-VN" sz="1400" dirty="0" err="1">
                <a:solidFill>
                  <a:schemeClr val="accent3">
                    <a:lumMod val="75000"/>
                  </a:schemeClr>
                </a:solidFill>
              </a:rPr>
              <a:t>cần</a:t>
            </a:r>
            <a:r>
              <a:rPr lang="vi-VN" sz="14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vi-VN" sz="1400" dirty="0" err="1">
                <a:solidFill>
                  <a:schemeClr val="accent3">
                    <a:lumMod val="75000"/>
                  </a:schemeClr>
                </a:solidFill>
              </a:rPr>
              <a:t>bấm</a:t>
            </a:r>
            <a:r>
              <a:rPr lang="vi-VN" sz="14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vi-VN" sz="1400" dirty="0" err="1">
                <a:solidFill>
                  <a:schemeClr val="accent3">
                    <a:lumMod val="75000"/>
                  </a:schemeClr>
                </a:solidFill>
              </a:rPr>
              <a:t>chuộ</a:t>
            </a:r>
            <a:r>
              <a:rPr lang="en-US" sz="1400" dirty="0">
                <a:solidFill>
                  <a:schemeClr val="accent3">
                    <a:lumMod val="75000"/>
                  </a:schemeClr>
                </a:solidFill>
              </a:rPr>
              <a:t>t</a:t>
            </a:r>
            <a:r>
              <a:rPr lang="vi-VN" sz="14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vi-VN" sz="1400" dirty="0" err="1">
                <a:solidFill>
                  <a:schemeClr val="accent3">
                    <a:lumMod val="75000"/>
                  </a:schemeClr>
                </a:solidFill>
              </a:rPr>
              <a:t>phải</a:t>
            </a:r>
            <a:r>
              <a:rPr lang="vi-VN" sz="1400" dirty="0">
                <a:solidFill>
                  <a:schemeClr val="accent3">
                    <a:lumMod val="75000"/>
                  </a:schemeClr>
                </a:solidFill>
              </a:rPr>
              <a:t> thôi </a:t>
            </a:r>
            <a:r>
              <a:rPr lang="vi-VN" sz="1400" dirty="0" err="1">
                <a:solidFill>
                  <a:schemeClr val="accent3">
                    <a:lumMod val="75000"/>
                  </a:schemeClr>
                </a:solidFill>
              </a:rPr>
              <a:t>thì</a:t>
            </a:r>
            <a:r>
              <a:rPr lang="vi-VN" sz="14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vi-VN" sz="1400" dirty="0" err="1">
                <a:solidFill>
                  <a:schemeClr val="accent3">
                    <a:lumMod val="75000"/>
                  </a:schemeClr>
                </a:solidFill>
              </a:rPr>
              <a:t>nó</a:t>
            </a:r>
            <a:r>
              <a:rPr lang="vi-VN" sz="1400" dirty="0">
                <a:solidFill>
                  <a:schemeClr val="accent3">
                    <a:lumMod val="75000"/>
                  </a:schemeClr>
                </a:solidFill>
              </a:rPr>
              <a:t> ra </a:t>
            </a:r>
            <a:r>
              <a:rPr lang="vi-VN" sz="1400" dirty="0" err="1">
                <a:solidFill>
                  <a:schemeClr val="accent3">
                    <a:lumMod val="75000"/>
                  </a:schemeClr>
                </a:solidFill>
              </a:rPr>
              <a:t>cái</a:t>
            </a:r>
            <a:r>
              <a:rPr lang="vi-VN" sz="14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accent3">
                    <a:lumMod val="75000"/>
                  </a:schemeClr>
                </a:solidFill>
              </a:rPr>
              <a:t>gì</a:t>
            </a:r>
            <a:r>
              <a:rPr lang="vi-VN" sz="14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vi-VN" sz="1400" dirty="0" err="1">
                <a:solidFill>
                  <a:schemeClr val="accent3">
                    <a:lumMod val="75000"/>
                  </a:schemeClr>
                </a:solidFill>
              </a:rPr>
              <a:t>đó</a:t>
            </a:r>
            <a:r>
              <a:rPr lang="en-US" sz="1400" dirty="0">
                <a:solidFill>
                  <a:schemeClr val="accent3">
                    <a:lumMod val="75000"/>
                  </a:schemeClr>
                </a:solidFill>
              </a:rPr>
              <a:t>.</a:t>
            </a:r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23478"/>
            <a:ext cx="9144000" cy="576064"/>
          </a:xfrm>
        </p:spPr>
        <p:txBody>
          <a:bodyPr/>
          <a:lstStyle/>
          <a:p>
            <a:r>
              <a:rPr lang="en-US" altLang="ko-KR" dirty="0" err="1"/>
              <a:t>Context</a:t>
            </a:r>
            <a:r>
              <a:rPr lang="en-US" altLang="ko-KR" dirty="0" err="1">
                <a:solidFill>
                  <a:schemeClr val="accent4"/>
                </a:solidFill>
              </a:rPr>
              <a:t>MenuStrip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pic>
        <p:nvPicPr>
          <p:cNvPr id="3" name="Hình ảnh 2">
            <a:extLst>
              <a:ext uri="{FF2B5EF4-FFF2-40B4-BE49-F238E27FC236}">
                <a16:creationId xmlns:a16="http://schemas.microsoft.com/office/drawing/2014/main" id="{3541D848-193A-46CB-ACFF-2D31A65E2A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768" y="2254439"/>
            <a:ext cx="3810532" cy="2457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656862"/>
      </p:ext>
    </p:extLst>
  </p:cSld>
  <p:clrMapOvr>
    <a:masterClrMapping/>
  </p:clrMapOvr>
  <p:transition spd="slow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ỗ dành sẵn cho Nội dung 13"/>
          <p:cNvSpPr txBox="1">
            <a:spLocks/>
          </p:cNvSpPr>
          <p:nvPr/>
        </p:nvSpPr>
        <p:spPr>
          <a:xfrm>
            <a:off x="82354" y="771550"/>
            <a:ext cx="9144000" cy="1008112"/>
          </a:xfrm>
          <a:prstGeom prst="rect">
            <a:avLst/>
          </a:prstGeom>
        </p:spPr>
        <p:txBody>
          <a:bodyPr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n-US" sz="1400" dirty="0" err="1">
                <a:solidFill>
                  <a:schemeClr val="accent3">
                    <a:lumMod val="75000"/>
                  </a:schemeClr>
                </a:solidFill>
              </a:rPr>
              <a:t>Trong</a:t>
            </a:r>
            <a:r>
              <a:rPr lang="en-US" sz="14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accent3">
                    <a:lumMod val="75000"/>
                  </a:schemeClr>
                </a:solidFill>
              </a:rPr>
              <a:t>ToolBox</a:t>
            </a:r>
            <a:r>
              <a:rPr lang="en-US" sz="14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accent3">
                    <a:lumMod val="75000"/>
                  </a:schemeClr>
                </a:solidFill>
              </a:rPr>
              <a:t>kéo</a:t>
            </a:r>
            <a:r>
              <a:rPr lang="en-US" sz="14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accent3">
                    <a:lumMod val="75000"/>
                  </a:schemeClr>
                </a:solidFill>
              </a:rPr>
              <a:t>ContextMenuStrip</a:t>
            </a:r>
            <a:r>
              <a:rPr lang="en-US" sz="14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accent3">
                    <a:lumMod val="75000"/>
                  </a:schemeClr>
                </a:solidFill>
              </a:rPr>
              <a:t>thả</a:t>
            </a:r>
            <a:r>
              <a:rPr lang="en-US" sz="14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accent3">
                    <a:lumMod val="75000"/>
                  </a:schemeClr>
                </a:solidFill>
              </a:rPr>
              <a:t>vào</a:t>
            </a:r>
            <a:r>
              <a:rPr lang="en-US" sz="1400" dirty="0">
                <a:solidFill>
                  <a:schemeClr val="accent3">
                    <a:lumMod val="75000"/>
                  </a:schemeClr>
                </a:solidFill>
              </a:rPr>
              <a:t> form</a:t>
            </a:r>
            <a:endParaRPr lang="vi-VN" sz="1400" b="1" dirty="0">
              <a:solidFill>
                <a:schemeClr val="accent3">
                  <a:lumMod val="75000"/>
                </a:schemeClr>
              </a:solidFill>
            </a:endParaRPr>
          </a:p>
          <a:p>
            <a:endParaRPr lang="vi-VN" sz="14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23478"/>
            <a:ext cx="9144000" cy="576064"/>
          </a:xfrm>
        </p:spPr>
        <p:txBody>
          <a:bodyPr/>
          <a:lstStyle/>
          <a:p>
            <a:r>
              <a:rPr lang="en-US" altLang="ko-KR" dirty="0"/>
              <a:t>Context </a:t>
            </a:r>
            <a:r>
              <a:rPr lang="en-US" altLang="ko-KR" dirty="0">
                <a:solidFill>
                  <a:schemeClr val="accent4"/>
                </a:solidFill>
              </a:rPr>
              <a:t>Menu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pic>
        <p:nvPicPr>
          <p:cNvPr id="9" name="Hình ảnh 2">
            <a:extLst>
              <a:ext uri="{FF2B5EF4-FFF2-40B4-BE49-F238E27FC236}">
                <a16:creationId xmlns:a16="http://schemas.microsoft.com/office/drawing/2014/main" id="{61D790AB-BB51-4A96-8FE1-5BDE8F0AA2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919" y="2220496"/>
            <a:ext cx="1952898" cy="2429214"/>
          </a:xfrm>
          <a:prstGeom prst="rect">
            <a:avLst/>
          </a:prstGeom>
        </p:spPr>
      </p:pic>
      <p:sp>
        <p:nvSpPr>
          <p:cNvPr id="10" name="Mũi tên: Cong Xuống 3">
            <a:extLst>
              <a:ext uri="{FF2B5EF4-FFF2-40B4-BE49-F238E27FC236}">
                <a16:creationId xmlns:a16="http://schemas.microsoft.com/office/drawing/2014/main" id="{85A8B6BC-8CF0-4978-8CBD-9749A7BDF18F}"/>
              </a:ext>
            </a:extLst>
          </p:cNvPr>
          <p:cNvSpPr/>
          <p:nvPr/>
        </p:nvSpPr>
        <p:spPr>
          <a:xfrm>
            <a:off x="2878931" y="3003797"/>
            <a:ext cx="1219200" cy="648073"/>
          </a:xfrm>
          <a:prstGeom prst="curvedDownArrow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1" name="Hình ảnh 4">
            <a:extLst>
              <a:ext uri="{FF2B5EF4-FFF2-40B4-BE49-F238E27FC236}">
                <a16:creationId xmlns:a16="http://schemas.microsoft.com/office/drawing/2014/main" id="{BD36DEF8-0C60-4918-86C1-5B78F4835E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7944" y="2168725"/>
            <a:ext cx="3915321" cy="2781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965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ỗ dành sẵn cho Nội dung 13"/>
          <p:cNvSpPr txBox="1">
            <a:spLocks/>
          </p:cNvSpPr>
          <p:nvPr/>
        </p:nvSpPr>
        <p:spPr>
          <a:xfrm>
            <a:off x="82354" y="771550"/>
            <a:ext cx="9144000" cy="1008112"/>
          </a:xfrm>
          <a:prstGeom prst="rect">
            <a:avLst/>
          </a:prstGeom>
        </p:spPr>
        <p:txBody>
          <a:bodyPr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accent3">
                    <a:lumMod val="75000"/>
                  </a:schemeClr>
                </a:solidFill>
              </a:rPr>
              <a:t>Kích</a:t>
            </a:r>
            <a:r>
              <a:rPr lang="en-US" sz="14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accent3">
                    <a:lumMod val="75000"/>
                  </a:schemeClr>
                </a:solidFill>
              </a:rPr>
              <a:t>vào</a:t>
            </a:r>
            <a:r>
              <a:rPr lang="en-US" sz="14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accent3">
                    <a:lumMod val="75000"/>
                  </a:schemeClr>
                </a:solidFill>
              </a:rPr>
              <a:t>ContextMenuStrip</a:t>
            </a:r>
            <a:r>
              <a:rPr lang="en-US" sz="14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accent3">
                    <a:lumMod val="75000"/>
                  </a:schemeClr>
                </a:solidFill>
              </a:rPr>
              <a:t>để</a:t>
            </a:r>
            <a:r>
              <a:rPr lang="en-US" sz="14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accent3">
                    <a:lumMod val="75000"/>
                  </a:schemeClr>
                </a:solidFill>
              </a:rPr>
              <a:t>soạn</a:t>
            </a:r>
            <a:r>
              <a:rPr lang="en-US" sz="14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accent3">
                    <a:lumMod val="75000"/>
                  </a:schemeClr>
                </a:solidFill>
              </a:rPr>
              <a:t>thảo</a:t>
            </a:r>
            <a:r>
              <a:rPr lang="en-US" sz="14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accent3">
                    <a:lumMod val="75000"/>
                  </a:schemeClr>
                </a:solidFill>
              </a:rPr>
              <a:t>các</a:t>
            </a:r>
            <a:r>
              <a:rPr lang="en-US" sz="14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accent3">
                    <a:lumMod val="75000"/>
                  </a:schemeClr>
                </a:solidFill>
              </a:rPr>
              <a:t>menuitem</a:t>
            </a:r>
            <a:endParaRPr lang="en-US" sz="1400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n-US" sz="14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accent3">
                    <a:lumMod val="75000"/>
                  </a:schemeClr>
                </a:solidFill>
              </a:rPr>
              <a:t>ContextMenuStrip</a:t>
            </a:r>
            <a:r>
              <a:rPr lang="en-US" sz="14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accent3">
                    <a:lumMod val="75000"/>
                  </a:schemeClr>
                </a:solidFill>
              </a:rPr>
              <a:t>tạm</a:t>
            </a:r>
            <a:r>
              <a:rPr lang="en-US" sz="14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accent3">
                    <a:lumMod val="75000"/>
                  </a:schemeClr>
                </a:solidFill>
              </a:rPr>
              <a:t>thời</a:t>
            </a:r>
            <a:r>
              <a:rPr lang="en-US" sz="14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accent3">
                    <a:lumMod val="75000"/>
                  </a:schemeClr>
                </a:solidFill>
              </a:rPr>
              <a:t>thể</a:t>
            </a:r>
            <a:r>
              <a:rPr lang="en-US" sz="14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accent3">
                    <a:lumMod val="75000"/>
                  </a:schemeClr>
                </a:solidFill>
              </a:rPr>
              <a:t>hiện</a:t>
            </a:r>
            <a:r>
              <a:rPr lang="en-US" sz="14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accent3">
                    <a:lumMod val="75000"/>
                  </a:schemeClr>
                </a:solidFill>
              </a:rPr>
              <a:t>trên</a:t>
            </a:r>
            <a:r>
              <a:rPr lang="en-US" sz="14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accent3">
                    <a:lumMod val="75000"/>
                  </a:schemeClr>
                </a:solidFill>
              </a:rPr>
              <a:t>cùng</a:t>
            </a:r>
            <a:r>
              <a:rPr lang="en-US" sz="14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accent3">
                    <a:lumMod val="75000"/>
                  </a:schemeClr>
                </a:solidFill>
              </a:rPr>
              <a:t>của</a:t>
            </a:r>
            <a:r>
              <a:rPr lang="en-US" sz="1400" dirty="0">
                <a:solidFill>
                  <a:schemeClr val="accent3">
                    <a:lumMod val="75000"/>
                  </a:schemeClr>
                </a:solidFill>
              </a:rPr>
              <a:t> form</a:t>
            </a:r>
          </a:p>
          <a:p>
            <a:pPr marL="0" indent="0">
              <a:buFont typeface="Arial" pitchFamily="34" charset="0"/>
              <a:buNone/>
            </a:pPr>
            <a:r>
              <a:rPr lang="en-US" sz="1400" dirty="0">
                <a:solidFill>
                  <a:schemeClr val="accent3">
                    <a:lumMod val="75000"/>
                  </a:schemeClr>
                </a:solidFill>
              </a:rPr>
              <a:t>- </a:t>
            </a:r>
            <a:r>
              <a:rPr lang="vi-VN" sz="1400" dirty="0">
                <a:solidFill>
                  <a:schemeClr val="accent3">
                    <a:lumMod val="75000"/>
                  </a:schemeClr>
                </a:solidFill>
              </a:rPr>
              <a:t>Khi run thì sẽ không hiển thị cho đến khi được gọi </a:t>
            </a:r>
            <a:r>
              <a:rPr lang="en-US" sz="14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endParaRPr lang="vi-VN" sz="14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5" name="Hình ảnh 1">
            <a:extLst>
              <a:ext uri="{FF2B5EF4-FFF2-40B4-BE49-F238E27FC236}">
                <a16:creationId xmlns:a16="http://schemas.microsoft.com/office/drawing/2014/main" id="{8B150101-E9B7-4764-93B6-C759D64F23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504" y="1840020"/>
            <a:ext cx="3839111" cy="2734057"/>
          </a:xfrm>
          <a:prstGeom prst="rect">
            <a:avLst/>
          </a:prstGeom>
        </p:spPr>
      </p:pic>
      <p:cxnSp>
        <p:nvCxnSpPr>
          <p:cNvPr id="6" name="Đường kết nối Mũi tên Thẳng 6">
            <a:extLst>
              <a:ext uri="{FF2B5EF4-FFF2-40B4-BE49-F238E27FC236}">
                <a16:creationId xmlns:a16="http://schemas.microsoft.com/office/drawing/2014/main" id="{1BF72703-6DF0-4348-88E9-600C14D31CDB}"/>
              </a:ext>
            </a:extLst>
          </p:cNvPr>
          <p:cNvCxnSpPr/>
          <p:nvPr/>
        </p:nvCxnSpPr>
        <p:spPr>
          <a:xfrm flipH="1">
            <a:off x="1628304" y="2678220"/>
            <a:ext cx="3200400" cy="0"/>
          </a:xfrm>
          <a:prstGeom prst="straightConnector1">
            <a:avLst/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Hình chữ nhật 7">
            <a:extLst>
              <a:ext uri="{FF2B5EF4-FFF2-40B4-BE49-F238E27FC236}">
                <a16:creationId xmlns:a16="http://schemas.microsoft.com/office/drawing/2014/main" id="{04BF674E-262D-40D7-ADD6-079B383D87B1}"/>
              </a:ext>
            </a:extLst>
          </p:cNvPr>
          <p:cNvSpPr/>
          <p:nvPr/>
        </p:nvSpPr>
        <p:spPr>
          <a:xfrm>
            <a:off x="4860032" y="2283718"/>
            <a:ext cx="338536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sz="1400" dirty="0" err="1"/>
              <a:t>Soạn</a:t>
            </a:r>
            <a:r>
              <a:rPr lang="vi-VN" sz="1400" dirty="0"/>
              <a:t> </a:t>
            </a:r>
            <a:r>
              <a:rPr lang="vi-VN" sz="1400" dirty="0" err="1"/>
              <a:t>thảo</a:t>
            </a:r>
            <a:r>
              <a:rPr lang="vi-VN" sz="1400" dirty="0"/>
              <a:t> </a:t>
            </a:r>
            <a:r>
              <a:rPr lang="vi-VN" sz="1400" dirty="0" err="1"/>
              <a:t>Context</a:t>
            </a:r>
            <a:r>
              <a:rPr lang="vi-VN" sz="1400" dirty="0"/>
              <a:t> </a:t>
            </a:r>
            <a:r>
              <a:rPr lang="vi-VN" sz="1400" dirty="0" err="1"/>
              <a:t>Menu</a:t>
            </a:r>
            <a:r>
              <a:rPr lang="vi-VN" sz="1400" dirty="0"/>
              <a:t> tương </a:t>
            </a:r>
            <a:r>
              <a:rPr lang="vi-VN" sz="1400" dirty="0" err="1"/>
              <a:t>tự</a:t>
            </a:r>
            <a:r>
              <a:rPr lang="vi-VN" sz="1400" dirty="0"/>
              <a:t> như </a:t>
            </a:r>
            <a:r>
              <a:rPr lang="vi-VN" sz="1400" dirty="0" err="1"/>
              <a:t>Menu</a:t>
            </a:r>
            <a:r>
              <a:rPr lang="vi-VN" sz="1400" dirty="0"/>
              <a:t> </a:t>
            </a:r>
            <a:r>
              <a:rPr lang="vi-VN" sz="1400" dirty="0" err="1"/>
              <a:t>bình</a:t>
            </a:r>
            <a:r>
              <a:rPr lang="vi-VN" sz="1400" dirty="0"/>
              <a:t> </a:t>
            </a:r>
            <a:r>
              <a:rPr lang="vi-VN" sz="1400" dirty="0" err="1"/>
              <a:t>thường</a:t>
            </a:r>
            <a:endParaRPr lang="en-US" sz="1400" dirty="0"/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23478"/>
            <a:ext cx="9144000" cy="576064"/>
          </a:xfrm>
        </p:spPr>
        <p:txBody>
          <a:bodyPr/>
          <a:lstStyle/>
          <a:p>
            <a:r>
              <a:rPr lang="en-US" altLang="ko-KR" dirty="0" err="1"/>
              <a:t>Context</a:t>
            </a:r>
            <a:r>
              <a:rPr lang="en-US" altLang="ko-KR" dirty="0" err="1">
                <a:solidFill>
                  <a:schemeClr val="accent4"/>
                </a:solidFill>
              </a:rPr>
              <a:t>MenuStrip</a:t>
            </a:r>
            <a:endParaRPr lang="ko-KR" altLang="en-US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6779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79280" y="915566"/>
            <a:ext cx="871296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 err="1">
                <a:solidFill>
                  <a:schemeClr val="accent1"/>
                </a:solidFill>
              </a:rPr>
              <a:t>Khai</a:t>
            </a:r>
            <a:r>
              <a:rPr lang="fr-FR" b="1" dirty="0">
                <a:solidFill>
                  <a:schemeClr val="accent1"/>
                </a:solidFill>
              </a:rPr>
              <a:t> </a:t>
            </a:r>
            <a:r>
              <a:rPr lang="fr-FR" b="1" dirty="0" err="1">
                <a:solidFill>
                  <a:schemeClr val="accent1"/>
                </a:solidFill>
              </a:rPr>
              <a:t>báo</a:t>
            </a:r>
            <a:r>
              <a:rPr lang="fr-FR" b="1" dirty="0">
                <a:solidFill>
                  <a:schemeClr val="accent1"/>
                </a:solidFill>
              </a:rPr>
              <a:t> </a:t>
            </a:r>
            <a:r>
              <a:rPr lang="fr-FR" b="1" dirty="0" err="1">
                <a:solidFill>
                  <a:schemeClr val="accent1"/>
                </a:solidFill>
              </a:rPr>
              <a:t>sử</a:t>
            </a:r>
            <a:r>
              <a:rPr lang="fr-FR" b="1" dirty="0">
                <a:solidFill>
                  <a:schemeClr val="accent1"/>
                </a:solidFill>
              </a:rPr>
              <a:t> </a:t>
            </a:r>
            <a:r>
              <a:rPr lang="fr-FR" b="1" dirty="0" err="1">
                <a:solidFill>
                  <a:schemeClr val="accent1"/>
                </a:solidFill>
              </a:rPr>
              <a:t>dụng</a:t>
            </a:r>
            <a:r>
              <a:rPr lang="fr-FR" b="1" dirty="0">
                <a:solidFill>
                  <a:schemeClr val="accent1"/>
                </a:solidFill>
              </a:rPr>
              <a:t> </a:t>
            </a:r>
            <a:r>
              <a:rPr lang="fr-FR" b="1" dirty="0" err="1">
                <a:solidFill>
                  <a:schemeClr val="accent1"/>
                </a:solidFill>
              </a:rPr>
              <a:t>Context</a:t>
            </a:r>
            <a:r>
              <a:rPr lang="fr-FR" b="1" dirty="0">
                <a:solidFill>
                  <a:schemeClr val="accent1"/>
                </a:solidFill>
              </a:rPr>
              <a:t> Menu</a:t>
            </a:r>
          </a:p>
          <a:p>
            <a:r>
              <a:rPr lang="en-US" b="1" dirty="0">
                <a:solidFill>
                  <a:schemeClr val="accent1"/>
                </a:solidFill>
              </a:rPr>
              <a:t> </a:t>
            </a:r>
            <a:r>
              <a:rPr lang="en-US" b="1" dirty="0" err="1">
                <a:solidFill>
                  <a:schemeClr val="accent1"/>
                </a:solidFill>
              </a:rPr>
              <a:t>Mỗi</a:t>
            </a:r>
            <a:r>
              <a:rPr lang="en-US" b="1" dirty="0">
                <a:solidFill>
                  <a:schemeClr val="accent1"/>
                </a:solidFill>
              </a:rPr>
              <a:t> control </a:t>
            </a:r>
            <a:r>
              <a:rPr lang="en-US" b="1" dirty="0" err="1">
                <a:solidFill>
                  <a:schemeClr val="accent1"/>
                </a:solidFill>
              </a:rPr>
              <a:t>đều</a:t>
            </a:r>
            <a:r>
              <a:rPr lang="en-US" b="1" dirty="0">
                <a:solidFill>
                  <a:schemeClr val="accent1"/>
                </a:solidFill>
              </a:rPr>
              <a:t> </a:t>
            </a:r>
            <a:r>
              <a:rPr lang="en-US" b="1" dirty="0" err="1">
                <a:solidFill>
                  <a:schemeClr val="accent1"/>
                </a:solidFill>
              </a:rPr>
              <a:t>có</a:t>
            </a:r>
            <a:r>
              <a:rPr lang="en-US" b="1" dirty="0">
                <a:solidFill>
                  <a:schemeClr val="accent1"/>
                </a:solidFill>
              </a:rPr>
              <a:t> property </a:t>
            </a:r>
            <a:r>
              <a:rPr lang="en-US" b="1" dirty="0" err="1">
                <a:solidFill>
                  <a:schemeClr val="accent1"/>
                </a:solidFill>
              </a:rPr>
              <a:t>là</a:t>
            </a:r>
            <a:r>
              <a:rPr lang="en-US" b="1" dirty="0">
                <a:solidFill>
                  <a:schemeClr val="accent1"/>
                </a:solidFill>
              </a:rPr>
              <a:t>: </a:t>
            </a:r>
            <a:r>
              <a:rPr lang="en-US" b="1" dirty="0" err="1">
                <a:solidFill>
                  <a:schemeClr val="accent4"/>
                </a:solidFill>
              </a:rPr>
              <a:t>ContextMenuStrip</a:t>
            </a:r>
            <a:endParaRPr lang="en-US" b="1" dirty="0">
              <a:solidFill>
                <a:schemeClr val="accent4"/>
              </a:solidFill>
            </a:endParaRPr>
          </a:p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      </a:t>
            </a:r>
            <a:r>
              <a:rPr lang="en-US" dirty="0"/>
              <a:t>–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ContextMenuStrip</a:t>
            </a:r>
            <a:endParaRPr lang="en-US" dirty="0"/>
          </a:p>
          <a:p>
            <a:r>
              <a:rPr lang="en-US" dirty="0"/>
              <a:t>          + 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user </a:t>
            </a:r>
            <a:r>
              <a:rPr lang="en-US" dirty="0" err="1"/>
              <a:t>kích</a:t>
            </a:r>
            <a:r>
              <a:rPr lang="en-US" dirty="0"/>
              <a:t> </a:t>
            </a:r>
            <a:r>
              <a:rPr lang="en-US" dirty="0" err="1"/>
              <a:t>chuột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lên</a:t>
            </a:r>
            <a:r>
              <a:rPr lang="en-US" dirty="0"/>
              <a:t> control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hiển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context                                                             	Menu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sẵn</a:t>
            </a:r>
            <a:r>
              <a:rPr lang="en-US" dirty="0"/>
              <a:t> </a:t>
            </a:r>
          </a:p>
          <a:p>
            <a:r>
              <a:rPr lang="en-US" b="1" dirty="0">
                <a:solidFill>
                  <a:schemeClr val="accent1"/>
                </a:solidFill>
              </a:rPr>
              <a:t>     </a:t>
            </a:r>
            <a:r>
              <a:rPr lang="en-US" b="1" dirty="0" err="1">
                <a:solidFill>
                  <a:schemeClr val="accent1"/>
                </a:solidFill>
              </a:rPr>
              <a:t>Khai</a:t>
            </a:r>
            <a:r>
              <a:rPr lang="en-US" b="1" dirty="0">
                <a:solidFill>
                  <a:schemeClr val="accent1"/>
                </a:solidFill>
              </a:rPr>
              <a:t> </a:t>
            </a:r>
            <a:r>
              <a:rPr lang="en-US" b="1" dirty="0" err="1">
                <a:solidFill>
                  <a:schemeClr val="accent1"/>
                </a:solidFill>
              </a:rPr>
              <a:t>báo</a:t>
            </a:r>
            <a:r>
              <a:rPr lang="en-US" b="1" dirty="0">
                <a:solidFill>
                  <a:schemeClr val="accent1"/>
                </a:solidFill>
              </a:rPr>
              <a:t> </a:t>
            </a:r>
            <a:r>
              <a:rPr lang="en-US" b="1" dirty="0" err="1">
                <a:solidFill>
                  <a:schemeClr val="accent1"/>
                </a:solidFill>
              </a:rPr>
              <a:t>trình</a:t>
            </a:r>
            <a:r>
              <a:rPr lang="en-US" b="1" dirty="0">
                <a:solidFill>
                  <a:schemeClr val="accent1"/>
                </a:solidFill>
              </a:rPr>
              <a:t> </a:t>
            </a:r>
            <a:r>
              <a:rPr lang="en-US" b="1" dirty="0" err="1">
                <a:solidFill>
                  <a:schemeClr val="accent1"/>
                </a:solidFill>
              </a:rPr>
              <a:t>xử</a:t>
            </a:r>
            <a:r>
              <a:rPr lang="en-US" b="1" dirty="0">
                <a:solidFill>
                  <a:schemeClr val="accent1"/>
                </a:solidFill>
              </a:rPr>
              <a:t> </a:t>
            </a:r>
            <a:r>
              <a:rPr lang="en-US" b="1" dirty="0" err="1">
                <a:solidFill>
                  <a:schemeClr val="accent1"/>
                </a:solidFill>
              </a:rPr>
              <a:t>lý</a:t>
            </a:r>
            <a:r>
              <a:rPr lang="en-US" b="1" dirty="0">
                <a:solidFill>
                  <a:schemeClr val="accent1"/>
                </a:solidFill>
              </a:rPr>
              <a:t> </a:t>
            </a:r>
            <a:r>
              <a:rPr lang="en-US" b="1" dirty="0" err="1">
                <a:solidFill>
                  <a:schemeClr val="accent1"/>
                </a:solidFill>
              </a:rPr>
              <a:t>sự</a:t>
            </a:r>
            <a:r>
              <a:rPr lang="en-US" b="1" dirty="0">
                <a:solidFill>
                  <a:schemeClr val="accent1"/>
                </a:solidFill>
              </a:rPr>
              <a:t> </a:t>
            </a:r>
            <a:r>
              <a:rPr lang="en-US" b="1" dirty="0" err="1">
                <a:solidFill>
                  <a:schemeClr val="accent1"/>
                </a:solidFill>
              </a:rPr>
              <a:t>kiện</a:t>
            </a:r>
            <a:r>
              <a:rPr lang="en-US" b="1" dirty="0">
                <a:solidFill>
                  <a:schemeClr val="accent1"/>
                </a:solidFill>
              </a:rPr>
              <a:t> Click </a:t>
            </a:r>
            <a:r>
              <a:rPr lang="en-US" b="1" dirty="0" err="1">
                <a:solidFill>
                  <a:schemeClr val="accent1"/>
                </a:solidFill>
              </a:rPr>
              <a:t>cho</a:t>
            </a:r>
            <a:r>
              <a:rPr lang="en-US" b="1" dirty="0">
                <a:solidFill>
                  <a:schemeClr val="accent1"/>
                </a:solidFill>
              </a:rPr>
              <a:t> </a:t>
            </a:r>
            <a:r>
              <a:rPr lang="en-US" b="1" dirty="0" err="1">
                <a:solidFill>
                  <a:schemeClr val="accent1"/>
                </a:solidFill>
              </a:rPr>
              <a:t>ContextMenu</a:t>
            </a:r>
            <a:endParaRPr lang="en-US" b="1" dirty="0">
              <a:solidFill>
                <a:schemeClr val="accent1"/>
              </a:solidFill>
            </a:endParaRPr>
          </a:p>
          <a:p>
            <a:r>
              <a:rPr lang="en-US" dirty="0"/>
              <a:t>       – </a:t>
            </a:r>
            <a:r>
              <a:rPr lang="en-US" dirty="0" err="1"/>
              <a:t>Kích</a:t>
            </a:r>
            <a:r>
              <a:rPr lang="en-US" dirty="0"/>
              <a:t> </a:t>
            </a:r>
            <a:r>
              <a:rPr lang="en-US" dirty="0" err="1"/>
              <a:t>đúp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menu item </a:t>
            </a:r>
            <a:r>
              <a:rPr lang="en-US" dirty="0" err="1"/>
              <a:t>của</a:t>
            </a:r>
            <a:r>
              <a:rPr lang="en-US" dirty="0"/>
              <a:t> Context Menu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tạo</a:t>
            </a:r>
            <a:endParaRPr lang="en-US" dirty="0"/>
          </a:p>
          <a:p>
            <a:r>
              <a:rPr lang="en-US" dirty="0"/>
              <a:t>       –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cửa</a:t>
            </a:r>
            <a:r>
              <a:rPr lang="en-US" dirty="0"/>
              <a:t> </a:t>
            </a:r>
            <a:r>
              <a:rPr lang="en-US" dirty="0" err="1"/>
              <a:t>sổ</a:t>
            </a:r>
            <a:r>
              <a:rPr lang="en-US" dirty="0"/>
              <a:t> Properties -&gt; Event </a:t>
            </a:r>
            <a:r>
              <a:rPr lang="en-US" dirty="0" err="1"/>
              <a:t>kích</a:t>
            </a:r>
            <a:r>
              <a:rPr lang="en-US" dirty="0"/>
              <a:t> </a:t>
            </a:r>
            <a:r>
              <a:rPr lang="en-US" dirty="0" err="1"/>
              <a:t>đúp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 Click.</a:t>
            </a:r>
            <a:endParaRPr lang="en-US" b="1" dirty="0">
              <a:solidFill>
                <a:schemeClr val="accent1"/>
              </a:solidFill>
            </a:endParaRPr>
          </a:p>
          <a:p>
            <a:endParaRPr lang="en-US" dirty="0"/>
          </a:p>
        </p:txBody>
      </p:sp>
      <p:sp>
        <p:nvSpPr>
          <p:cNvPr id="5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23478"/>
            <a:ext cx="9144000" cy="576064"/>
          </a:xfrm>
        </p:spPr>
        <p:txBody>
          <a:bodyPr/>
          <a:lstStyle/>
          <a:p>
            <a:r>
              <a:rPr lang="en-US" altLang="ko-KR" dirty="0" err="1"/>
              <a:t>Context</a:t>
            </a:r>
            <a:r>
              <a:rPr lang="en-US" altLang="ko-KR" dirty="0" err="1">
                <a:solidFill>
                  <a:schemeClr val="accent4"/>
                </a:solidFill>
              </a:rPr>
              <a:t>MenuStrip</a:t>
            </a:r>
            <a:endParaRPr lang="ko-KR" altLang="en-US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4354653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ỗ dành sẵn cho Nội dung 13"/>
          <p:cNvSpPr txBox="1">
            <a:spLocks/>
          </p:cNvSpPr>
          <p:nvPr/>
        </p:nvSpPr>
        <p:spPr>
          <a:xfrm>
            <a:off x="0" y="987574"/>
            <a:ext cx="9144000" cy="864096"/>
          </a:xfrm>
          <a:prstGeom prst="rect">
            <a:avLst/>
          </a:prstGeom>
        </p:spPr>
        <p:txBody>
          <a:bodyPr rtlCol="0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vi-VN" sz="1400" dirty="0">
                <a:solidFill>
                  <a:schemeClr val="accent3">
                    <a:lumMod val="50000"/>
                  </a:schemeClr>
                </a:solidFill>
              </a:rPr>
              <a:t>Demo: tạo context Menu hiển thị trong </a:t>
            </a:r>
            <a:r>
              <a:rPr lang="en-US" sz="1400" dirty="0">
                <a:solidFill>
                  <a:schemeClr val="accent3">
                    <a:lumMod val="50000"/>
                  </a:schemeClr>
                </a:solidFill>
              </a:rPr>
              <a:t>form</a:t>
            </a:r>
            <a:r>
              <a:rPr lang="vi-VN" sz="1400" dirty="0">
                <a:solidFill>
                  <a:schemeClr val="accent3">
                    <a:lumMod val="50000"/>
                  </a:schemeClr>
                </a:solidFill>
              </a:rPr>
              <a:t> có menu </a:t>
            </a:r>
            <a:r>
              <a:rPr lang="vi-VN" sz="1400" dirty="0" err="1">
                <a:solidFill>
                  <a:schemeClr val="accent3">
                    <a:lumMod val="50000"/>
                  </a:schemeClr>
                </a:solidFill>
              </a:rPr>
              <a:t>item</a:t>
            </a:r>
            <a:r>
              <a:rPr lang="vi-VN" sz="1400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accent3">
                    <a:lumMod val="50000"/>
                  </a:schemeClr>
                </a:solidFill>
              </a:rPr>
              <a:t>Add,Exit,Delete,Save</a:t>
            </a:r>
            <a:endParaRPr lang="en-US" sz="1400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vi-VN" sz="1400" dirty="0" err="1">
                <a:solidFill>
                  <a:schemeClr val="accent3">
                    <a:lumMod val="50000"/>
                  </a:schemeClr>
                </a:solidFill>
              </a:rPr>
              <a:t>Tạo</a:t>
            </a:r>
            <a:r>
              <a:rPr lang="vi-VN" sz="1400" dirty="0">
                <a:solidFill>
                  <a:schemeClr val="accent3">
                    <a:lumMod val="50000"/>
                  </a:schemeClr>
                </a:solidFill>
              </a:rPr>
              <a:t> Form có mô tả như sau </a:t>
            </a:r>
            <a:endParaRPr lang="en-US" sz="1400" dirty="0">
              <a:solidFill>
                <a:schemeClr val="accent3">
                  <a:lumMod val="50000"/>
                </a:schemeClr>
              </a:solidFill>
            </a:endParaRPr>
          </a:p>
          <a:p>
            <a:endParaRPr lang="vi-VN" b="1" dirty="0">
              <a:latin typeface="Corbel" panose="020B0503020204020204" pitchFamily="34" charset="0"/>
            </a:endParaRPr>
          </a:p>
        </p:txBody>
      </p:sp>
      <p:sp>
        <p:nvSpPr>
          <p:cNvPr id="6" name="Hình chữ nhật 3">
            <a:extLst>
              <a:ext uri="{FF2B5EF4-FFF2-40B4-BE49-F238E27FC236}">
                <a16:creationId xmlns:a16="http://schemas.microsoft.com/office/drawing/2014/main" id="{17D4AFA8-6E97-4084-B0F3-0FE19E1AD100}"/>
              </a:ext>
            </a:extLst>
          </p:cNvPr>
          <p:cNvSpPr/>
          <p:nvPr/>
        </p:nvSpPr>
        <p:spPr>
          <a:xfrm>
            <a:off x="6915200" y="2846921"/>
            <a:ext cx="212129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/>
              <a:t>Kích</a:t>
            </a:r>
            <a:r>
              <a:rPr lang="en-US" sz="1400" dirty="0"/>
              <a:t> </a:t>
            </a:r>
            <a:r>
              <a:rPr lang="en-US" sz="1400" dirty="0" err="1"/>
              <a:t>phải</a:t>
            </a:r>
            <a:r>
              <a:rPr lang="en-US" sz="1400" dirty="0"/>
              <a:t> </a:t>
            </a:r>
            <a:r>
              <a:rPr lang="en-US" sz="1400" dirty="0" err="1"/>
              <a:t>trong</a:t>
            </a:r>
            <a:r>
              <a:rPr lang="en-US" sz="1400" dirty="0"/>
              <a:t> form </a:t>
            </a:r>
            <a:r>
              <a:rPr lang="en-US" sz="1400" dirty="0" err="1"/>
              <a:t>thì</a:t>
            </a:r>
            <a:endParaRPr lang="en-US" sz="1400" dirty="0"/>
          </a:p>
          <a:p>
            <a:r>
              <a:rPr lang="en-US" sz="1400" dirty="0" err="1"/>
              <a:t>sẻ</a:t>
            </a:r>
            <a:r>
              <a:rPr lang="en-US" sz="1400" dirty="0"/>
              <a:t> </a:t>
            </a:r>
            <a:r>
              <a:rPr lang="en-US" sz="1400" dirty="0" err="1"/>
              <a:t>hiển</a:t>
            </a:r>
            <a:r>
              <a:rPr lang="en-US" sz="1400" dirty="0"/>
              <a:t> </a:t>
            </a:r>
            <a:r>
              <a:rPr lang="en-US" sz="1400" dirty="0" err="1"/>
              <a:t>thị</a:t>
            </a:r>
            <a:r>
              <a:rPr lang="en-US" sz="1400" dirty="0"/>
              <a:t> </a:t>
            </a:r>
            <a:r>
              <a:rPr lang="en-US" sz="1400" dirty="0" err="1"/>
              <a:t>contextmenu</a:t>
            </a:r>
            <a:endParaRPr lang="en-US" sz="1400" dirty="0"/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23478"/>
            <a:ext cx="9144000" cy="576064"/>
          </a:xfrm>
        </p:spPr>
        <p:txBody>
          <a:bodyPr/>
          <a:lstStyle/>
          <a:p>
            <a:r>
              <a:rPr lang="en-US" altLang="ko-KR" dirty="0" err="1"/>
              <a:t>Context</a:t>
            </a:r>
            <a:r>
              <a:rPr lang="en-US" altLang="ko-KR" dirty="0" err="1">
                <a:solidFill>
                  <a:schemeClr val="accent4"/>
                </a:solidFill>
              </a:rPr>
              <a:t>MenuStrip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pic>
        <p:nvPicPr>
          <p:cNvPr id="10" name="Hình ảnh 9">
            <a:extLst>
              <a:ext uri="{FF2B5EF4-FFF2-40B4-BE49-F238E27FC236}">
                <a16:creationId xmlns:a16="http://schemas.microsoft.com/office/drawing/2014/main" id="{072FCDD2-A7DC-4907-B043-A6440751AF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1635646"/>
            <a:ext cx="4448796" cy="2924583"/>
          </a:xfrm>
          <a:prstGeom prst="rect">
            <a:avLst/>
          </a:prstGeom>
        </p:spPr>
      </p:pic>
      <p:cxnSp>
        <p:nvCxnSpPr>
          <p:cNvPr id="12" name="Đường kết nối Mũi tên Thẳng 11">
            <a:extLst>
              <a:ext uri="{FF2B5EF4-FFF2-40B4-BE49-F238E27FC236}">
                <a16:creationId xmlns:a16="http://schemas.microsoft.com/office/drawing/2014/main" id="{A8C369EE-BC50-458C-8099-4C4762C53611}"/>
              </a:ext>
            </a:extLst>
          </p:cNvPr>
          <p:cNvCxnSpPr>
            <a:endCxn id="6" idx="1"/>
          </p:cNvCxnSpPr>
          <p:nvPr/>
        </p:nvCxnSpPr>
        <p:spPr>
          <a:xfrm flipV="1">
            <a:off x="2339752" y="3108531"/>
            <a:ext cx="4575448" cy="327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3665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ỗ dành sẵn cho Nội dung 13"/>
          <p:cNvSpPr txBox="1">
            <a:spLocks/>
          </p:cNvSpPr>
          <p:nvPr/>
        </p:nvSpPr>
        <p:spPr>
          <a:xfrm>
            <a:off x="-1" y="620763"/>
            <a:ext cx="9144001" cy="4267200"/>
          </a:xfrm>
          <a:prstGeom prst="rect">
            <a:avLst/>
          </a:prstGeom>
        </p:spPr>
        <p:txBody>
          <a:bodyPr rtlCol="0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 err="1">
                <a:solidFill>
                  <a:schemeClr val="accent1"/>
                </a:solidFill>
              </a:rPr>
              <a:t>Kéo</a:t>
            </a:r>
            <a:r>
              <a:rPr lang="en-US" sz="1800" b="1" dirty="0">
                <a:solidFill>
                  <a:schemeClr val="accent1"/>
                </a:solidFill>
              </a:rPr>
              <a:t> </a:t>
            </a:r>
            <a:r>
              <a:rPr lang="en-US" sz="1800" b="1" dirty="0" err="1">
                <a:solidFill>
                  <a:schemeClr val="accent1"/>
                </a:solidFill>
              </a:rPr>
              <a:t>ContextMenuStrip</a:t>
            </a:r>
            <a:r>
              <a:rPr lang="en-US" sz="1800" b="1" dirty="0">
                <a:solidFill>
                  <a:schemeClr val="accent1"/>
                </a:solidFill>
              </a:rPr>
              <a:t> </a:t>
            </a:r>
            <a:r>
              <a:rPr lang="en-US" sz="1800" b="1" dirty="0" err="1">
                <a:solidFill>
                  <a:schemeClr val="accent1"/>
                </a:solidFill>
              </a:rPr>
              <a:t>thả</a:t>
            </a:r>
            <a:r>
              <a:rPr lang="en-US" sz="1800" b="1" dirty="0">
                <a:solidFill>
                  <a:schemeClr val="accent1"/>
                </a:solidFill>
              </a:rPr>
              <a:t> </a:t>
            </a:r>
            <a:r>
              <a:rPr lang="en-US" sz="1800" b="1" dirty="0" err="1">
                <a:solidFill>
                  <a:schemeClr val="accent1"/>
                </a:solidFill>
              </a:rPr>
              <a:t>vào</a:t>
            </a:r>
            <a:r>
              <a:rPr lang="en-US" sz="1800" b="1" dirty="0">
                <a:solidFill>
                  <a:schemeClr val="accent1"/>
                </a:solidFill>
              </a:rPr>
              <a:t> Form</a:t>
            </a:r>
            <a:r>
              <a:rPr lang="vi-VN" sz="1800" b="1" dirty="0">
                <a:solidFill>
                  <a:schemeClr val="accent1"/>
                </a:solidFill>
              </a:rPr>
              <a:t>Tạo Form có mô tả như sau </a:t>
            </a:r>
            <a:endParaRPr lang="en-US" sz="1800" b="1" dirty="0">
              <a:solidFill>
                <a:schemeClr val="accent1"/>
              </a:solidFill>
            </a:endParaRPr>
          </a:p>
          <a:p>
            <a:endParaRPr lang="vi-VN" b="1" dirty="0">
              <a:latin typeface="Corbel" panose="020B0503020204020204" pitchFamily="34" charset="0"/>
            </a:endParaRPr>
          </a:p>
        </p:txBody>
      </p:sp>
      <p:pic>
        <p:nvPicPr>
          <p:cNvPr id="5" name="Hình ảnh 6">
            <a:extLst>
              <a:ext uri="{FF2B5EF4-FFF2-40B4-BE49-F238E27FC236}">
                <a16:creationId xmlns:a16="http://schemas.microsoft.com/office/drawing/2014/main" id="{F305C1E0-AF95-4E7D-97FD-4FAF338FFE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770" y="1739334"/>
            <a:ext cx="1952898" cy="2429214"/>
          </a:xfrm>
          <a:prstGeom prst="rect">
            <a:avLst/>
          </a:prstGeom>
        </p:spPr>
      </p:pic>
      <p:sp>
        <p:nvSpPr>
          <p:cNvPr id="6" name="Mũi tên: Cong Xuống 7">
            <a:extLst>
              <a:ext uri="{FF2B5EF4-FFF2-40B4-BE49-F238E27FC236}">
                <a16:creationId xmlns:a16="http://schemas.microsoft.com/office/drawing/2014/main" id="{96CC1C24-7F2A-4D79-80BC-980ABEBD41C2}"/>
              </a:ext>
            </a:extLst>
          </p:cNvPr>
          <p:cNvSpPr/>
          <p:nvPr/>
        </p:nvSpPr>
        <p:spPr>
          <a:xfrm>
            <a:off x="2767170" y="2649141"/>
            <a:ext cx="1219200" cy="551276"/>
          </a:xfrm>
          <a:prstGeom prst="curvedDownArrow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7" name="Hình ảnh 8">
            <a:extLst>
              <a:ext uri="{FF2B5EF4-FFF2-40B4-BE49-F238E27FC236}">
                <a16:creationId xmlns:a16="http://schemas.microsoft.com/office/drawing/2014/main" id="{84EF2933-FCA5-4BF9-ABBE-BF93040518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2795" y="1687563"/>
            <a:ext cx="3915321" cy="2781688"/>
          </a:xfrm>
          <a:prstGeom prst="rect">
            <a:avLst/>
          </a:prstGeom>
        </p:spPr>
      </p:pic>
      <p:pic>
        <p:nvPicPr>
          <p:cNvPr id="8" name="Hình ảnh 1">
            <a:extLst>
              <a:ext uri="{FF2B5EF4-FFF2-40B4-BE49-F238E27FC236}">
                <a16:creationId xmlns:a16="http://schemas.microsoft.com/office/drawing/2014/main" id="{46474C64-668E-480E-9B08-3D28CBCFE7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1210" y="4846119"/>
            <a:ext cx="1524213" cy="266737"/>
          </a:xfrm>
          <a:prstGeom prst="rect">
            <a:avLst/>
          </a:prstGeom>
        </p:spPr>
      </p:pic>
      <p:cxnSp>
        <p:nvCxnSpPr>
          <p:cNvPr id="9" name="Đường kết nối Mũi tên Thẳng 9">
            <a:extLst>
              <a:ext uri="{FF2B5EF4-FFF2-40B4-BE49-F238E27FC236}">
                <a16:creationId xmlns:a16="http://schemas.microsoft.com/office/drawing/2014/main" id="{98202449-6CE8-482E-9170-DDA693B9303E}"/>
              </a:ext>
            </a:extLst>
          </p:cNvPr>
          <p:cNvCxnSpPr>
            <a:endCxn id="8" idx="0"/>
          </p:cNvCxnSpPr>
          <p:nvPr/>
        </p:nvCxnSpPr>
        <p:spPr>
          <a:xfrm>
            <a:off x="2836080" y="3291830"/>
            <a:ext cx="937237" cy="155428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5705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ình chữ nhật 4">
            <a:extLst>
              <a:ext uri="{FF2B5EF4-FFF2-40B4-BE49-F238E27FC236}">
                <a16:creationId xmlns:a16="http://schemas.microsoft.com/office/drawing/2014/main" id="{CCC47AEB-51D4-40FF-9B38-728C876CF1FE}"/>
              </a:ext>
            </a:extLst>
          </p:cNvPr>
          <p:cNvSpPr/>
          <p:nvPr/>
        </p:nvSpPr>
        <p:spPr>
          <a:xfrm>
            <a:off x="539551" y="1135222"/>
            <a:ext cx="57972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dirty="0">
                <a:solidFill>
                  <a:schemeClr val="accent3">
                    <a:lumMod val="75000"/>
                  </a:schemeClr>
                </a:solidFill>
              </a:rPr>
              <a:t>– </a:t>
            </a:r>
            <a:r>
              <a:rPr lang="vi-VN" dirty="0" err="1">
                <a:solidFill>
                  <a:schemeClr val="accent3">
                    <a:lumMod val="75000"/>
                  </a:schemeClr>
                </a:solidFill>
              </a:rPr>
              <a:t>Tạo</a:t>
            </a:r>
            <a:r>
              <a:rPr lang="vi-VN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vi-VN" dirty="0" err="1">
                <a:solidFill>
                  <a:schemeClr val="accent3">
                    <a:lumMod val="75000"/>
                  </a:schemeClr>
                </a:solidFill>
              </a:rPr>
              <a:t>một</a:t>
            </a:r>
            <a:r>
              <a:rPr lang="vi-VN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vi-VN" dirty="0" err="1">
                <a:solidFill>
                  <a:schemeClr val="accent3">
                    <a:lumMod val="75000"/>
                  </a:schemeClr>
                </a:solidFill>
              </a:rPr>
              <a:t>menu</a:t>
            </a:r>
            <a:r>
              <a:rPr lang="vi-VN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vi-VN" dirty="0" err="1">
                <a:solidFill>
                  <a:schemeClr val="accent3">
                    <a:lumMod val="75000"/>
                  </a:schemeClr>
                </a:solidFill>
              </a:rPr>
              <a:t>item</a:t>
            </a:r>
            <a:r>
              <a:rPr lang="vi-VN" dirty="0">
                <a:solidFill>
                  <a:schemeClr val="accent3">
                    <a:lumMod val="75000"/>
                  </a:schemeClr>
                </a:solidFill>
              </a:rPr>
              <a:t> “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text</a:t>
            </a:r>
            <a:r>
              <a:rPr lang="vi-VN" dirty="0">
                <a:solidFill>
                  <a:schemeClr val="accent3">
                    <a:lumMod val="75000"/>
                  </a:schemeClr>
                </a:solidFill>
              </a:rPr>
              <a:t>” như </a:t>
            </a:r>
            <a:r>
              <a:rPr lang="vi-VN" dirty="0" err="1">
                <a:solidFill>
                  <a:schemeClr val="accent3">
                    <a:lumMod val="75000"/>
                  </a:schemeClr>
                </a:solidFill>
              </a:rPr>
              <a:t>hình</a:t>
            </a:r>
            <a:r>
              <a:rPr lang="vi-VN" dirty="0">
                <a:solidFill>
                  <a:schemeClr val="accent3">
                    <a:lumMod val="75000"/>
                  </a:schemeClr>
                </a:solidFill>
              </a:rPr>
              <a:t> mô </a:t>
            </a:r>
            <a:r>
              <a:rPr lang="vi-VN" dirty="0" err="1">
                <a:solidFill>
                  <a:schemeClr val="accent3">
                    <a:lumMod val="75000"/>
                  </a:schemeClr>
                </a:solidFill>
              </a:rPr>
              <a:t>tả</a:t>
            </a:r>
            <a:r>
              <a:rPr lang="vi-VN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6" name="Hình chữ nhật 6">
            <a:extLst>
              <a:ext uri="{FF2B5EF4-FFF2-40B4-BE49-F238E27FC236}">
                <a16:creationId xmlns:a16="http://schemas.microsoft.com/office/drawing/2014/main" id="{8D1D1531-CE97-42C7-9F75-CF9D8441FC13}"/>
              </a:ext>
            </a:extLst>
          </p:cNvPr>
          <p:cNvSpPr/>
          <p:nvPr/>
        </p:nvSpPr>
        <p:spPr>
          <a:xfrm>
            <a:off x="6062062" y="2582446"/>
            <a:ext cx="232636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/>
              <a:t>Soạn</a:t>
            </a:r>
            <a:r>
              <a:rPr lang="en-US" sz="1400" dirty="0"/>
              <a:t> </a:t>
            </a:r>
            <a:r>
              <a:rPr lang="en-US" sz="1400" dirty="0" err="1"/>
              <a:t>thảo</a:t>
            </a:r>
            <a:r>
              <a:rPr lang="en-US" sz="1400" dirty="0"/>
              <a:t> </a:t>
            </a:r>
            <a:r>
              <a:rPr lang="en-US" sz="1400" dirty="0" err="1"/>
              <a:t>các</a:t>
            </a:r>
            <a:r>
              <a:rPr lang="en-US" sz="1400" dirty="0"/>
              <a:t> menu item</a:t>
            </a:r>
          </a:p>
        </p:txBody>
      </p:sp>
      <p:sp>
        <p:nvSpPr>
          <p:cNvPr id="9" name="Rectangle 8"/>
          <p:cNvSpPr/>
          <p:nvPr/>
        </p:nvSpPr>
        <p:spPr>
          <a:xfrm>
            <a:off x="539551" y="843558"/>
            <a:ext cx="73774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chemeClr val="accent1"/>
                </a:solidFill>
              </a:rPr>
              <a:t>Kích</a:t>
            </a:r>
            <a:r>
              <a:rPr lang="en-US" b="1" dirty="0">
                <a:solidFill>
                  <a:schemeClr val="accent1"/>
                </a:solidFill>
              </a:rPr>
              <a:t> </a:t>
            </a:r>
            <a:r>
              <a:rPr lang="en-US" b="1" dirty="0" err="1">
                <a:solidFill>
                  <a:schemeClr val="accent1"/>
                </a:solidFill>
              </a:rPr>
              <a:t>vào</a:t>
            </a:r>
            <a:r>
              <a:rPr lang="en-US" b="1" dirty="0">
                <a:solidFill>
                  <a:schemeClr val="accent1"/>
                </a:solidFill>
              </a:rPr>
              <a:t> </a:t>
            </a:r>
            <a:r>
              <a:rPr lang="en-US" b="1" dirty="0" err="1">
                <a:solidFill>
                  <a:schemeClr val="accent1"/>
                </a:solidFill>
              </a:rPr>
              <a:t>ContextMenuStrip</a:t>
            </a:r>
            <a:r>
              <a:rPr lang="en-US" b="1" dirty="0">
                <a:solidFill>
                  <a:schemeClr val="accent1"/>
                </a:solidFill>
              </a:rPr>
              <a:t> </a:t>
            </a:r>
            <a:r>
              <a:rPr lang="en-US" b="1" dirty="0" err="1">
                <a:solidFill>
                  <a:schemeClr val="accent1"/>
                </a:solidFill>
              </a:rPr>
              <a:t>để</a:t>
            </a:r>
            <a:r>
              <a:rPr lang="en-US" b="1" dirty="0">
                <a:solidFill>
                  <a:schemeClr val="accent1"/>
                </a:solidFill>
              </a:rPr>
              <a:t> </a:t>
            </a:r>
            <a:r>
              <a:rPr lang="en-US" b="1" dirty="0" err="1">
                <a:solidFill>
                  <a:schemeClr val="accent1"/>
                </a:solidFill>
              </a:rPr>
              <a:t>thiết</a:t>
            </a:r>
            <a:r>
              <a:rPr lang="en-US" b="1" dirty="0">
                <a:solidFill>
                  <a:schemeClr val="accent1"/>
                </a:solidFill>
              </a:rPr>
              <a:t> </a:t>
            </a:r>
            <a:r>
              <a:rPr lang="en-US" b="1" dirty="0" err="1">
                <a:solidFill>
                  <a:schemeClr val="accent1"/>
                </a:solidFill>
              </a:rPr>
              <a:t>kế</a:t>
            </a:r>
            <a:r>
              <a:rPr lang="en-US" b="1" dirty="0">
                <a:solidFill>
                  <a:schemeClr val="accent1"/>
                </a:solidFill>
              </a:rPr>
              <a:t> menu </a:t>
            </a:r>
            <a:endParaRPr lang="vi-VN" b="1" dirty="0">
              <a:solidFill>
                <a:schemeClr val="accent1"/>
              </a:solidFill>
            </a:endParaRPr>
          </a:p>
        </p:txBody>
      </p:sp>
      <p:sp>
        <p:nvSpPr>
          <p:cNvPr id="10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23478"/>
            <a:ext cx="9144000" cy="576064"/>
          </a:xfrm>
        </p:spPr>
        <p:txBody>
          <a:bodyPr/>
          <a:lstStyle/>
          <a:p>
            <a:r>
              <a:rPr lang="en-US" altLang="ko-KR" dirty="0" err="1"/>
              <a:t>Context</a:t>
            </a:r>
            <a:r>
              <a:rPr lang="en-US" altLang="ko-KR" dirty="0" err="1">
                <a:solidFill>
                  <a:schemeClr val="accent4"/>
                </a:solidFill>
              </a:rPr>
              <a:t>MenuStrip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pic>
        <p:nvPicPr>
          <p:cNvPr id="12" name="Hình ảnh 11">
            <a:extLst>
              <a:ext uri="{FF2B5EF4-FFF2-40B4-BE49-F238E27FC236}">
                <a16:creationId xmlns:a16="http://schemas.microsoft.com/office/drawing/2014/main" id="{7A9FB5A1-B453-4196-85AC-809083A379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2255433"/>
            <a:ext cx="2800741" cy="1752845"/>
          </a:xfrm>
          <a:prstGeom prst="rect">
            <a:avLst/>
          </a:prstGeom>
        </p:spPr>
      </p:pic>
      <p:cxnSp>
        <p:nvCxnSpPr>
          <p:cNvPr id="15" name="Đường kết nối Mũi tên Thẳng 14">
            <a:extLst>
              <a:ext uri="{FF2B5EF4-FFF2-40B4-BE49-F238E27FC236}">
                <a16:creationId xmlns:a16="http://schemas.microsoft.com/office/drawing/2014/main" id="{267F7B47-9BDC-4CDC-865B-BC30359AA8C7}"/>
              </a:ext>
            </a:extLst>
          </p:cNvPr>
          <p:cNvCxnSpPr/>
          <p:nvPr/>
        </p:nvCxnSpPr>
        <p:spPr>
          <a:xfrm>
            <a:off x="2660002" y="2571750"/>
            <a:ext cx="3208142" cy="164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3992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ỗ dành sẵn cho Nội dung 13"/>
          <p:cNvSpPr txBox="1">
            <a:spLocks/>
          </p:cNvSpPr>
          <p:nvPr/>
        </p:nvSpPr>
        <p:spPr>
          <a:xfrm>
            <a:off x="-10252" y="843558"/>
            <a:ext cx="9144000" cy="845908"/>
          </a:xfrm>
          <a:prstGeom prst="rect">
            <a:avLst/>
          </a:prstGeom>
        </p:spPr>
        <p:txBody>
          <a:bodyPr rtlCol="0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 err="1">
                <a:solidFill>
                  <a:schemeClr val="accent1"/>
                </a:solidFill>
              </a:rPr>
              <a:t>Liên</a:t>
            </a:r>
            <a:r>
              <a:rPr lang="en-US" sz="1400" b="1" dirty="0">
                <a:solidFill>
                  <a:schemeClr val="accent1"/>
                </a:solidFill>
              </a:rPr>
              <a:t> </a:t>
            </a:r>
            <a:r>
              <a:rPr lang="en-US" sz="1400" b="1" dirty="0" err="1">
                <a:solidFill>
                  <a:schemeClr val="accent1"/>
                </a:solidFill>
              </a:rPr>
              <a:t>kết</a:t>
            </a:r>
            <a:r>
              <a:rPr lang="en-US" sz="1400" b="1" dirty="0">
                <a:solidFill>
                  <a:schemeClr val="accent1"/>
                </a:solidFill>
              </a:rPr>
              <a:t> </a:t>
            </a:r>
            <a:r>
              <a:rPr lang="en-US" sz="1400" b="1" dirty="0" err="1">
                <a:solidFill>
                  <a:schemeClr val="accent1"/>
                </a:solidFill>
              </a:rPr>
              <a:t>ContextMenu</a:t>
            </a:r>
            <a:r>
              <a:rPr lang="en-US" sz="1400" b="1" dirty="0">
                <a:solidFill>
                  <a:schemeClr val="accent1"/>
                </a:solidFill>
              </a:rPr>
              <a:t> </a:t>
            </a:r>
            <a:r>
              <a:rPr lang="en-US" sz="1400" b="1" dirty="0" err="1">
                <a:solidFill>
                  <a:schemeClr val="accent1"/>
                </a:solidFill>
              </a:rPr>
              <a:t>với</a:t>
            </a:r>
            <a:r>
              <a:rPr lang="en-US" sz="1400" b="1" dirty="0">
                <a:solidFill>
                  <a:schemeClr val="accent1"/>
                </a:solidFill>
              </a:rPr>
              <a:t> </a:t>
            </a:r>
            <a:r>
              <a:rPr lang="en-US" sz="1400" b="1" dirty="0" err="1">
                <a:solidFill>
                  <a:schemeClr val="accent1"/>
                </a:solidFill>
              </a:rPr>
              <a:t>ListBox</a:t>
            </a:r>
            <a:endParaRPr lang="en-US" sz="1400" b="1" dirty="0">
              <a:solidFill>
                <a:schemeClr val="accent1"/>
              </a:solidFill>
            </a:endParaRPr>
          </a:p>
          <a:p>
            <a:pPr marL="0" indent="0">
              <a:buFont typeface="Arial" pitchFamily="34" charset="0"/>
              <a:buNone/>
            </a:pPr>
            <a:r>
              <a:rPr lang="en-US" sz="1400" b="1" dirty="0">
                <a:solidFill>
                  <a:schemeClr val="accent1"/>
                </a:solidFill>
              </a:rPr>
              <a:t>    </a:t>
            </a:r>
            <a:r>
              <a:rPr lang="en-US" sz="1400" dirty="0"/>
              <a:t>– </a:t>
            </a:r>
            <a:r>
              <a:rPr lang="en-US" sz="1400" dirty="0" err="1"/>
              <a:t>Trong</a:t>
            </a:r>
            <a:r>
              <a:rPr lang="en-US" sz="1400" dirty="0"/>
              <a:t> </a:t>
            </a:r>
            <a:r>
              <a:rPr lang="en-US" sz="1400" dirty="0" err="1"/>
              <a:t>cửa</a:t>
            </a:r>
            <a:r>
              <a:rPr lang="en-US" sz="1400" dirty="0"/>
              <a:t> </a:t>
            </a:r>
            <a:r>
              <a:rPr lang="en-US" sz="1400" dirty="0" err="1"/>
              <a:t>sổ</a:t>
            </a:r>
            <a:r>
              <a:rPr lang="en-US" sz="1400" dirty="0"/>
              <a:t> properties </a:t>
            </a:r>
            <a:r>
              <a:rPr lang="en-US" sz="1400" dirty="0" err="1"/>
              <a:t>của</a:t>
            </a:r>
            <a:r>
              <a:rPr lang="en-US" sz="1400" dirty="0"/>
              <a:t> form </a:t>
            </a:r>
          </a:p>
          <a:p>
            <a:pPr marL="0" indent="0">
              <a:buFont typeface="Arial" pitchFamily="34" charset="0"/>
              <a:buNone/>
            </a:pPr>
            <a:r>
              <a:rPr lang="en-US" sz="1400" dirty="0"/>
              <a:t>       </a:t>
            </a:r>
            <a:r>
              <a:rPr lang="en-US" sz="1400" dirty="0" err="1"/>
              <a:t>Khai</a:t>
            </a:r>
            <a:r>
              <a:rPr lang="en-US" sz="1400" dirty="0"/>
              <a:t> </a:t>
            </a:r>
            <a:r>
              <a:rPr lang="en-US" sz="1400" dirty="0" err="1"/>
              <a:t>báo</a:t>
            </a:r>
            <a:r>
              <a:rPr lang="en-US" sz="1400" dirty="0"/>
              <a:t> </a:t>
            </a:r>
            <a:r>
              <a:rPr lang="en-US" sz="1400" dirty="0" err="1"/>
              <a:t>thuộc</a:t>
            </a:r>
            <a:r>
              <a:rPr lang="en-US" sz="1400" dirty="0"/>
              <a:t> </a:t>
            </a:r>
            <a:r>
              <a:rPr lang="en-US" sz="1400" dirty="0" err="1"/>
              <a:t>tính</a:t>
            </a:r>
            <a:r>
              <a:rPr lang="en-US" sz="1400" dirty="0"/>
              <a:t> </a:t>
            </a:r>
            <a:r>
              <a:rPr lang="en-US" sz="1400" dirty="0" err="1"/>
              <a:t>ContextMenuStrip</a:t>
            </a:r>
            <a:r>
              <a:rPr lang="en-US" sz="1400" dirty="0"/>
              <a:t> = ContextMenuStrip1 </a:t>
            </a:r>
          </a:p>
          <a:p>
            <a:pPr marL="0" indent="0">
              <a:buFont typeface="Arial" pitchFamily="34" charset="0"/>
              <a:buNone/>
            </a:pPr>
            <a:endParaRPr lang="en-US" b="1" dirty="0">
              <a:solidFill>
                <a:schemeClr val="accent1"/>
              </a:solidFill>
            </a:endParaRPr>
          </a:p>
          <a:p>
            <a:endParaRPr lang="vi-VN" b="1" dirty="0">
              <a:solidFill>
                <a:schemeClr val="accent1"/>
              </a:solidFill>
            </a:endParaRPr>
          </a:p>
        </p:txBody>
      </p:sp>
      <p:pic>
        <p:nvPicPr>
          <p:cNvPr id="5" name="Hình ảnh 3">
            <a:extLst>
              <a:ext uri="{FF2B5EF4-FFF2-40B4-BE49-F238E27FC236}">
                <a16:creationId xmlns:a16="http://schemas.microsoft.com/office/drawing/2014/main" id="{37AA02F3-E781-47EA-90B4-FE43B3BCE6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4088" y="2355725"/>
            <a:ext cx="3629532" cy="2124371"/>
          </a:xfrm>
          <a:prstGeom prst="rect">
            <a:avLst/>
          </a:prstGeom>
        </p:spPr>
      </p:pic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23478"/>
            <a:ext cx="9144000" cy="576064"/>
          </a:xfrm>
        </p:spPr>
        <p:txBody>
          <a:bodyPr/>
          <a:lstStyle/>
          <a:p>
            <a:r>
              <a:rPr lang="en-US" altLang="ko-KR" dirty="0" err="1"/>
              <a:t>Context</a:t>
            </a:r>
            <a:r>
              <a:rPr lang="en-US" altLang="ko-KR" dirty="0" err="1">
                <a:solidFill>
                  <a:schemeClr val="accent4"/>
                </a:solidFill>
              </a:rPr>
              <a:t>MenuStrip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pic>
        <p:nvPicPr>
          <p:cNvPr id="2" name="Hình ảnh 1">
            <a:extLst>
              <a:ext uri="{FF2B5EF4-FFF2-40B4-BE49-F238E27FC236}">
                <a16:creationId xmlns:a16="http://schemas.microsoft.com/office/drawing/2014/main" id="{55F9FBD9-280E-4A5A-AA4D-0B8341048A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1995686"/>
            <a:ext cx="4424088" cy="252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54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2555776" y="339502"/>
            <a:ext cx="6588224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accent3">
                    <a:lumMod val="75000"/>
                  </a:schemeClr>
                </a:solidFill>
                <a:cs typeface="Arial" pitchFamily="34" charset="0"/>
              </a:rPr>
              <a:t>Menu: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124477" y="1347614"/>
            <a:ext cx="5256584" cy="720000"/>
            <a:chOff x="3131840" y="1491629"/>
            <a:chExt cx="5256584" cy="576064"/>
          </a:xfrm>
        </p:grpSpPr>
        <p:sp>
          <p:nvSpPr>
            <p:cNvPr id="2" name="Rectangle 1"/>
            <p:cNvSpPr/>
            <p:nvPr/>
          </p:nvSpPr>
          <p:spPr>
            <a:xfrm>
              <a:off x="3131840" y="1491629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3200" dirty="0" err="1">
                  <a:solidFill>
                    <a:schemeClr val="accent4"/>
                  </a:solidFill>
                </a:rPr>
                <a:t>Menu</a:t>
              </a:r>
              <a:r>
                <a:rPr lang="en-US" altLang="ko-KR" sz="32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Strip</a:t>
              </a:r>
              <a:endPara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" name="Right Triangle 4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3124477" y="1563638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112967" y="2451737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101457" y="3339836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544071" y="3890486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1" name="Group 5">
            <a:extLst>
              <a:ext uri="{FF2B5EF4-FFF2-40B4-BE49-F238E27FC236}">
                <a16:creationId xmlns:a16="http://schemas.microsoft.com/office/drawing/2014/main" id="{CFF51404-58F8-4758-AFBE-E2D1139E60F4}"/>
              </a:ext>
            </a:extLst>
          </p:cNvPr>
          <p:cNvGrpSpPr/>
          <p:nvPr/>
        </p:nvGrpSpPr>
        <p:grpSpPr>
          <a:xfrm>
            <a:off x="3129263" y="2283558"/>
            <a:ext cx="5256584" cy="720000"/>
            <a:chOff x="3131840" y="1491629"/>
            <a:chExt cx="5256584" cy="576064"/>
          </a:xfrm>
        </p:grpSpPr>
        <p:sp>
          <p:nvSpPr>
            <p:cNvPr id="12" name="Rectangle 1">
              <a:extLst>
                <a:ext uri="{FF2B5EF4-FFF2-40B4-BE49-F238E27FC236}">
                  <a16:creationId xmlns:a16="http://schemas.microsoft.com/office/drawing/2014/main" id="{8440EA6A-900F-4BF0-9B46-336973D89B59}"/>
                </a:ext>
              </a:extLst>
            </p:cNvPr>
            <p:cNvSpPr/>
            <p:nvPr/>
          </p:nvSpPr>
          <p:spPr>
            <a:xfrm>
              <a:off x="3131840" y="1491629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3200" dirty="0" err="1">
                  <a:solidFill>
                    <a:schemeClr val="accent4"/>
                  </a:solidFill>
                </a:rPr>
                <a:t>ContextMenu</a:t>
              </a:r>
              <a:r>
                <a:rPr lang="en-US" altLang="ko-KR" sz="32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Strip</a:t>
              </a:r>
              <a:endPara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3" name="Right Triangle 4">
              <a:extLst>
                <a:ext uri="{FF2B5EF4-FFF2-40B4-BE49-F238E27FC236}">
                  <a16:creationId xmlns:a16="http://schemas.microsoft.com/office/drawing/2014/main" id="{6A9166B3-E7CC-4E22-AE6A-409C71C03794}"/>
                </a:ext>
              </a:extLst>
            </p:cNvPr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sp>
        <p:nvSpPr>
          <p:cNvPr id="14" name="TextBox 25">
            <a:extLst>
              <a:ext uri="{FF2B5EF4-FFF2-40B4-BE49-F238E27FC236}">
                <a16:creationId xmlns:a16="http://schemas.microsoft.com/office/drawing/2014/main" id="{8E7E68F3-610A-4709-BBAC-1F817505D7D9}"/>
              </a:ext>
            </a:extLst>
          </p:cNvPr>
          <p:cNvSpPr txBox="1"/>
          <p:nvPr/>
        </p:nvSpPr>
        <p:spPr>
          <a:xfrm>
            <a:off x="3129263" y="2499582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5" name="TextBox 26">
            <a:extLst>
              <a:ext uri="{FF2B5EF4-FFF2-40B4-BE49-F238E27FC236}">
                <a16:creationId xmlns:a16="http://schemas.microsoft.com/office/drawing/2014/main" id="{23EDB64D-4E6F-4183-AC4C-498BA66D1ED7}"/>
              </a:ext>
            </a:extLst>
          </p:cNvPr>
          <p:cNvSpPr txBox="1"/>
          <p:nvPr/>
        </p:nvSpPr>
        <p:spPr>
          <a:xfrm>
            <a:off x="3117753" y="3387681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" name="Mũi tên: Phải 3">
            <a:extLst>
              <a:ext uri="{FF2B5EF4-FFF2-40B4-BE49-F238E27FC236}">
                <a16:creationId xmlns:a16="http://schemas.microsoft.com/office/drawing/2014/main" id="{44651A1A-3B8B-490D-B59B-D45B8C74AEAE}"/>
              </a:ext>
            </a:extLst>
          </p:cNvPr>
          <p:cNvSpPr/>
          <p:nvPr/>
        </p:nvSpPr>
        <p:spPr>
          <a:xfrm>
            <a:off x="2598322" y="3738374"/>
            <a:ext cx="423754" cy="2857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itle 2">
            <a:extLst>
              <a:ext uri="{FF2B5EF4-FFF2-40B4-BE49-F238E27FC236}">
                <a16:creationId xmlns:a16="http://schemas.microsoft.com/office/drawing/2014/main" id="{AD5FCE4B-983F-476E-844F-774261E8C51F}"/>
              </a:ext>
            </a:extLst>
          </p:cNvPr>
          <p:cNvSpPr txBox="1">
            <a:spLocks/>
          </p:cNvSpPr>
          <p:nvPr/>
        </p:nvSpPr>
        <p:spPr>
          <a:xfrm>
            <a:off x="3022076" y="3604700"/>
            <a:ext cx="5568685" cy="1343697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vi-VN" sz="2000" dirty="0" err="1">
                <a:solidFill>
                  <a:schemeClr val="accent3">
                    <a:lumMod val="75000"/>
                  </a:schemeClr>
                </a:solidFill>
                <a:cs typeface="Arial" pitchFamily="34" charset="0"/>
              </a:rPr>
              <a:t>Menu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  <a:cs typeface="Arial" pitchFamily="34" charset="0"/>
              </a:rPr>
              <a:t>strip</a:t>
            </a:r>
            <a:r>
              <a:rPr lang="vi-VN" sz="2000" dirty="0">
                <a:solidFill>
                  <a:schemeClr val="accent3">
                    <a:lumMod val="75000"/>
                  </a:schemeClr>
                </a:solidFill>
                <a:cs typeface="Arial" pitchFamily="34" charset="0"/>
              </a:rPr>
              <a:t> </a:t>
            </a:r>
            <a:r>
              <a:rPr lang="vi-VN" sz="2000" dirty="0" err="1">
                <a:solidFill>
                  <a:schemeClr val="accent3">
                    <a:lumMod val="75000"/>
                  </a:schemeClr>
                </a:solidFill>
                <a:cs typeface="Arial" pitchFamily="34" charset="0"/>
              </a:rPr>
              <a:t>vs</a:t>
            </a:r>
            <a:r>
              <a:rPr lang="vi-VN" sz="2000" dirty="0">
                <a:solidFill>
                  <a:schemeClr val="accent3">
                    <a:lumMod val="75000"/>
                  </a:schemeClr>
                </a:solidFill>
                <a:cs typeface="Arial" pitchFamily="34" charset="0"/>
              </a:rPr>
              <a:t> </a:t>
            </a:r>
            <a:r>
              <a:rPr lang="vi-VN" sz="2000" dirty="0" err="1">
                <a:solidFill>
                  <a:schemeClr val="accent3">
                    <a:lumMod val="75000"/>
                  </a:schemeClr>
                </a:solidFill>
                <a:cs typeface="Arial" pitchFamily="34" charset="0"/>
              </a:rPr>
              <a:t>contextmenu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  <a:cs typeface="Arial" pitchFamily="34" charset="0"/>
              </a:rPr>
              <a:t>strip </a:t>
            </a:r>
            <a:r>
              <a:rPr lang="vi-VN" sz="2000" dirty="0" err="1">
                <a:solidFill>
                  <a:schemeClr val="accent3">
                    <a:lumMod val="75000"/>
                  </a:schemeClr>
                </a:solidFill>
                <a:cs typeface="Arial" pitchFamily="34" charset="0"/>
              </a:rPr>
              <a:t>nó</a:t>
            </a:r>
            <a:r>
              <a:rPr lang="vi-VN" sz="2000" dirty="0">
                <a:solidFill>
                  <a:schemeClr val="accent3">
                    <a:lumMod val="75000"/>
                  </a:schemeClr>
                </a:solidFill>
                <a:cs typeface="Arial" pitchFamily="34" charset="0"/>
              </a:rPr>
              <a:t> </a:t>
            </a:r>
            <a:r>
              <a:rPr lang="vi-VN" sz="2000" dirty="0" err="1">
                <a:solidFill>
                  <a:schemeClr val="accent3">
                    <a:lumMod val="75000"/>
                  </a:schemeClr>
                </a:solidFill>
                <a:cs typeface="Arial" pitchFamily="34" charset="0"/>
              </a:rPr>
              <a:t>có</a:t>
            </a:r>
            <a:r>
              <a:rPr lang="vi-VN" sz="2000" dirty="0">
                <a:solidFill>
                  <a:schemeClr val="accent3">
                    <a:lumMod val="75000"/>
                  </a:schemeClr>
                </a:solidFill>
                <a:cs typeface="Arial" pitchFamily="34" charset="0"/>
              </a:rPr>
              <a:t> </a:t>
            </a:r>
            <a:r>
              <a:rPr lang="vi-VN" sz="2000" dirty="0" err="1">
                <a:solidFill>
                  <a:schemeClr val="accent3">
                    <a:lumMod val="75000"/>
                  </a:schemeClr>
                </a:solidFill>
                <a:cs typeface="Arial" pitchFamily="34" charset="0"/>
              </a:rPr>
              <a:t>những</a:t>
            </a:r>
            <a:r>
              <a:rPr lang="vi-VN" sz="2000" dirty="0">
                <a:solidFill>
                  <a:schemeClr val="accent3">
                    <a:lumMod val="75000"/>
                  </a:schemeClr>
                </a:solidFill>
                <a:cs typeface="Arial" pitchFamily="34" charset="0"/>
              </a:rPr>
              <a:t> ý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  <a:cs typeface="Arial" pitchFamily="34" charset="0"/>
              </a:rPr>
              <a:t> 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  <a:cs typeface="Arial" pitchFamily="34" charset="0"/>
              </a:rPr>
              <a:t>nghĩa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  <a:cs typeface="Arial" pitchFamily="34" charset="0"/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  <a:cs typeface="Arial" pitchFamily="34" charset="0"/>
              </a:rPr>
              <a:t>sử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  <a:cs typeface="Arial" pitchFamily="34" charset="0"/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  <a:cs typeface="Arial" pitchFamily="34" charset="0"/>
              </a:rPr>
              <a:t>dụng</a:t>
            </a:r>
            <a:r>
              <a:rPr lang="vi-VN" sz="2000" dirty="0">
                <a:solidFill>
                  <a:schemeClr val="accent3">
                    <a:lumMod val="75000"/>
                  </a:schemeClr>
                </a:solidFill>
                <a:cs typeface="Arial" pitchFamily="34" charset="0"/>
              </a:rPr>
              <a:t> </a:t>
            </a:r>
            <a:r>
              <a:rPr lang="vi-VN" sz="2000" dirty="0" err="1">
                <a:solidFill>
                  <a:schemeClr val="accent3">
                    <a:lumMod val="75000"/>
                  </a:schemeClr>
                </a:solidFill>
                <a:cs typeface="Arial" pitchFamily="34" charset="0"/>
              </a:rPr>
              <a:t>khác</a:t>
            </a:r>
            <a:r>
              <a:rPr lang="vi-VN" sz="2000" dirty="0">
                <a:solidFill>
                  <a:schemeClr val="accent3">
                    <a:lumMod val="75000"/>
                  </a:schemeClr>
                </a:solidFill>
                <a:cs typeface="Arial" pitchFamily="34" charset="0"/>
              </a:rPr>
              <a:t> nhau </a:t>
            </a:r>
            <a:r>
              <a:rPr lang="vi-VN" sz="2000" dirty="0" err="1">
                <a:solidFill>
                  <a:schemeClr val="accent3">
                    <a:lumMod val="75000"/>
                  </a:schemeClr>
                </a:solidFill>
                <a:cs typeface="Arial" pitchFamily="34" charset="0"/>
              </a:rPr>
              <a:t>nh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  <a:cs typeface="Arial" pitchFamily="34" charset="0"/>
              </a:rPr>
              <a:t>ư</a:t>
            </a:r>
            <a:r>
              <a:rPr lang="vi-VN" sz="2000" dirty="0" err="1">
                <a:solidFill>
                  <a:schemeClr val="accent3">
                    <a:lumMod val="75000"/>
                  </a:schemeClr>
                </a:solidFill>
                <a:cs typeface="Arial" pitchFamily="34" charset="0"/>
              </a:rPr>
              <a:t>ng</a:t>
            </a:r>
            <a:r>
              <a:rPr lang="vi-VN" sz="2000" dirty="0">
                <a:solidFill>
                  <a:schemeClr val="accent3">
                    <a:lumMod val="75000"/>
                  </a:schemeClr>
                </a:solidFill>
                <a:cs typeface="Arial" pitchFamily="34" charset="0"/>
              </a:rPr>
              <a:t> </a:t>
            </a:r>
            <a:r>
              <a:rPr lang="vi-VN" sz="2000" dirty="0" err="1">
                <a:solidFill>
                  <a:schemeClr val="accent3">
                    <a:lumMod val="75000"/>
                  </a:schemeClr>
                </a:solidFill>
                <a:cs typeface="Arial" pitchFamily="34" charset="0"/>
              </a:rPr>
              <a:t>tóm</a:t>
            </a:r>
            <a:r>
              <a:rPr lang="vi-VN" sz="2000" dirty="0">
                <a:solidFill>
                  <a:schemeClr val="accent3">
                    <a:lumMod val="75000"/>
                  </a:schemeClr>
                </a:solidFill>
                <a:cs typeface="Arial" pitchFamily="34" charset="0"/>
              </a:rPr>
              <a:t> </a:t>
            </a:r>
            <a:r>
              <a:rPr lang="vi-VN" sz="2000" dirty="0" err="1">
                <a:solidFill>
                  <a:schemeClr val="accent3">
                    <a:lumMod val="75000"/>
                  </a:schemeClr>
                </a:solidFill>
                <a:cs typeface="Arial" pitchFamily="34" charset="0"/>
              </a:rPr>
              <a:t>lại</a:t>
            </a:r>
            <a:r>
              <a:rPr lang="vi-VN" sz="2000" dirty="0">
                <a:solidFill>
                  <a:schemeClr val="accent3">
                    <a:lumMod val="75000"/>
                  </a:schemeClr>
                </a:solidFill>
                <a:cs typeface="Arial" pitchFamily="34" charset="0"/>
              </a:rPr>
              <a:t> 2 c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  <a:cs typeface="Arial" pitchFamily="34" charset="0"/>
              </a:rPr>
              <a:t>ái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  <a:cs typeface="Arial" pitchFamily="34" charset="0"/>
              </a:rPr>
              <a:t>  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  <a:cs typeface="Arial" pitchFamily="34" charset="0"/>
              </a:rPr>
              <a:t>có</a:t>
            </a:r>
            <a:r>
              <a:rPr lang="vi-VN" sz="2000" dirty="0">
                <a:solidFill>
                  <a:schemeClr val="accent3">
                    <a:lumMod val="75000"/>
                  </a:schemeClr>
                </a:solidFill>
                <a:cs typeface="Arial" pitchFamily="34" charset="0"/>
              </a:rPr>
              <a:t> </a:t>
            </a:r>
            <a:r>
              <a:rPr lang="vi-VN" sz="2000" dirty="0" err="1">
                <a:solidFill>
                  <a:schemeClr val="accent3">
                    <a:lumMod val="75000"/>
                  </a:schemeClr>
                </a:solidFill>
                <a:cs typeface="Arial" pitchFamily="34" charset="0"/>
              </a:rPr>
              <a:t>control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  <a:cs typeface="Arial" pitchFamily="34" charset="0"/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  <a:cs typeface="Arial" pitchFamily="34" charset="0"/>
              </a:rPr>
              <a:t>có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  <a:cs typeface="Arial" pitchFamily="34" charset="0"/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  <a:cs typeface="Arial" pitchFamily="34" charset="0"/>
              </a:rPr>
              <a:t>chức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  <a:cs typeface="Arial" pitchFamily="34" charset="0"/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  <a:cs typeface="Arial" pitchFamily="34" charset="0"/>
              </a:rPr>
              <a:t>năng</a:t>
            </a:r>
            <a:r>
              <a:rPr lang="vi-VN" sz="2000" dirty="0">
                <a:solidFill>
                  <a:schemeClr val="accent3">
                    <a:lumMod val="75000"/>
                  </a:schemeClr>
                </a:solidFill>
                <a:cs typeface="Arial" pitchFamily="34" charset="0"/>
              </a:rPr>
              <a:t> </a:t>
            </a:r>
            <a:r>
              <a:rPr lang="vi-VN" sz="2000" dirty="0" err="1">
                <a:solidFill>
                  <a:schemeClr val="accent3">
                    <a:lumMod val="75000"/>
                  </a:schemeClr>
                </a:solidFill>
                <a:cs typeface="Arial" pitchFamily="34" charset="0"/>
              </a:rPr>
              <a:t>sắp</a:t>
            </a:r>
            <a:r>
              <a:rPr lang="vi-VN" sz="2000" dirty="0">
                <a:solidFill>
                  <a:schemeClr val="accent3">
                    <a:lumMod val="75000"/>
                  </a:schemeClr>
                </a:solidFill>
                <a:cs typeface="Arial" pitchFamily="34" charset="0"/>
              </a:rPr>
              <a:t> </a:t>
            </a:r>
            <a:r>
              <a:rPr lang="vi-VN" sz="2000" dirty="0" err="1">
                <a:solidFill>
                  <a:schemeClr val="accent3">
                    <a:lumMod val="75000"/>
                  </a:schemeClr>
                </a:solidFill>
                <a:cs typeface="Arial" pitchFamily="34" charset="0"/>
              </a:rPr>
              <a:t>xếp</a:t>
            </a:r>
            <a:r>
              <a:rPr lang="vi-VN" sz="2000" dirty="0">
                <a:solidFill>
                  <a:schemeClr val="accent3">
                    <a:lumMod val="75000"/>
                  </a:schemeClr>
                </a:solidFill>
                <a:cs typeface="Arial" pitchFamily="34" charset="0"/>
              </a:rPr>
              <a:t> </a:t>
            </a:r>
            <a:r>
              <a:rPr lang="vi-VN" sz="2000" dirty="0" err="1">
                <a:solidFill>
                  <a:schemeClr val="accent3">
                    <a:lumMod val="75000"/>
                  </a:schemeClr>
                </a:solidFill>
                <a:cs typeface="Arial" pitchFamily="34" charset="0"/>
              </a:rPr>
              <a:t>tổ</a:t>
            </a:r>
            <a:r>
              <a:rPr lang="vi-VN" sz="2000" dirty="0">
                <a:solidFill>
                  <a:schemeClr val="accent3">
                    <a:lumMod val="75000"/>
                  </a:schemeClr>
                </a:solidFill>
                <a:cs typeface="Arial" pitchFamily="34" charset="0"/>
              </a:rPr>
              <a:t> </a:t>
            </a:r>
            <a:r>
              <a:rPr lang="vi-VN" sz="2000" dirty="0" err="1">
                <a:solidFill>
                  <a:schemeClr val="accent3">
                    <a:lumMod val="75000"/>
                  </a:schemeClr>
                </a:solidFill>
                <a:cs typeface="Arial" pitchFamily="34" charset="0"/>
              </a:rPr>
              <a:t>chức</a:t>
            </a:r>
            <a:r>
              <a:rPr lang="vi-VN" sz="2000" dirty="0">
                <a:solidFill>
                  <a:schemeClr val="accent3">
                    <a:lumMod val="75000"/>
                  </a:schemeClr>
                </a:solidFill>
                <a:cs typeface="Arial" pitchFamily="34" charset="0"/>
              </a:rPr>
              <a:t> </a:t>
            </a:r>
            <a:r>
              <a:rPr lang="vi-VN" sz="2000" dirty="0" err="1">
                <a:solidFill>
                  <a:schemeClr val="accent3">
                    <a:lumMod val="75000"/>
                  </a:schemeClr>
                </a:solidFill>
                <a:cs typeface="Arial" pitchFamily="34" charset="0"/>
              </a:rPr>
              <a:t>lại</a:t>
            </a:r>
            <a:r>
              <a:rPr lang="vi-VN" sz="2000" dirty="0">
                <a:solidFill>
                  <a:schemeClr val="accent3">
                    <a:lumMod val="75000"/>
                  </a:schemeClr>
                </a:solidFill>
                <a:cs typeface="Arial" pitchFamily="34" charset="0"/>
              </a:rPr>
              <a:t> </a:t>
            </a:r>
            <a:r>
              <a:rPr lang="vi-VN" sz="2000" dirty="0" err="1">
                <a:solidFill>
                  <a:schemeClr val="accent3">
                    <a:lumMod val="75000"/>
                  </a:schemeClr>
                </a:solidFill>
                <a:cs typeface="Arial" pitchFamily="34" charset="0"/>
              </a:rPr>
              <a:t>các</a:t>
            </a:r>
            <a:r>
              <a:rPr lang="vi-VN" sz="2000" dirty="0">
                <a:solidFill>
                  <a:schemeClr val="accent3">
                    <a:lumMod val="75000"/>
                  </a:schemeClr>
                </a:solidFill>
                <a:cs typeface="Arial" pitchFamily="34" charset="0"/>
              </a:rPr>
              <a:t> </a:t>
            </a:r>
            <a:r>
              <a:rPr lang="vi-VN" sz="2000" dirty="0" err="1">
                <a:solidFill>
                  <a:schemeClr val="accent3">
                    <a:lumMod val="75000"/>
                  </a:schemeClr>
                </a:solidFill>
                <a:cs typeface="Arial" pitchFamily="34" charset="0"/>
              </a:rPr>
              <a:t>lệnh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  <a:cs typeface="Arial" pitchFamily="34" charset="0"/>
              </a:rPr>
              <a:t> </a:t>
            </a:r>
            <a:r>
              <a:rPr lang="vi-VN" sz="2000" dirty="0">
                <a:solidFill>
                  <a:schemeClr val="accent3">
                    <a:lumMod val="75000"/>
                  </a:schemeClr>
                </a:solidFill>
                <a:cs typeface="Arial" pitchFamily="34" charset="0"/>
              </a:rPr>
              <a:t>trong 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  <a:cs typeface="Arial" pitchFamily="34" charset="0"/>
              </a:rPr>
              <a:t> </a:t>
            </a:r>
            <a:r>
              <a:rPr lang="vi-VN" sz="2000" dirty="0" err="1">
                <a:solidFill>
                  <a:schemeClr val="accent3">
                    <a:lumMod val="75000"/>
                  </a:schemeClr>
                </a:solidFill>
                <a:cs typeface="Arial" pitchFamily="34" charset="0"/>
              </a:rPr>
              <a:t>phần</a:t>
            </a:r>
            <a:r>
              <a:rPr lang="vi-VN" sz="2000" dirty="0">
                <a:solidFill>
                  <a:schemeClr val="accent3">
                    <a:lumMod val="75000"/>
                  </a:schemeClr>
                </a:solidFill>
                <a:cs typeface="Arial" pitchFamily="34" charset="0"/>
              </a:rPr>
              <a:t> </a:t>
            </a:r>
            <a:r>
              <a:rPr lang="vi-VN" sz="2000" dirty="0" err="1">
                <a:solidFill>
                  <a:schemeClr val="accent3">
                    <a:lumMod val="75000"/>
                  </a:schemeClr>
                </a:solidFill>
                <a:cs typeface="Arial" pitchFamily="34" charset="0"/>
              </a:rPr>
              <a:t>mềm</a:t>
            </a:r>
            <a:r>
              <a:rPr lang="vi-VN" sz="2000" dirty="0">
                <a:solidFill>
                  <a:schemeClr val="accent3">
                    <a:lumMod val="75000"/>
                  </a:schemeClr>
                </a:solidFill>
                <a:cs typeface="Arial" pitchFamily="34" charset="0"/>
              </a:rPr>
              <a:t> </a:t>
            </a:r>
            <a:r>
              <a:rPr lang="vi-VN" sz="2000" dirty="0" err="1">
                <a:solidFill>
                  <a:schemeClr val="accent3">
                    <a:lumMod val="75000"/>
                  </a:schemeClr>
                </a:solidFill>
                <a:cs typeface="Arial" pitchFamily="34" charset="0"/>
              </a:rPr>
              <a:t>một</a:t>
            </a:r>
            <a:r>
              <a:rPr lang="vi-VN" sz="2000" dirty="0">
                <a:solidFill>
                  <a:schemeClr val="accent3">
                    <a:lumMod val="75000"/>
                  </a:schemeClr>
                </a:solidFill>
                <a:cs typeface="Arial" pitchFamily="34" charset="0"/>
              </a:rPr>
              <a:t> 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  <a:cs typeface="Arial" pitchFamily="34" charset="0"/>
              </a:rPr>
              <a:t>c</a:t>
            </a:r>
            <a:r>
              <a:rPr lang="vi-VN" sz="2000" dirty="0" err="1">
                <a:solidFill>
                  <a:schemeClr val="accent3">
                    <a:lumMod val="75000"/>
                  </a:schemeClr>
                </a:solidFill>
                <a:cs typeface="Arial" pitchFamily="34" charset="0"/>
              </a:rPr>
              <a:t>ách</a:t>
            </a:r>
            <a:r>
              <a:rPr lang="vi-VN" sz="2000" dirty="0">
                <a:solidFill>
                  <a:schemeClr val="accent3">
                    <a:lumMod val="75000"/>
                  </a:schemeClr>
                </a:solidFill>
                <a:cs typeface="Arial" pitchFamily="34" charset="0"/>
              </a:rPr>
              <a:t> </a:t>
            </a:r>
            <a:r>
              <a:rPr lang="vi-VN" sz="2000" dirty="0" err="1">
                <a:solidFill>
                  <a:schemeClr val="accent3">
                    <a:lumMod val="75000"/>
                  </a:schemeClr>
                </a:solidFill>
                <a:cs typeface="Arial" pitchFamily="34" charset="0"/>
              </a:rPr>
              <a:t>gọn</a:t>
            </a:r>
            <a:r>
              <a:rPr lang="vi-VN" sz="2000" dirty="0">
                <a:solidFill>
                  <a:schemeClr val="accent3">
                    <a:lumMod val="75000"/>
                  </a:schemeClr>
                </a:solidFill>
                <a:cs typeface="Arial" pitchFamily="34" charset="0"/>
              </a:rPr>
              <a:t> </a:t>
            </a:r>
            <a:r>
              <a:rPr lang="vi-VN" sz="2000" dirty="0" err="1">
                <a:solidFill>
                  <a:schemeClr val="accent3">
                    <a:lumMod val="75000"/>
                  </a:schemeClr>
                </a:solidFill>
                <a:cs typeface="Arial" pitchFamily="34" charset="0"/>
              </a:rPr>
              <a:t>nhẹ</a:t>
            </a:r>
            <a:r>
              <a:rPr lang="vi-VN" sz="2000" dirty="0">
                <a:solidFill>
                  <a:schemeClr val="accent3">
                    <a:lumMod val="75000"/>
                  </a:schemeClr>
                </a:solidFill>
                <a:cs typeface="Arial" pitchFamily="34" charset="0"/>
              </a:rPr>
              <a:t> hơn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  <a:cs typeface="Arial" pitchFamily="34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185062515"/>
      </p:ext>
    </p:extLst>
  </p:cSld>
  <p:clrMapOvr>
    <a:masterClrMapping/>
  </p:clrMapOvr>
  <p:transition spd="slow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ỗ dành sẵn cho Nội dung 13"/>
          <p:cNvSpPr txBox="1">
            <a:spLocks/>
          </p:cNvSpPr>
          <p:nvPr/>
        </p:nvSpPr>
        <p:spPr>
          <a:xfrm>
            <a:off x="11093" y="823259"/>
            <a:ext cx="9144000" cy="504056"/>
          </a:xfrm>
          <a:prstGeom prst="rect">
            <a:avLst/>
          </a:prstGeom>
        </p:spPr>
        <p:txBody>
          <a:bodyPr rtlCol="0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>
                <a:solidFill>
                  <a:schemeClr val="accent1"/>
                </a:solidFill>
              </a:rPr>
              <a:t> Khi </a:t>
            </a:r>
            <a:r>
              <a:rPr lang="en-US" sz="1800" b="1" dirty="0" err="1">
                <a:solidFill>
                  <a:schemeClr val="accent1"/>
                </a:solidFill>
              </a:rPr>
              <a:t>chạy</a:t>
            </a:r>
            <a:r>
              <a:rPr lang="en-US" sz="1800" b="1" dirty="0">
                <a:solidFill>
                  <a:schemeClr val="accent1"/>
                </a:solidFill>
              </a:rPr>
              <a:t> </a:t>
            </a:r>
            <a:r>
              <a:rPr lang="en-US" sz="1800" b="1" dirty="0" err="1">
                <a:solidFill>
                  <a:schemeClr val="accent1"/>
                </a:solidFill>
              </a:rPr>
              <a:t>ch</a:t>
            </a:r>
            <a:r>
              <a:rPr lang="vi-VN" sz="1800" b="1" dirty="0">
                <a:solidFill>
                  <a:schemeClr val="accent1"/>
                </a:solidFill>
              </a:rPr>
              <a:t>ư</a:t>
            </a:r>
            <a:r>
              <a:rPr lang="en-US" sz="1800" b="1" dirty="0" err="1">
                <a:solidFill>
                  <a:schemeClr val="accent1"/>
                </a:solidFill>
              </a:rPr>
              <a:t>ơng</a:t>
            </a:r>
            <a:r>
              <a:rPr lang="en-US" sz="1800" b="1" dirty="0">
                <a:solidFill>
                  <a:schemeClr val="accent1"/>
                </a:solidFill>
              </a:rPr>
              <a:t> </a:t>
            </a:r>
            <a:r>
              <a:rPr lang="en-US" sz="1800" b="1" dirty="0" err="1">
                <a:solidFill>
                  <a:schemeClr val="accent1"/>
                </a:solidFill>
              </a:rPr>
              <a:t>trình</a:t>
            </a:r>
            <a:r>
              <a:rPr lang="en-US" sz="1800" b="1" dirty="0">
                <a:solidFill>
                  <a:schemeClr val="accent1"/>
                </a:solidFill>
              </a:rPr>
              <a:t> </a:t>
            </a:r>
            <a:r>
              <a:rPr lang="en-US" sz="1800" b="1" dirty="0" err="1">
                <a:solidFill>
                  <a:schemeClr val="accent1"/>
                </a:solidFill>
              </a:rPr>
              <a:t>kích</a:t>
            </a:r>
            <a:r>
              <a:rPr lang="en-US" sz="1800" b="1" dirty="0">
                <a:solidFill>
                  <a:schemeClr val="accent1"/>
                </a:solidFill>
              </a:rPr>
              <a:t> </a:t>
            </a:r>
            <a:r>
              <a:rPr lang="en-US" sz="1800" b="1" dirty="0" err="1">
                <a:solidFill>
                  <a:schemeClr val="accent1"/>
                </a:solidFill>
              </a:rPr>
              <a:t>phải</a:t>
            </a:r>
            <a:r>
              <a:rPr lang="en-US" sz="1800" b="1" dirty="0">
                <a:solidFill>
                  <a:schemeClr val="accent1"/>
                </a:solidFill>
              </a:rPr>
              <a:t> </a:t>
            </a:r>
            <a:r>
              <a:rPr lang="en-US" sz="1800" b="1" dirty="0" err="1">
                <a:solidFill>
                  <a:schemeClr val="accent1"/>
                </a:solidFill>
              </a:rPr>
              <a:t>vào</a:t>
            </a:r>
            <a:r>
              <a:rPr lang="en-US" sz="1800" b="1" dirty="0">
                <a:solidFill>
                  <a:schemeClr val="accent1"/>
                </a:solidFill>
              </a:rPr>
              <a:t> button :</a:t>
            </a:r>
            <a:endParaRPr lang="vi-VN" sz="1800" b="1" dirty="0">
              <a:solidFill>
                <a:schemeClr val="accent1"/>
              </a:solidFill>
            </a:endParaRPr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23478"/>
            <a:ext cx="9144000" cy="576064"/>
          </a:xfrm>
        </p:spPr>
        <p:txBody>
          <a:bodyPr/>
          <a:lstStyle/>
          <a:p>
            <a:r>
              <a:rPr lang="en-US" altLang="ko-KR" dirty="0" err="1"/>
              <a:t>Context</a:t>
            </a:r>
            <a:r>
              <a:rPr lang="en-US" altLang="ko-KR" dirty="0" err="1">
                <a:solidFill>
                  <a:schemeClr val="accent4"/>
                </a:solidFill>
              </a:rPr>
              <a:t>MenuStrip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pic>
        <p:nvPicPr>
          <p:cNvPr id="3" name="Hình ảnh 2">
            <a:extLst>
              <a:ext uri="{FF2B5EF4-FFF2-40B4-BE49-F238E27FC236}">
                <a16:creationId xmlns:a16="http://schemas.microsoft.com/office/drawing/2014/main" id="{19B91F6F-EBE0-4C91-9729-23ED8CB99E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7602" y="1707654"/>
            <a:ext cx="4448796" cy="2924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2860"/>
      </p:ext>
    </p:extLst>
  </p:cSld>
  <p:clrMapOvr>
    <a:masterClrMapping/>
  </p:clrMapOvr>
  <p:transition spd="slow">
    <p:cover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3561194"/>
            <a:ext cx="9144000" cy="576063"/>
          </a:xfrm>
        </p:spPr>
        <p:txBody>
          <a:bodyPr/>
          <a:lstStyle/>
          <a:p>
            <a:r>
              <a:rPr lang="en-US" altLang="ko-KR" sz="3600" dirty="0"/>
              <a:t>Thank you For Watching</a:t>
            </a:r>
            <a:endParaRPr lang="ko-KR" altLang="en-US" sz="3600" dirty="0"/>
          </a:p>
        </p:txBody>
      </p:sp>
      <p:pic>
        <p:nvPicPr>
          <p:cNvPr id="4" name="Picture 2" descr="Chia sẻ tài liệu lập trình C# cơ bản đến nâng cao cho người mới">
            <a:extLst>
              <a:ext uri="{FF2B5EF4-FFF2-40B4-BE49-F238E27FC236}">
                <a16:creationId xmlns:a16="http://schemas.microsoft.com/office/drawing/2014/main" id="{86BDBCB8-E85F-4A4B-9841-14D766306B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668302"/>
            <a:ext cx="2760453" cy="2760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êu đề 1"/>
          <p:cNvSpPr txBox="1">
            <a:spLocks/>
          </p:cNvSpPr>
          <p:nvPr/>
        </p:nvSpPr>
        <p:spPr>
          <a:xfrm>
            <a:off x="-8335" y="20302"/>
            <a:ext cx="9143998" cy="751248"/>
          </a:xfrm>
          <a:prstGeom prst="rect">
            <a:avLst/>
          </a:prstGeom>
        </p:spPr>
        <p:txBody>
          <a:bodyPr rtlCol="0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Menu</a:t>
            </a:r>
            <a:endParaRPr lang="vi-VN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455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2555776" y="339502"/>
            <a:ext cx="6588224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accent3">
                    <a:lumMod val="75000"/>
                  </a:schemeClr>
                </a:solidFill>
                <a:cs typeface="Arial" pitchFamily="34" charset="0"/>
              </a:rPr>
              <a:t>Menu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131840" y="1059582"/>
            <a:ext cx="5256584" cy="720000"/>
            <a:chOff x="3131840" y="1491629"/>
            <a:chExt cx="5256584" cy="576064"/>
          </a:xfrm>
        </p:grpSpPr>
        <p:sp>
          <p:nvSpPr>
            <p:cNvPr id="2" name="Rectangle 1"/>
            <p:cNvSpPr/>
            <p:nvPr/>
          </p:nvSpPr>
          <p:spPr>
            <a:xfrm>
              <a:off x="3131840" y="1491629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3200" dirty="0" err="1">
                  <a:solidFill>
                    <a:schemeClr val="accent4"/>
                  </a:solidFill>
                </a:rPr>
                <a:t>Menu</a:t>
              </a:r>
              <a:r>
                <a:rPr lang="en-US" altLang="ko-KR" sz="32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Strip</a:t>
              </a:r>
              <a:endPara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" name="Right Triangle 4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3131840" y="1275606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120330" y="2163705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108820" y="3051804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097310" y="3939903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4" name="Hình ảnh 3">
            <a:extLst>
              <a:ext uri="{FF2B5EF4-FFF2-40B4-BE49-F238E27FC236}">
                <a16:creationId xmlns:a16="http://schemas.microsoft.com/office/drawing/2014/main" id="{ABD1042F-3AA6-4228-8455-8C785C293B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4008" y="2521600"/>
            <a:ext cx="2048161" cy="1562318"/>
          </a:xfrm>
          <a:prstGeom prst="rect">
            <a:avLst/>
          </a:prstGeom>
        </p:spPr>
      </p:pic>
      <p:cxnSp>
        <p:nvCxnSpPr>
          <p:cNvPr id="8" name="Đường kết nối Mũi tên Thẳng 7">
            <a:extLst>
              <a:ext uri="{FF2B5EF4-FFF2-40B4-BE49-F238E27FC236}">
                <a16:creationId xmlns:a16="http://schemas.microsoft.com/office/drawing/2014/main" id="{8E6D6AD2-8885-4AC4-9B6F-DE3A71A536BC}"/>
              </a:ext>
            </a:extLst>
          </p:cNvPr>
          <p:cNvCxnSpPr/>
          <p:nvPr/>
        </p:nvCxnSpPr>
        <p:spPr>
          <a:xfrm>
            <a:off x="6444208" y="3051804"/>
            <a:ext cx="792088" cy="3120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2">
            <a:extLst>
              <a:ext uri="{FF2B5EF4-FFF2-40B4-BE49-F238E27FC236}">
                <a16:creationId xmlns:a16="http://schemas.microsoft.com/office/drawing/2014/main" id="{A8BB8A18-3F27-4FD8-B7B7-D8C6A01467D1}"/>
              </a:ext>
            </a:extLst>
          </p:cNvPr>
          <p:cNvSpPr txBox="1">
            <a:spLocks/>
          </p:cNvSpPr>
          <p:nvPr/>
        </p:nvSpPr>
        <p:spPr>
          <a:xfrm>
            <a:off x="7201647" y="3188644"/>
            <a:ext cx="1008112" cy="414693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 err="1">
                <a:solidFill>
                  <a:schemeClr val="accent3">
                    <a:lumMod val="75000"/>
                  </a:schemeClr>
                </a:solidFill>
                <a:cs typeface="Arial" pitchFamily="34" charset="0"/>
              </a:rPr>
              <a:t>MenuStrip</a:t>
            </a:r>
            <a:endParaRPr lang="en-US" sz="1400" dirty="0">
              <a:solidFill>
                <a:schemeClr val="accent3">
                  <a:lumMod val="75000"/>
                </a:schemeClr>
              </a:solidFill>
              <a:cs typeface="Arial" pitchFamily="34" charset="0"/>
            </a:endParaRPr>
          </a:p>
        </p:txBody>
      </p:sp>
      <p:cxnSp>
        <p:nvCxnSpPr>
          <p:cNvPr id="10" name="Đường kết nối Mũi tên Thẳng 9">
            <a:extLst>
              <a:ext uri="{FF2B5EF4-FFF2-40B4-BE49-F238E27FC236}">
                <a16:creationId xmlns:a16="http://schemas.microsoft.com/office/drawing/2014/main" id="{947DE64C-9EC9-44C2-859E-9CF729EC558F}"/>
              </a:ext>
            </a:extLst>
          </p:cNvPr>
          <p:cNvCxnSpPr/>
          <p:nvPr/>
        </p:nvCxnSpPr>
        <p:spPr>
          <a:xfrm flipV="1">
            <a:off x="5442184" y="2427734"/>
            <a:ext cx="317948" cy="504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itle 2">
            <a:extLst>
              <a:ext uri="{FF2B5EF4-FFF2-40B4-BE49-F238E27FC236}">
                <a16:creationId xmlns:a16="http://schemas.microsoft.com/office/drawing/2014/main" id="{8A9CCD62-2A58-4577-8823-D93133E774C3}"/>
              </a:ext>
            </a:extLst>
          </p:cNvPr>
          <p:cNvSpPr txBox="1">
            <a:spLocks/>
          </p:cNvSpPr>
          <p:nvPr/>
        </p:nvSpPr>
        <p:spPr>
          <a:xfrm>
            <a:off x="5245035" y="2023772"/>
            <a:ext cx="1030194" cy="414693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>
                <a:solidFill>
                  <a:schemeClr val="accent3">
                    <a:lumMod val="75000"/>
                  </a:schemeClr>
                </a:solidFill>
                <a:cs typeface="Arial" pitchFamily="34" charset="0"/>
              </a:rPr>
              <a:t>Menu</a:t>
            </a:r>
          </a:p>
        </p:txBody>
      </p:sp>
      <p:cxnSp>
        <p:nvCxnSpPr>
          <p:cNvPr id="12" name="Đường kết nối Mũi tên Thẳng 11">
            <a:extLst>
              <a:ext uri="{FF2B5EF4-FFF2-40B4-BE49-F238E27FC236}">
                <a16:creationId xmlns:a16="http://schemas.microsoft.com/office/drawing/2014/main" id="{E51D0DCC-9EF0-47ED-8AC1-96239EFF1C86}"/>
              </a:ext>
            </a:extLst>
          </p:cNvPr>
          <p:cNvCxnSpPr/>
          <p:nvPr/>
        </p:nvCxnSpPr>
        <p:spPr>
          <a:xfrm flipH="1">
            <a:off x="3995936" y="3395990"/>
            <a:ext cx="1008112" cy="207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itle 2">
            <a:extLst>
              <a:ext uri="{FF2B5EF4-FFF2-40B4-BE49-F238E27FC236}">
                <a16:creationId xmlns:a16="http://schemas.microsoft.com/office/drawing/2014/main" id="{865D0351-7113-4E30-BA6F-E7384DB68106}"/>
              </a:ext>
            </a:extLst>
          </p:cNvPr>
          <p:cNvSpPr txBox="1">
            <a:spLocks/>
          </p:cNvSpPr>
          <p:nvPr/>
        </p:nvSpPr>
        <p:spPr>
          <a:xfrm>
            <a:off x="2982402" y="3363838"/>
            <a:ext cx="1008112" cy="414693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 err="1">
                <a:solidFill>
                  <a:schemeClr val="accent3">
                    <a:lumMod val="75000"/>
                  </a:schemeClr>
                </a:solidFill>
                <a:cs typeface="Arial" pitchFamily="34" charset="0"/>
              </a:rPr>
              <a:t>MenuCon</a:t>
            </a:r>
            <a:endParaRPr lang="en-US" sz="1400" dirty="0">
              <a:solidFill>
                <a:schemeClr val="accent3">
                  <a:lumMod val="7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5055991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23478"/>
            <a:ext cx="9144000" cy="576064"/>
          </a:xfrm>
        </p:spPr>
        <p:txBody>
          <a:bodyPr/>
          <a:lstStyle/>
          <a:p>
            <a:r>
              <a:rPr lang="en-US" altLang="ko-KR" dirty="0" err="1"/>
              <a:t>Menu</a:t>
            </a:r>
            <a:r>
              <a:rPr lang="en-US" altLang="ko-KR" dirty="0" err="1">
                <a:solidFill>
                  <a:schemeClr val="accent2"/>
                </a:solidFill>
              </a:rPr>
              <a:t>Strip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19672" y="123478"/>
            <a:ext cx="37143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6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“</a:t>
            </a:r>
            <a:endParaRPr lang="ko-KR" altLang="en-US" sz="9600" b="1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 rot="10800000">
            <a:off x="6377387" y="237877"/>
            <a:ext cx="28803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6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“</a:t>
            </a:r>
            <a:endParaRPr lang="ko-KR" altLang="en-US" sz="9600" b="1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949403" y="699542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Menu </a:t>
            </a:r>
            <a:r>
              <a:rPr lang="en-US" dirty="0" err="1"/>
              <a:t>cung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Windows </a:t>
            </a:r>
          </a:p>
        </p:txBody>
      </p:sp>
      <p:pic>
        <p:nvPicPr>
          <p:cNvPr id="15" name="Hình ảnh 17">
            <a:extLst>
              <a:ext uri="{FF2B5EF4-FFF2-40B4-BE49-F238E27FC236}">
                <a16:creationId xmlns:a16="http://schemas.microsoft.com/office/drawing/2014/main" id="{1A37FCF4-F74D-43A3-BBCC-EE6074E093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5387" y="2283718"/>
            <a:ext cx="5233841" cy="2262370"/>
          </a:xfrm>
          <a:prstGeom prst="rect">
            <a:avLst/>
          </a:prstGeom>
        </p:spPr>
      </p:pic>
      <p:cxnSp>
        <p:nvCxnSpPr>
          <p:cNvPr id="16" name="Đường kết nối Mũi tên Thẳng 19">
            <a:extLst>
              <a:ext uri="{FF2B5EF4-FFF2-40B4-BE49-F238E27FC236}">
                <a16:creationId xmlns:a16="http://schemas.microsoft.com/office/drawing/2014/main" id="{9302FA4C-DC86-4F96-B415-9659BBC5BD0A}"/>
              </a:ext>
            </a:extLst>
          </p:cNvPr>
          <p:cNvCxnSpPr/>
          <p:nvPr/>
        </p:nvCxnSpPr>
        <p:spPr>
          <a:xfrm flipH="1">
            <a:off x="2905582" y="2032508"/>
            <a:ext cx="570678" cy="762000"/>
          </a:xfrm>
          <a:prstGeom prst="straightConnector1">
            <a:avLst/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Đường kết nối Mũi tên Thẳng 23">
            <a:extLst>
              <a:ext uri="{FF2B5EF4-FFF2-40B4-BE49-F238E27FC236}">
                <a16:creationId xmlns:a16="http://schemas.microsoft.com/office/drawing/2014/main" id="{02C47B2A-27FB-4AB5-B5DB-DC7F8E58A672}"/>
              </a:ext>
            </a:extLst>
          </p:cNvPr>
          <p:cNvCxnSpPr>
            <a:cxnSpLocks/>
          </p:cNvCxnSpPr>
          <p:nvPr/>
        </p:nvCxnSpPr>
        <p:spPr>
          <a:xfrm flipH="1">
            <a:off x="2987824" y="2032508"/>
            <a:ext cx="488436" cy="1547354"/>
          </a:xfrm>
          <a:prstGeom prst="straightConnector1">
            <a:avLst/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Hình chữ nhật 32">
            <a:extLst>
              <a:ext uri="{FF2B5EF4-FFF2-40B4-BE49-F238E27FC236}">
                <a16:creationId xmlns:a16="http://schemas.microsoft.com/office/drawing/2014/main" id="{3D241EC0-4B0B-405B-9D45-85A4B1803BD8}"/>
              </a:ext>
            </a:extLst>
          </p:cNvPr>
          <p:cNvSpPr/>
          <p:nvPr/>
        </p:nvSpPr>
        <p:spPr>
          <a:xfrm>
            <a:off x="2915816" y="1622871"/>
            <a:ext cx="12170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Menu item</a:t>
            </a:r>
          </a:p>
        </p:txBody>
      </p:sp>
      <p:cxnSp>
        <p:nvCxnSpPr>
          <p:cNvPr id="22" name="Đường kết nối Mũi tên Thẳng 9">
            <a:extLst>
              <a:ext uri="{FF2B5EF4-FFF2-40B4-BE49-F238E27FC236}">
                <a16:creationId xmlns:a16="http://schemas.microsoft.com/office/drawing/2014/main" id="{D3A02E82-C058-4EB4-8350-4146857D9AB9}"/>
              </a:ext>
            </a:extLst>
          </p:cNvPr>
          <p:cNvCxnSpPr/>
          <p:nvPr/>
        </p:nvCxnSpPr>
        <p:spPr>
          <a:xfrm>
            <a:off x="838794" y="2423548"/>
            <a:ext cx="914400" cy="0"/>
          </a:xfrm>
          <a:prstGeom prst="straightConnector1">
            <a:avLst/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Hình chữ nhật 31">
            <a:extLst>
              <a:ext uri="{FF2B5EF4-FFF2-40B4-BE49-F238E27FC236}">
                <a16:creationId xmlns:a16="http://schemas.microsoft.com/office/drawing/2014/main" id="{55CFCE6C-C6B5-40CE-B6A3-34ED592BEC68}"/>
              </a:ext>
            </a:extLst>
          </p:cNvPr>
          <p:cNvSpPr/>
          <p:nvPr/>
        </p:nvSpPr>
        <p:spPr>
          <a:xfrm>
            <a:off x="107504" y="2194948"/>
            <a:ext cx="7312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Menu</a:t>
            </a:r>
          </a:p>
        </p:txBody>
      </p:sp>
      <p:cxnSp>
        <p:nvCxnSpPr>
          <p:cNvPr id="24" name="Đường kết nối Mũi tên Thẳng 26">
            <a:extLst>
              <a:ext uri="{FF2B5EF4-FFF2-40B4-BE49-F238E27FC236}">
                <a16:creationId xmlns:a16="http://schemas.microsoft.com/office/drawing/2014/main" id="{7804EFC1-61E6-43E5-94D0-8E128F20E3D8}"/>
              </a:ext>
            </a:extLst>
          </p:cNvPr>
          <p:cNvCxnSpPr/>
          <p:nvPr/>
        </p:nvCxnSpPr>
        <p:spPr>
          <a:xfrm>
            <a:off x="5351544" y="2056980"/>
            <a:ext cx="0" cy="609600"/>
          </a:xfrm>
          <a:prstGeom prst="straightConnector1">
            <a:avLst/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Hình chữ nhật 33">
            <a:extLst>
              <a:ext uri="{FF2B5EF4-FFF2-40B4-BE49-F238E27FC236}">
                <a16:creationId xmlns:a16="http://schemas.microsoft.com/office/drawing/2014/main" id="{2A186421-236A-43C1-B5F5-9A30E2F9A8EE}"/>
              </a:ext>
            </a:extLst>
          </p:cNvPr>
          <p:cNvSpPr/>
          <p:nvPr/>
        </p:nvSpPr>
        <p:spPr>
          <a:xfrm>
            <a:off x="4788024" y="1687648"/>
            <a:ext cx="11031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Submenu</a:t>
            </a:r>
          </a:p>
        </p:txBody>
      </p:sp>
      <p:cxnSp>
        <p:nvCxnSpPr>
          <p:cNvPr id="26" name="Đường kết nối Mũi tên Thẳng 30">
            <a:extLst>
              <a:ext uri="{FF2B5EF4-FFF2-40B4-BE49-F238E27FC236}">
                <a16:creationId xmlns:a16="http://schemas.microsoft.com/office/drawing/2014/main" id="{4423BBAE-8017-404D-9DFB-3954EE5FD97D}"/>
              </a:ext>
            </a:extLst>
          </p:cNvPr>
          <p:cNvCxnSpPr>
            <a:stCxn id="27" idx="1"/>
          </p:cNvCxnSpPr>
          <p:nvPr/>
        </p:nvCxnSpPr>
        <p:spPr>
          <a:xfrm flipH="1">
            <a:off x="6351088" y="3260730"/>
            <a:ext cx="1101989" cy="0"/>
          </a:xfrm>
          <a:prstGeom prst="straightConnector1">
            <a:avLst/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Hình chữ nhật 35">
            <a:extLst>
              <a:ext uri="{FF2B5EF4-FFF2-40B4-BE49-F238E27FC236}">
                <a16:creationId xmlns:a16="http://schemas.microsoft.com/office/drawing/2014/main" id="{E802AE51-620F-4115-A3B0-5072540DEF20}"/>
              </a:ext>
            </a:extLst>
          </p:cNvPr>
          <p:cNvSpPr/>
          <p:nvPr/>
        </p:nvSpPr>
        <p:spPr>
          <a:xfrm>
            <a:off x="7453077" y="3076064"/>
            <a:ext cx="13949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Shortcut key</a:t>
            </a:r>
          </a:p>
        </p:txBody>
      </p:sp>
    </p:spTree>
    <p:extLst>
      <p:ext uri="{BB962C8B-B14F-4D97-AF65-F5344CB8AC3E}">
        <p14:creationId xmlns:p14="http://schemas.microsoft.com/office/powerpoint/2010/main" val="1766728621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5896719" y="1539255"/>
            <a:ext cx="2664296" cy="929628"/>
            <a:chOff x="803640" y="3362835"/>
            <a:chExt cx="2059657" cy="929628"/>
          </a:xfrm>
        </p:grpSpPr>
        <p:sp>
          <p:nvSpPr>
            <p:cNvPr id="24" name="TextBox 23"/>
            <p:cNvSpPr txBox="1"/>
            <p:nvPr/>
          </p:nvSpPr>
          <p:spPr>
            <a:xfrm>
              <a:off x="803640" y="364613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896719" y="2547367"/>
            <a:ext cx="2664296" cy="929628"/>
            <a:chOff x="803640" y="3362835"/>
            <a:chExt cx="2059657" cy="929628"/>
          </a:xfrm>
        </p:grpSpPr>
        <p:sp>
          <p:nvSpPr>
            <p:cNvPr id="27" name="TextBox 26"/>
            <p:cNvSpPr txBox="1"/>
            <p:nvPr/>
          </p:nvSpPr>
          <p:spPr>
            <a:xfrm>
              <a:off x="803640" y="364613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5896719" y="3555479"/>
            <a:ext cx="2664296" cy="929628"/>
            <a:chOff x="803640" y="3362835"/>
            <a:chExt cx="2059657" cy="929628"/>
          </a:xfrm>
        </p:grpSpPr>
        <p:sp>
          <p:nvSpPr>
            <p:cNvPr id="30" name="TextBox 29"/>
            <p:cNvSpPr txBox="1"/>
            <p:nvPr/>
          </p:nvSpPr>
          <p:spPr>
            <a:xfrm>
              <a:off x="803640" y="364613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39" name="Chỗ dành sẵn cho Nội dung 5">
            <a:extLst>
              <a:ext uri="{FF2B5EF4-FFF2-40B4-BE49-F238E27FC236}">
                <a16:creationId xmlns:a16="http://schemas.microsoft.com/office/drawing/2014/main" id="{49E05B43-7A57-4FE0-A591-6F88625F7DC5}"/>
              </a:ext>
            </a:extLst>
          </p:cNvPr>
          <p:cNvSpPr txBox="1">
            <a:spLocks/>
          </p:cNvSpPr>
          <p:nvPr/>
        </p:nvSpPr>
        <p:spPr>
          <a:xfrm>
            <a:off x="84611" y="771550"/>
            <a:ext cx="8928992" cy="129250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 err="1">
                <a:solidFill>
                  <a:schemeClr val="accent1"/>
                </a:solidFill>
              </a:rPr>
              <a:t>Cách</a:t>
            </a:r>
            <a:r>
              <a:rPr lang="en-US" sz="1400" b="1" dirty="0">
                <a:solidFill>
                  <a:schemeClr val="accent1"/>
                </a:solidFill>
              </a:rPr>
              <a:t> </a:t>
            </a:r>
            <a:r>
              <a:rPr lang="en-US" sz="1400" b="1" dirty="0" err="1">
                <a:solidFill>
                  <a:schemeClr val="accent1"/>
                </a:solidFill>
              </a:rPr>
              <a:t>tạo</a:t>
            </a:r>
            <a:r>
              <a:rPr lang="en-US" sz="1400" b="1" dirty="0">
                <a:solidFill>
                  <a:schemeClr val="accent1"/>
                </a:solidFill>
              </a:rPr>
              <a:t> menu</a:t>
            </a:r>
          </a:p>
          <a:p>
            <a:pPr marL="0" indent="0">
              <a:buFont typeface="Arial" pitchFamily="34" charset="0"/>
              <a:buNone/>
            </a:pPr>
            <a:r>
              <a:rPr lang="en-US" sz="1400" dirty="0"/>
              <a:t>– </a:t>
            </a:r>
            <a:r>
              <a:rPr lang="en-US" sz="1400" dirty="0" err="1"/>
              <a:t>Trong</a:t>
            </a:r>
            <a:r>
              <a:rPr lang="en-US" sz="1400" dirty="0"/>
              <a:t> </a:t>
            </a:r>
            <a:r>
              <a:rPr lang="en-US" sz="1400" dirty="0" err="1"/>
              <a:t>ToolBox</a:t>
            </a:r>
            <a:r>
              <a:rPr lang="en-US" sz="1400" dirty="0"/>
              <a:t> </a:t>
            </a:r>
            <a:r>
              <a:rPr lang="en-US" sz="1400" dirty="0" err="1"/>
              <a:t>kéo</a:t>
            </a:r>
            <a:r>
              <a:rPr lang="en-US" sz="1400" dirty="0"/>
              <a:t> control  </a:t>
            </a:r>
            <a:r>
              <a:rPr lang="en-US" sz="1400" dirty="0" err="1"/>
              <a:t>MenuStrip</a:t>
            </a:r>
            <a:r>
              <a:rPr lang="en-US" sz="1400" dirty="0"/>
              <a:t> </a:t>
            </a:r>
            <a:r>
              <a:rPr lang="en-US" sz="1400" dirty="0" err="1"/>
              <a:t>thả</a:t>
            </a:r>
            <a:r>
              <a:rPr lang="en-US" sz="1400" dirty="0"/>
              <a:t> </a:t>
            </a:r>
            <a:r>
              <a:rPr lang="en-US" sz="1400" dirty="0" err="1"/>
              <a:t>vào</a:t>
            </a:r>
            <a:r>
              <a:rPr lang="en-US" sz="1400" dirty="0"/>
              <a:t> form </a:t>
            </a:r>
          </a:p>
          <a:p>
            <a:pPr marL="0" indent="0">
              <a:buFont typeface="Arial" pitchFamily="34" charset="0"/>
              <a:buNone/>
            </a:pPr>
            <a:r>
              <a:rPr lang="en-US" sz="1400" dirty="0"/>
              <a:t>– </a:t>
            </a:r>
            <a:r>
              <a:rPr lang="en-US" sz="1400" dirty="0" err="1"/>
              <a:t>Thanh</a:t>
            </a:r>
            <a:r>
              <a:rPr lang="en-US" sz="1400" dirty="0"/>
              <a:t> </a:t>
            </a:r>
            <a:r>
              <a:rPr lang="en-US" sz="1400" dirty="0" err="1"/>
              <a:t>menuBar</a:t>
            </a:r>
            <a:r>
              <a:rPr lang="en-US" sz="1400" dirty="0"/>
              <a:t> </a:t>
            </a:r>
            <a:r>
              <a:rPr lang="en-US" sz="1400" dirty="0" err="1"/>
              <a:t>xuất</a:t>
            </a:r>
            <a:r>
              <a:rPr lang="en-US" sz="1400" dirty="0"/>
              <a:t> </a:t>
            </a:r>
            <a:r>
              <a:rPr lang="en-US" sz="1400" dirty="0" err="1"/>
              <a:t>hiện</a:t>
            </a:r>
            <a:r>
              <a:rPr lang="en-US" sz="1400" dirty="0"/>
              <a:t> </a:t>
            </a:r>
            <a:r>
              <a:rPr lang="en-US" sz="1400" dirty="0" err="1"/>
              <a:t>trên</a:t>
            </a:r>
            <a:r>
              <a:rPr lang="en-US" sz="1400" dirty="0"/>
              <a:t> </a:t>
            </a:r>
            <a:r>
              <a:rPr lang="en-US" sz="1400" dirty="0" err="1"/>
              <a:t>cùng</a:t>
            </a:r>
            <a:r>
              <a:rPr lang="en-US" sz="1400" dirty="0"/>
              <a:t> </a:t>
            </a:r>
            <a:r>
              <a:rPr lang="en-US" sz="1400" dirty="0" err="1"/>
              <a:t>của</a:t>
            </a:r>
            <a:r>
              <a:rPr lang="en-US" sz="1400" dirty="0"/>
              <a:t> form</a:t>
            </a:r>
          </a:p>
          <a:p>
            <a:pPr marL="0" indent="0">
              <a:buFont typeface="Arial" pitchFamily="34" charset="0"/>
              <a:buNone/>
            </a:pPr>
            <a:r>
              <a:rPr lang="en-US" sz="1400" dirty="0"/>
              <a:t>– </a:t>
            </a:r>
            <a:r>
              <a:rPr lang="en-US" sz="1400" dirty="0" err="1"/>
              <a:t>Trong</a:t>
            </a:r>
            <a:r>
              <a:rPr lang="en-US" sz="1400" dirty="0"/>
              <a:t> </a:t>
            </a:r>
            <a:r>
              <a:rPr lang="en-US" sz="1400" dirty="0" err="1"/>
              <a:t>màn</a:t>
            </a:r>
            <a:r>
              <a:rPr lang="en-US" sz="1400" dirty="0"/>
              <a:t> </a:t>
            </a:r>
            <a:r>
              <a:rPr lang="en-US" sz="1400" dirty="0" err="1"/>
              <a:t>hình</a:t>
            </a:r>
            <a:r>
              <a:rPr lang="en-US" sz="1400" dirty="0"/>
              <a:t> design </a:t>
            </a:r>
            <a:r>
              <a:rPr lang="en-US" sz="1400" dirty="0" err="1"/>
              <a:t>dễ</a:t>
            </a:r>
            <a:r>
              <a:rPr lang="en-US" sz="1400" dirty="0"/>
              <a:t> </a:t>
            </a:r>
            <a:r>
              <a:rPr lang="en-US" sz="1400" dirty="0" err="1"/>
              <a:t>dàng</a:t>
            </a:r>
            <a:r>
              <a:rPr lang="en-US" sz="1400" dirty="0"/>
              <a:t> </a:t>
            </a:r>
            <a:r>
              <a:rPr lang="en-US" sz="1400" dirty="0" err="1"/>
              <a:t>tạo</a:t>
            </a:r>
            <a:r>
              <a:rPr lang="en-US" sz="1400" dirty="0"/>
              <a:t> </a:t>
            </a:r>
            <a:r>
              <a:rPr lang="en-US" sz="1400" dirty="0" err="1"/>
              <a:t>lập</a:t>
            </a:r>
            <a:r>
              <a:rPr lang="en-US" sz="1400" dirty="0"/>
              <a:t> </a:t>
            </a:r>
            <a:r>
              <a:rPr lang="en-US" sz="1400" dirty="0" err="1"/>
              <a:t>các</a:t>
            </a:r>
            <a:r>
              <a:rPr lang="en-US" sz="1400" dirty="0"/>
              <a:t> menu item </a:t>
            </a:r>
          </a:p>
        </p:txBody>
      </p:sp>
      <p:pic>
        <p:nvPicPr>
          <p:cNvPr id="40" name="Chỗ dành sẵn cho Nội dung 8">
            <a:extLst>
              <a:ext uri="{FF2B5EF4-FFF2-40B4-BE49-F238E27FC236}">
                <a16:creationId xmlns:a16="http://schemas.microsoft.com/office/drawing/2014/main" id="{3C2FEE56-BCB6-4CA1-93F9-F6E6A7C53B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6736" y="2130388"/>
            <a:ext cx="3524742" cy="2667000"/>
          </a:xfrm>
          <a:prstGeom prst="rect">
            <a:avLst/>
          </a:prstGeom>
        </p:spPr>
      </p:pic>
      <p:cxnSp>
        <p:nvCxnSpPr>
          <p:cNvPr id="41" name="Đường kết nối Mũi tên Thẳng 14">
            <a:extLst>
              <a:ext uri="{FF2B5EF4-FFF2-40B4-BE49-F238E27FC236}">
                <a16:creationId xmlns:a16="http://schemas.microsoft.com/office/drawing/2014/main" id="{0B0E73BF-FEED-49FD-9596-F77EA342F950}"/>
              </a:ext>
            </a:extLst>
          </p:cNvPr>
          <p:cNvCxnSpPr/>
          <p:nvPr/>
        </p:nvCxnSpPr>
        <p:spPr>
          <a:xfrm>
            <a:off x="1920207" y="2527055"/>
            <a:ext cx="1143000" cy="0"/>
          </a:xfrm>
          <a:prstGeom prst="straightConnector1">
            <a:avLst/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Đường kết nối Mũi tên Thẳng 16">
            <a:extLst>
              <a:ext uri="{FF2B5EF4-FFF2-40B4-BE49-F238E27FC236}">
                <a16:creationId xmlns:a16="http://schemas.microsoft.com/office/drawing/2014/main" id="{CBF13B23-9C79-4570-A0CA-F83D4691B712}"/>
              </a:ext>
            </a:extLst>
          </p:cNvPr>
          <p:cNvCxnSpPr/>
          <p:nvPr/>
        </p:nvCxnSpPr>
        <p:spPr>
          <a:xfrm flipH="1">
            <a:off x="5425407" y="2418452"/>
            <a:ext cx="1600200" cy="76200"/>
          </a:xfrm>
          <a:prstGeom prst="straightConnector1">
            <a:avLst/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Đường kết nối Mũi tên Thẳng 18">
            <a:extLst>
              <a:ext uri="{FF2B5EF4-FFF2-40B4-BE49-F238E27FC236}">
                <a16:creationId xmlns:a16="http://schemas.microsoft.com/office/drawing/2014/main" id="{9EF088ED-EB20-4D28-A775-BFF5D0E8FCE3}"/>
              </a:ext>
            </a:extLst>
          </p:cNvPr>
          <p:cNvCxnSpPr/>
          <p:nvPr/>
        </p:nvCxnSpPr>
        <p:spPr>
          <a:xfrm flipH="1" flipV="1">
            <a:off x="4282407" y="2729054"/>
            <a:ext cx="2590800" cy="734834"/>
          </a:xfrm>
          <a:prstGeom prst="straightConnector1">
            <a:avLst/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Hình chữ nhật 19">
            <a:extLst>
              <a:ext uri="{FF2B5EF4-FFF2-40B4-BE49-F238E27FC236}">
                <a16:creationId xmlns:a16="http://schemas.microsoft.com/office/drawing/2014/main" id="{CA819EE0-F1C6-4F7E-A126-15386BB62723}"/>
              </a:ext>
            </a:extLst>
          </p:cNvPr>
          <p:cNvSpPr/>
          <p:nvPr/>
        </p:nvSpPr>
        <p:spPr>
          <a:xfrm>
            <a:off x="251711" y="2342389"/>
            <a:ext cx="16626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 menu</a:t>
            </a:r>
          </a:p>
        </p:txBody>
      </p:sp>
      <p:sp>
        <p:nvSpPr>
          <p:cNvPr id="45" name="Hình chữ nhật 20">
            <a:extLst>
              <a:ext uri="{FF2B5EF4-FFF2-40B4-BE49-F238E27FC236}">
                <a16:creationId xmlns:a16="http://schemas.microsoft.com/office/drawing/2014/main" id="{62DF846E-ACD6-4666-A218-EDE4388899AA}"/>
              </a:ext>
            </a:extLst>
          </p:cNvPr>
          <p:cNvSpPr/>
          <p:nvPr/>
        </p:nvSpPr>
        <p:spPr>
          <a:xfrm>
            <a:off x="7025607" y="2233786"/>
            <a:ext cx="10583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MenuBar</a:t>
            </a:r>
            <a:endParaRPr lang="en-US" dirty="0"/>
          </a:p>
        </p:txBody>
      </p:sp>
      <p:sp>
        <p:nvSpPr>
          <p:cNvPr id="46" name="Hình chữ nhật 21">
            <a:extLst>
              <a:ext uri="{FF2B5EF4-FFF2-40B4-BE49-F238E27FC236}">
                <a16:creationId xmlns:a16="http://schemas.microsoft.com/office/drawing/2014/main" id="{AFE40238-586F-41AF-B2DA-6317AC98124B}"/>
              </a:ext>
            </a:extLst>
          </p:cNvPr>
          <p:cNvSpPr/>
          <p:nvPr/>
        </p:nvSpPr>
        <p:spPr>
          <a:xfrm>
            <a:off x="6873207" y="3279222"/>
            <a:ext cx="20454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ToolStripMenuItem</a:t>
            </a:r>
            <a:endParaRPr lang="en-US" dirty="0"/>
          </a:p>
        </p:txBody>
      </p:sp>
      <p:sp>
        <p:nvSpPr>
          <p:cNvPr id="47" name="Hình chữ nhật 22">
            <a:extLst>
              <a:ext uri="{FF2B5EF4-FFF2-40B4-BE49-F238E27FC236}">
                <a16:creationId xmlns:a16="http://schemas.microsoft.com/office/drawing/2014/main" id="{CE0BA06A-1FD2-41D2-8892-7782E604C864}"/>
              </a:ext>
            </a:extLst>
          </p:cNvPr>
          <p:cNvSpPr/>
          <p:nvPr/>
        </p:nvSpPr>
        <p:spPr>
          <a:xfrm>
            <a:off x="3954232" y="4786487"/>
            <a:ext cx="11897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MenuStrip</a:t>
            </a:r>
            <a:endParaRPr lang="en-US" dirty="0"/>
          </a:p>
        </p:txBody>
      </p:sp>
      <p:sp>
        <p:nvSpPr>
          <p:cNvPr id="48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23478"/>
            <a:ext cx="9144000" cy="576064"/>
          </a:xfrm>
        </p:spPr>
        <p:txBody>
          <a:bodyPr/>
          <a:lstStyle/>
          <a:p>
            <a:r>
              <a:rPr lang="en-US" altLang="ko-KR" dirty="0" err="1"/>
              <a:t>Menu</a:t>
            </a:r>
            <a:r>
              <a:rPr lang="en-US" altLang="ko-KR" dirty="0" err="1">
                <a:solidFill>
                  <a:schemeClr val="accent2"/>
                </a:solidFill>
              </a:rPr>
              <a:t>Strip</a:t>
            </a:r>
            <a:endParaRPr lang="ko-KR" alt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hỗ dành sẵn cho Nội dung 8">
            <a:extLst>
              <a:ext uri="{FF2B5EF4-FFF2-40B4-BE49-F238E27FC236}">
                <a16:creationId xmlns:a16="http://schemas.microsoft.com/office/drawing/2014/main" id="{0A3E0C25-1F3E-4C11-A941-29BDB3A6A9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5776" y="1514221"/>
            <a:ext cx="3927570" cy="2971800"/>
          </a:xfrm>
          <a:prstGeom prst="rect">
            <a:avLst/>
          </a:prstGeom>
        </p:spPr>
      </p:pic>
      <p:cxnSp>
        <p:nvCxnSpPr>
          <p:cNvPr id="5" name="Đường kết nối Mũi tên Thẳng 10">
            <a:extLst>
              <a:ext uri="{FF2B5EF4-FFF2-40B4-BE49-F238E27FC236}">
                <a16:creationId xmlns:a16="http://schemas.microsoft.com/office/drawing/2014/main" id="{E1FC8208-4494-4A75-9A7A-7A00AA893C7B}"/>
              </a:ext>
            </a:extLst>
          </p:cNvPr>
          <p:cNvCxnSpPr/>
          <p:nvPr/>
        </p:nvCxnSpPr>
        <p:spPr>
          <a:xfrm>
            <a:off x="1717576" y="1895221"/>
            <a:ext cx="990600" cy="0"/>
          </a:xfrm>
          <a:prstGeom prst="straightConnector1">
            <a:avLst/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Đường kết nối Mũi tên Thẳng 12">
            <a:extLst>
              <a:ext uri="{FF2B5EF4-FFF2-40B4-BE49-F238E27FC236}">
                <a16:creationId xmlns:a16="http://schemas.microsoft.com/office/drawing/2014/main" id="{934059A7-A09D-418A-BE9B-2BF19A113156}"/>
              </a:ext>
            </a:extLst>
          </p:cNvPr>
          <p:cNvCxnSpPr/>
          <p:nvPr/>
        </p:nvCxnSpPr>
        <p:spPr>
          <a:xfrm flipH="1">
            <a:off x="4994176" y="1895221"/>
            <a:ext cx="2057400" cy="0"/>
          </a:xfrm>
          <a:prstGeom prst="straightConnector1">
            <a:avLst/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Đường kết nối Mũi tên Thẳng 14">
            <a:extLst>
              <a:ext uri="{FF2B5EF4-FFF2-40B4-BE49-F238E27FC236}">
                <a16:creationId xmlns:a16="http://schemas.microsoft.com/office/drawing/2014/main" id="{7C10C2DF-19BB-4C28-BC21-D5AD93FD65EB}"/>
              </a:ext>
            </a:extLst>
          </p:cNvPr>
          <p:cNvCxnSpPr/>
          <p:nvPr/>
        </p:nvCxnSpPr>
        <p:spPr>
          <a:xfrm flipH="1">
            <a:off x="4232176" y="1895221"/>
            <a:ext cx="2819400" cy="228600"/>
          </a:xfrm>
          <a:prstGeom prst="straightConnector1">
            <a:avLst/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Hình chữ nhật 15">
            <a:extLst>
              <a:ext uri="{FF2B5EF4-FFF2-40B4-BE49-F238E27FC236}">
                <a16:creationId xmlns:a16="http://schemas.microsoft.com/office/drawing/2014/main" id="{35BC0A0F-A9F0-479C-B49B-65F6672E8028}"/>
              </a:ext>
            </a:extLst>
          </p:cNvPr>
          <p:cNvSpPr/>
          <p:nvPr/>
        </p:nvSpPr>
        <p:spPr>
          <a:xfrm>
            <a:off x="0" y="1514221"/>
            <a:ext cx="183569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sz="1400" dirty="0" err="1"/>
              <a:t>Đặt</a:t>
            </a:r>
            <a:r>
              <a:rPr lang="vi-VN" sz="1400" dirty="0"/>
              <a:t> </a:t>
            </a:r>
            <a:r>
              <a:rPr lang="vi-VN" sz="1400" dirty="0" err="1"/>
              <a:t>ký</a:t>
            </a:r>
            <a:r>
              <a:rPr lang="vi-VN" sz="1400" dirty="0"/>
              <a:t> </a:t>
            </a:r>
            <a:r>
              <a:rPr lang="vi-VN" sz="1400" dirty="0" err="1"/>
              <a:t>tự</a:t>
            </a:r>
            <a:r>
              <a:rPr lang="vi-VN" sz="1400" dirty="0"/>
              <a:t> &amp; </a:t>
            </a:r>
            <a:r>
              <a:rPr lang="vi-VN" sz="1400" dirty="0" err="1"/>
              <a:t>trước</a:t>
            </a:r>
            <a:r>
              <a:rPr lang="vi-VN" sz="1400" dirty="0"/>
              <a:t> </a:t>
            </a:r>
            <a:r>
              <a:rPr lang="vi-VN" sz="1400" dirty="0" err="1"/>
              <a:t>ký</a:t>
            </a:r>
            <a:r>
              <a:rPr lang="vi-VN" sz="1400" dirty="0"/>
              <a:t> </a:t>
            </a:r>
            <a:r>
              <a:rPr lang="vi-VN" sz="1400" dirty="0" err="1"/>
              <a:t>tự</a:t>
            </a:r>
            <a:r>
              <a:rPr lang="vi-VN" sz="1400" dirty="0"/>
              <a:t> </a:t>
            </a:r>
            <a:r>
              <a:rPr lang="vi-VN" sz="1400" dirty="0" err="1"/>
              <a:t>làm</a:t>
            </a:r>
            <a:r>
              <a:rPr lang="vi-VN" sz="1400" dirty="0"/>
              <a:t> </a:t>
            </a:r>
            <a:r>
              <a:rPr lang="vi-VN" sz="1400" dirty="0" err="1"/>
              <a:t>phím</a:t>
            </a:r>
            <a:r>
              <a:rPr lang="vi-VN" sz="1400" dirty="0"/>
              <a:t> </a:t>
            </a:r>
            <a:r>
              <a:rPr lang="vi-VN" sz="1400" dirty="0" err="1"/>
              <a:t>tắt</a:t>
            </a:r>
            <a:endParaRPr lang="en-US" sz="1400" dirty="0"/>
          </a:p>
        </p:txBody>
      </p:sp>
      <p:sp>
        <p:nvSpPr>
          <p:cNvPr id="9" name="Hình chữ nhật 16">
            <a:extLst>
              <a:ext uri="{FF2B5EF4-FFF2-40B4-BE49-F238E27FC236}">
                <a16:creationId xmlns:a16="http://schemas.microsoft.com/office/drawing/2014/main" id="{30F0A77F-7E3C-4A0C-AB20-196A4A3EA9D4}"/>
              </a:ext>
            </a:extLst>
          </p:cNvPr>
          <p:cNvSpPr/>
          <p:nvPr/>
        </p:nvSpPr>
        <p:spPr>
          <a:xfrm>
            <a:off x="7051576" y="1581491"/>
            <a:ext cx="220700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/>
              <a:t>Tạo</a:t>
            </a:r>
            <a:r>
              <a:rPr lang="en-US" sz="1400" dirty="0"/>
              <a:t> menu item </a:t>
            </a:r>
            <a:r>
              <a:rPr lang="en-US" sz="1400" dirty="0" err="1"/>
              <a:t>mới</a:t>
            </a:r>
            <a:r>
              <a:rPr lang="en-US" sz="1400" dirty="0"/>
              <a:t> </a:t>
            </a:r>
            <a:r>
              <a:rPr lang="en-US" sz="1400" dirty="0" err="1"/>
              <a:t>bằng</a:t>
            </a:r>
            <a:r>
              <a:rPr lang="en-US" sz="1400" dirty="0"/>
              <a:t> </a:t>
            </a:r>
            <a:r>
              <a:rPr lang="en-US" sz="1400" dirty="0" err="1"/>
              <a:t>cách</a:t>
            </a:r>
            <a:r>
              <a:rPr lang="en-US" sz="1400" dirty="0"/>
              <a:t> </a:t>
            </a:r>
            <a:r>
              <a:rPr lang="en-US" sz="1400" dirty="0" err="1"/>
              <a:t>nhập</a:t>
            </a:r>
            <a:r>
              <a:rPr lang="en-US" sz="1400" dirty="0"/>
              <a:t> </a:t>
            </a:r>
            <a:r>
              <a:rPr lang="en-US" sz="1400" dirty="0" err="1"/>
              <a:t>vào</a:t>
            </a:r>
            <a:r>
              <a:rPr lang="en-US" sz="1400" dirty="0"/>
              <a:t> textbox</a:t>
            </a:r>
          </a:p>
        </p:txBody>
      </p:sp>
      <p:sp>
        <p:nvSpPr>
          <p:cNvPr id="10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23478"/>
            <a:ext cx="9144000" cy="576064"/>
          </a:xfrm>
        </p:spPr>
        <p:txBody>
          <a:bodyPr/>
          <a:lstStyle/>
          <a:p>
            <a:r>
              <a:rPr lang="en-US" altLang="ko-KR" dirty="0" err="1"/>
              <a:t>Menu</a:t>
            </a:r>
            <a:r>
              <a:rPr lang="en-US" altLang="ko-KR" dirty="0" err="1">
                <a:solidFill>
                  <a:schemeClr val="accent2"/>
                </a:solidFill>
              </a:rPr>
              <a:t>Strip</a:t>
            </a:r>
            <a:endParaRPr lang="ko-KR" alt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207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Hình ảnh 6">
            <a:extLst>
              <a:ext uri="{FF2B5EF4-FFF2-40B4-BE49-F238E27FC236}">
                <a16:creationId xmlns:a16="http://schemas.microsoft.com/office/drawing/2014/main" id="{63BD2D60-E30A-4131-850A-42CF0BC5F4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19" y="1923678"/>
            <a:ext cx="2617777" cy="2275720"/>
          </a:xfrm>
          <a:prstGeom prst="rect">
            <a:avLst/>
          </a:prstGeom>
        </p:spPr>
      </p:pic>
      <p:pic>
        <p:nvPicPr>
          <p:cNvPr id="10" name="Hình ảnh 7">
            <a:extLst>
              <a:ext uri="{FF2B5EF4-FFF2-40B4-BE49-F238E27FC236}">
                <a16:creationId xmlns:a16="http://schemas.microsoft.com/office/drawing/2014/main" id="{0DA2349E-2B36-412F-9E62-5B22556423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3928" y="1062752"/>
            <a:ext cx="2610795" cy="3211139"/>
          </a:xfrm>
          <a:prstGeom prst="rect">
            <a:avLst/>
          </a:prstGeom>
        </p:spPr>
      </p:pic>
      <p:sp>
        <p:nvSpPr>
          <p:cNvPr id="11" name="Hình chữ nhật 9">
            <a:extLst>
              <a:ext uri="{FF2B5EF4-FFF2-40B4-BE49-F238E27FC236}">
                <a16:creationId xmlns:a16="http://schemas.microsoft.com/office/drawing/2014/main" id="{6E6DEF3D-E39B-4132-ABBD-22A74C405729}"/>
              </a:ext>
            </a:extLst>
          </p:cNvPr>
          <p:cNvSpPr/>
          <p:nvPr/>
        </p:nvSpPr>
        <p:spPr>
          <a:xfrm>
            <a:off x="111052" y="627534"/>
            <a:ext cx="446094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400" b="1" dirty="0">
                <a:solidFill>
                  <a:schemeClr val="accent1"/>
                </a:solidFill>
              </a:rPr>
              <a:t> </a:t>
            </a:r>
            <a:r>
              <a:rPr lang="en-US" sz="1400" b="1" dirty="0" err="1">
                <a:solidFill>
                  <a:schemeClr val="accent1"/>
                </a:solidFill>
              </a:rPr>
              <a:t>Thiết</a:t>
            </a:r>
            <a:r>
              <a:rPr lang="en-US" sz="1400" b="1" dirty="0">
                <a:solidFill>
                  <a:schemeClr val="accent1"/>
                </a:solidFill>
              </a:rPr>
              <a:t> </a:t>
            </a:r>
            <a:r>
              <a:rPr lang="en-US" sz="1400" b="1" dirty="0" err="1">
                <a:solidFill>
                  <a:schemeClr val="accent1"/>
                </a:solidFill>
              </a:rPr>
              <a:t>lập</a:t>
            </a:r>
            <a:r>
              <a:rPr lang="en-US" sz="1400" b="1" dirty="0">
                <a:solidFill>
                  <a:schemeClr val="accent1"/>
                </a:solidFill>
              </a:rPr>
              <a:t> Shortcut Key </a:t>
            </a:r>
            <a:r>
              <a:rPr lang="en-US" sz="1400" b="1" dirty="0" err="1">
                <a:solidFill>
                  <a:schemeClr val="accent1"/>
                </a:solidFill>
              </a:rPr>
              <a:t>cho</a:t>
            </a:r>
            <a:r>
              <a:rPr lang="en-US" sz="1400" b="1" dirty="0">
                <a:solidFill>
                  <a:schemeClr val="accent1"/>
                </a:solidFill>
              </a:rPr>
              <a:t> menu item</a:t>
            </a:r>
          </a:p>
        </p:txBody>
      </p:sp>
      <p:cxnSp>
        <p:nvCxnSpPr>
          <p:cNvPr id="12" name="Đường kết nối Mũi tên Thẳng 11">
            <a:extLst>
              <a:ext uri="{FF2B5EF4-FFF2-40B4-BE49-F238E27FC236}">
                <a16:creationId xmlns:a16="http://schemas.microsoft.com/office/drawing/2014/main" id="{073E1251-5DB2-4C57-80C7-DAB97956B309}"/>
              </a:ext>
            </a:extLst>
          </p:cNvPr>
          <p:cNvCxnSpPr/>
          <p:nvPr/>
        </p:nvCxnSpPr>
        <p:spPr>
          <a:xfrm flipH="1">
            <a:off x="7875705" y="3537999"/>
            <a:ext cx="838200" cy="286183"/>
          </a:xfrm>
          <a:prstGeom prst="straightConnector1">
            <a:avLst/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Hình chữ nhật 12">
            <a:extLst>
              <a:ext uri="{FF2B5EF4-FFF2-40B4-BE49-F238E27FC236}">
                <a16:creationId xmlns:a16="http://schemas.microsoft.com/office/drawing/2014/main" id="{D108C50D-26C5-4C58-B65F-6DD47545B6D5}"/>
              </a:ext>
            </a:extLst>
          </p:cNvPr>
          <p:cNvSpPr/>
          <p:nvPr/>
        </p:nvSpPr>
        <p:spPr>
          <a:xfrm>
            <a:off x="7524328" y="2628578"/>
            <a:ext cx="161967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/>
              <a:t>Khai</a:t>
            </a:r>
            <a:r>
              <a:rPr lang="en-US" sz="1400" dirty="0"/>
              <a:t> </a:t>
            </a:r>
            <a:r>
              <a:rPr lang="en-US" sz="1400" dirty="0" err="1"/>
              <a:t>báo</a:t>
            </a:r>
            <a:r>
              <a:rPr lang="en-US" sz="1400" dirty="0"/>
              <a:t> shortcut key</a:t>
            </a:r>
          </a:p>
        </p:txBody>
      </p:sp>
      <p:cxnSp>
        <p:nvCxnSpPr>
          <p:cNvPr id="15" name="Đường kết nối Mũi tên Thẳng 16">
            <a:extLst>
              <a:ext uri="{FF2B5EF4-FFF2-40B4-BE49-F238E27FC236}">
                <a16:creationId xmlns:a16="http://schemas.microsoft.com/office/drawing/2014/main" id="{CBF13B23-9C79-4570-A0CA-F83D4691B712}"/>
              </a:ext>
            </a:extLst>
          </p:cNvPr>
          <p:cNvCxnSpPr/>
          <p:nvPr/>
        </p:nvCxnSpPr>
        <p:spPr>
          <a:xfrm flipH="1">
            <a:off x="6061685" y="2890188"/>
            <a:ext cx="1468398" cy="694744"/>
          </a:xfrm>
          <a:prstGeom prst="straightConnector1">
            <a:avLst/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23478"/>
            <a:ext cx="9144000" cy="576064"/>
          </a:xfrm>
        </p:spPr>
        <p:txBody>
          <a:bodyPr/>
          <a:lstStyle/>
          <a:p>
            <a:r>
              <a:rPr lang="en-US" altLang="ko-KR" dirty="0" err="1"/>
              <a:t>Menu</a:t>
            </a:r>
            <a:r>
              <a:rPr lang="en-US" altLang="ko-KR" dirty="0" err="1">
                <a:solidFill>
                  <a:schemeClr val="accent2"/>
                </a:solidFill>
              </a:rPr>
              <a:t>Strip</a:t>
            </a:r>
            <a:endParaRPr lang="ko-KR" alt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3871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ình chữ nhật 2">
            <a:extLst>
              <a:ext uri="{FF2B5EF4-FFF2-40B4-BE49-F238E27FC236}">
                <a16:creationId xmlns:a16="http://schemas.microsoft.com/office/drawing/2014/main" id="{FA0F08AF-EB5D-456D-BD18-A37E4F32AEC7}"/>
              </a:ext>
            </a:extLst>
          </p:cNvPr>
          <p:cNvSpPr/>
          <p:nvPr/>
        </p:nvSpPr>
        <p:spPr>
          <a:xfrm>
            <a:off x="0" y="987574"/>
            <a:ext cx="723629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chemeClr val="accent1"/>
                </a:solidFill>
              </a:rPr>
              <a:t> Menu item </a:t>
            </a:r>
            <a:r>
              <a:rPr lang="en-US" sz="2400" b="1" dirty="0" err="1">
                <a:solidFill>
                  <a:schemeClr val="accent1"/>
                </a:solidFill>
              </a:rPr>
              <a:t>có</a:t>
            </a:r>
            <a:r>
              <a:rPr lang="en-US" sz="2400" b="1" dirty="0">
                <a:solidFill>
                  <a:schemeClr val="accent1"/>
                </a:solidFill>
              </a:rPr>
              <a:t> </a:t>
            </a:r>
            <a:r>
              <a:rPr lang="en-US" sz="2400" b="1" dirty="0" err="1">
                <a:solidFill>
                  <a:schemeClr val="accent1"/>
                </a:solidFill>
              </a:rPr>
              <a:t>thể</a:t>
            </a:r>
            <a:r>
              <a:rPr lang="en-US" sz="2400" b="1" dirty="0">
                <a:solidFill>
                  <a:schemeClr val="accent1"/>
                </a:solidFill>
              </a:rPr>
              <a:t> </a:t>
            </a:r>
            <a:r>
              <a:rPr lang="en-US" sz="2400" b="1" dirty="0" err="1">
                <a:solidFill>
                  <a:schemeClr val="accent1"/>
                </a:solidFill>
              </a:rPr>
              <a:t>là</a:t>
            </a:r>
            <a:r>
              <a:rPr lang="en-US" sz="2400" b="1" dirty="0">
                <a:solidFill>
                  <a:schemeClr val="accent1"/>
                </a:solidFill>
              </a:rPr>
              <a:t> </a:t>
            </a:r>
            <a:r>
              <a:rPr lang="en-US" sz="2400" b="1" dirty="0" err="1">
                <a:solidFill>
                  <a:schemeClr val="accent1"/>
                </a:solidFill>
              </a:rPr>
              <a:t>TextBox</a:t>
            </a:r>
            <a:r>
              <a:rPr lang="en-US" sz="2400" b="1" dirty="0">
                <a:solidFill>
                  <a:schemeClr val="accent1"/>
                </a:solidFill>
              </a:rPr>
              <a:t> </a:t>
            </a:r>
            <a:r>
              <a:rPr lang="en-US" sz="2400" b="1" dirty="0" err="1">
                <a:solidFill>
                  <a:schemeClr val="accent1"/>
                </a:solidFill>
              </a:rPr>
              <a:t>hoặc</a:t>
            </a:r>
            <a:r>
              <a:rPr lang="en-US" sz="2400" b="1" dirty="0">
                <a:solidFill>
                  <a:schemeClr val="accent1"/>
                </a:solidFill>
              </a:rPr>
              <a:t> </a:t>
            </a:r>
            <a:r>
              <a:rPr lang="en-US" sz="2400" b="1" dirty="0" err="1">
                <a:solidFill>
                  <a:schemeClr val="accent1"/>
                </a:solidFill>
              </a:rPr>
              <a:t>ComboBox</a:t>
            </a:r>
            <a:endParaRPr lang="en-US" sz="2400" b="1" dirty="0">
              <a:solidFill>
                <a:schemeClr val="accent1"/>
              </a:solidFill>
            </a:endParaRPr>
          </a:p>
        </p:txBody>
      </p:sp>
      <p:pic>
        <p:nvPicPr>
          <p:cNvPr id="5" name="Hình ảnh 3">
            <a:extLst>
              <a:ext uri="{FF2B5EF4-FFF2-40B4-BE49-F238E27FC236}">
                <a16:creationId xmlns:a16="http://schemas.microsoft.com/office/drawing/2014/main" id="{2A7ADABD-6196-416D-A8C8-F675DA5475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5704" y="1598375"/>
            <a:ext cx="3458058" cy="3038899"/>
          </a:xfrm>
          <a:prstGeom prst="rect">
            <a:avLst/>
          </a:prstGeom>
        </p:spPr>
      </p:pic>
      <p:cxnSp>
        <p:nvCxnSpPr>
          <p:cNvPr id="6" name="Đường kết nối Mũi tên Thẳng 5">
            <a:extLst>
              <a:ext uri="{FF2B5EF4-FFF2-40B4-BE49-F238E27FC236}">
                <a16:creationId xmlns:a16="http://schemas.microsoft.com/office/drawing/2014/main" id="{55D604C2-055F-4FA6-BD43-43FC40148D44}"/>
              </a:ext>
            </a:extLst>
          </p:cNvPr>
          <p:cNvCxnSpPr/>
          <p:nvPr/>
        </p:nvCxnSpPr>
        <p:spPr>
          <a:xfrm>
            <a:off x="1776104" y="2518674"/>
            <a:ext cx="1066800" cy="152400"/>
          </a:xfrm>
          <a:prstGeom prst="straightConnector1">
            <a:avLst/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Đường kết nối Mũi tên Thẳng 7">
            <a:extLst>
              <a:ext uri="{FF2B5EF4-FFF2-40B4-BE49-F238E27FC236}">
                <a16:creationId xmlns:a16="http://schemas.microsoft.com/office/drawing/2014/main" id="{78423FA4-C700-4D56-BC80-B63C11510C8C}"/>
              </a:ext>
            </a:extLst>
          </p:cNvPr>
          <p:cNvCxnSpPr/>
          <p:nvPr/>
        </p:nvCxnSpPr>
        <p:spPr>
          <a:xfrm flipV="1">
            <a:off x="1682418" y="2889138"/>
            <a:ext cx="1219200" cy="224049"/>
          </a:xfrm>
          <a:prstGeom prst="straightConnector1">
            <a:avLst/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Đường kết nối Mũi tên Thẳng 11">
            <a:extLst>
              <a:ext uri="{FF2B5EF4-FFF2-40B4-BE49-F238E27FC236}">
                <a16:creationId xmlns:a16="http://schemas.microsoft.com/office/drawing/2014/main" id="{BE12C321-1647-45E6-84B2-7B97614DB1E5}"/>
              </a:ext>
            </a:extLst>
          </p:cNvPr>
          <p:cNvCxnSpPr/>
          <p:nvPr/>
        </p:nvCxnSpPr>
        <p:spPr>
          <a:xfrm flipH="1">
            <a:off x="3985904" y="2741375"/>
            <a:ext cx="2242280" cy="264424"/>
          </a:xfrm>
          <a:prstGeom prst="straightConnector1">
            <a:avLst/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Hình chữ nhật 12">
            <a:extLst>
              <a:ext uri="{FF2B5EF4-FFF2-40B4-BE49-F238E27FC236}">
                <a16:creationId xmlns:a16="http://schemas.microsoft.com/office/drawing/2014/main" id="{3FBE7236-F0D9-4CD2-96C7-B8905A6DFEE2}"/>
              </a:ext>
            </a:extLst>
          </p:cNvPr>
          <p:cNvSpPr/>
          <p:nvPr/>
        </p:nvSpPr>
        <p:spPr>
          <a:xfrm>
            <a:off x="-19545" y="2273985"/>
            <a:ext cx="167642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/>
              <a:t>ToolStripMenuItem</a:t>
            </a:r>
            <a:endParaRPr lang="en-US" sz="1400" dirty="0"/>
          </a:p>
        </p:txBody>
      </p:sp>
      <p:sp>
        <p:nvSpPr>
          <p:cNvPr id="10" name="Hình chữ nhật 13">
            <a:extLst>
              <a:ext uri="{FF2B5EF4-FFF2-40B4-BE49-F238E27FC236}">
                <a16:creationId xmlns:a16="http://schemas.microsoft.com/office/drawing/2014/main" id="{72E62B80-2EE6-437E-9E54-C411959AFBD2}"/>
              </a:ext>
            </a:extLst>
          </p:cNvPr>
          <p:cNvSpPr/>
          <p:nvPr/>
        </p:nvSpPr>
        <p:spPr>
          <a:xfrm>
            <a:off x="-55035" y="2933158"/>
            <a:ext cx="176779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/>
              <a:t>ToolStripComboBox</a:t>
            </a:r>
            <a:endParaRPr lang="en-US" sz="1400" dirty="0"/>
          </a:p>
        </p:txBody>
      </p:sp>
      <p:sp>
        <p:nvSpPr>
          <p:cNvPr id="11" name="Hình chữ nhật 14">
            <a:extLst>
              <a:ext uri="{FF2B5EF4-FFF2-40B4-BE49-F238E27FC236}">
                <a16:creationId xmlns:a16="http://schemas.microsoft.com/office/drawing/2014/main" id="{1D268CDB-A7F7-4BB6-AC0E-23A29D35C23B}"/>
              </a:ext>
            </a:extLst>
          </p:cNvPr>
          <p:cNvSpPr/>
          <p:nvPr/>
        </p:nvSpPr>
        <p:spPr>
          <a:xfrm>
            <a:off x="0" y="3557894"/>
            <a:ext cx="180368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/>
              <a:t>ToolStripTextBox</a:t>
            </a:r>
            <a:endParaRPr lang="en-US" sz="1400" dirty="0"/>
          </a:p>
        </p:txBody>
      </p:sp>
      <p:cxnSp>
        <p:nvCxnSpPr>
          <p:cNvPr id="12" name="Đường kết nối Mũi tên Thẳng 16">
            <a:extLst>
              <a:ext uri="{FF2B5EF4-FFF2-40B4-BE49-F238E27FC236}">
                <a16:creationId xmlns:a16="http://schemas.microsoft.com/office/drawing/2014/main" id="{7CE0C0F5-0142-42B1-9337-343199CF9292}"/>
              </a:ext>
            </a:extLst>
          </p:cNvPr>
          <p:cNvCxnSpPr/>
          <p:nvPr/>
        </p:nvCxnSpPr>
        <p:spPr>
          <a:xfrm flipV="1">
            <a:off x="1663034" y="3302490"/>
            <a:ext cx="1238584" cy="441478"/>
          </a:xfrm>
          <a:prstGeom prst="straightConnector1">
            <a:avLst/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Hình chữ nhật 17">
            <a:extLst>
              <a:ext uri="{FF2B5EF4-FFF2-40B4-BE49-F238E27FC236}">
                <a16:creationId xmlns:a16="http://schemas.microsoft.com/office/drawing/2014/main" id="{4C7C2531-C932-42FB-942B-FA8D0921CAAE}"/>
              </a:ext>
            </a:extLst>
          </p:cNvPr>
          <p:cNvSpPr/>
          <p:nvPr/>
        </p:nvSpPr>
        <p:spPr>
          <a:xfrm>
            <a:off x="6300193" y="2144358"/>
            <a:ext cx="273630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/>
              <a:t>Chọn</a:t>
            </a:r>
            <a:r>
              <a:rPr lang="en-US" sz="1400" dirty="0"/>
              <a:t> </a:t>
            </a:r>
            <a:r>
              <a:rPr lang="en-US" sz="1400" dirty="0" err="1"/>
              <a:t>nút</a:t>
            </a:r>
            <a:r>
              <a:rPr lang="en-US" sz="1400" dirty="0"/>
              <a:t> dropdown </a:t>
            </a:r>
            <a:r>
              <a:rPr lang="en-US" sz="1400" dirty="0" err="1"/>
              <a:t>trên</a:t>
            </a:r>
            <a:r>
              <a:rPr lang="en-US" sz="1400" dirty="0"/>
              <a:t> textbox </a:t>
            </a:r>
            <a:r>
              <a:rPr lang="en-US" sz="1400" dirty="0" err="1"/>
              <a:t>nhập</a:t>
            </a:r>
            <a:r>
              <a:rPr lang="en-US" sz="1400" dirty="0"/>
              <a:t> item </a:t>
            </a:r>
            <a:r>
              <a:rPr lang="en-US" sz="1400" dirty="0" err="1"/>
              <a:t>để</a:t>
            </a:r>
            <a:r>
              <a:rPr lang="en-US" sz="1400" dirty="0"/>
              <a:t> </a:t>
            </a:r>
            <a:r>
              <a:rPr lang="en-US" sz="1400" dirty="0" err="1"/>
              <a:t>hiển</a:t>
            </a:r>
            <a:r>
              <a:rPr lang="en-US" sz="1400" dirty="0"/>
              <a:t> </a:t>
            </a:r>
            <a:r>
              <a:rPr lang="en-US" sz="1400" dirty="0" err="1"/>
              <a:t>thị</a:t>
            </a:r>
            <a:r>
              <a:rPr lang="en-US" sz="1400" dirty="0"/>
              <a:t> </a:t>
            </a:r>
            <a:r>
              <a:rPr lang="en-US" sz="1400" dirty="0" err="1"/>
              <a:t>các</a:t>
            </a:r>
            <a:r>
              <a:rPr lang="en-US" sz="1400" dirty="0"/>
              <a:t> </a:t>
            </a:r>
            <a:r>
              <a:rPr lang="en-US" sz="1400" dirty="0" err="1"/>
              <a:t>dạng</a:t>
            </a:r>
            <a:r>
              <a:rPr lang="en-US" sz="1400" dirty="0"/>
              <a:t> menu item </a:t>
            </a:r>
            <a:r>
              <a:rPr lang="en-US" sz="1400" dirty="0" err="1"/>
              <a:t>khác</a:t>
            </a:r>
            <a:r>
              <a:rPr lang="en-US" sz="1400" dirty="0"/>
              <a:t> </a:t>
            </a:r>
          </a:p>
        </p:txBody>
      </p:sp>
      <p:sp>
        <p:nvSpPr>
          <p:cNvPr id="15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23478"/>
            <a:ext cx="9144000" cy="576064"/>
          </a:xfrm>
        </p:spPr>
        <p:txBody>
          <a:bodyPr/>
          <a:lstStyle/>
          <a:p>
            <a:r>
              <a:rPr lang="en-US" altLang="ko-KR" dirty="0" err="1"/>
              <a:t>Menu</a:t>
            </a:r>
            <a:r>
              <a:rPr lang="en-US" altLang="ko-KR" dirty="0" err="1">
                <a:solidFill>
                  <a:schemeClr val="accent2"/>
                </a:solidFill>
              </a:rPr>
              <a:t>Strip</a:t>
            </a:r>
            <a:endParaRPr lang="ko-KR" alt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9535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ình chữ nhật 2">
            <a:extLst>
              <a:ext uri="{FF2B5EF4-FFF2-40B4-BE49-F238E27FC236}">
                <a16:creationId xmlns:a16="http://schemas.microsoft.com/office/drawing/2014/main" id="{FA0F08AF-EB5D-456D-BD18-A37E4F32AEC7}"/>
              </a:ext>
            </a:extLst>
          </p:cNvPr>
          <p:cNvSpPr/>
          <p:nvPr/>
        </p:nvSpPr>
        <p:spPr>
          <a:xfrm>
            <a:off x="251520" y="627534"/>
            <a:ext cx="871496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Thuộc</a:t>
            </a:r>
            <a:r>
              <a:rPr lang="en-US" sz="2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400" b="1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tính</a:t>
            </a:r>
            <a:r>
              <a:rPr lang="en-US" sz="2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400" b="1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của</a:t>
            </a:r>
            <a:r>
              <a:rPr lang="en-US" sz="2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400" b="1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MenuStrip</a:t>
            </a:r>
            <a:r>
              <a:rPr lang="en-US" sz="2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, </a:t>
            </a:r>
            <a:r>
              <a:rPr lang="en-US" sz="2400" b="1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ToolStripMenuItem</a:t>
            </a:r>
            <a:endParaRPr lang="en-US" sz="2400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Hình chữ nhật 4">
            <a:extLst>
              <a:ext uri="{FF2B5EF4-FFF2-40B4-BE49-F238E27FC236}">
                <a16:creationId xmlns:a16="http://schemas.microsoft.com/office/drawing/2014/main" id="{87B51252-06AD-45DE-8B30-7E289F4ED8BA}"/>
              </a:ext>
            </a:extLst>
          </p:cNvPr>
          <p:cNvSpPr/>
          <p:nvPr/>
        </p:nvSpPr>
        <p:spPr>
          <a:xfrm>
            <a:off x="645462" y="1305513"/>
            <a:ext cx="234236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chemeClr val="accent1"/>
                </a:solidFill>
              </a:rPr>
              <a:t>MenuStrip</a:t>
            </a:r>
            <a:endParaRPr lang="en-US" sz="1400" dirty="0">
              <a:solidFill>
                <a:schemeClr val="accent1"/>
              </a:solidFill>
            </a:endParaRPr>
          </a:p>
        </p:txBody>
      </p:sp>
      <p:pic>
        <p:nvPicPr>
          <p:cNvPr id="6" name="Hình ảnh 6">
            <a:extLst>
              <a:ext uri="{FF2B5EF4-FFF2-40B4-BE49-F238E27FC236}">
                <a16:creationId xmlns:a16="http://schemas.microsoft.com/office/drawing/2014/main" id="{A741406B-9AFD-4488-9FE1-33AE808437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944" y="1613290"/>
            <a:ext cx="7141518" cy="728563"/>
          </a:xfrm>
          <a:prstGeom prst="rect">
            <a:avLst/>
          </a:prstGeom>
        </p:spPr>
      </p:pic>
      <p:sp>
        <p:nvSpPr>
          <p:cNvPr id="7" name="Hình chữ nhật 8">
            <a:extLst>
              <a:ext uri="{FF2B5EF4-FFF2-40B4-BE49-F238E27FC236}">
                <a16:creationId xmlns:a16="http://schemas.microsoft.com/office/drawing/2014/main" id="{35EE997F-6D2F-4393-B1CE-84A02B93B697}"/>
              </a:ext>
            </a:extLst>
          </p:cNvPr>
          <p:cNvSpPr/>
          <p:nvPr/>
        </p:nvSpPr>
        <p:spPr>
          <a:xfrm>
            <a:off x="683568" y="2341853"/>
            <a:ext cx="385453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chemeClr val="accent1"/>
                </a:solidFill>
              </a:rPr>
              <a:t>ToolStripMenuItem</a:t>
            </a:r>
            <a:endParaRPr lang="en-US" sz="1400" dirty="0">
              <a:solidFill>
                <a:schemeClr val="accent1"/>
              </a:solidFill>
            </a:endParaRPr>
          </a:p>
        </p:txBody>
      </p:sp>
      <p:pic>
        <p:nvPicPr>
          <p:cNvPr id="8" name="Hình ảnh 9">
            <a:extLst>
              <a:ext uri="{FF2B5EF4-FFF2-40B4-BE49-F238E27FC236}">
                <a16:creationId xmlns:a16="http://schemas.microsoft.com/office/drawing/2014/main" id="{C6F1ECBA-4A6F-465E-92CB-8B9378112B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2660637"/>
            <a:ext cx="7109494" cy="2297776"/>
          </a:xfrm>
          <a:prstGeom prst="rect">
            <a:avLst/>
          </a:prstGeom>
        </p:spPr>
      </p:pic>
      <p:sp>
        <p:nvSpPr>
          <p:cNvPr id="9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23478"/>
            <a:ext cx="9144000" cy="576064"/>
          </a:xfrm>
        </p:spPr>
        <p:txBody>
          <a:bodyPr/>
          <a:lstStyle/>
          <a:p>
            <a:r>
              <a:rPr lang="en-US" altLang="ko-KR" dirty="0" err="1"/>
              <a:t>Menu</a:t>
            </a:r>
            <a:r>
              <a:rPr lang="en-US" altLang="ko-KR" dirty="0" err="1">
                <a:solidFill>
                  <a:schemeClr val="accent2"/>
                </a:solidFill>
              </a:rPr>
              <a:t>Strip</a:t>
            </a:r>
            <a:endParaRPr lang="ko-KR" alt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0643137"/>
      </p:ext>
    </p:extLst>
  </p:cSld>
  <p:clrMapOvr>
    <a:masterClrMapping/>
  </p:clrMapOvr>
  <p:transition spd="slow">
    <p:randomBar dir="vert"/>
  </p:transition>
</p:sld>
</file>

<file path=ppt/theme/theme1.xml><?xml version="1.0" encoding="utf-8"?>
<a:theme xmlns:a="http://schemas.openxmlformats.org/drawingml/2006/main" name="Cover and End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2AEB8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1885</TotalTime>
  <Words>673</Words>
  <Application>Microsoft Office PowerPoint</Application>
  <PresentationFormat>Trình chiếu Trên màn hình (16:9)</PresentationFormat>
  <Paragraphs>116</Paragraphs>
  <Slides>21</Slides>
  <Notes>1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6</vt:i4>
      </vt:variant>
      <vt:variant>
        <vt:lpstr>Chủ đề</vt:lpstr>
      </vt:variant>
      <vt:variant>
        <vt:i4>3</vt:i4>
      </vt:variant>
      <vt:variant>
        <vt:lpstr>Tiêu đề Bản chiếu</vt:lpstr>
      </vt:variant>
      <vt:variant>
        <vt:i4>21</vt:i4>
      </vt:variant>
    </vt:vector>
  </HeadingPairs>
  <TitlesOfParts>
    <vt:vector size="30" baseType="lpstr">
      <vt:lpstr>Arial</vt:lpstr>
      <vt:lpstr>Calibri</vt:lpstr>
      <vt:lpstr>Consolas</vt:lpstr>
      <vt:lpstr>Corbel</vt:lpstr>
      <vt:lpstr>Times New Roman</vt:lpstr>
      <vt:lpstr>Wingdings</vt:lpstr>
      <vt:lpstr>Cover and End Slide Master</vt:lpstr>
      <vt:lpstr>Contents Slide Master</vt:lpstr>
      <vt:lpstr>Section Break Slide Master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nguyen duc</cp:lastModifiedBy>
  <cp:revision>102</cp:revision>
  <dcterms:created xsi:type="dcterms:W3CDTF">2016-12-05T23:26:54Z</dcterms:created>
  <dcterms:modified xsi:type="dcterms:W3CDTF">2020-06-01T06:35:10Z</dcterms:modified>
</cp:coreProperties>
</file>