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9.png" ContentType="image/png"/>
  <Override PartName="/ppt/media/image13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4.png" ContentType="image/png"/>
  <Override PartName="/ppt/media/image27.png" ContentType="image/png"/>
  <Override PartName="/ppt/media/image15.png" ContentType="image/png"/>
  <Override PartName="/ppt/media/image2.png" ContentType="image/png"/>
  <Override PartName="/ppt/media/image25.png" ContentType="image/png"/>
  <Override PartName="/ppt/media/image10.png" ContentType="image/png"/>
  <Override PartName="/ppt/media/image26.png" ContentType="image/png"/>
  <Override PartName="/ppt/media/image14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5.png" ContentType="image/png"/>
  <Override PartName="/ppt/media/image2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media/image3.jpeg" ContentType="image/jpeg"/>
  <Override PartName="/ppt/media/image1.jpeg" ContentType="image/jpeg"/>
  <Override PartName="/ppt/media/image12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567055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ustomXml" Target="../customXml/item3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ustomXml" Target="../customXml/item2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3D88E69-80EA-4A64-8403-CDC8B84D06D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In the example above, you added 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Foo()</a:t>
            </a: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 to 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submodules.myfoo</a:t>
            </a: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, but later on you /reference/ it through 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self.myfoo</a:t>
            </a: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Sys_clk là tín hiệu clock mặc định 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Sys_clk là tín hiệu clock mặc định 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Ngoài if else thì elif cũng được hỗ trợ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Ngoài if else thì elif cũng được hỗ trợ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Ngoài if else thì elif cũng được hỗ trợ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Ngoài if else thì elif cũng được hỗ trợ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Ngoài if else thì elif cũng được hỗ trợ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 </a:t>
            </a: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A 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Signal()</a:t>
            </a: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 has no inherent direction, clock domain, or meaning. It picks this all up based on how you use it: which attribute of the 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Module</a:t>
            </a: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 class you’ve assigned it to, and so forth.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self</a:t>
            </a: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 is a shortcut to your module object, and 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.comb</a:t>
            </a: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 is how you reference the 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comb</a:t>
            </a: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 attribute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9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c9d1d9"/>
                </a:solidFill>
                <a:latin typeface="Arial"/>
                <a:ea typeface="Arial"/>
              </a:rPr>
              <a:t>Sys_clk là tín hiệu clock mặc định 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217440" y="801720"/>
            <a:ext cx="7124760" cy="40086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;p59" descr=""/>
          <p:cNvPicPr/>
          <p:nvPr/>
        </p:nvPicPr>
        <p:blipFill>
          <a:blip r:embed="rId3"/>
          <a:stretch/>
        </p:blipFill>
        <p:spPr>
          <a:xfrm>
            <a:off x="0" y="0"/>
            <a:ext cx="10076400" cy="5667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9;p60" descr=""/>
          <p:cNvPicPr/>
          <p:nvPr/>
        </p:nvPicPr>
        <p:blipFill>
          <a:blip r:embed="rId3"/>
          <a:stretch/>
        </p:blipFill>
        <p:spPr>
          <a:xfrm>
            <a:off x="0" y="0"/>
            <a:ext cx="10076400" cy="5667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720" y="2232000"/>
            <a:ext cx="89982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Cấu trúc của Migen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720" y="1091880"/>
            <a:ext cx="40428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 startAt="3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Submodule</a:t>
            </a:r>
            <a:endParaRPr b="0" lang="en-GB" sz="26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⎼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Submodule là list các khối module nhỏ hơn trong thiết kế. Các phần tử trong sync sẽ tự động được gắn vào 1 ff với clock</a:t>
            </a:r>
            <a:endParaRPr b="0" lang="en-GB" sz="18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⎼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Để thêm các phần tử vào list submodule, ta dùng cú pháp của python. Chú ý nên thêm submodule vào list ngay sau khi khai báo để tránh nhầm lẫn</a:t>
            </a:r>
            <a:endParaRPr b="0" lang="en-GB" sz="18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⎼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Ta có thể gọi các tín hiệu trong submodule bằng cách:</a:t>
            </a:r>
            <a:endParaRPr b="0" lang="en-GB" sz="1800" spc="-1" strike="noStrike">
              <a:latin typeface="Arial"/>
            </a:endParaRPr>
          </a:p>
          <a:p>
            <a:pPr marL="10836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116" name="Table 3"/>
          <p:cNvGraphicFramePr/>
          <p:nvPr/>
        </p:nvGraphicFramePr>
        <p:xfrm>
          <a:off x="4768920" y="1091880"/>
          <a:ext cx="5242680" cy="3241080"/>
        </p:xfrm>
        <a:graphic>
          <a:graphicData uri="http://schemas.openxmlformats.org/drawingml/2006/table">
            <a:tbl>
              <a:tblPr/>
              <a:tblGrid>
                <a:gridCol w="1145880"/>
                <a:gridCol w="4097160"/>
              </a:tblGrid>
              <a:tr h="1072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9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Migen</a:t>
                      </a: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169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9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Verilog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module Foo ( // IO signals);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</a:t>
                      </a: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// functions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…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endmodule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…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module Top ( // IO signals);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// functions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</a:t>
                      </a: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Foo Foo();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…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endmodule</a:t>
                      </a:r>
                      <a:endParaRPr b="0" lang="en-GB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pic>
        <p:nvPicPr>
          <p:cNvPr id="117" name="Google Shape;209;p50" descr=""/>
          <p:cNvPicPr/>
          <p:nvPr/>
        </p:nvPicPr>
        <p:blipFill>
          <a:blip r:embed="rId1"/>
          <a:stretch/>
        </p:blipFill>
        <p:spPr>
          <a:xfrm>
            <a:off x="5978520" y="1215360"/>
            <a:ext cx="3904200" cy="80820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210;p50" descr=""/>
          <p:cNvPicPr/>
          <p:nvPr/>
        </p:nvPicPr>
        <p:blipFill>
          <a:blip r:embed="rId2"/>
          <a:stretch/>
        </p:blipFill>
        <p:spPr>
          <a:xfrm>
            <a:off x="360000" y="4392720"/>
            <a:ext cx="4343040" cy="64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720" y="1091880"/>
            <a:ext cx="7990200" cy="38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 startAt="4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Special</a:t>
            </a:r>
            <a:endParaRPr b="0" lang="en-GB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Symbol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Special là list các phần tử không thuộc về các list trước. Các phần tử này bao gồm:</a:t>
            </a:r>
            <a:endParaRPr b="0" lang="en-GB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Instantiate Verilog/VHDL modules</a:t>
            </a:r>
            <a:endParaRPr b="0" lang="en-GB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MultiReg/Synchronizer</a:t>
            </a:r>
            <a:endParaRPr b="0" lang="en-GB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Differential I/O</a:t>
            </a:r>
            <a:endParaRPr b="0" lang="en-GB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Mem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Các phần tử này có lớp nguồn là Special ( khác với các phần tử trước có lớp nguồn là Module)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Để thêm các phần tử vào list sync, ta dùng cú pháp của python</a:t>
            </a:r>
            <a:endParaRPr b="0" lang="en-GB" sz="1800" spc="-1" strike="noStrike">
              <a:latin typeface="Arial"/>
            </a:endParaRPr>
          </a:p>
          <a:p>
            <a:pPr marL="394200" indent="-24408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21" name="Google Shape;217;p51" descr=""/>
          <p:cNvPicPr/>
          <p:nvPr/>
        </p:nvPicPr>
        <p:blipFill>
          <a:blip r:embed="rId1"/>
          <a:stretch/>
        </p:blipFill>
        <p:spPr>
          <a:xfrm>
            <a:off x="732960" y="4104000"/>
            <a:ext cx="6609960" cy="49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720" y="930960"/>
            <a:ext cx="53852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 startAt="4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Special</a:t>
            </a:r>
            <a:endParaRPr b="0" lang="en-GB" sz="2800" spc="-1" strike="noStrike">
              <a:latin typeface="Arial"/>
            </a:endParaRPr>
          </a:p>
          <a:p>
            <a:pPr marL="10836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4.1. Instance()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GB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Dùng để thêm Verilog/VHDL vào thiết kế </a:t>
            </a: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Cú pháp: </a:t>
            </a:r>
            <a:endParaRPr b="0" lang="en-GB" sz="1800" spc="-1" strike="noStrike">
              <a:latin typeface="Arial"/>
            </a:endParaRPr>
          </a:p>
          <a:p>
            <a:pPr marL="394200" indent="-24408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94200" indent="-24408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Ví dụ: module foo được viết bằng Verilog sẽ được thêm vào như sau: </a:t>
            </a:r>
            <a:endParaRPr b="0" lang="en-GB" sz="1800" spc="-1" strike="noStrike">
              <a:latin typeface="Arial"/>
            </a:endParaRPr>
          </a:p>
          <a:p>
            <a:pPr marL="1083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đồng thời ta cũng cần khai báo đường dẫn đến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file verilog</a:t>
            </a:r>
            <a:endParaRPr b="0" lang="en-GB" sz="1800" spc="-1" strike="noStrike">
              <a:latin typeface="Arial"/>
            </a:endParaRPr>
          </a:p>
          <a:p>
            <a:pPr marL="394200" indent="-24408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24" name="Google Shape;224;p52" descr=""/>
          <p:cNvPicPr/>
          <p:nvPr/>
        </p:nvPicPr>
        <p:blipFill>
          <a:blip r:embed="rId1"/>
          <a:stretch/>
        </p:blipFill>
        <p:spPr>
          <a:xfrm>
            <a:off x="360000" y="2431440"/>
            <a:ext cx="6238440" cy="30348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225;p52" descr=""/>
          <p:cNvPicPr/>
          <p:nvPr/>
        </p:nvPicPr>
        <p:blipFill>
          <a:blip r:embed="rId2"/>
          <a:stretch/>
        </p:blipFill>
        <p:spPr>
          <a:xfrm>
            <a:off x="6602400" y="219600"/>
            <a:ext cx="3332880" cy="2389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226;p52" descr=""/>
          <p:cNvPicPr/>
          <p:nvPr/>
        </p:nvPicPr>
        <p:blipFill>
          <a:blip r:embed="rId3"/>
          <a:stretch/>
        </p:blipFill>
        <p:spPr>
          <a:xfrm>
            <a:off x="6602400" y="2726640"/>
            <a:ext cx="3332880" cy="287028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227;p52" descr=""/>
          <p:cNvPicPr/>
          <p:nvPr/>
        </p:nvPicPr>
        <p:blipFill>
          <a:blip r:embed="rId4"/>
          <a:stretch/>
        </p:blipFill>
        <p:spPr>
          <a:xfrm>
            <a:off x="576000" y="4104000"/>
            <a:ext cx="5342760" cy="40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720" y="1091880"/>
            <a:ext cx="62722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 startAt="4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Special</a:t>
            </a:r>
            <a:endParaRPr b="0" lang="en-GB" sz="2800" spc="-1" strike="noStrike">
              <a:latin typeface="Arial"/>
            </a:endParaRPr>
          </a:p>
          <a:p>
            <a:pPr marL="10836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4.2. MultiReg/Synchronizer</a:t>
            </a:r>
            <a:endParaRPr b="0" lang="en-GB" sz="22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–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Khối đồng bộ khi data truyền qua 2 miền clock khác nhau, sử dụng 2 (mặc định) FF </a:t>
            </a:r>
            <a:endParaRPr b="0" lang="en-GB" sz="16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–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Ví dụ:</a:t>
            </a:r>
            <a:endParaRPr b="0" lang="en-GB" sz="1600" spc="-1" strike="noStrike">
              <a:latin typeface="Arial"/>
            </a:endParaRPr>
          </a:p>
          <a:p>
            <a:pPr marL="108360">
              <a:lnSpc>
                <a:spcPct val="100000"/>
              </a:lnSpc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108360">
              <a:lnSpc>
                <a:spcPct val="100000"/>
              </a:lnSpc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10836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Tín hiệu từ miền clockA được đồng bộ qua 2 FF tại miền “pix”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(sử dụng clockB)</a:t>
            </a:r>
            <a:endParaRPr b="0" lang="en-GB" sz="16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–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Ngoài ra còn nhiều khối đồng bộ được migen thiết kế sẵn trong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./migen/genlib/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30" name="Google Shape;234;p53" descr=""/>
          <p:cNvPicPr/>
          <p:nvPr/>
        </p:nvPicPr>
        <p:blipFill>
          <a:blip r:embed="rId1"/>
          <a:stretch/>
        </p:blipFill>
        <p:spPr>
          <a:xfrm>
            <a:off x="6778440" y="1091880"/>
            <a:ext cx="3116880" cy="193104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235;p53" descr=""/>
          <p:cNvPicPr/>
          <p:nvPr/>
        </p:nvPicPr>
        <p:blipFill>
          <a:blip r:embed="rId2"/>
          <a:stretch/>
        </p:blipFill>
        <p:spPr>
          <a:xfrm>
            <a:off x="648000" y="2643480"/>
            <a:ext cx="5933520" cy="37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40640" y="744480"/>
            <a:ext cx="94266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 startAt="5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ClockDomain</a:t>
            </a:r>
            <a:endParaRPr b="0" lang="en-GB" sz="26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Với thiết kế chỉ sử dụng 1 tín hiệu clock thì có thể sử dụng yếu tố Sync mặc định, sử dụng sys_clk chung cho toàn thiết kế</a:t>
            </a:r>
            <a:endParaRPr b="0" lang="en-GB" sz="16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Với thiết kể có 2 clock, ta cần khai báo tên tín hiệu clock và sử dụng hàm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ClockDomainRenamer()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để đưa các tín hiệu về đúng miền clock chúng sử dụng</a:t>
            </a:r>
            <a:endParaRPr b="0" lang="en-GB" sz="16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Ví dụ:</a:t>
            </a:r>
            <a:endParaRPr b="0" lang="en-GB" sz="1600" spc="-1" strike="noStrike"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2917440" y="2967480"/>
          <a:ext cx="6959520" cy="2665440"/>
        </p:xfrm>
        <a:graphic>
          <a:graphicData uri="http://schemas.openxmlformats.org/drawingml/2006/table">
            <a:tbl>
              <a:tblPr/>
              <a:tblGrid>
                <a:gridCol w="3827880"/>
                <a:gridCol w="3132000"/>
              </a:tblGrid>
              <a:tr h="496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9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Migen</a:t>
                      </a: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9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Verilog</a:t>
                      </a: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169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pic>
        <p:nvPicPr>
          <p:cNvPr id="135" name="Google Shape;243;p54" descr=""/>
          <p:cNvPicPr/>
          <p:nvPr/>
        </p:nvPicPr>
        <p:blipFill>
          <a:blip r:embed="rId1"/>
          <a:stretch/>
        </p:blipFill>
        <p:spPr>
          <a:xfrm>
            <a:off x="2981160" y="3551040"/>
            <a:ext cx="3713760" cy="170388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244;p54" descr=""/>
          <p:cNvPicPr/>
          <p:nvPr/>
        </p:nvPicPr>
        <p:blipFill>
          <a:blip r:embed="rId2"/>
          <a:stretch/>
        </p:blipFill>
        <p:spPr>
          <a:xfrm>
            <a:off x="6840000" y="3528000"/>
            <a:ext cx="3008880" cy="204660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245;p54" descr=""/>
          <p:cNvPicPr/>
          <p:nvPr/>
        </p:nvPicPr>
        <p:blipFill>
          <a:blip r:embed="rId3"/>
          <a:stretch/>
        </p:blipFill>
        <p:spPr>
          <a:xfrm>
            <a:off x="1442520" y="2116080"/>
            <a:ext cx="6260400" cy="76284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440640" y="3074040"/>
            <a:ext cx="2294280" cy="20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Trong module Baz gồm 2 th clock là read và write. Khi instance module Baz, write_clk được gán bằng sys_clk, và read_clk được gán bằng pix_clk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47760" y="879840"/>
            <a:ext cx="4084200" cy="43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51440" indent="-341640">
              <a:lnSpc>
                <a:spcPct val="90000"/>
              </a:lnSpc>
              <a:buClr>
                <a:srgbClr val="ffffff"/>
              </a:buClr>
              <a:buFont typeface="StarSymbol"/>
              <a:buAutoNum type="arabicPeriod" startAt="6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FSM</a:t>
            </a:r>
            <a:endParaRPr b="0" lang="en-GB" sz="2400" spc="-1" strike="noStrike">
              <a:latin typeface="Arial"/>
            </a:endParaRPr>
          </a:p>
          <a:p>
            <a:pPr marL="394200" indent="-284400">
              <a:lnSpc>
                <a:spcPct val="90000"/>
              </a:lnSpc>
              <a:buClr>
                <a:srgbClr val="ffffff"/>
              </a:buClr>
              <a:buFont typeface="utk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Migen hỗ trợ cú pháp để tạo máy trạng thái </a:t>
            </a:r>
            <a:endParaRPr b="0" lang="en-GB" sz="1600" spc="-1" strike="noStrike">
              <a:latin typeface="Arial"/>
            </a:endParaRPr>
          </a:p>
          <a:p>
            <a:pPr marL="394200" indent="-284400">
              <a:lnSpc>
                <a:spcPct val="90000"/>
              </a:lnSpc>
              <a:buClr>
                <a:srgbClr val="ffffff"/>
              </a:buClr>
              <a:buFont typeface="utk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Ví dụ:</a:t>
            </a: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fsm được khai báo là 1 hàm FSM() và được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thêm vào submodules</a:t>
            </a: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FSM này gồm 3 trạng thái WAIT_SOF,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TRANSFER_PIXELS, EOF được thêm vào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bằng hàm .act()</a:t>
            </a: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Trạng thái mặc định của FSM là trạng thái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đầu tiên được khai báo bằng hàm .act() (là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WAIT_SOF trong ví dụ). Ta cũng có thể đặt 1 trạng thái là trạng thái mặc định:</a:t>
            </a: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Câu lệnh If() có cấu trúc đặc biệt</a:t>
            </a: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If ( condition statement, execute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statements).</a:t>
            </a:r>
            <a:endParaRPr b="0" lang="en-GB" sz="1600" spc="-1" strike="noStrike">
              <a:latin typeface="Arial"/>
            </a:endParaRPr>
          </a:p>
          <a:p>
            <a:pPr marL="108360">
              <a:lnSpc>
                <a:spcPct val="9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Else ( execute statements)</a:t>
            </a:r>
            <a:endParaRPr b="0" lang="en-GB" sz="1600" spc="-1" strike="noStrike">
              <a:latin typeface="Arial"/>
            </a:endParaRPr>
          </a:p>
          <a:p>
            <a:pPr marL="394200" indent="-244080">
              <a:lnSpc>
                <a:spcPct val="90000"/>
              </a:lnSpc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</p:txBody>
      </p:sp>
      <p:pic>
        <p:nvPicPr>
          <p:cNvPr id="141" name="Google Shape;253;p55" descr=""/>
          <p:cNvPicPr/>
          <p:nvPr/>
        </p:nvPicPr>
        <p:blipFill>
          <a:blip r:embed="rId1"/>
          <a:stretch/>
        </p:blipFill>
        <p:spPr>
          <a:xfrm>
            <a:off x="4433040" y="719640"/>
            <a:ext cx="5502240" cy="4686480"/>
          </a:xfrm>
          <a:prstGeom prst="rect">
            <a:avLst/>
          </a:prstGeom>
          <a:ln>
            <a:noFill/>
          </a:ln>
        </p:spPr>
      </p:pic>
      <p:pic>
        <p:nvPicPr>
          <p:cNvPr id="142" name="Google Shape;254;p55" descr=""/>
          <p:cNvPicPr/>
          <p:nvPr/>
        </p:nvPicPr>
        <p:blipFill>
          <a:blip r:embed="rId2"/>
          <a:stretch/>
        </p:blipFill>
        <p:spPr>
          <a:xfrm>
            <a:off x="740520" y="3888000"/>
            <a:ext cx="3218400" cy="35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47400" y="864000"/>
            <a:ext cx="591552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 startAt="7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Biên dịch thiết kế thành Verilog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 startAt="7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- Sử dụng hàm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convert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trong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migen.fhdl.verilog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394200" indent="-244080">
              <a:lnSpc>
                <a:spcPct val="100000"/>
              </a:lnSpc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</p:txBody>
      </p:sp>
      <p:pic>
        <p:nvPicPr>
          <p:cNvPr id="145" name="Google Shape;261;p56" descr=""/>
          <p:cNvPicPr/>
          <p:nvPr/>
        </p:nvPicPr>
        <p:blipFill>
          <a:blip r:embed="rId1"/>
          <a:stretch/>
        </p:blipFill>
        <p:spPr>
          <a:xfrm>
            <a:off x="697680" y="2232000"/>
            <a:ext cx="5421600" cy="93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Demo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47400" y="864000"/>
            <a:ext cx="901152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 startAt="7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Chạy thử các ví dụ trong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./migen/examples/basic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 startAt="7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* Đọc thêm: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Migen syntax: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n-GB" sz="2800" spc="-1" strike="noStrike">
              <a:latin typeface="Arial"/>
            </a:endParaRPr>
          </a:p>
          <a:p>
            <a:pPr marL="4680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https://m-labs.hk/migen/manual/fhdl.html </a:t>
            </a:r>
            <a:endParaRPr b="0" lang="en-GB" sz="2800" spc="-1" strike="noStrike">
              <a:latin typeface="Arial"/>
            </a:endParaRPr>
          </a:p>
          <a:p>
            <a:pPr marL="468000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Simulation: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https://m-labs.hk/migen/manual/simulation.html</a:t>
            </a:r>
            <a:endParaRPr b="0" lang="en-GB" sz="2800" spc="-1" strike="noStrike">
              <a:latin typeface="Arial"/>
            </a:endParaRPr>
          </a:p>
          <a:p>
            <a:pPr marL="468000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marL="394200" indent="-24408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67000" y="504000"/>
            <a:ext cx="8375400" cy="12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567000" y="1771200"/>
            <a:ext cx="837540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2232000"/>
            <a:ext cx="89982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Cấu trúc của LiteX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Nội dung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buClr>
                <a:srgbClr val="ffffff"/>
              </a:buClr>
              <a:buFont typeface="utkal"/>
              <a:buChar char="୦"/>
              <a:tabLst>
                <a:tab algn="l" pos="342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Migen là gì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utkal"/>
              <a:buChar char="୦"/>
              <a:tabLst>
                <a:tab algn="l" pos="342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Cấu trúc của Migen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utkal"/>
              <a:buChar char="୦"/>
              <a:tabLst>
                <a:tab algn="l" pos="342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Demo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Cấu trúc của LiteX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32000" y="900000"/>
            <a:ext cx="741492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LiteX sử dụng migen để tạo thêm các công cụ để xây dựng các thiết kế phức tạp hơn, bao gồm:</a:t>
            </a:r>
            <a:endParaRPr b="0" lang="en-GB" sz="2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Thiết lập constraint và kết nối fpga toolchain để build bitstream</a:t>
            </a:r>
            <a:endParaRPr b="0" lang="en-GB" sz="2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Thiết kế custom ip cho SoC</a:t>
            </a:r>
            <a:endParaRPr b="0" lang="en-GB" sz="2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Thiết kế công cụ debug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marL="394200" indent="-244080">
              <a:lnSpc>
                <a:spcPct val="10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Cấu trúc của LiteX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47400" y="864000"/>
            <a:ext cx="865152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ymbol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Design flow:</a:t>
            </a:r>
            <a:endParaRPr b="0" lang="en-GB" sz="2400" spc="-1" strike="noStrike">
              <a:latin typeface="Arial"/>
            </a:endParaRPr>
          </a:p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Mô tả thiết kế bằng migen và liteX IP (Module)</a:t>
            </a:r>
            <a:endParaRPr b="0" lang="en-GB" sz="1800" spc="-1" strike="noStrike">
              <a:latin typeface="Arial"/>
            </a:endParaRPr>
          </a:p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Mô tả cấu trúc triển khai trên phần cứng (FPGA) (Platform)</a:t>
            </a:r>
            <a:endParaRPr b="0" lang="en-GB" sz="1800" spc="-1" strike="noStrike">
              <a:latin typeface="Arial"/>
            </a:endParaRPr>
          </a:p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Chạy hàm build() để biên dịch cấu trúc phần cứng, bao gồm:</a:t>
            </a:r>
            <a:endParaRPr b="0" lang="en-GB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Dịch thiết kế thành file verilog</a:t>
            </a:r>
            <a:endParaRPr b="0" lang="en-GB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Tạo ra file top.xdc xác định pinout, clocks, constraint,…</a:t>
            </a:r>
            <a:endParaRPr b="0" lang="en-GB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Nếu CPU được cấu hình, build BIOS binary để tích hợp vào thiết kế</a:t>
            </a:r>
            <a:endParaRPr b="0" lang="en-GB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Nếu toolchain (vivado/quartus) được cấu hình, tạo file top.tcl để tổng hợp thiết kế bằng toolchain</a:t>
            </a:r>
            <a:endParaRPr b="0" lang="en-GB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Tổng hợp thiết kế</a:t>
            </a:r>
            <a:endParaRPr b="0" lang="en-GB" sz="1800" spc="-1" strike="noStrike">
              <a:latin typeface="Arial"/>
            </a:endParaRPr>
          </a:p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Build firmware binary</a:t>
            </a:r>
            <a:endParaRPr b="0" lang="en-GB" sz="1800" spc="-1" strike="noStrike">
              <a:latin typeface="Arial"/>
            </a:endParaRPr>
          </a:p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Tải bitstream top,bit lên FPGA (thông qua jtag bằng openocd)</a:t>
            </a:r>
            <a:endParaRPr b="0" lang="en-GB" sz="1800" spc="-1" strike="noStrike">
              <a:latin typeface="Arial"/>
            </a:endParaRPr>
          </a:p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Tải firmware.bin lên FPGA (thông qua UART/Ethernet) và tương tác với CPU</a:t>
            </a:r>
            <a:endParaRPr b="0" lang="en-GB" sz="1800" spc="-1" strike="noStrike">
              <a:latin typeface="Arial"/>
            </a:endParaRPr>
          </a:p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Tìm và sửa lỗi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buSzPct val="100014"/>
              <a:buBlip>
                <a:blip r:embed="rId1"/>
              </a:buBlip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LiteX đươc xây dựng dựa trên Migen</a:t>
            </a:r>
            <a:endParaRPr b="0" lang="en-GB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SzPct val="100014"/>
              <a:buBlip>
                <a:blip r:embed="rId2"/>
              </a:buBlip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Migen là công cụ thiết kế số tự động được viết bằng python. </a:t>
            </a:r>
            <a:endParaRPr b="0" lang="en-GB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SzPct val="100014"/>
              <a:buBlip>
                <a:blip r:embed="rId3"/>
              </a:buBlip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Thiết kế số thông qua Migen sẽ tạo ra verilog netlist, sau đó có thể tổng hợp cho FPGA bằng phần mềm tổng hợp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360" y="8028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Migen là gì?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04000" y="1326600"/>
            <a:ext cx="9069840" cy="36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buClr>
                <a:srgbClr val="ffffff"/>
              </a:buClr>
              <a:buFont typeface="utk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Migen được cài đặt và tích hợp vào Litex</a:t>
            </a:r>
            <a:endParaRPr b="0" lang="en-GB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utk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Yêu cầu Python3.5, có thể chạy được trên linux/window</a:t>
            </a:r>
            <a:endParaRPr b="0" lang="en-GB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utk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Cần cài đặt phần mềm tổng hợp (Vivado/Quartus…)</a:t>
            </a:r>
            <a:endParaRPr b="0" lang="en-GB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utk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Cần cài đặt gcc cross-compiler (tùy theo softcore CPU)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35360" y="8028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Cài đặt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Ý tưởng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504000" y="1326600"/>
            <a:ext cx="9069840" cy="36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buClr>
                <a:srgbClr val="ffffff"/>
              </a:buClr>
              <a:buFont typeface="utk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Giảm thiểu việc lặp lại thủ công của các ngôn ngữ mô tả phần cứng (HDL)</a:t>
            </a:r>
            <a:endParaRPr b="0" lang="en-GB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utk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Cải thiện các hạn chế của HDL như:</a:t>
            </a:r>
            <a:endParaRPr b="0" lang="en-GB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Tăng tính linh hoạt của các module/bus interconnect</a:t>
            </a:r>
            <a:endParaRPr b="0" lang="en-GB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Tự động hóa việc thiết kế register block</a:t>
            </a:r>
            <a:endParaRPr b="0" lang="en-GB" sz="2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Giảm thiểu dư thừa (redundancy) và lỗi thủ công với các thiết kế phức tạp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936000"/>
            <a:ext cx="906984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2200">
              <a:lnSpc>
                <a:spcPct val="100000"/>
              </a:lnSpc>
              <a:buClr>
                <a:srgbClr val="ffffff"/>
              </a:buClr>
              <a:buFont typeface="utk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Mô tả thiết kế số bằng python, sử dụng lớp và phương thức hướng đối tượng để tạo ra sơ đồ thiết kế </a:t>
            </a:r>
            <a:endParaRPr b="0" lang="en-GB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utk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Khi mô tả thiết kế, lớp cơ bản là Module. Trong Module bao gồm 5 yếu tố để mô tả phần cứng:</a:t>
            </a:r>
            <a:endParaRPr b="0" lang="en-GB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Comb: mô tả mạch tổ hợp</a:t>
            </a:r>
            <a:endParaRPr b="0" lang="en-GB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Sync: mô tả mạch tuần tự</a:t>
            </a:r>
            <a:endParaRPr b="0" lang="en-GB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Submodules: phân cấp thiết kế</a:t>
            </a:r>
            <a:endParaRPr b="0" lang="en-GB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Specials: các yếu tố khác </a:t>
            </a:r>
            <a:endParaRPr b="0" lang="en-GB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ClockDomains: phân biệt miền clock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008000"/>
            <a:ext cx="9069840" cy="40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FreeMono"/>
              <a:buChar char="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ác yếu tố này được khai báo là 1 list trong python, thiết kế đc mô tả bằng cách thêm các phần tử vào list tương ứng. Các phần tử thường được sử dụng:</a:t>
            </a:r>
            <a:endParaRPr b="0" lang="en-GB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Signal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()</a:t>
            </a:r>
            <a:endParaRPr b="0" lang="en-GB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Instanc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e()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FreeMono"/>
              <a:buChar char="⎼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Signal() giống với wire trong Verilog. </a:t>
            </a:r>
            <a:endParaRPr b="0" lang="en-GB" sz="2000" spc="-1" strike="noStrike">
              <a:latin typeface="Arial"/>
            </a:endParaRPr>
          </a:p>
          <a:p>
            <a:pPr marL="432000" indent="-2818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432000" indent="-2818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432000" indent="-2818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432000" indent="-2818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432000" indent="-2818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432000" indent="-2818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432000" indent="-2818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FreeMono"/>
              <a:buChar char="⎼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Instance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() cho phép thêm submodule được viết bằng Verilog/VHDL vào thiết kế</a:t>
            </a:r>
            <a:endParaRPr b="0" lang="en-GB" sz="2000" spc="-1" strike="noStrike">
              <a:latin typeface="Arial"/>
            </a:endParaRPr>
          </a:p>
          <a:p>
            <a:pPr marL="432000" indent="-2818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432000" indent="-2818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999000" y="2757960"/>
          <a:ext cx="4420440" cy="1392840"/>
        </p:xfrm>
        <a:graphic>
          <a:graphicData uri="http://schemas.openxmlformats.org/drawingml/2006/table">
            <a:tbl>
              <a:tblPr/>
              <a:tblGrid>
                <a:gridCol w="2210400"/>
                <a:gridCol w="22104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9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Migen</a:t>
                      </a: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9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Verilog</a:t>
                      </a: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0224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pic>
        <p:nvPicPr>
          <p:cNvPr id="101" name="Google Shape;182;p47" descr=""/>
          <p:cNvPicPr/>
          <p:nvPr/>
        </p:nvPicPr>
        <p:blipFill>
          <a:blip r:embed="rId1"/>
          <a:stretch/>
        </p:blipFill>
        <p:spPr>
          <a:xfrm>
            <a:off x="1440000" y="3240000"/>
            <a:ext cx="1570320" cy="79884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183;p47" descr=""/>
          <p:cNvPicPr/>
          <p:nvPr/>
        </p:nvPicPr>
        <p:blipFill>
          <a:blip r:embed="rId2"/>
          <a:stretch/>
        </p:blipFill>
        <p:spPr>
          <a:xfrm>
            <a:off x="3600000" y="3240000"/>
            <a:ext cx="1618200" cy="73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080000"/>
            <a:ext cx="3670920" cy="38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Comb</a:t>
            </a:r>
            <a:endParaRPr b="0" lang="en-GB" sz="26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⎼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Comb là list các khối mạch tổ hợp trong thiết kế.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⎼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Để thêm các phần tử vào list comb, ta dùng cú pháp của python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⎼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Chú ý: toán tử = trong Verilog được thay bằng .eq(signal()) trong Migen. Các toàn tử khác có thể dùng cú pháp của python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105" name="Table 3"/>
          <p:cNvGraphicFramePr/>
          <p:nvPr/>
        </p:nvGraphicFramePr>
        <p:xfrm>
          <a:off x="4276080" y="1093320"/>
          <a:ext cx="5558040" cy="2665440"/>
        </p:xfrm>
        <a:graphic>
          <a:graphicData uri="http://schemas.openxmlformats.org/drawingml/2006/table">
            <a:tbl>
              <a:tblPr/>
              <a:tblGrid>
                <a:gridCol w="2779200"/>
                <a:gridCol w="2779200"/>
              </a:tblGrid>
              <a:tr h="496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9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Migen</a:t>
                      </a: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9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Verilog</a:t>
                      </a: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169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pic>
        <p:nvPicPr>
          <p:cNvPr id="106" name="Google Shape;191;p48" descr=""/>
          <p:cNvPicPr/>
          <p:nvPr/>
        </p:nvPicPr>
        <p:blipFill>
          <a:blip r:embed="rId1"/>
          <a:stretch/>
        </p:blipFill>
        <p:spPr>
          <a:xfrm>
            <a:off x="4536000" y="1704600"/>
            <a:ext cx="2304000" cy="189432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192;p48" descr=""/>
          <p:cNvPicPr/>
          <p:nvPr/>
        </p:nvPicPr>
        <p:blipFill>
          <a:blip r:embed="rId2"/>
          <a:stretch/>
        </p:blipFill>
        <p:spPr>
          <a:xfrm>
            <a:off x="7200000" y="1678320"/>
            <a:ext cx="2561040" cy="16275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4320000" y="3888000"/>
            <a:ext cx="3310920" cy="167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Ngôn ngữ” Migen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720" y="1091880"/>
            <a:ext cx="3511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51440" indent="-341640">
              <a:lnSpc>
                <a:spcPct val="100000"/>
              </a:lnSpc>
              <a:buClr>
                <a:srgbClr val="ffffff"/>
              </a:buClr>
              <a:buFont typeface="StarSymbol"/>
              <a:buAutoNum type="arabicPeriod" startAt="2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Sync</a:t>
            </a:r>
            <a:endParaRPr b="0" lang="en-GB" sz="28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⎼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Sync là list các khối mạch tuần tự trong thiết kế. Các phần tử trong sync sẽ tự động được gắn vào 1 ff với clock</a:t>
            </a:r>
            <a:endParaRPr b="0" lang="en-GB" sz="18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⎼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Để thêm các phần tử vào list sync, ta dùng cú pháp của python</a:t>
            </a:r>
            <a:endParaRPr b="0" lang="en-GB" sz="18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⎼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Tất cả tín hiệu được ghi lại tại sườn dương của clock</a:t>
            </a:r>
            <a:endParaRPr b="0" lang="en-GB" sz="1800" spc="-1" strike="noStrike">
              <a:latin typeface="Arial"/>
            </a:endParaRPr>
          </a:p>
          <a:p>
            <a:pPr marL="394200" indent="-284400">
              <a:lnSpc>
                <a:spcPct val="100000"/>
              </a:lnSpc>
              <a:buClr>
                <a:srgbClr val="ffffff"/>
              </a:buClr>
              <a:buFont typeface="utkal"/>
              <a:buChar char="⎼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Trong trường hợp thiết kế sử dụng nhiều clock khác nhau, có thể khai báo cụ thể tín hiệu sử dụng clock nào (sẽ nói trong ClockDomain())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4100400" y="1091880"/>
          <a:ext cx="5910840" cy="2665440"/>
        </p:xfrm>
        <a:graphic>
          <a:graphicData uri="http://schemas.openxmlformats.org/drawingml/2006/table">
            <a:tbl>
              <a:tblPr/>
              <a:tblGrid>
                <a:gridCol w="2779200"/>
                <a:gridCol w="3132000"/>
              </a:tblGrid>
              <a:tr h="496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9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Migen</a:t>
                      </a: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9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Verilog</a:t>
                      </a:r>
                      <a:endParaRPr b="0" lang="en-GB" sz="149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169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pic>
        <p:nvPicPr>
          <p:cNvPr id="112" name="Google Shape;200;p49" descr=""/>
          <p:cNvPicPr/>
          <p:nvPr/>
        </p:nvPicPr>
        <p:blipFill>
          <a:blip r:embed="rId1"/>
          <a:stretch/>
        </p:blipFill>
        <p:spPr>
          <a:xfrm>
            <a:off x="4313880" y="1678320"/>
            <a:ext cx="2418120" cy="171324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201;p49" descr=""/>
          <p:cNvPicPr/>
          <p:nvPr/>
        </p:nvPicPr>
        <p:blipFill>
          <a:blip r:embed="rId2"/>
          <a:stretch/>
        </p:blipFill>
        <p:spPr>
          <a:xfrm>
            <a:off x="6946920" y="1678320"/>
            <a:ext cx="2970720" cy="169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9A1DFD0ED014681E8522776672ACF" ma:contentTypeVersion="8" ma:contentTypeDescription="Create a new document." ma:contentTypeScope="" ma:versionID="164f830a240ae2ef7a82935aefc66682">
  <xsd:schema xmlns:xsd="http://www.w3.org/2001/XMLSchema" xmlns:xs="http://www.w3.org/2001/XMLSchema" xmlns:p="http://schemas.microsoft.com/office/2006/metadata/properties" xmlns:ns2="71bc3fb7-42b7-4f2f-af6a-22b9e528cac0" targetNamespace="http://schemas.microsoft.com/office/2006/metadata/properties" ma:root="true" ma:fieldsID="293f3720069010c9b9e66e53c1388acb" ns2:_="">
    <xsd:import namespace="71bc3fb7-42b7-4f2f-af6a-22b9e528c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bc3fb7-42b7-4f2f-af6a-22b9e528c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6C846F-BC39-4984-A637-B00EC8BCFB4C}"/>
</file>

<file path=customXml/itemProps2.xml><?xml version="1.0" encoding="utf-8"?>
<ds:datastoreItem xmlns:ds="http://schemas.openxmlformats.org/officeDocument/2006/customXml" ds:itemID="{EE08A7D1-E99D-4E4B-A2DE-ED7F8B1DD573}"/>
</file>

<file path=customXml/itemProps3.xml><?xml version="1.0" encoding="utf-8"?>
<ds:datastoreItem xmlns:ds="http://schemas.openxmlformats.org/officeDocument/2006/customXml" ds:itemID="{8DBDDDBD-C206-43FE-8324-F2AD5AC1A18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21</cp:revision>
  <dcterms:created xsi:type="dcterms:W3CDTF">2022-05-11T16:22:07Z</dcterms:created>
  <dcterms:modified xsi:type="dcterms:W3CDTF">2022-05-12T20:19:35Z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0x0101004749A1DFD0ED014681E8522776672ACF</vt:lpwstr>
  </property>
</Properties>
</file>