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9"/>
  </p:notesMasterIdLst>
  <p:sldIdLst>
    <p:sldId id="308" r:id="rId2"/>
    <p:sldId id="297" r:id="rId3"/>
    <p:sldId id="299" r:id="rId4"/>
    <p:sldId id="300" r:id="rId5"/>
    <p:sldId id="25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1" r:id="rId14"/>
    <p:sldId id="309" r:id="rId15"/>
    <p:sldId id="295" r:id="rId16"/>
    <p:sldId id="312" r:id="rId17"/>
    <p:sldId id="293" r:id="rId18"/>
    <p:sldId id="292" r:id="rId19"/>
    <p:sldId id="313" r:id="rId20"/>
    <p:sldId id="314" r:id="rId21"/>
    <p:sldId id="315" r:id="rId22"/>
    <p:sldId id="316" r:id="rId23"/>
    <p:sldId id="331" r:id="rId24"/>
    <p:sldId id="318" r:id="rId25"/>
    <p:sldId id="319" r:id="rId26"/>
    <p:sldId id="320" r:id="rId27"/>
    <p:sldId id="321" r:id="rId28"/>
    <p:sldId id="323" r:id="rId29"/>
    <p:sldId id="322" r:id="rId30"/>
    <p:sldId id="324" r:id="rId31"/>
    <p:sldId id="326" r:id="rId32"/>
    <p:sldId id="325" r:id="rId33"/>
    <p:sldId id="327" r:id="rId34"/>
    <p:sldId id="328" r:id="rId35"/>
    <p:sldId id="329" r:id="rId36"/>
    <p:sldId id="330" r:id="rId37"/>
    <p:sldId id="283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Muli" panose="020B0604020202020204" charset="0"/>
      <p:regular r:id="rId46"/>
      <p:bold r:id="rId47"/>
      <p:italic r:id="rId48"/>
      <p:boldItalic r:id="rId49"/>
    </p:embeddedFont>
    <p:embeddedFont>
      <p:font typeface="Arial Black" panose="020B0A04020102020204" pitchFamily="34" charset="0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6EFCEE5-240E-42DE-BA07-59B399241D69}">
          <p14:sldIdLst>
            <p14:sldId id="308"/>
            <p14:sldId id="297"/>
            <p14:sldId id="299"/>
            <p14:sldId id="300"/>
            <p14:sldId id="259"/>
            <p14:sldId id="301"/>
            <p14:sldId id="302"/>
            <p14:sldId id="303"/>
            <p14:sldId id="304"/>
            <p14:sldId id="305"/>
            <p14:sldId id="306"/>
            <p14:sldId id="307"/>
            <p14:sldId id="311"/>
            <p14:sldId id="309"/>
            <p14:sldId id="295"/>
            <p14:sldId id="312"/>
            <p14:sldId id="293"/>
            <p14:sldId id="292"/>
            <p14:sldId id="313"/>
            <p14:sldId id="314"/>
            <p14:sldId id="315"/>
            <p14:sldId id="316"/>
            <p14:sldId id="331"/>
            <p14:sldId id="318"/>
            <p14:sldId id="319"/>
            <p14:sldId id="320"/>
            <p14:sldId id="321"/>
            <p14:sldId id="323"/>
            <p14:sldId id="322"/>
            <p14:sldId id="324"/>
            <p14:sldId id="326"/>
            <p14:sldId id="325"/>
            <p14:sldId id="327"/>
            <p14:sldId id="328"/>
            <p14:sldId id="329"/>
            <p14:sldId id="33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ức Mạnh Phạm" initials="ĐMP" lastIdx="1" clrIdx="0">
    <p:extLst>
      <p:ext uri="{19B8F6BF-5375-455C-9EA6-DF929625EA0E}">
        <p15:presenceInfo xmlns:p15="http://schemas.microsoft.com/office/powerpoint/2012/main" userId="414c690bb0bd8a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AF4D7-DB01-4D33-921C-9AC30D2A055B}" v="2" dt="2020-10-29T07:17:35.642"/>
  </p1510:revLst>
</p1510:revInfo>
</file>

<file path=ppt/tableStyles.xml><?xml version="1.0" encoding="utf-8"?>
<a:tblStyleLst xmlns:a="http://schemas.openxmlformats.org/drawingml/2006/main" def="{ED257A91-3D0A-4839-8865-AE6372B7FEB7}">
  <a:tblStyle styleId="{ED257A91-3D0A-4839-8865-AE6372B7F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ức Mạnh Phạm" userId="414c690bb0bd8a2a" providerId="LiveId" clId="{18CAF4D7-DB01-4D33-921C-9AC30D2A055B}"/>
    <pc:docChg chg="undo custSel modSld">
      <pc:chgData name="Đức Mạnh Phạm" userId="414c690bb0bd8a2a" providerId="LiveId" clId="{18CAF4D7-DB01-4D33-921C-9AC30D2A055B}" dt="2020-10-29T07:18:21.993" v="16" actId="1076"/>
      <pc:docMkLst>
        <pc:docMk/>
      </pc:docMkLst>
      <pc:sldChg chg="modSp mod">
        <pc:chgData name="Đức Mạnh Phạm" userId="414c690bb0bd8a2a" providerId="LiveId" clId="{18CAF4D7-DB01-4D33-921C-9AC30D2A055B}" dt="2020-10-29T07:18:21.993" v="16" actId="1076"/>
        <pc:sldMkLst>
          <pc:docMk/>
          <pc:sldMk cId="0" sldId="297"/>
        </pc:sldMkLst>
        <pc:spChg chg="mod">
          <ac:chgData name="Đức Mạnh Phạm" userId="414c690bb0bd8a2a" providerId="LiveId" clId="{18CAF4D7-DB01-4D33-921C-9AC30D2A055B}" dt="2020-10-29T07:18:21.993" v="16" actId="1076"/>
          <ac:spMkLst>
            <pc:docMk/>
            <pc:sldMk cId="0" sldId="297"/>
            <ac:spMk id="2" creationId="{F04F78FB-D26C-4EED-A7A3-879D56FE3EF1}"/>
          </ac:spMkLst>
        </pc:spChg>
      </pc:sldChg>
      <pc:sldChg chg="addSp delSp modSp mod">
        <pc:chgData name="Đức Mạnh Phạm" userId="414c690bb0bd8a2a" providerId="LiveId" clId="{18CAF4D7-DB01-4D33-921C-9AC30D2A055B}" dt="2020-10-29T07:17:55.729" v="15" actId="14100"/>
        <pc:sldMkLst>
          <pc:docMk/>
          <pc:sldMk cId="3647999970" sldId="318"/>
        </pc:sldMkLst>
        <pc:picChg chg="del">
          <ac:chgData name="Đức Mạnh Phạm" userId="414c690bb0bd8a2a" providerId="LiveId" clId="{18CAF4D7-DB01-4D33-921C-9AC30D2A055B}" dt="2020-10-29T07:17:19.509" v="5" actId="478"/>
          <ac:picMkLst>
            <pc:docMk/>
            <pc:sldMk cId="3647999970" sldId="318"/>
            <ac:picMk id="2" creationId="{03DB300B-3A0C-43C9-A6F8-61476FEE83A4}"/>
          </ac:picMkLst>
        </pc:picChg>
        <pc:picChg chg="add mod ord">
          <ac:chgData name="Đức Mạnh Phạm" userId="414c690bb0bd8a2a" providerId="LiveId" clId="{18CAF4D7-DB01-4D33-921C-9AC30D2A055B}" dt="2020-10-29T07:17:55.729" v="15" actId="14100"/>
          <ac:picMkLst>
            <pc:docMk/>
            <pc:sldMk cId="3647999970" sldId="318"/>
            <ac:picMk id="3" creationId="{5DDA7902-6567-4396-9BE4-C97BFA6BA752}"/>
          </ac:picMkLst>
        </pc:picChg>
        <pc:picChg chg="mod">
          <ac:chgData name="Đức Mạnh Phạm" userId="414c690bb0bd8a2a" providerId="LiveId" clId="{18CAF4D7-DB01-4D33-921C-9AC30D2A055B}" dt="2020-10-29T07:17:45.087" v="10" actId="1076"/>
          <ac:picMkLst>
            <pc:docMk/>
            <pc:sldMk cId="3647999970" sldId="318"/>
            <ac:picMk id="9" creationId="{51661358-542E-475E-B48F-72B80D842B99}"/>
          </ac:picMkLst>
        </pc:picChg>
      </pc:sldChg>
      <pc:sldChg chg="addSp delSp modSp mod">
        <pc:chgData name="Đức Mạnh Phạm" userId="414c690bb0bd8a2a" providerId="LiveId" clId="{18CAF4D7-DB01-4D33-921C-9AC30D2A055B}" dt="2020-10-29T07:17:02.241" v="4" actId="14100"/>
        <pc:sldMkLst>
          <pc:docMk/>
          <pc:sldMk cId="745057506" sldId="326"/>
        </pc:sldMkLst>
        <pc:picChg chg="del">
          <ac:chgData name="Đức Mạnh Phạm" userId="414c690bb0bd8a2a" providerId="LiveId" clId="{18CAF4D7-DB01-4D33-921C-9AC30D2A055B}" dt="2020-10-29T07:16:55.093" v="0" actId="478"/>
          <ac:picMkLst>
            <pc:docMk/>
            <pc:sldMk cId="745057506" sldId="326"/>
            <ac:picMk id="2" creationId="{50FFC5AA-725F-4689-BD63-27571C9B4D94}"/>
          </ac:picMkLst>
        </pc:picChg>
        <pc:picChg chg="add mod">
          <ac:chgData name="Đức Mạnh Phạm" userId="414c690bb0bd8a2a" providerId="LiveId" clId="{18CAF4D7-DB01-4D33-921C-9AC30D2A055B}" dt="2020-10-29T07:17:02.241" v="4" actId="14100"/>
          <ac:picMkLst>
            <pc:docMk/>
            <pc:sldMk cId="745057506" sldId="326"/>
            <ac:picMk id="3" creationId="{230569D5-F9A5-45EF-9659-953F0737DD2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00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16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48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43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73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325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61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1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96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3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743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1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940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96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28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384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07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5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9445850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9445850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47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633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6dc4b7341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6dc4b7341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4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36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 rot="8778896" flipH="1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 rot="8778896" flipH="1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rot="8778896" flipH="1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 rot="8778896" flipH="1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Test-case.xls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QLTD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049920" y="1762310"/>
            <a:ext cx="6424500" cy="1966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400" spc="25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MÔN KỸ THUẬT PHẦN MỀM</a:t>
            </a:r>
            <a:r>
              <a:rPr lang="en-US" sz="1800" b="1" kern="1400" spc="2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b="1" kern="1400" spc="25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kern="1400" spc="2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  <a:r>
              <a:rPr lang="en-US" sz="1600" kern="1400" spc="25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br>
              <a:rPr lang="en-US" sz="1600" kern="1400" spc="25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kern="1400" spc="25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</a:t>
            </a:r>
            <a:r>
              <a:rPr lang="en-US" sz="1600" kern="1400" spc="2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1600" kern="1400" spc="25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UẢN LÝ CỬA HÀNG BÁN ĐIỆN THOẠI IPHONE</a:t>
            </a:r>
          </a:p>
        </p:txBody>
      </p:sp>
      <p:sp>
        <p:nvSpPr>
          <p:cNvPr id="294" name="Google Shape;294;p42"/>
          <p:cNvSpPr txBox="1"/>
          <p:nvPr/>
        </p:nvSpPr>
        <p:spPr>
          <a:xfrm>
            <a:off x="7771942" y="4306763"/>
            <a:ext cx="1404955" cy="61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5E85B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 Black"/>
              </a:rPr>
              <a:t>Nhóm</a:t>
            </a:r>
            <a:r>
              <a:rPr lang="en-US" dirty="0">
                <a:solidFill>
                  <a:srgbClr val="5E85B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 Black"/>
              </a:rPr>
              <a:t> 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E85B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 Black"/>
              </a:rPr>
              <a:t>   PT-15308UD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4A562B-7A18-4C9F-B85C-EF12A9BC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40" y="303974"/>
            <a:ext cx="1470209" cy="501860"/>
          </a:xfrm>
          <a:prstGeom prst="rect">
            <a:avLst/>
          </a:prstGeom>
        </p:spPr>
      </p:pic>
      <p:sp>
        <p:nvSpPr>
          <p:cNvPr id="9" name="Google Shape;294;p42">
            <a:extLst>
              <a:ext uri="{FF2B5EF4-FFF2-40B4-BE49-F238E27FC236}">
                <a16:creationId xmlns:a16="http://schemas.microsoft.com/office/drawing/2014/main" id="{EB990216-E84A-494F-ACE0-717EE8831305}"/>
              </a:ext>
            </a:extLst>
          </p:cNvPr>
          <p:cNvSpPr txBox="1"/>
          <p:nvPr/>
        </p:nvSpPr>
        <p:spPr>
          <a:xfrm>
            <a:off x="3125442" y="451300"/>
            <a:ext cx="4582739" cy="48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 Black"/>
              </a:rPr>
              <a:t>CAO ĐẲNG THỰC HÀNH FPT POLYTECHNIC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77F33CB6-7597-4054-9434-2A69C7364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79" y="4226080"/>
            <a:ext cx="335369" cy="613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73965" y="2780352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vi-VN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</a:t>
            </a:r>
            <a:r>
              <a:rPr lang="vi-VN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rã</a:t>
            </a:r>
            <a: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</a:t>
            </a:r>
            <a:r>
              <a:rPr lang="vi-VN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vi-VN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61684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314013" y="365973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3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3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3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128197"/>
              </p:ext>
            </p:extLst>
          </p:nvPr>
        </p:nvGraphicFramePr>
        <p:xfrm>
          <a:off x="1140118" y="1304645"/>
          <a:ext cx="6134741" cy="399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8391747" imgH="6143566" progId="Visio.Drawing.15">
                  <p:embed/>
                </p:oleObj>
              </mc:Choice>
              <mc:Fallback>
                <p:oleObj name="Visio" r:id="rId4" imgW="8391747" imgH="6143566" progId="Visio.Drawing.15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118" y="1304645"/>
                        <a:ext cx="6134741" cy="3993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37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6442" y="314081"/>
            <a:ext cx="5388420" cy="4802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8A0365-1E2D-4C17-B975-350F0334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35" y="368185"/>
            <a:ext cx="8460000" cy="5727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case </a:t>
            </a:r>
            <a:r>
              <a:rPr lang="en-US" sz="320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endParaRPr lang="en-US" sz="320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602;p56">
            <a:extLst>
              <a:ext uri="{FF2B5EF4-FFF2-40B4-BE49-F238E27FC236}">
                <a16:creationId xmlns:a16="http://schemas.microsoft.com/office/drawing/2014/main" id="{7AF65F79-C672-4DA1-8F18-ED7D3660F8A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6" name="Google Shape;603;p56">
              <a:extLst>
                <a:ext uri="{FF2B5EF4-FFF2-40B4-BE49-F238E27FC236}">
                  <a16:creationId xmlns:a16="http://schemas.microsoft.com/office/drawing/2014/main" id="{50ABECC4-D96A-4F2E-948D-8B33301835DC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4;p56">
              <a:extLst>
                <a:ext uri="{FF2B5EF4-FFF2-40B4-BE49-F238E27FC236}">
                  <a16:creationId xmlns:a16="http://schemas.microsoft.com/office/drawing/2014/main" id="{98937CE4-68D0-4420-B809-C5B89A7263A1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5;p56">
              <a:extLst>
                <a:ext uri="{FF2B5EF4-FFF2-40B4-BE49-F238E27FC236}">
                  <a16:creationId xmlns:a16="http://schemas.microsoft.com/office/drawing/2014/main" id="{28D44E7D-F58D-4B27-B208-D0D0B32F01F3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977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0365-1E2D-4C17-B975-350F0334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442144"/>
            <a:ext cx="84600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case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9023A-2435-4779-9773-51E46C14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0" y="941294"/>
            <a:ext cx="7349996" cy="4127715"/>
          </a:xfrm>
          <a:prstGeom prst="rect">
            <a:avLst/>
          </a:prstGeom>
        </p:spPr>
      </p:pic>
      <p:grpSp>
        <p:nvGrpSpPr>
          <p:cNvPr id="6" name="Google Shape;602;p56">
            <a:extLst>
              <a:ext uri="{FF2B5EF4-FFF2-40B4-BE49-F238E27FC236}">
                <a16:creationId xmlns:a16="http://schemas.microsoft.com/office/drawing/2014/main" id="{59AD988D-BB75-4A5D-A5C8-52267FED94E5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7" name="Google Shape;603;p56">
              <a:extLst>
                <a:ext uri="{FF2B5EF4-FFF2-40B4-BE49-F238E27FC236}">
                  <a16:creationId xmlns:a16="http://schemas.microsoft.com/office/drawing/2014/main" id="{D5D057E5-D387-4321-88D0-84F0BDB64B6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56">
              <a:extLst>
                <a:ext uri="{FF2B5EF4-FFF2-40B4-BE49-F238E27FC236}">
                  <a16:creationId xmlns:a16="http://schemas.microsoft.com/office/drawing/2014/main" id="{F5278B81-D3B1-4832-98B7-1FCEB7C2925B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5;p56">
              <a:extLst>
                <a:ext uri="{FF2B5EF4-FFF2-40B4-BE49-F238E27FC236}">
                  <a16:creationId xmlns:a16="http://schemas.microsoft.com/office/drawing/2014/main" id="{7F39A8F7-B8C5-49F6-BC18-4DD84C0EB431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68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0365-1E2D-4C17-B975-350F0334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7" y="1210739"/>
            <a:ext cx="8460000" cy="5727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 case </a:t>
            </a:r>
            <a:r>
              <a:rPr lang="en-US" sz="2400" b="1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uản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case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sz="24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69999-6357-48BF-8175-FCD03DD00F68}"/>
              </a:ext>
            </a:extLst>
          </p:cNvPr>
          <p:cNvSpPr txBox="1">
            <a:spLocks/>
          </p:cNvSpPr>
          <p:nvPr/>
        </p:nvSpPr>
        <p:spPr>
          <a:xfrm>
            <a:off x="252352" y="45546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 case </a:t>
            </a:r>
            <a:r>
              <a:rPr lang="en-US" sz="2400" b="1" err="1"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endParaRPr lang="en-US" sz="2400" b="1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6AAEF-E518-4CB7-A703-1EBD773B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9" y="1916206"/>
            <a:ext cx="3967266" cy="25246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037D3D-D500-419E-B8DC-7AF27CDA25CB}"/>
              </a:ext>
            </a:extLst>
          </p:cNvPr>
          <p:cNvCxnSpPr/>
          <p:nvPr/>
        </p:nvCxnSpPr>
        <p:spPr>
          <a:xfrm>
            <a:off x="4370294" y="1116106"/>
            <a:ext cx="47065" cy="359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505ADE9-C554-47CE-8D9E-D631504D6D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82018" y="2373000"/>
            <a:ext cx="4184643" cy="2333471"/>
          </a:xfrm>
          <a:prstGeom prst="rect">
            <a:avLst/>
          </a:prstGeom>
        </p:spPr>
      </p:pic>
      <p:grpSp>
        <p:nvGrpSpPr>
          <p:cNvPr id="17" name="Google Shape;602;p56">
            <a:extLst>
              <a:ext uri="{FF2B5EF4-FFF2-40B4-BE49-F238E27FC236}">
                <a16:creationId xmlns:a16="http://schemas.microsoft.com/office/drawing/2014/main" id="{EB086D98-F830-4800-94F9-EB32B8A8680B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8" name="Google Shape;603;p56">
              <a:extLst>
                <a:ext uri="{FF2B5EF4-FFF2-40B4-BE49-F238E27FC236}">
                  <a16:creationId xmlns:a16="http://schemas.microsoft.com/office/drawing/2014/main" id="{CFCE31AA-E479-4966-B104-8734FF098921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4;p56">
              <a:extLst>
                <a:ext uri="{FF2B5EF4-FFF2-40B4-BE49-F238E27FC236}">
                  <a16:creationId xmlns:a16="http://schemas.microsoft.com/office/drawing/2014/main" id="{31E1B383-BEFB-4468-A417-A19F15325234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5;p56">
              <a:extLst>
                <a:ext uri="{FF2B5EF4-FFF2-40B4-BE49-F238E27FC236}">
                  <a16:creationId xmlns:a16="http://schemas.microsoft.com/office/drawing/2014/main" id="{BB6A5BD6-F29B-423D-A8D3-937849F6A5CC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426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0365-1E2D-4C17-B975-350F0334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7" y="1210739"/>
            <a:ext cx="8460000" cy="5727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 case </a:t>
            </a:r>
            <a:r>
              <a:rPr lang="en-US" sz="2400" b="1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uản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Use case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endParaRPr lang="en-US" sz="24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64" y="2025183"/>
            <a:ext cx="4099905" cy="23720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069999-6357-48BF-8175-FCD03DD00F68}"/>
              </a:ext>
            </a:extLst>
          </p:cNvPr>
          <p:cNvSpPr txBox="1">
            <a:spLocks/>
          </p:cNvSpPr>
          <p:nvPr/>
        </p:nvSpPr>
        <p:spPr>
          <a:xfrm>
            <a:off x="252352" y="455462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2800" b="0" i="0" u="none" strike="noStrike" cap="none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 case </a:t>
            </a:r>
            <a:r>
              <a:rPr lang="en-US" sz="2400" b="1" err="1"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endParaRPr lang="en-US" sz="2400" b="1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DE11C-96CD-4058-B026-FEB65CE03B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5789" y="2025183"/>
            <a:ext cx="4436740" cy="17744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33D69A-E67F-42A1-9056-0DC7CFBD1C16}"/>
              </a:ext>
            </a:extLst>
          </p:cNvPr>
          <p:cNvCxnSpPr/>
          <p:nvPr/>
        </p:nvCxnSpPr>
        <p:spPr>
          <a:xfrm>
            <a:off x="4446969" y="1210739"/>
            <a:ext cx="64519" cy="3233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oogle Shape;602;p56">
            <a:extLst>
              <a:ext uri="{FF2B5EF4-FFF2-40B4-BE49-F238E27FC236}">
                <a16:creationId xmlns:a16="http://schemas.microsoft.com/office/drawing/2014/main" id="{AE301570-A073-4E0D-97F1-B1863B644146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6" name="Google Shape;603;p56">
              <a:extLst>
                <a:ext uri="{FF2B5EF4-FFF2-40B4-BE49-F238E27FC236}">
                  <a16:creationId xmlns:a16="http://schemas.microsoft.com/office/drawing/2014/main" id="{8D16CDE8-AC1E-4DC0-A7A6-2AF7812B7632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4;p56">
              <a:extLst>
                <a:ext uri="{FF2B5EF4-FFF2-40B4-BE49-F238E27FC236}">
                  <a16:creationId xmlns:a16="http://schemas.microsoft.com/office/drawing/2014/main" id="{9863CDCC-8D72-446C-970B-83E2EBBD7886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5;p56">
              <a:extLst>
                <a:ext uri="{FF2B5EF4-FFF2-40B4-BE49-F238E27FC236}">
                  <a16:creationId xmlns:a16="http://schemas.microsoft.com/office/drawing/2014/main" id="{E363B222-4E0E-4D75-B20B-3FFF113FA185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37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73965" y="2780352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r>
              <a:rPr lang="en-US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br>
              <a:rPr lang="en-US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r>
              <a:rPr lang="en-US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sz="3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4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21" y="720559"/>
            <a:ext cx="6029131" cy="4288848"/>
          </a:xfrm>
          <a:prstGeom prst="rect">
            <a:avLst/>
          </a:prstGeom>
        </p:spPr>
      </p:pic>
      <p:sp>
        <p:nvSpPr>
          <p:cNvPr id="580" name="Google Shape;580;p56"/>
          <p:cNvSpPr txBox="1">
            <a:spLocks noGrp="1"/>
          </p:cNvSpPr>
          <p:nvPr>
            <p:ph type="title"/>
          </p:nvPr>
        </p:nvSpPr>
        <p:spPr>
          <a:xfrm>
            <a:off x="370483" y="3688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en-US" sz="36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21" name="Google Shape;602;p56">
            <a:extLst>
              <a:ext uri="{FF2B5EF4-FFF2-40B4-BE49-F238E27FC236}">
                <a16:creationId xmlns:a16="http://schemas.microsoft.com/office/drawing/2014/main" id="{08520176-7D0A-437A-9A69-9AAE672C4554}"/>
              </a:ext>
            </a:extLst>
          </p:cNvPr>
          <p:cNvGrpSpPr/>
          <p:nvPr/>
        </p:nvGrpSpPr>
        <p:grpSpPr>
          <a:xfrm rot="5400000">
            <a:off x="8669717" y="83674"/>
            <a:ext cx="278152" cy="345818"/>
            <a:chOff x="0" y="46600"/>
            <a:chExt cx="3121800" cy="5004600"/>
          </a:xfrm>
        </p:grpSpPr>
        <p:sp>
          <p:nvSpPr>
            <p:cNvPr id="22" name="Google Shape;603;p56">
              <a:extLst>
                <a:ext uri="{FF2B5EF4-FFF2-40B4-BE49-F238E27FC236}">
                  <a16:creationId xmlns:a16="http://schemas.microsoft.com/office/drawing/2014/main" id="{9994D856-BA34-429B-9991-0EC92ECD97EF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4;p56">
              <a:extLst>
                <a:ext uri="{FF2B5EF4-FFF2-40B4-BE49-F238E27FC236}">
                  <a16:creationId xmlns:a16="http://schemas.microsoft.com/office/drawing/2014/main" id="{F2B5A6BC-9653-420B-ACA6-74D338387E7F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5;p56">
              <a:extLst>
                <a:ext uri="{FF2B5EF4-FFF2-40B4-BE49-F238E27FC236}">
                  <a16:creationId xmlns:a16="http://schemas.microsoft.com/office/drawing/2014/main" id="{616D1CA9-2480-4157-9D70-F297E4CAFC1D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26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A12ED-2554-4CF5-BF9A-F20A34C2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209" y="1369255"/>
            <a:ext cx="2353079" cy="37742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4" y="1371568"/>
            <a:ext cx="3160058" cy="3771932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70483" y="3688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en-US" sz="36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483" y="1171513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CBE99-9218-4E8C-92DF-E23910B4C6B8}"/>
              </a:ext>
            </a:extLst>
          </p:cNvPr>
          <p:cNvSpPr txBox="1"/>
          <p:nvPr/>
        </p:nvSpPr>
        <p:spPr>
          <a:xfrm>
            <a:off x="4799049" y="1171513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314A88-8438-4FE7-9638-9C3FD8EC4167}"/>
              </a:ext>
            </a:extLst>
          </p:cNvPr>
          <p:cNvCxnSpPr/>
          <p:nvPr/>
        </p:nvCxnSpPr>
        <p:spPr>
          <a:xfrm>
            <a:off x="4349710" y="1369255"/>
            <a:ext cx="47065" cy="359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1722464B-DD84-4C89-B0D7-6DE5EDCDA264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95C9B83D-37EB-4958-95D4-3DA4ABF9E0FC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317E3C66-F03A-4759-A4F9-EE4D12B1431D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C8C0C5AD-BEF1-4B22-990F-063895A5DD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280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18677-BAFE-4A55-8422-29602904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25" y="1102899"/>
            <a:ext cx="4367412" cy="3945730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70483" y="3688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en-US" sz="36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483" y="1171513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478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F4A335D0-BDBC-428B-B080-464141DB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71" y="1312568"/>
            <a:ext cx="3475445" cy="23147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44670" y="1247591"/>
            <a:ext cx="4829723" cy="300932"/>
            <a:chOff x="814936" y="570335"/>
            <a:chExt cx="4829723" cy="300932"/>
          </a:xfrm>
        </p:grpSpPr>
        <p:grpSp>
          <p:nvGrpSpPr>
            <p:cNvPr id="40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41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GVHD: </a:t>
              </a:r>
              <a:r>
                <a:rPr lang="en-US" b="1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Trần</a:t>
              </a:r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 Thanh Long</a:t>
              </a:r>
              <a:endPara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uli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76406" y="2019008"/>
            <a:ext cx="4829723" cy="300932"/>
            <a:chOff x="814936" y="570335"/>
            <a:chExt cx="4829723" cy="300932"/>
          </a:xfrm>
        </p:grpSpPr>
        <p:grpSp>
          <p:nvGrpSpPr>
            <p:cNvPr id="49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51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2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0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Nguyễn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 Đức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Trung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 - PH10309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ul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6406" y="4086394"/>
            <a:ext cx="4829723" cy="300932"/>
            <a:chOff x="814936" y="570335"/>
            <a:chExt cx="4829723" cy="300932"/>
          </a:xfrm>
        </p:grpSpPr>
        <p:grpSp>
          <p:nvGrpSpPr>
            <p:cNvPr id="55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57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8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9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6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Cao Việt Hoàng - PH11170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76406" y="3708993"/>
            <a:ext cx="4829723" cy="300932"/>
            <a:chOff x="814936" y="570335"/>
            <a:chExt cx="4829723" cy="300932"/>
          </a:xfrm>
        </p:grpSpPr>
        <p:grpSp>
          <p:nvGrpSpPr>
            <p:cNvPr id="61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63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2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Nguyễn Văn Hải - PH12485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8016" y="3316466"/>
            <a:ext cx="4829723" cy="300932"/>
            <a:chOff x="814936" y="570335"/>
            <a:chExt cx="4829723" cy="300932"/>
          </a:xfrm>
        </p:grpSpPr>
        <p:grpSp>
          <p:nvGrpSpPr>
            <p:cNvPr id="67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69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0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8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Ma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Văn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Hùng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 - PH12447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6406" y="2875988"/>
            <a:ext cx="4829723" cy="300932"/>
            <a:chOff x="814936" y="570335"/>
            <a:chExt cx="4829723" cy="300932"/>
          </a:xfrm>
        </p:grpSpPr>
        <p:grpSp>
          <p:nvGrpSpPr>
            <p:cNvPr id="73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75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6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4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Đinh Văn Sơn - PH10290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6406" y="2435510"/>
            <a:ext cx="4829723" cy="300932"/>
            <a:chOff x="814936" y="570335"/>
            <a:chExt cx="4829723" cy="300932"/>
          </a:xfrm>
        </p:grpSpPr>
        <p:grpSp>
          <p:nvGrpSpPr>
            <p:cNvPr id="79" name="Google Shape;326;p45">
              <a:extLst>
                <a:ext uri="{FF2B5EF4-FFF2-40B4-BE49-F238E27FC236}">
                  <a16:creationId xmlns:a16="http://schemas.microsoft.com/office/drawing/2014/main" id="{32554FB1-C62D-461B-8CF6-DF89E06177A7}"/>
                </a:ext>
              </a:extLst>
            </p:cNvPr>
            <p:cNvGrpSpPr/>
            <p:nvPr/>
          </p:nvGrpSpPr>
          <p:grpSpPr>
            <a:xfrm>
              <a:off x="814936" y="605329"/>
              <a:ext cx="196793" cy="230944"/>
              <a:chOff x="0" y="46600"/>
              <a:chExt cx="3121800" cy="5004600"/>
            </a:xfrm>
          </p:grpSpPr>
          <p:sp>
            <p:nvSpPr>
              <p:cNvPr id="81" name="Google Shape;327;p45">
                <a:extLst>
                  <a:ext uri="{FF2B5EF4-FFF2-40B4-BE49-F238E27FC236}">
                    <a16:creationId xmlns:a16="http://schemas.microsoft.com/office/drawing/2014/main" id="{7CD2758B-28FE-4DE7-B182-73E70E5E02CB}"/>
                  </a:ext>
                </a:extLst>
              </p:cNvPr>
              <p:cNvSpPr/>
              <p:nvPr/>
            </p:nvSpPr>
            <p:spPr>
              <a:xfrm>
                <a:off x="0" y="466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Google Shape;328;p45">
                <a:extLst>
                  <a:ext uri="{FF2B5EF4-FFF2-40B4-BE49-F238E27FC236}">
                    <a16:creationId xmlns:a16="http://schemas.microsoft.com/office/drawing/2014/main" id="{17237FA1-C480-4D3B-919E-355880673097}"/>
                  </a:ext>
                </a:extLst>
              </p:cNvPr>
              <p:cNvSpPr/>
              <p:nvPr/>
            </p:nvSpPr>
            <p:spPr>
              <a:xfrm flipH="1">
                <a:off x="0" y="2548900"/>
                <a:ext cx="3121800" cy="2502300"/>
              </a:xfrm>
              <a:prstGeom prst="parallelogram">
                <a:avLst>
                  <a:gd name="adj" fmla="val 55860"/>
                </a:avLst>
              </a:prstGeom>
              <a:solidFill>
                <a:srgbClr val="5E85B9">
                  <a:alpha val="91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3" name="Google Shape;329;p45">
                <a:extLst>
                  <a:ext uri="{FF2B5EF4-FFF2-40B4-BE49-F238E27FC236}">
                    <a16:creationId xmlns:a16="http://schemas.microsoft.com/office/drawing/2014/main" id="{1B3D381F-ED6A-485F-A5A7-2FCA9A0333B7}"/>
                  </a:ext>
                </a:extLst>
              </p:cNvPr>
              <p:cNvSpPr/>
              <p:nvPr/>
            </p:nvSpPr>
            <p:spPr>
              <a:xfrm rot="5400000">
                <a:off x="-1450150" y="1671525"/>
                <a:ext cx="4647600" cy="1747200"/>
              </a:xfrm>
              <a:prstGeom prst="triangle">
                <a:avLst>
                  <a:gd name="adj" fmla="val 50126"/>
                </a:avLst>
              </a:prstGeom>
              <a:solidFill>
                <a:srgbClr val="38444A">
                  <a:alpha val="59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0" name="Google Shape;557;p55">
              <a:extLst>
                <a:ext uri="{FF2B5EF4-FFF2-40B4-BE49-F238E27FC236}">
                  <a16:creationId xmlns:a16="http://schemas.microsoft.com/office/drawing/2014/main" id="{6A1A9B7D-EAC2-4694-BC7E-86E4812430AC}"/>
                </a:ext>
              </a:extLst>
            </p:cNvPr>
            <p:cNvSpPr txBox="1"/>
            <p:nvPr/>
          </p:nvSpPr>
          <p:spPr>
            <a:xfrm>
              <a:off x="1092829" y="570335"/>
              <a:ext cx="4551830" cy="300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Muli"/>
                </a:rPr>
                <a:t>Phạm Đức Mạnh - PH10200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0881" y="165558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F78FB-D26C-4EED-A7A3-879D56FE3EF1}"/>
              </a:ext>
            </a:extLst>
          </p:cNvPr>
          <p:cNvSpPr txBox="1"/>
          <p:nvPr/>
        </p:nvSpPr>
        <p:spPr>
          <a:xfrm>
            <a:off x="363689" y="560082"/>
            <a:ext cx="692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QUẢN LÝ CỬA HÀNG BÁN ĐIỆN THOẠI IPHONE</a:t>
            </a:r>
          </a:p>
        </p:txBody>
      </p:sp>
      <p:grpSp>
        <p:nvGrpSpPr>
          <p:cNvPr id="84" name="Google Shape;602;p56">
            <a:extLst>
              <a:ext uri="{FF2B5EF4-FFF2-40B4-BE49-F238E27FC236}">
                <a16:creationId xmlns:a16="http://schemas.microsoft.com/office/drawing/2014/main" id="{49EE2032-0590-43D6-9459-3F1F4415AC53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85" name="Google Shape;603;p56">
              <a:extLst>
                <a:ext uri="{FF2B5EF4-FFF2-40B4-BE49-F238E27FC236}">
                  <a16:creationId xmlns:a16="http://schemas.microsoft.com/office/drawing/2014/main" id="{C6190DF8-CAB7-45A8-9E00-BFB8C977C3CE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4;p56">
              <a:extLst>
                <a:ext uri="{FF2B5EF4-FFF2-40B4-BE49-F238E27FC236}">
                  <a16:creationId xmlns:a16="http://schemas.microsoft.com/office/drawing/2014/main" id="{9C42842F-AB10-4443-9CD4-5E71076805E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5;p56">
              <a:extLst>
                <a:ext uri="{FF2B5EF4-FFF2-40B4-BE49-F238E27FC236}">
                  <a16:creationId xmlns:a16="http://schemas.microsoft.com/office/drawing/2014/main" id="{24CF6854-A1B5-42B4-B462-24A14A73C235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842C7-21EB-4DF1-855B-6DD5FAFA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66" y="723178"/>
            <a:ext cx="4280987" cy="4461985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70483" y="3688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en-US" sz="36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483" y="1171513"/>
            <a:ext cx="2840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764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71" y="368825"/>
            <a:ext cx="4772691" cy="4486901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70483" y="3688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vi-VN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  <a:endParaRPr lang="en-US" sz="3600" b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483" y="1171513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08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73965" y="2726563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en-US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vi-VN" sz="3600" b="1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4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1021172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F44EFA-88DE-4CFC-8FE9-252631F4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2" y="1359726"/>
            <a:ext cx="4257653" cy="1957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035FF-8D55-442D-A118-C7FB683FB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250" y="3438273"/>
            <a:ext cx="3915321" cy="1524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222DE-415B-4F75-B123-214C61885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268" y="1359726"/>
            <a:ext cx="3732303" cy="1957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8DBD1-F2AE-44D1-BCC6-CAC5BBE3720C}"/>
              </a:ext>
            </a:extLst>
          </p:cNvPr>
          <p:cNvSpPr txBox="1"/>
          <p:nvPr/>
        </p:nvSpPr>
        <p:spPr>
          <a:xfrm>
            <a:off x="1321435" y="376944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AA9EF-89A7-489C-BE71-298BDBA4A2C3}"/>
              </a:ext>
            </a:extLst>
          </p:cNvPr>
          <p:cNvSpPr txBox="1"/>
          <p:nvPr/>
        </p:nvSpPr>
        <p:spPr>
          <a:xfrm>
            <a:off x="5003533" y="956505"/>
            <a:ext cx="297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5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A7902-6567-4396-9BE4-C97BFA6B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1080397"/>
            <a:ext cx="6979441" cy="3948803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5355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1661358-542E-475E-B48F-72B80D84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851" y="1711436"/>
            <a:ext cx="5618563" cy="30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3736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ADF688-AC37-470B-BC10-AC3CC3D1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85802"/>
            <a:ext cx="6750050" cy="37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4435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8FD4E3-46BD-4314-AA18-A52B517B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66822"/>
            <a:ext cx="4022813" cy="38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7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E18005-1D25-447C-AC0F-896DF262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0" y="1157857"/>
            <a:ext cx="6027070" cy="398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3283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DA60C4-2469-416A-987B-44443E69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11" y="891341"/>
            <a:ext cx="2821883" cy="40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3988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DF0F3A-8656-4837-B416-23A04343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41" y="1102284"/>
            <a:ext cx="5676600" cy="40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F5A698C-F984-4E2A-AE3F-BDA1C9CE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08" y="919939"/>
            <a:ext cx="4181812" cy="3624237"/>
          </a:xfrm>
          <a:prstGeom prst="rect">
            <a:avLst/>
          </a:prstGeom>
        </p:spPr>
      </p:pic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268941" y="436829"/>
            <a:ext cx="19492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393381" y="1428165"/>
            <a:ext cx="5126899" cy="359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use case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Activity diagram, 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Mockup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</a:t>
            </a:r>
            <a:r>
              <a:rPr lang="en-US" b="1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TestCase</a:t>
            </a:r>
            <a:endParaRPr lang="en-US" b="1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oogle Shape;602;p56">
            <a:extLst>
              <a:ext uri="{FF2B5EF4-FFF2-40B4-BE49-F238E27FC236}">
                <a16:creationId xmlns:a16="http://schemas.microsoft.com/office/drawing/2014/main" id="{31303F55-0E72-43B5-B7C4-316EB8FFA2BB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" name="Google Shape;603;p56">
              <a:extLst>
                <a:ext uri="{FF2B5EF4-FFF2-40B4-BE49-F238E27FC236}">
                  <a16:creationId xmlns:a16="http://schemas.microsoft.com/office/drawing/2014/main" id="{29312253-9FAB-407A-B35A-0F01B5ACA06E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4;p56">
              <a:extLst>
                <a:ext uri="{FF2B5EF4-FFF2-40B4-BE49-F238E27FC236}">
                  <a16:creationId xmlns:a16="http://schemas.microsoft.com/office/drawing/2014/main" id="{3516DDD1-035A-4F53-9EC3-79373FAE32A4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5;p56">
              <a:extLst>
                <a:ext uri="{FF2B5EF4-FFF2-40B4-BE49-F238E27FC236}">
                  <a16:creationId xmlns:a16="http://schemas.microsoft.com/office/drawing/2014/main" id="{10D8828E-46A1-4A7D-A6DB-550B08719322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501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459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8A8682C-F514-4EE6-8AEA-BC474C6C6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3" y="1096892"/>
            <a:ext cx="5343876" cy="39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58338"/>
            <a:ext cx="8528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7F0DC6-9BB3-4193-9C00-D4F2631E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30" y="1192516"/>
            <a:ext cx="3156261" cy="20108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A254D6-3859-4A2F-9971-B96FE51BA4A9}"/>
              </a:ext>
            </a:extLst>
          </p:cNvPr>
          <p:cNvCxnSpPr/>
          <p:nvPr/>
        </p:nvCxnSpPr>
        <p:spPr>
          <a:xfrm>
            <a:off x="5823391" y="758338"/>
            <a:ext cx="47065" cy="359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0569D5-F9A5-45EF-9659-953F0737D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7" y="1192516"/>
            <a:ext cx="5223585" cy="36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5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31573"/>
            <a:ext cx="870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F074186-FF3A-4101-9589-F62B966C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1" y="1331039"/>
            <a:ext cx="4132470" cy="2619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0D9C8-CEC7-4471-9308-8797F1628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814" y="1331038"/>
            <a:ext cx="4132470" cy="26187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ACD023-1EAF-4D0E-BC4C-AB7FFDBAF58D}"/>
              </a:ext>
            </a:extLst>
          </p:cNvPr>
          <p:cNvCxnSpPr>
            <a:stCxn id="11" idx="2"/>
          </p:cNvCxnSpPr>
          <p:nvPr/>
        </p:nvCxnSpPr>
        <p:spPr>
          <a:xfrm>
            <a:off x="4693512" y="1070127"/>
            <a:ext cx="0" cy="2879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2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88F859-0FE9-4665-ACB3-CB8DED9F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00" y="900850"/>
            <a:ext cx="6989000" cy="4090831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31573"/>
            <a:ext cx="397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9733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50AA1-8484-4FFE-98DB-D7C966B2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93" y="1070127"/>
            <a:ext cx="6922454" cy="3978205"/>
          </a:xfrm>
          <a:prstGeom prst="rect">
            <a:avLst/>
          </a:prstGeom>
        </p:spPr>
      </p:pic>
      <p:sp>
        <p:nvSpPr>
          <p:cNvPr id="16" name="Google Shape;580;p56"/>
          <p:cNvSpPr txBox="1">
            <a:spLocks noGrp="1"/>
          </p:cNvSpPr>
          <p:nvPr>
            <p:ph type="title"/>
          </p:nvPr>
        </p:nvSpPr>
        <p:spPr>
          <a:xfrm>
            <a:off x="342000" y="236517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000" y="731573"/>
            <a:ext cx="4807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602;p56">
            <a:extLst>
              <a:ext uri="{FF2B5EF4-FFF2-40B4-BE49-F238E27FC236}">
                <a16:creationId xmlns:a16="http://schemas.microsoft.com/office/drawing/2014/main" id="{2D0EC5C7-E423-4373-A4B3-77DA163820CA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2" name="Google Shape;603;p56">
              <a:extLst>
                <a:ext uri="{FF2B5EF4-FFF2-40B4-BE49-F238E27FC236}">
                  <a16:creationId xmlns:a16="http://schemas.microsoft.com/office/drawing/2014/main" id="{AB5A8237-212B-4EF2-8D46-CD6E49B30B2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56">
              <a:extLst>
                <a:ext uri="{FF2B5EF4-FFF2-40B4-BE49-F238E27FC236}">
                  <a16:creationId xmlns:a16="http://schemas.microsoft.com/office/drawing/2014/main" id="{43F3F657-B02D-412C-A14A-B2FADFDF7D9C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56">
              <a:extLst>
                <a:ext uri="{FF2B5EF4-FFF2-40B4-BE49-F238E27FC236}">
                  <a16:creationId xmlns:a16="http://schemas.microsoft.com/office/drawing/2014/main" id="{6BC50D87-F2A0-4812-B7B1-69762E7C4A9B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5747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C62A-1D3E-4729-B97B-F781345F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Test case</a:t>
            </a:r>
            <a:r>
              <a:rPr lang="en-US" b="1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51A6432A-A410-42CA-9D4D-7D61BC5AF4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693" y="1170556"/>
            <a:ext cx="7619365" cy="3527919"/>
          </a:xfrm>
          <a:prstGeom prst="rect">
            <a:avLst/>
          </a:prstGeom>
        </p:spPr>
      </p:pic>
      <p:grpSp>
        <p:nvGrpSpPr>
          <p:cNvPr id="7" name="Google Shape;602;p56">
            <a:extLst>
              <a:ext uri="{FF2B5EF4-FFF2-40B4-BE49-F238E27FC236}">
                <a16:creationId xmlns:a16="http://schemas.microsoft.com/office/drawing/2014/main" id="{8B1E0FE8-E3DE-419A-B72B-651B35DB4DDD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8" name="Google Shape;603;p56">
              <a:extLst>
                <a:ext uri="{FF2B5EF4-FFF2-40B4-BE49-F238E27FC236}">
                  <a16:creationId xmlns:a16="http://schemas.microsoft.com/office/drawing/2014/main" id="{12430F55-98B8-4B74-8702-9290EA3AAEC8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4;p56">
              <a:extLst>
                <a:ext uri="{FF2B5EF4-FFF2-40B4-BE49-F238E27FC236}">
                  <a16:creationId xmlns:a16="http://schemas.microsoft.com/office/drawing/2014/main" id="{74926AA6-72E9-48E9-BC7D-EE61F18E30CD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5;p56">
              <a:extLst>
                <a:ext uri="{FF2B5EF4-FFF2-40B4-BE49-F238E27FC236}">
                  <a16:creationId xmlns:a16="http://schemas.microsoft.com/office/drawing/2014/main" id="{FF103F92-5423-41A3-B6A8-BAED4D91D75C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63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3CF7-712D-4F72-B767-B43A163C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32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200" dirty="0"/>
          </a:p>
        </p:txBody>
      </p:sp>
      <p:graphicFrame>
        <p:nvGraphicFramePr>
          <p:cNvPr id="5" name="Object 4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605983"/>
              </p:ext>
            </p:extLst>
          </p:nvPr>
        </p:nvGraphicFramePr>
        <p:xfrm>
          <a:off x="2444495" y="1929956"/>
          <a:ext cx="2640019" cy="222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5" name="Object 4">
                        <a:hlinkClick r:id="rId3" action="ppaction://hlinkfile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4495" y="1929956"/>
                        <a:ext cx="2640019" cy="222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167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"/>
          <p:cNvSpPr txBox="1">
            <a:spLocks noGrp="1"/>
          </p:cNvSpPr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Cảm</a:t>
            </a:r>
            <a:r>
              <a:rPr lang="en-US"/>
              <a:t> </a:t>
            </a:r>
            <a:r>
              <a:rPr lang="en-US" err="1"/>
              <a:t>ơn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dõi</a:t>
            </a:r>
            <a:endParaRPr/>
          </a:p>
        </p:txBody>
      </p:sp>
      <p:sp>
        <p:nvSpPr>
          <p:cNvPr id="1013" name="Google Shape;1013;p69"/>
          <p:cNvSpPr txBox="1">
            <a:spLocks noGrp="1"/>
          </p:cNvSpPr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014" name="Google Shape;1014;p69"/>
          <p:cNvGrpSpPr/>
          <p:nvPr/>
        </p:nvGrpSpPr>
        <p:grpSpPr>
          <a:xfrm rot="5400000">
            <a:off x="1265691" y="1512713"/>
            <a:ext cx="1113546" cy="1384272"/>
            <a:chOff x="0" y="46600"/>
            <a:chExt cx="3121800" cy="5004600"/>
          </a:xfrm>
        </p:grpSpPr>
        <p:sp>
          <p:nvSpPr>
            <p:cNvPr id="1015" name="Google Shape;1015;p6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89056" y="2613800"/>
            <a:ext cx="60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r>
              <a:rPr lang="en-US" sz="3600" b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</a:t>
            </a:r>
            <a:r>
              <a:rPr lang="en-US"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234720" y="382663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Nguyên Nhân</a:t>
            </a:r>
            <a:endParaRPr sz="360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4298463" y="563268"/>
            <a:ext cx="278152" cy="345818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784654" y="504725"/>
            <a:ext cx="3962658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lý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truyền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thống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quá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rườm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rà</a:t>
            </a:r>
            <a:endParaRPr sz="18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4784654" y="13067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Mất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nhiều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thời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gian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nếu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muốn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thống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kê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chi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tiết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các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hạng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mục</a:t>
            </a:r>
            <a:endParaRPr sz="18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784654" y="2108850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Có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nguy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cơ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bị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mất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các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loại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sổ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sách</a:t>
            </a:r>
            <a:r>
              <a:rPr lang="en-US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8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4298463" y="1365343"/>
            <a:ext cx="278152" cy="345818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4298463" y="2167418"/>
            <a:ext cx="278152" cy="345818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24;p45">
            <a:extLst>
              <a:ext uri="{FF2B5EF4-FFF2-40B4-BE49-F238E27FC236}">
                <a16:creationId xmlns:a16="http://schemas.microsoft.com/office/drawing/2014/main" id="{B88DF741-6F32-46D1-A5E8-D3ADFF97C80D}"/>
              </a:ext>
            </a:extLst>
          </p:cNvPr>
          <p:cNvSpPr txBox="1">
            <a:spLocks/>
          </p:cNvSpPr>
          <p:nvPr/>
        </p:nvSpPr>
        <p:spPr>
          <a:xfrm>
            <a:off x="234720" y="347473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err="1"/>
              <a:t>Kết</a:t>
            </a:r>
            <a:r>
              <a:rPr lang="en-US" sz="3600"/>
              <a:t> </a:t>
            </a:r>
            <a:r>
              <a:rPr lang="en-US" sz="3600" err="1"/>
              <a:t>luận</a:t>
            </a:r>
            <a:endParaRPr lang="en-US" sz="3600"/>
          </a:p>
        </p:txBody>
      </p:sp>
      <p:sp>
        <p:nvSpPr>
          <p:cNvPr id="32" name="Google Shape;332;p45">
            <a:extLst>
              <a:ext uri="{FF2B5EF4-FFF2-40B4-BE49-F238E27FC236}">
                <a16:creationId xmlns:a16="http://schemas.microsoft.com/office/drawing/2014/main" id="{E759E7DC-5510-4448-A6AF-67F073247741}"/>
              </a:ext>
            </a:extLst>
          </p:cNvPr>
          <p:cNvSpPr txBox="1"/>
          <p:nvPr/>
        </p:nvSpPr>
        <p:spPr>
          <a:xfrm>
            <a:off x="4784654" y="3784012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Cần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phải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phát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triển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một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hệ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thống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quản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lý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để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giải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quyết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các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vấn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đề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chủ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cửa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hàng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gặp</a:t>
            </a:r>
            <a:r>
              <a:rPr lang="en-US" sz="18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800" dirty="0" err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phải</a:t>
            </a:r>
            <a:endParaRPr sz="18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3" name="Google Shape;339;p45">
            <a:extLst>
              <a:ext uri="{FF2B5EF4-FFF2-40B4-BE49-F238E27FC236}">
                <a16:creationId xmlns:a16="http://schemas.microsoft.com/office/drawing/2014/main" id="{81A2DEB8-14C8-4A01-8F46-992D41272971}"/>
              </a:ext>
            </a:extLst>
          </p:cNvPr>
          <p:cNvGrpSpPr/>
          <p:nvPr/>
        </p:nvGrpSpPr>
        <p:grpSpPr>
          <a:xfrm>
            <a:off x="4298463" y="3842580"/>
            <a:ext cx="278152" cy="345818"/>
            <a:chOff x="0" y="46600"/>
            <a:chExt cx="3121800" cy="5004600"/>
          </a:xfrm>
        </p:grpSpPr>
        <p:sp>
          <p:nvSpPr>
            <p:cNvPr id="34" name="Google Shape;340;p45">
              <a:extLst>
                <a:ext uri="{FF2B5EF4-FFF2-40B4-BE49-F238E27FC236}">
                  <a16:creationId xmlns:a16="http://schemas.microsoft.com/office/drawing/2014/main" id="{9B5DCB7B-4203-47C3-89E0-C326140C64F2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1;p45">
              <a:extLst>
                <a:ext uri="{FF2B5EF4-FFF2-40B4-BE49-F238E27FC236}">
                  <a16:creationId xmlns:a16="http://schemas.microsoft.com/office/drawing/2014/main" id="{183FBB8D-45AA-40A5-B5D3-B2D5C5E1ABBA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2;p45">
              <a:extLst>
                <a:ext uri="{FF2B5EF4-FFF2-40B4-BE49-F238E27FC236}">
                  <a16:creationId xmlns:a16="http://schemas.microsoft.com/office/drawing/2014/main" id="{E8E11A29-D6A0-49D6-83A8-9F159B4C772F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2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2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32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3200" b="1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Google Shape;330;p45">
            <a:extLst>
              <a:ext uri="{FF2B5EF4-FFF2-40B4-BE49-F238E27FC236}">
                <a16:creationId xmlns:a16="http://schemas.microsoft.com/office/drawing/2014/main" id="{E5BA22D7-290E-49E5-BC28-5E2051ACFF57}"/>
              </a:ext>
            </a:extLst>
          </p:cNvPr>
          <p:cNvSpPr txBox="1"/>
          <p:nvPr/>
        </p:nvSpPr>
        <p:spPr>
          <a:xfrm>
            <a:off x="693157" y="3235941"/>
            <a:ext cx="5407606" cy="54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uli"/>
            </a:endParaRPr>
          </a:p>
        </p:txBody>
      </p:sp>
      <p:sp>
        <p:nvSpPr>
          <p:cNvPr id="6" name="Google Shape;330;p45">
            <a:extLst>
              <a:ext uri="{FF2B5EF4-FFF2-40B4-BE49-F238E27FC236}">
                <a16:creationId xmlns:a16="http://schemas.microsoft.com/office/drawing/2014/main" id="{9F635593-256A-4FA2-BC11-24EE4299689A}"/>
              </a:ext>
            </a:extLst>
          </p:cNvPr>
          <p:cNvSpPr txBox="1"/>
          <p:nvPr/>
        </p:nvSpPr>
        <p:spPr>
          <a:xfrm>
            <a:off x="1944510" y="1214437"/>
            <a:ext cx="4449148" cy="33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 rtl="0" fontAlgn="b">
              <a:buFont typeface="Wingdings" panose="05000000000000000000" pitchFamily="2" charset="2"/>
              <a:buChar char="Ø"/>
            </a:pPr>
            <a:r>
              <a:rPr lang="vi-VN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 muốn quản lý hóa đơn</a:t>
            </a: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hàng</a:t>
            </a:r>
          </a:p>
          <a:p>
            <a:pPr marL="285750" indent="-285750" algn="just" rtl="0" fontAlgn="b">
              <a:buFont typeface="Wingdings" panose="05000000000000000000" pitchFamily="2" charset="2"/>
              <a:buChar char="Ø"/>
            </a:pPr>
            <a:endParaRPr lang="en-US" sz="16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 muốn biết doanh thu theo ngày, tháng. </a:t>
            </a: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 muốn xem sản phẩm nào bán được, sản phẩm nào tồn kho.</a:t>
            </a: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 muốn lưu thông tin của nhân viên</a:t>
            </a: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endParaRPr lang="vi-VN" sz="160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uli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 muốn 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 viên chỉ thực hiện nhập, bán hàng và quản lý thông tin cá nhân của mình </a:t>
            </a: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fontAlgn="b">
              <a:buFont typeface="Wingdings" panose="05000000000000000000" pitchFamily="2" charset="2"/>
              <a:buChar char="Ø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 muốn quản lý thông tin sản phẩm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342000" y="231456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32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hân</a:t>
            </a:r>
            <a:r>
              <a:rPr lang="en-US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32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endParaRPr lang="en-US" sz="3200" b="1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17" name="Google Shape;517;p54"/>
          <p:cNvSpPr txBox="1">
            <a:spLocks noGrp="1"/>
          </p:cNvSpPr>
          <p:nvPr>
            <p:ph type="subTitle" idx="2"/>
          </p:nvPr>
        </p:nvSpPr>
        <p:spPr>
          <a:xfrm>
            <a:off x="-117371" y="635699"/>
            <a:ext cx="8819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cầu của khách hàng,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phần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cần có các chức năng như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BDCAC0-2300-40C1-97DA-746F1D187DB8}"/>
              </a:ext>
            </a:extLst>
          </p:cNvPr>
          <p:cNvGraphicFramePr>
            <a:graphicFrameLocks noGrp="1"/>
          </p:cNvGraphicFramePr>
          <p:nvPr/>
        </p:nvGraphicFramePr>
        <p:xfrm>
          <a:off x="342000" y="1123490"/>
          <a:ext cx="4437169" cy="3917797"/>
        </p:xfrm>
        <a:graphic>
          <a:graphicData uri="http://schemas.openxmlformats.org/drawingml/2006/table">
            <a:tbl>
              <a:tblPr firstRow="1" firstCol="1" bandRow="1">
                <a:tableStyleId>{ED257A91-3D0A-4839-8865-AE6372B7FEB7}</a:tableStyleId>
              </a:tblPr>
              <a:tblGrid>
                <a:gridCol w="622339">
                  <a:extLst>
                    <a:ext uri="{9D8B030D-6E8A-4147-A177-3AD203B41FA5}">
                      <a16:colId xmlns:a16="http://schemas.microsoft.com/office/drawing/2014/main" val="3655640386"/>
                    </a:ext>
                  </a:extLst>
                </a:gridCol>
                <a:gridCol w="832887">
                  <a:extLst>
                    <a:ext uri="{9D8B030D-6E8A-4147-A177-3AD203B41FA5}">
                      <a16:colId xmlns:a16="http://schemas.microsoft.com/office/drawing/2014/main" val="180298637"/>
                    </a:ext>
                  </a:extLst>
                </a:gridCol>
                <a:gridCol w="2981943">
                  <a:extLst>
                    <a:ext uri="{9D8B030D-6E8A-4147-A177-3AD203B41FA5}">
                      <a16:colId xmlns:a16="http://schemas.microsoft.com/office/drawing/2014/main" val="2604555162"/>
                    </a:ext>
                  </a:extLst>
                </a:gridCol>
              </a:tblGrid>
              <a:tr h="146307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STT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 năng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Nội dung</a:t>
                      </a:r>
                    </a:p>
                  </a:txBody>
                  <a:tcPr marL="44646" marR="44646" marT="0" marB="0"/>
                </a:tc>
                <a:extLst>
                  <a:ext uri="{0D108BD9-81ED-4DB2-BD59-A6C34878D82A}">
                    <a16:rowId xmlns:a16="http://schemas.microsoft.com/office/drawing/2014/main" val="2160245993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Đăng nhập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Admin và nhân viên đăng nhập</a:t>
                      </a:r>
                    </a:p>
                  </a:txBody>
                  <a:tcPr marL="44646" marR="44646" marT="0" marB="0"/>
                </a:tc>
                <a:extLst>
                  <a:ext uri="{0D108BD9-81ED-4DB2-BD59-A6C34878D82A}">
                    <a16:rowId xmlns:a16="http://schemas.microsoft.com/office/drawing/2014/main" val="1807678854"/>
                  </a:ext>
                </a:extLst>
              </a:tr>
              <a:tr h="15413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Admin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quyền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dụng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tất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dụng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một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phần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Thêm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chỉnh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được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chỉnh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bản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tìm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kiếm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xem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chi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tiết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xóa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46" marR="44646" marT="0" marB="0"/>
                </a:tc>
                <a:extLst>
                  <a:ext uri="{0D108BD9-81ED-4DB2-BD59-A6C34878D82A}">
                    <a16:rowId xmlns:a16="http://schemas.microsoft.com/office/drawing/2014/main" val="1733135900"/>
                  </a:ext>
                </a:extLst>
              </a:tr>
              <a:tr h="1404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 lý điện thoại</a:t>
                      </a:r>
                    </a:p>
                  </a:txBody>
                  <a:tcPr marL="44646" marR="446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admin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nhân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đều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thể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dụng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năng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thêm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điện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thoại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chỉnh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điện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thoại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tìm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điện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thoại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xem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chi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tiết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điện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thoại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xóa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điện</a:t>
                      </a: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thoại</a:t>
                      </a:r>
                      <a:endParaRPr lang="en-US" sz="1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46" marR="44646" marT="0" marB="0"/>
                </a:tc>
                <a:extLst>
                  <a:ext uri="{0D108BD9-81ED-4DB2-BD59-A6C34878D82A}">
                    <a16:rowId xmlns:a16="http://schemas.microsoft.com/office/drawing/2014/main" val="22070058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54808" y="1123490"/>
          <a:ext cx="4011957" cy="2773265"/>
        </p:xfrm>
        <a:graphic>
          <a:graphicData uri="http://schemas.openxmlformats.org/drawingml/2006/table">
            <a:tbl>
              <a:tblPr firstRow="1" firstCol="1" bandRow="1">
                <a:tableStyleId>{ED257A91-3D0A-4839-8865-AE6372B7FEB7}</a:tableStyleId>
              </a:tblPr>
              <a:tblGrid>
                <a:gridCol w="563073">
                  <a:extLst>
                    <a:ext uri="{9D8B030D-6E8A-4147-A177-3AD203B41FA5}">
                      <a16:colId xmlns:a16="http://schemas.microsoft.com/office/drawing/2014/main" val="405822828"/>
                    </a:ext>
                  </a:extLst>
                </a:gridCol>
                <a:gridCol w="750913">
                  <a:extLst>
                    <a:ext uri="{9D8B030D-6E8A-4147-A177-3AD203B41FA5}">
                      <a16:colId xmlns:a16="http://schemas.microsoft.com/office/drawing/2014/main" val="725544432"/>
                    </a:ext>
                  </a:extLst>
                </a:gridCol>
                <a:gridCol w="2697971">
                  <a:extLst>
                    <a:ext uri="{9D8B030D-6E8A-4147-A177-3AD203B41FA5}">
                      <a16:colId xmlns:a16="http://schemas.microsoft.com/office/drawing/2014/main" val="3936637524"/>
                    </a:ext>
                  </a:extLst>
                </a:gridCol>
              </a:tblGrid>
              <a:tr h="19177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 năng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Nội dung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33013"/>
                  </a:ext>
                </a:extLst>
              </a:tr>
              <a:tr h="17209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 lý hóa đơn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 admin và nhân viên đều có thể sử dụng chức năng: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Thêm mới hóa đơn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xem chi tiết hóa đơn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tìm hóa đơn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 xóa hóa đơn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96382"/>
                  </a:ext>
                </a:extLst>
              </a:tr>
              <a:tr h="8604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Báo cáo, thống kê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Admin xem báo cáo doanh thu, doanh số bán hàng theo tháng, năm, xem hàng tồn kho, bán chạy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350023"/>
                  </a:ext>
                </a:extLst>
              </a:tr>
            </a:tbl>
          </a:graphicData>
        </a:graphic>
      </p:graphicFrame>
      <p:grpSp>
        <p:nvGrpSpPr>
          <p:cNvPr id="6" name="Google Shape;602;p56">
            <a:extLst>
              <a:ext uri="{FF2B5EF4-FFF2-40B4-BE49-F238E27FC236}">
                <a16:creationId xmlns:a16="http://schemas.microsoft.com/office/drawing/2014/main" id="{84B4684A-387E-4E92-A626-487ACE14F30B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7" name="Google Shape;603;p56">
              <a:extLst>
                <a:ext uri="{FF2B5EF4-FFF2-40B4-BE49-F238E27FC236}">
                  <a16:creationId xmlns:a16="http://schemas.microsoft.com/office/drawing/2014/main" id="{727DE5EC-E0DE-4DCC-B628-95C40248DF6E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56">
              <a:extLst>
                <a:ext uri="{FF2B5EF4-FFF2-40B4-BE49-F238E27FC236}">
                  <a16:creationId xmlns:a16="http://schemas.microsoft.com/office/drawing/2014/main" id="{D5AC2327-F58B-4D20-BD0A-6210A619C802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5;p56">
              <a:extLst>
                <a:ext uri="{FF2B5EF4-FFF2-40B4-BE49-F238E27FC236}">
                  <a16:creationId xmlns:a16="http://schemas.microsoft.com/office/drawing/2014/main" id="{6E7B59F0-4023-4740-818F-FA45CFD8F7E7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77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657648" y="322004"/>
            <a:ext cx="7166794" cy="1002915"/>
          </a:xfrm>
        </p:spPr>
        <p:txBody>
          <a:bodyPr/>
          <a:lstStyle/>
          <a:p>
            <a:pPr marL="114300" indent="0" algn="ctr">
              <a:buNone/>
            </a:pP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</a:t>
            </a:r>
            <a:r>
              <a:rPr lang="vi-VN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endParaRPr lang="en-US" sz="3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7" y="1306204"/>
            <a:ext cx="8233185" cy="3515292"/>
          </a:xfrm>
          <a:prstGeom prst="rect">
            <a:avLst/>
          </a:prstGeom>
        </p:spPr>
      </p:pic>
      <p:grpSp>
        <p:nvGrpSpPr>
          <p:cNvPr id="4" name="Google Shape;602;p56">
            <a:extLst>
              <a:ext uri="{FF2B5EF4-FFF2-40B4-BE49-F238E27FC236}">
                <a16:creationId xmlns:a16="http://schemas.microsoft.com/office/drawing/2014/main" id="{3F052DA8-1516-4D94-8DC2-9E41125E4C25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" name="Google Shape;603;p56">
              <a:extLst>
                <a:ext uri="{FF2B5EF4-FFF2-40B4-BE49-F238E27FC236}">
                  <a16:creationId xmlns:a16="http://schemas.microsoft.com/office/drawing/2014/main" id="{EEF25791-3C94-4D03-AD75-3B4B336556EB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4;p56">
              <a:extLst>
                <a:ext uri="{FF2B5EF4-FFF2-40B4-BE49-F238E27FC236}">
                  <a16:creationId xmlns:a16="http://schemas.microsoft.com/office/drawing/2014/main" id="{29AC0B61-F80B-4148-9A77-E63707D5F338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5;p56">
              <a:extLst>
                <a:ext uri="{FF2B5EF4-FFF2-40B4-BE49-F238E27FC236}">
                  <a16:creationId xmlns:a16="http://schemas.microsoft.com/office/drawing/2014/main" id="{20BF72DC-12F5-48AC-94B0-6E6BA19E1CE3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6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89" y="346285"/>
            <a:ext cx="1489735" cy="572700"/>
          </a:xfrm>
        </p:spPr>
        <p:txBody>
          <a:bodyPr/>
          <a:lstStyle/>
          <a:p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vi-VN" sz="36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vi-VN" sz="36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vi-VN" sz="3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0" y="1165252"/>
            <a:ext cx="7192831" cy="3631964"/>
          </a:xfrm>
          <a:prstGeom prst="rect">
            <a:avLst/>
          </a:prstGeom>
        </p:spPr>
      </p:pic>
      <p:grpSp>
        <p:nvGrpSpPr>
          <p:cNvPr id="4" name="Google Shape;602;p56">
            <a:extLst>
              <a:ext uri="{FF2B5EF4-FFF2-40B4-BE49-F238E27FC236}">
                <a16:creationId xmlns:a16="http://schemas.microsoft.com/office/drawing/2014/main" id="{CC63C2F1-B70E-49ED-AFDC-6C58B296947D}"/>
              </a:ext>
            </a:extLst>
          </p:cNvPr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5" name="Google Shape;603;p56">
              <a:extLst>
                <a:ext uri="{FF2B5EF4-FFF2-40B4-BE49-F238E27FC236}">
                  <a16:creationId xmlns:a16="http://schemas.microsoft.com/office/drawing/2014/main" id="{1B52C4F7-432A-4090-B8D5-AF95FF786B7C}"/>
                </a:ext>
              </a:extLst>
            </p:cNvPr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4;p56">
              <a:extLst>
                <a:ext uri="{FF2B5EF4-FFF2-40B4-BE49-F238E27FC236}">
                  <a16:creationId xmlns:a16="http://schemas.microsoft.com/office/drawing/2014/main" id="{162896D7-EC64-424B-AD27-7AD2B486676D}"/>
                </a:ext>
              </a:extLst>
            </p:cNvPr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5;p56">
              <a:extLst>
                <a:ext uri="{FF2B5EF4-FFF2-40B4-BE49-F238E27FC236}">
                  <a16:creationId xmlns:a16="http://schemas.microsoft.com/office/drawing/2014/main" id="{5437D08D-D29E-4030-B921-6B556951D1A1}"/>
                </a:ext>
              </a:extLst>
            </p:cNvPr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555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835</Words>
  <Application>Microsoft Office PowerPoint</Application>
  <PresentationFormat>On-screen Show (16:9)</PresentationFormat>
  <Paragraphs>135</Paragraphs>
  <Slides>37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Wingdings</vt:lpstr>
      <vt:lpstr>Calibri</vt:lpstr>
      <vt:lpstr>Tahoma</vt:lpstr>
      <vt:lpstr>Muli</vt:lpstr>
      <vt:lpstr>Arial</vt:lpstr>
      <vt:lpstr>Times New Roman</vt:lpstr>
      <vt:lpstr>Arial Black</vt:lpstr>
      <vt:lpstr>Simple Light</vt:lpstr>
      <vt:lpstr>Visio</vt:lpstr>
      <vt:lpstr>Worksheet</vt:lpstr>
      <vt:lpstr>NHẬP MÔN KỸ THUẬT PHẦN MỀM ĐỀ TÀI:  PHẦN MỀM QUẢN LÝ CỬA HÀNG BÁN ĐIỆN THOẠI IPHONE</vt:lpstr>
      <vt:lpstr>PowerPoint Presentation</vt:lpstr>
      <vt:lpstr>MỤC LỤC</vt:lpstr>
      <vt:lpstr>GIỚI THIỆU ĐỀ TÀI, PHÂN TÍCH YÊU CẦU</vt:lpstr>
      <vt:lpstr>Nguyên Nhân</vt:lpstr>
      <vt:lpstr>Yêu cầu của khách hàng</vt:lpstr>
      <vt:lpstr>Phân tích yêu cầu</vt:lpstr>
      <vt:lpstr>PowerPoint Presentation</vt:lpstr>
      <vt:lpstr>Q&amp;A:</vt:lpstr>
      <vt:lpstr>Sơ đồ phân rã chức năng, Use case</vt:lpstr>
      <vt:lpstr>Sơ đồ phân rã chức năng</vt:lpstr>
      <vt:lpstr>Use case chính</vt:lpstr>
      <vt:lpstr>Use case chi tiết chức năng</vt:lpstr>
      <vt:lpstr> Use case quản lý điện thoại             Use case quản lý nhân viên</vt:lpstr>
      <vt:lpstr> Use case quản lý hóa đơn                    Use case thống kê báo cáo</vt:lpstr>
      <vt:lpstr> Class diagram,  Activity diagram </vt:lpstr>
      <vt:lpstr>Class diagram</vt:lpstr>
      <vt:lpstr>Activity diagram</vt:lpstr>
      <vt:lpstr>Activity diagram</vt:lpstr>
      <vt:lpstr>Activity diagram</vt:lpstr>
      <vt:lpstr>Activity diagram</vt:lpstr>
      <vt:lpstr>Design 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Mockup</vt:lpstr>
      <vt:lpstr>Test case demo</vt:lpstr>
      <vt:lpstr>Thực hiện phân chia công việc </vt:lpstr>
      <vt:lpstr>Cảm 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phát triển phần mềm:  Quản lý cửa hàng bán điện thoại Iphone</dc:title>
  <cp:lastModifiedBy>Truong Dep Zai</cp:lastModifiedBy>
  <cp:revision>10</cp:revision>
  <dcterms:modified xsi:type="dcterms:W3CDTF">2020-10-29T10:13:01Z</dcterms:modified>
</cp:coreProperties>
</file>