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2" r:id="rId4"/>
    <p:sldId id="263" r:id="rId5"/>
    <p:sldId id="265" r:id="rId6"/>
    <p:sldId id="272" r:id="rId7"/>
    <p:sldId id="264" r:id="rId8"/>
    <p:sldId id="269" r:id="rId9"/>
    <p:sldId id="270" r:id="rId10"/>
    <p:sldId id="266" r:id="rId11"/>
    <p:sldId id="271" r:id="rId12"/>
    <p:sldId id="267" r:id="rId13"/>
    <p:sldId id="268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43" autoAdjust="0"/>
    <p:restoredTop sz="94660"/>
  </p:normalViewPr>
  <p:slideViewPr>
    <p:cSldViewPr>
      <p:cViewPr>
        <p:scale>
          <a:sx n="100" d="100"/>
          <a:sy n="100" d="100"/>
        </p:scale>
        <p:origin x="1074" y="56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128FCA9C-FF92-4024-BDEC-A6D3B663DC09}" type="datetimeFigureOut">
              <a:rPr lang="en-US" altLang="ko-KR"/>
              <a:t>4/5/2017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A446DCAE-1661-43FF-8A44-43DAFDC1FD90}" type="slidenum">
              <a:rPr lang="ko-KR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772AB877-E7B1-4681-847E-D0918612832B}" type="datetimeFigureOut">
              <a:t>2017-04-05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69C971FF-EF28-4195-A575-329446EFAA55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ko-KR" smtClean="0"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>
              <a:solidFill>
                <a:schemeClr val="lt1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1">
              <a:defRPr lang="ko-KR" sz="4400">
                <a:latin typeface="Malgun Gothic" pitchFamily="34" charset="-127"/>
                <a:ea typeface="Malgun Gothic" pitchFamily="34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20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</a:defRPr>
            </a:lvl1pPr>
            <a:lvl2pPr marL="457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 baseline="0"/>
            </a:lvl7pPr>
            <a:lvl8pPr latinLnBrk="1">
              <a:defRPr lang="ko-KR" baseline="0"/>
            </a:lvl8pPr>
            <a:lvl9pPr latinLnBrk="1">
              <a:defRPr lang="ko-KR" baseline="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2017-04-05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89756" y="908720"/>
            <a:ext cx="9865096" cy="583264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366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1513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</a:defRPr>
            </a:lvl1pPr>
          </a:lstStyle>
          <a:p>
            <a:fld id="{EDF33987-6305-4E2A-BF18-EF013ECE927B}" type="datetimeFigureOut">
              <a:rPr lang="en-US" altLang="zh-CN" smtClean="0"/>
              <a:pPr/>
              <a:t>4/5/2017</a:t>
            </a:fld>
            <a:endParaRPr lang="en-US" altLang="zh-CN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000" cap="all" baseline="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</a:defRPr>
            </a:lvl1pPr>
          </a:lstStyle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539" y="5239"/>
            <a:ext cx="1278286" cy="29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000" kern="1200" cap="all" baseline="0">
          <a:solidFill>
            <a:schemeClr val="tx1">
              <a:lumMod val="50000"/>
            </a:schemeClr>
          </a:solidFill>
          <a:latin typeface="Malgun Gothic" pitchFamily="34" charset="-127"/>
          <a:ea typeface="Malgun Gothic" pitchFamily="34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ko-KR" sz="2400" kern="1200">
          <a:solidFill>
            <a:schemeClr val="tx1"/>
          </a:solidFill>
          <a:latin typeface="Malgun Gothic" pitchFamily="34" charset="-127"/>
          <a:ea typeface="Malgun Gothic" pitchFamily="34" charset="-127"/>
          <a:cs typeface="+mn-cs"/>
        </a:defRPr>
      </a:lvl1pPr>
      <a:lvl2pPr marL="5029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ko-KR" sz="2000" kern="1200">
          <a:solidFill>
            <a:schemeClr val="tx1"/>
          </a:solidFill>
          <a:latin typeface="Malgun Gothic" pitchFamily="34" charset="-127"/>
          <a:ea typeface="Malgun Gothic" pitchFamily="34" charset="-127"/>
          <a:cs typeface="+mn-cs"/>
        </a:defRPr>
      </a:lvl2pPr>
      <a:lvl3pPr marL="7315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ko-KR" sz="1800" kern="1200">
          <a:solidFill>
            <a:schemeClr val="tx1"/>
          </a:solidFill>
          <a:latin typeface="Malgun Gothic" pitchFamily="34" charset="-127"/>
          <a:ea typeface="Malgun Gothic" pitchFamily="34" charset="-127"/>
          <a:cs typeface="+mn-cs"/>
        </a:defRPr>
      </a:lvl3pPr>
      <a:lvl4pPr marL="9601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ko-KR" sz="1600" kern="1200">
          <a:solidFill>
            <a:schemeClr val="tx1"/>
          </a:solidFill>
          <a:latin typeface="Malgun Gothic" pitchFamily="34" charset="-127"/>
          <a:ea typeface="Malgun Gothic" pitchFamily="34" charset="-127"/>
          <a:cs typeface="+mn-cs"/>
        </a:defRPr>
      </a:lvl4pPr>
      <a:lvl5pPr marL="11887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ko-KR" sz="1600" kern="1200">
          <a:solidFill>
            <a:schemeClr val="tx1"/>
          </a:solidFill>
          <a:latin typeface="Malgun Gothic" pitchFamily="34" charset="-127"/>
          <a:ea typeface="Malgun Gothic" pitchFamily="34" charset="-127"/>
          <a:cs typeface="+mn-cs"/>
        </a:defRPr>
      </a:lvl5pPr>
      <a:lvl6pPr marL="14173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lang="ko-KR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mos.telerik.com/aspnet-mvc/tripxpert/Destination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emos.telerik.com/aspnet-mvc/tripxpert/Destination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emos.telerik.com/aspnet-mvc/tripxpert/Destination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mos.telerik.com/aspnet-mvc/tripxper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worknit@gmail.com" TargetMode="External"/><Relationship Id="rId4" Type="http://schemas.openxmlformats.org/officeDocument/2006/relationships/hyperlink" Target="http://demos.telerik.com/aspnet-mvc/webmai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emos.telerik.com/aspnet-mvc/tripxpert/Destination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mos.telerik.com/aspnet-mvc/tripxpert/Destination/1" TargetMode="External"/><Relationship Id="rId2" Type="http://schemas.openxmlformats.org/officeDocument/2006/relationships/hyperlink" Target="http://demos.telerik.com/aspnet-mvc/tripxpert/Destinations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mos.telerik.com/aspnet-mvc/tripxpert/Destination/1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demos.telerik.com/aspnet-mvc/tripxpert/Destination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mos.telerik.com/aspnet-mvc/tripxpert/Destination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demos.telerik.com/aspnet-mvc/webmail/Contac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Malgun Gothic" pitchFamily="34" charset="-127"/>
                <a:ea typeface="Malgun Gothic" pitchFamily="34" charset="-127"/>
              </a:rPr>
              <a:t>BEN</a:t>
            </a:r>
            <a:r>
              <a:rPr lang="ko-KR" altLang="en-US"/>
              <a:t> </a:t>
            </a:r>
            <a:r>
              <a:rPr lang="en-US" altLang="ko-KR" smtClean="0"/>
              <a:t>Community Development</a:t>
            </a:r>
            <a:endParaRPr lang="ko-KR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Malgun Gothic" pitchFamily="34" charset="-127"/>
                <a:ea typeface="Malgun Gothic" pitchFamily="34" charset="-127"/>
              </a:rPr>
              <a:t>217-03-12</a:t>
            </a:r>
            <a:endParaRPr lang="ko-KR" dirty="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333772" y="2322716"/>
            <a:ext cx="9505056" cy="4130620"/>
            <a:chOff x="333772" y="2322716"/>
            <a:chExt cx="9505056" cy="413062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772" y="2322716"/>
              <a:ext cx="9505056" cy="413062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4438228" y="3402835"/>
              <a:ext cx="5400600" cy="8182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3628" y="260648"/>
            <a:ext cx="101021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3. Home</a:t>
            </a:r>
            <a:endParaRPr lang="ko-KR" altLang="en-US" sz="1600"/>
          </a:p>
        </p:txBody>
      </p:sp>
      <p:cxnSp>
        <p:nvCxnSpPr>
          <p:cNvPr id="5" name="직선 연결선 4"/>
          <p:cNvCxnSpPr/>
          <p:nvPr/>
        </p:nvCxnSpPr>
        <p:spPr>
          <a:xfrm>
            <a:off x="189756" y="620688"/>
            <a:ext cx="115932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09678" y="302198"/>
            <a:ext cx="46313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dirty="0" smtClean="0"/>
              <a:t>Refer Link:  </a:t>
            </a:r>
            <a:r>
              <a:rPr lang="en-US" altLang="ko-KR" sz="1000" dirty="0" smtClean="0">
                <a:hlinkClick r:id="rId3"/>
              </a:rPr>
              <a:t>http</a:t>
            </a:r>
            <a:r>
              <a:rPr lang="en-US" altLang="ko-KR" sz="1000" dirty="0">
                <a:hlinkClick r:id="rId3"/>
              </a:rPr>
              <a:t>://</a:t>
            </a:r>
            <a:r>
              <a:rPr lang="en-US" altLang="ko-KR" sz="1000" dirty="0" smtClean="0">
                <a:hlinkClick r:id="rId3"/>
              </a:rPr>
              <a:t>demos.telerik.com/aspnet-mvc/tripxpert/Destinations</a:t>
            </a:r>
            <a:r>
              <a:rPr lang="en-US" altLang="ko-KR" sz="1000" dirty="0" smtClean="0"/>
              <a:t>  </a:t>
            </a:r>
            <a:endParaRPr lang="ko-KR" alt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10054852" y="836712"/>
            <a:ext cx="188865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900" dirty="0" smtClean="0"/>
              <a:t>1. </a:t>
            </a:r>
            <a:r>
              <a:rPr lang="en-US" altLang="ko-KR" sz="900" dirty="0" smtClean="0"/>
              <a:t>Member Detail Popup Layer</a:t>
            </a:r>
            <a:br>
              <a:rPr lang="en-US" altLang="ko-KR" sz="900" dirty="0" smtClean="0"/>
            </a:br>
            <a:r>
              <a:rPr lang="en-US" altLang="ko-KR" sz="900" dirty="0" smtClean="0"/>
              <a:t>2. Member Inform Update</a:t>
            </a:r>
            <a:endParaRPr lang="en-US" altLang="ko-KR" sz="9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33772" y="1124744"/>
            <a:ext cx="177965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/>
              <a:t>BEN </a:t>
            </a:r>
            <a:r>
              <a:rPr lang="en-US" altLang="ko-KR" sz="1600" dirty="0" smtClean="0"/>
              <a:t>Community</a:t>
            </a:r>
            <a:endParaRPr lang="ko-KR" altLang="en-US" sz="1600"/>
          </a:p>
        </p:txBody>
      </p:sp>
      <p:sp>
        <p:nvSpPr>
          <p:cNvPr id="12" name="직사각형 11"/>
          <p:cNvSpPr/>
          <p:nvPr/>
        </p:nvSpPr>
        <p:spPr>
          <a:xfrm>
            <a:off x="2677443" y="1103795"/>
            <a:ext cx="26965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Home   Member   Project   System</a:t>
            </a:r>
            <a:endParaRPr lang="ko-KR" altLang="en-US" sz="1200"/>
          </a:p>
        </p:txBody>
      </p:sp>
      <p:sp>
        <p:nvSpPr>
          <p:cNvPr id="15" name="직사각형 14"/>
          <p:cNvSpPr/>
          <p:nvPr/>
        </p:nvSpPr>
        <p:spPr>
          <a:xfrm>
            <a:off x="3207270" y="897963"/>
            <a:ext cx="864096" cy="611589"/>
          </a:xfrm>
          <a:prstGeom prst="rect">
            <a:avLst/>
          </a:prstGeom>
          <a:solidFill>
            <a:srgbClr val="69D8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Member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358108" y="1037986"/>
            <a:ext cx="55238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277246" y="1151650"/>
            <a:ext cx="17427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Logout  | My Information</a:t>
            </a:r>
            <a:endParaRPr lang="ko-KR" altLang="en-US" sz="1000"/>
          </a:p>
        </p:txBody>
      </p:sp>
      <p:sp>
        <p:nvSpPr>
          <p:cNvPr id="13" name="직사각형 12"/>
          <p:cNvSpPr/>
          <p:nvPr/>
        </p:nvSpPr>
        <p:spPr>
          <a:xfrm>
            <a:off x="189756" y="1700808"/>
            <a:ext cx="9830275" cy="621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219851" y="1918282"/>
            <a:ext cx="103425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Member</a:t>
            </a:r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4582244" y="3582902"/>
            <a:ext cx="5386411" cy="2917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 smtClean="0"/>
              <a:t>Name: First Name + space + Last Name</a:t>
            </a:r>
          </a:p>
          <a:p>
            <a:pPr>
              <a:lnSpc>
                <a:spcPct val="90000"/>
              </a:lnSpc>
            </a:pPr>
            <a:endParaRPr lang="en-US" altLang="ko-KR" sz="1200" dirty="0"/>
          </a:p>
          <a:p>
            <a:pPr>
              <a:lnSpc>
                <a:spcPct val="90000"/>
              </a:lnSpc>
            </a:pPr>
            <a:r>
              <a:rPr lang="en-US" altLang="ko-KR" sz="1200" dirty="0" smtClean="0"/>
              <a:t>Email: </a:t>
            </a:r>
            <a:r>
              <a:rPr lang="en-US" altLang="ko-KR" sz="1200" dirty="0" err="1" smtClean="0"/>
              <a:t>email@email</a:t>
            </a:r>
            <a:endParaRPr lang="en-US" altLang="ko-KR" sz="1200" dirty="0" smtClean="0"/>
          </a:p>
          <a:p>
            <a:pPr>
              <a:lnSpc>
                <a:spcPct val="90000"/>
              </a:lnSpc>
            </a:pPr>
            <a:endParaRPr lang="en-US" altLang="ko-KR" sz="1200" dirty="0"/>
          </a:p>
          <a:p>
            <a:pPr>
              <a:lnSpc>
                <a:spcPct val="90000"/>
              </a:lnSpc>
            </a:pPr>
            <a:r>
              <a:rPr lang="en-US" altLang="ko-KR" sz="1200" dirty="0" smtClean="0"/>
              <a:t>Country: Korea</a:t>
            </a:r>
          </a:p>
          <a:p>
            <a:pPr>
              <a:lnSpc>
                <a:spcPct val="90000"/>
              </a:lnSpc>
            </a:pPr>
            <a:endParaRPr lang="en-US" altLang="ko-KR" sz="1200" dirty="0"/>
          </a:p>
          <a:p>
            <a:pPr>
              <a:lnSpc>
                <a:spcPct val="90000"/>
              </a:lnSpc>
            </a:pPr>
            <a:r>
              <a:rPr lang="en-US" altLang="ko-KR" sz="1200" dirty="0" smtClean="0"/>
              <a:t>Photo: photo.png   </a:t>
            </a:r>
          </a:p>
          <a:p>
            <a:pPr>
              <a:lnSpc>
                <a:spcPct val="90000"/>
              </a:lnSpc>
            </a:pPr>
            <a:endParaRPr lang="en-US" altLang="ko-KR" sz="1200" dirty="0"/>
          </a:p>
          <a:p>
            <a:pPr>
              <a:lnSpc>
                <a:spcPct val="90000"/>
              </a:lnSpc>
            </a:pPr>
            <a:r>
              <a:rPr lang="en-US" altLang="ko-KR" sz="1200" dirty="0" smtClean="0"/>
              <a:t>SNS Site: www.facebook.com/.,</a:t>
            </a:r>
          </a:p>
          <a:p>
            <a:pPr>
              <a:lnSpc>
                <a:spcPct val="90000"/>
              </a:lnSpc>
            </a:pPr>
            <a:endParaRPr lang="en-US" altLang="ko-KR" sz="1200" dirty="0" smtClean="0"/>
          </a:p>
          <a:p>
            <a:pPr>
              <a:lnSpc>
                <a:spcPct val="90000"/>
              </a:lnSpc>
            </a:pPr>
            <a:r>
              <a:rPr lang="en-US" altLang="ko-KR" sz="1200" dirty="0" smtClean="0"/>
              <a:t>Recommender: Recommender</a:t>
            </a:r>
          </a:p>
          <a:p>
            <a:pPr>
              <a:lnSpc>
                <a:spcPct val="90000"/>
              </a:lnSpc>
            </a:pPr>
            <a:endParaRPr lang="en-US" altLang="ko-KR" sz="1200" dirty="0"/>
          </a:p>
          <a:p>
            <a:pPr>
              <a:lnSpc>
                <a:spcPct val="90000"/>
              </a:lnSpc>
            </a:pPr>
            <a:r>
              <a:rPr lang="en-US" altLang="ko-KR" sz="1200" dirty="0" err="1" smtClean="0"/>
              <a:t>Indroduction</a:t>
            </a:r>
            <a:r>
              <a:rPr lang="en-US" altLang="ko-KR" sz="1200" dirty="0" smtClean="0"/>
              <a:t>: ………………………………………………………………………</a:t>
            </a:r>
          </a:p>
          <a:p>
            <a:pPr>
              <a:lnSpc>
                <a:spcPct val="9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……………………………………………………………………………………</a:t>
            </a:r>
          </a:p>
          <a:p>
            <a:pPr>
              <a:lnSpc>
                <a:spcPct val="9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………………………………………………………</a:t>
            </a:r>
          </a:p>
          <a:p>
            <a:pPr>
              <a:lnSpc>
                <a:spcPct val="9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………………………………………………………</a:t>
            </a:r>
            <a:endParaRPr lang="en-US" altLang="ko-KR" sz="1200" dirty="0"/>
          </a:p>
          <a:p>
            <a:pPr>
              <a:lnSpc>
                <a:spcPct val="90000"/>
              </a:lnSpc>
            </a:pP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9184961" y="1309969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rgbClr val="FF0000"/>
                </a:solidFill>
              </a:rPr>
              <a:t>(3)</a:t>
            </a:r>
            <a:endParaRPr lang="ko-KR" altLang="en-US" sz="1000" i="1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1199" y="1575360"/>
            <a:ext cx="4392488" cy="5056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4654252" y="2996952"/>
            <a:ext cx="1008112" cy="72008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41" y="1600054"/>
            <a:ext cx="4375045" cy="503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8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28" y="260648"/>
            <a:ext cx="101021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3. Home</a:t>
            </a:r>
            <a:endParaRPr lang="ko-KR" altLang="en-US" sz="1600"/>
          </a:p>
        </p:txBody>
      </p:sp>
      <p:cxnSp>
        <p:nvCxnSpPr>
          <p:cNvPr id="5" name="직선 연결선 4"/>
          <p:cNvCxnSpPr/>
          <p:nvPr/>
        </p:nvCxnSpPr>
        <p:spPr>
          <a:xfrm>
            <a:off x="189756" y="620688"/>
            <a:ext cx="115932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09678" y="302198"/>
            <a:ext cx="46313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dirty="0" smtClean="0"/>
              <a:t>Refer Link:  </a:t>
            </a:r>
            <a:r>
              <a:rPr lang="en-US" altLang="ko-KR" sz="1000" dirty="0" smtClean="0">
                <a:hlinkClick r:id="rId2"/>
              </a:rPr>
              <a:t>http</a:t>
            </a:r>
            <a:r>
              <a:rPr lang="en-US" altLang="ko-KR" sz="1000" dirty="0">
                <a:hlinkClick r:id="rId2"/>
              </a:rPr>
              <a:t>://</a:t>
            </a:r>
            <a:r>
              <a:rPr lang="en-US" altLang="ko-KR" sz="1000" dirty="0" smtClean="0">
                <a:hlinkClick r:id="rId2"/>
              </a:rPr>
              <a:t>demos.telerik.com/aspnet-mvc/tripxpert/Destinations</a:t>
            </a:r>
            <a:r>
              <a:rPr lang="en-US" altLang="ko-KR" sz="1000" dirty="0" smtClean="0"/>
              <a:t>  </a:t>
            </a:r>
            <a:endParaRPr lang="ko-KR" alt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10054852" y="836712"/>
            <a:ext cx="270458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900" dirty="0" smtClean="0"/>
              <a:t>1. Project View Page   </a:t>
            </a:r>
            <a:br>
              <a:rPr lang="en-US" altLang="ko-KR" sz="900" dirty="0" smtClean="0"/>
            </a:br>
            <a:endParaRPr lang="en-US" altLang="ko-KR" sz="900" dirty="0" smtClean="0"/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2. </a:t>
            </a:r>
            <a:r>
              <a:rPr lang="en-US" altLang="ko-KR" sz="900" dirty="0" smtClean="0"/>
              <a:t>This</a:t>
            </a:r>
            <a:r>
              <a:rPr lang="ko-KR" altLang="en-US" sz="900" smtClean="0"/>
              <a:t> </a:t>
            </a:r>
            <a:r>
              <a:rPr lang="en-US" altLang="ko-KR" sz="900" dirty="0" smtClean="0"/>
              <a:t>Menu Click</a:t>
            </a:r>
            <a:r>
              <a:rPr lang="ko-KR" altLang="en-US" sz="900" smtClean="0"/>
              <a:t> </a:t>
            </a:r>
            <a:endParaRPr lang="en-US" altLang="ko-KR" sz="900" dirty="0"/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   &gt; Alter </a:t>
            </a:r>
            <a:r>
              <a:rPr lang="en-US" altLang="ko-KR" sz="900" dirty="0" err="1" smtClean="0"/>
              <a:t>Messsage</a:t>
            </a:r>
            <a:r>
              <a:rPr lang="en-US" altLang="ko-KR" sz="900" dirty="0"/>
              <a:t> “Service is in preparation</a:t>
            </a:r>
            <a:r>
              <a:rPr lang="en-US" altLang="ko-KR" sz="900" dirty="0" smtClean="0"/>
              <a:t>.”</a:t>
            </a:r>
            <a:endParaRPr lang="ko-KR" altLang="en-US" sz="900" smtClean="0"/>
          </a:p>
        </p:txBody>
      </p:sp>
      <p:sp>
        <p:nvSpPr>
          <p:cNvPr id="10" name="TextBox 9"/>
          <p:cNvSpPr txBox="1"/>
          <p:nvPr/>
        </p:nvSpPr>
        <p:spPr>
          <a:xfrm>
            <a:off x="333772" y="1124744"/>
            <a:ext cx="177965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/>
              <a:t>BEN </a:t>
            </a:r>
            <a:r>
              <a:rPr lang="en-US" altLang="ko-KR" sz="1600" dirty="0" smtClean="0"/>
              <a:t>Community</a:t>
            </a:r>
            <a:endParaRPr lang="ko-KR" altLang="en-US" sz="1600"/>
          </a:p>
        </p:txBody>
      </p:sp>
      <p:sp>
        <p:nvSpPr>
          <p:cNvPr id="12" name="직사각형 11"/>
          <p:cNvSpPr/>
          <p:nvPr/>
        </p:nvSpPr>
        <p:spPr>
          <a:xfrm>
            <a:off x="2677443" y="1103795"/>
            <a:ext cx="26965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Home   Member   Project   System</a:t>
            </a:r>
            <a:endParaRPr lang="ko-KR" altLang="en-US" sz="1200"/>
          </a:p>
        </p:txBody>
      </p:sp>
      <p:sp>
        <p:nvSpPr>
          <p:cNvPr id="15" name="직사각형 14"/>
          <p:cNvSpPr/>
          <p:nvPr/>
        </p:nvSpPr>
        <p:spPr>
          <a:xfrm>
            <a:off x="4002133" y="930687"/>
            <a:ext cx="703219" cy="611589"/>
          </a:xfrm>
          <a:prstGeom prst="rect">
            <a:avLst/>
          </a:prstGeom>
          <a:solidFill>
            <a:srgbClr val="69D8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078188" y="1091663"/>
            <a:ext cx="55238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277246" y="1151650"/>
            <a:ext cx="17427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Logout  | My Information</a:t>
            </a:r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189756" y="1700808"/>
            <a:ext cx="9830275" cy="621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219851" y="1918282"/>
            <a:ext cx="88036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Project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2765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28" y="260648"/>
            <a:ext cx="101021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3. Home</a:t>
            </a:r>
            <a:endParaRPr lang="ko-KR" altLang="en-US" sz="1600"/>
          </a:p>
        </p:txBody>
      </p:sp>
      <p:cxnSp>
        <p:nvCxnSpPr>
          <p:cNvPr id="5" name="직선 연결선 4"/>
          <p:cNvCxnSpPr/>
          <p:nvPr/>
        </p:nvCxnSpPr>
        <p:spPr>
          <a:xfrm>
            <a:off x="189756" y="620688"/>
            <a:ext cx="115932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09678" y="302198"/>
            <a:ext cx="46313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dirty="0" smtClean="0"/>
              <a:t>Refer Link:  </a:t>
            </a:r>
            <a:r>
              <a:rPr lang="en-US" altLang="ko-KR" sz="1000" dirty="0" smtClean="0">
                <a:hlinkClick r:id="rId2"/>
              </a:rPr>
              <a:t>http</a:t>
            </a:r>
            <a:r>
              <a:rPr lang="en-US" altLang="ko-KR" sz="1000" dirty="0">
                <a:hlinkClick r:id="rId2"/>
              </a:rPr>
              <a:t>://</a:t>
            </a:r>
            <a:r>
              <a:rPr lang="en-US" altLang="ko-KR" sz="1000" dirty="0" smtClean="0">
                <a:hlinkClick r:id="rId2"/>
              </a:rPr>
              <a:t>demos.telerik.com/aspnet-mvc/tripxpert/Destinations</a:t>
            </a:r>
            <a:r>
              <a:rPr lang="en-US" altLang="ko-KR" sz="1000" dirty="0" smtClean="0"/>
              <a:t>  </a:t>
            </a:r>
            <a:endParaRPr lang="ko-KR" alt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10054852" y="836712"/>
            <a:ext cx="326403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900" dirty="0" smtClean="0"/>
              <a:t>1. System Management View Page   </a:t>
            </a:r>
            <a:br>
              <a:rPr lang="en-US" altLang="ko-KR" sz="900" dirty="0" smtClean="0"/>
            </a:br>
            <a:endParaRPr lang="en-US" altLang="ko-KR" sz="900" dirty="0" smtClean="0"/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2. </a:t>
            </a:r>
            <a:r>
              <a:rPr lang="en-US" altLang="ko-KR" sz="900" dirty="0" smtClean="0"/>
              <a:t>This Menu Click.</a:t>
            </a:r>
            <a:br>
              <a:rPr lang="en-US" altLang="ko-KR" sz="900" dirty="0" smtClean="0"/>
            </a:br>
            <a:r>
              <a:rPr lang="en-US" altLang="ko-KR" sz="900" dirty="0" smtClean="0"/>
              <a:t>      &gt; </a:t>
            </a:r>
            <a:r>
              <a:rPr lang="en-US" altLang="ko-KR" sz="900" dirty="0"/>
              <a:t>Alter Message “Only administrators can access it</a:t>
            </a:r>
            <a:r>
              <a:rPr lang="en-US" altLang="ko-KR" sz="900" dirty="0" smtClean="0"/>
              <a:t>.”</a:t>
            </a:r>
            <a:endParaRPr lang="ko-KR" altLang="en-US" sz="900"/>
          </a:p>
        </p:txBody>
      </p:sp>
      <p:sp>
        <p:nvSpPr>
          <p:cNvPr id="10" name="TextBox 9"/>
          <p:cNvSpPr txBox="1"/>
          <p:nvPr/>
        </p:nvSpPr>
        <p:spPr>
          <a:xfrm>
            <a:off x="333772" y="1124744"/>
            <a:ext cx="177965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/>
              <a:t>BEN </a:t>
            </a:r>
            <a:r>
              <a:rPr lang="en-US" altLang="ko-KR" sz="1600" dirty="0" smtClean="0"/>
              <a:t>Community</a:t>
            </a:r>
            <a:endParaRPr lang="ko-KR" altLang="en-US" sz="1600"/>
          </a:p>
        </p:txBody>
      </p:sp>
      <p:sp>
        <p:nvSpPr>
          <p:cNvPr id="12" name="직사각형 11"/>
          <p:cNvSpPr/>
          <p:nvPr/>
        </p:nvSpPr>
        <p:spPr>
          <a:xfrm>
            <a:off x="2677443" y="1103795"/>
            <a:ext cx="26965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Home   Member   Project   System</a:t>
            </a:r>
            <a:endParaRPr lang="ko-KR" altLang="en-US" sz="1200"/>
          </a:p>
        </p:txBody>
      </p:sp>
      <p:sp>
        <p:nvSpPr>
          <p:cNvPr id="15" name="직사각형 14"/>
          <p:cNvSpPr/>
          <p:nvPr/>
        </p:nvSpPr>
        <p:spPr>
          <a:xfrm>
            <a:off x="4699282" y="936499"/>
            <a:ext cx="703219" cy="611589"/>
          </a:xfrm>
          <a:prstGeom prst="rect">
            <a:avLst/>
          </a:prstGeom>
          <a:solidFill>
            <a:srgbClr val="69D8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System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774700" y="1103795"/>
            <a:ext cx="55238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277246" y="1151650"/>
            <a:ext cx="17427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Logout  | My Information</a:t>
            </a:r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189756" y="1700808"/>
            <a:ext cx="9830275" cy="621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219851" y="1918282"/>
            <a:ext cx="87235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System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82685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628" y="260648"/>
            <a:ext cx="198163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/>
              <a:t>1. </a:t>
            </a:r>
            <a:r>
              <a:rPr lang="en-US" altLang="ko-KR" sz="1600" dirty="0" smtClean="0"/>
              <a:t>important </a:t>
            </a:r>
            <a:r>
              <a:rPr lang="en-US" altLang="ko-KR" sz="1600" dirty="0"/>
              <a:t>notes</a:t>
            </a:r>
            <a:endParaRPr lang="ko-KR" altLang="en-US" sz="1600"/>
          </a:p>
        </p:txBody>
      </p:sp>
      <p:cxnSp>
        <p:nvCxnSpPr>
          <p:cNvPr id="5" name="직선 연결선 4"/>
          <p:cNvCxnSpPr/>
          <p:nvPr/>
        </p:nvCxnSpPr>
        <p:spPr>
          <a:xfrm>
            <a:off x="189756" y="620688"/>
            <a:ext cx="115932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3772" y="764704"/>
            <a:ext cx="1141530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300" dirty="0"/>
              <a:t>Project Name : </a:t>
            </a:r>
            <a:r>
              <a:rPr lang="en-US" altLang="ko-KR" sz="1300" dirty="0" err="1" smtClean="0"/>
              <a:t>BEN_Community</a:t>
            </a:r>
            <a:endParaRPr lang="en-US" altLang="ko-KR" sz="1300" dirty="0" smtClean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300" dirty="0" smtClean="0"/>
              <a:t>Database Name: </a:t>
            </a:r>
            <a:r>
              <a:rPr lang="en-US" altLang="ko-KR" sz="1300" dirty="0" err="1" smtClean="0"/>
              <a:t>BENCommunity</a:t>
            </a:r>
            <a:endParaRPr lang="en-US" altLang="ko-KR" sz="13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300" dirty="0" smtClean="0"/>
              <a:t>Download and refer source file</a:t>
            </a:r>
            <a:r>
              <a:rPr lang="en-US" altLang="ko-KR" sz="1300" dirty="0"/>
              <a:t>: </a:t>
            </a:r>
            <a:r>
              <a:rPr lang="en-US" altLang="ko-KR" sz="1300" dirty="0">
                <a:hlinkClick r:id="rId3"/>
              </a:rPr>
              <a:t>http://</a:t>
            </a:r>
            <a:r>
              <a:rPr lang="en-US" altLang="ko-KR" sz="1300" dirty="0" smtClean="0">
                <a:hlinkClick r:id="rId3"/>
              </a:rPr>
              <a:t>demos.telerik.com/aspnet-mvc/tripxpert</a:t>
            </a:r>
            <a:r>
              <a:rPr lang="en-US" altLang="ko-KR" sz="1300" dirty="0"/>
              <a:t>  and </a:t>
            </a:r>
            <a:r>
              <a:rPr lang="en-US" altLang="ko-KR" sz="1300" dirty="0">
                <a:hlinkClick r:id="rId4"/>
              </a:rPr>
              <a:t>http://demos.telerik.com/aspnet-mvc/webmail</a:t>
            </a:r>
            <a:r>
              <a:rPr lang="en-US" altLang="ko-KR" sz="1300" dirty="0" smtClean="0">
                <a:hlinkClick r:id="rId4"/>
              </a:rPr>
              <a:t>/</a:t>
            </a:r>
            <a:r>
              <a:rPr lang="en-US" altLang="ko-KR" sz="1300" dirty="0" smtClean="0"/>
              <a:t>  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300" dirty="0" smtClean="0"/>
              <a:t>Use the </a:t>
            </a:r>
            <a:r>
              <a:rPr lang="en-US" altLang="ko-KR" sz="1300" dirty="0" err="1" smtClean="0"/>
              <a:t>Telerik</a:t>
            </a:r>
            <a:r>
              <a:rPr lang="en-US" altLang="ko-KR" sz="1300" dirty="0" smtClean="0"/>
              <a:t> MVC &amp; Kendo Last version / .NET Framework 4.x UP / MVC 5.0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300" dirty="0" smtClean="0"/>
              <a:t>Member, Login, and extend information: </a:t>
            </a:r>
            <a:r>
              <a:rPr lang="en-US" altLang="ko-KR" sz="1300" dirty="0" err="1" smtClean="0"/>
              <a:t>aspnetuser</a:t>
            </a:r>
            <a:r>
              <a:rPr lang="en-US" altLang="ko-KR" sz="1300" dirty="0" smtClean="0"/>
              <a:t> (MVC)</a:t>
            </a:r>
            <a:br>
              <a:rPr lang="en-US" altLang="ko-KR" sz="1300" dirty="0" smtClean="0"/>
            </a:br>
            <a:r>
              <a:rPr lang="en-US" altLang="ko-KR" sz="1300" dirty="0" smtClean="0"/>
              <a:t>System Admin Account: </a:t>
            </a:r>
            <a:r>
              <a:rPr lang="en-US" altLang="ko-KR" sz="1300" dirty="0" smtClean="0">
                <a:hlinkClick r:id="rId5"/>
              </a:rPr>
              <a:t>worknit@gmail.com</a:t>
            </a:r>
            <a:r>
              <a:rPr lang="en-US" altLang="ko-KR" sz="1300" dirty="0" smtClean="0"/>
              <a:t> / work&amp;ben#170401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300" dirty="0"/>
              <a:t>Enable SNS </a:t>
            </a:r>
            <a:r>
              <a:rPr lang="en-US" altLang="ko-KR" sz="1300" dirty="0" smtClean="0"/>
              <a:t>login &amp; Create account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300" dirty="0"/>
              <a:t>All pages need to be signed </a:t>
            </a:r>
            <a:r>
              <a:rPr lang="en-US" altLang="ko-KR" sz="1300" dirty="0" smtClean="0"/>
              <a:t>in (</a:t>
            </a:r>
            <a:r>
              <a:rPr lang="ko-KR" altLang="en-US" sz="1300" smtClean="0"/>
              <a:t>모든 페이지는 로그인을 해야만 볼 수 있습니다</a:t>
            </a:r>
            <a:r>
              <a:rPr lang="en-US" altLang="ko-KR" sz="1300" dirty="0" smtClean="0"/>
              <a:t>.)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300" dirty="0" smtClean="0"/>
              <a:t>Need the multi language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300" dirty="0" smtClean="0"/>
              <a:t>Menu</a:t>
            </a:r>
            <a:br>
              <a:rPr lang="en-US" altLang="ko-KR" sz="1300" dirty="0" smtClean="0"/>
            </a:br>
            <a:r>
              <a:rPr lang="en-US" altLang="ko-KR" sz="1300" dirty="0" smtClean="0"/>
              <a:t>Login / Home / Calendar / Member /  System </a:t>
            </a:r>
            <a:br>
              <a:rPr lang="en-US" altLang="ko-KR" sz="1300" dirty="0" smtClean="0"/>
            </a:br>
            <a:r>
              <a:rPr lang="en-US" altLang="ko-KR" sz="1300" dirty="0" smtClean="0"/>
              <a:t>* System Menu is: Only the admin can see it.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28" y="260648"/>
            <a:ext cx="94448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2. Login</a:t>
            </a:r>
            <a:endParaRPr lang="ko-KR" altLang="en-US" sz="1600"/>
          </a:p>
        </p:txBody>
      </p:sp>
      <p:cxnSp>
        <p:nvCxnSpPr>
          <p:cNvPr id="5" name="직선 연결선 4"/>
          <p:cNvCxnSpPr/>
          <p:nvPr/>
        </p:nvCxnSpPr>
        <p:spPr>
          <a:xfrm>
            <a:off x="189756" y="620688"/>
            <a:ext cx="115932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67105" y="1484784"/>
            <a:ext cx="16385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 smtClean="0"/>
              <a:t>BEN Login</a:t>
            </a:r>
            <a:endParaRPr lang="ko-KR" alt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4078188" y="5509916"/>
            <a:ext cx="395973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 smtClean="0"/>
              <a:t>BEN</a:t>
            </a:r>
            <a:r>
              <a:rPr lang="ko-KR" altLang="en-US" sz="1200" smtClean="0"/>
              <a:t> 시스템은 추천인을 통하여 회원가입이 가능합니다</a:t>
            </a:r>
            <a:r>
              <a:rPr lang="en-US" altLang="ko-KR" sz="1200" dirty="0" smtClean="0"/>
              <a:t>.</a:t>
            </a:r>
            <a:endParaRPr lang="ko-KR" altLang="en-US" sz="1200"/>
          </a:p>
        </p:txBody>
      </p:sp>
      <p:cxnSp>
        <p:nvCxnSpPr>
          <p:cNvPr id="9" name="직선 연결선 8"/>
          <p:cNvCxnSpPr/>
          <p:nvPr/>
        </p:nvCxnSpPr>
        <p:spPr>
          <a:xfrm>
            <a:off x="5986400" y="2132856"/>
            <a:ext cx="0" cy="32403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53695" y="2474084"/>
            <a:ext cx="5132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dirty="0" smtClean="0"/>
              <a:t>Email</a:t>
            </a:r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2725703" y="2732616"/>
            <a:ext cx="3024336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2653695" y="3158560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dirty="0" smtClean="0"/>
              <a:t>Password</a:t>
            </a:r>
            <a:endParaRPr lang="ko-KR" altLang="en-US" sz="1000"/>
          </a:p>
        </p:txBody>
      </p:sp>
      <p:sp>
        <p:nvSpPr>
          <p:cNvPr id="13" name="TextBox 12"/>
          <p:cNvSpPr txBox="1"/>
          <p:nvPr/>
        </p:nvSpPr>
        <p:spPr>
          <a:xfrm>
            <a:off x="5114306" y="3215760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dirty="0" smtClean="0">
                <a:solidFill>
                  <a:srgbClr val="00B0F0"/>
                </a:solidFill>
              </a:rPr>
              <a:t>Forgot it?</a:t>
            </a:r>
            <a:endParaRPr lang="ko-KR" altLang="en-US" sz="1000">
              <a:solidFill>
                <a:srgbClr val="00B0F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25703" y="3446592"/>
            <a:ext cx="3024336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직사각형 14"/>
          <p:cNvSpPr/>
          <p:nvPr/>
        </p:nvSpPr>
        <p:spPr>
          <a:xfrm>
            <a:off x="2706495" y="4500930"/>
            <a:ext cx="144016" cy="1367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2850511" y="4471430"/>
            <a:ext cx="13821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dirty="0" smtClean="0"/>
              <a:t>Keep me logged in</a:t>
            </a:r>
            <a:endParaRPr lang="ko-KR" altLang="en-US" sz="1000"/>
          </a:p>
        </p:txBody>
      </p:sp>
      <p:sp>
        <p:nvSpPr>
          <p:cNvPr id="17" name="직사각형 16"/>
          <p:cNvSpPr/>
          <p:nvPr/>
        </p:nvSpPr>
        <p:spPr>
          <a:xfrm>
            <a:off x="2706495" y="4774330"/>
            <a:ext cx="3024336" cy="360040"/>
          </a:xfrm>
          <a:prstGeom prst="rect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Login</a:t>
            </a:r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6136119" y="2348880"/>
            <a:ext cx="120097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 smtClean="0"/>
              <a:t>Connect with</a:t>
            </a:r>
            <a:endParaRPr lang="ko-KR" altLang="en-US" sz="1200"/>
          </a:p>
        </p:txBody>
      </p:sp>
      <p:sp>
        <p:nvSpPr>
          <p:cNvPr id="19" name="직사각형 18"/>
          <p:cNvSpPr/>
          <p:nvPr/>
        </p:nvSpPr>
        <p:spPr>
          <a:xfrm>
            <a:off x="6255189" y="2924944"/>
            <a:ext cx="3024336" cy="36004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00B0F0"/>
                </a:solidFill>
              </a:rPr>
              <a:t>Facebook</a:t>
            </a:r>
            <a:endParaRPr lang="ko-KR" altLang="en-US" sz="1300">
              <a:solidFill>
                <a:srgbClr val="00B0F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55189" y="3415120"/>
            <a:ext cx="3024336" cy="36004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00B0F0"/>
                </a:solidFill>
              </a:rPr>
              <a:t>Google</a:t>
            </a:r>
            <a:endParaRPr lang="ko-KR" altLang="en-US" sz="1300">
              <a:solidFill>
                <a:srgbClr val="00B0F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55189" y="3905296"/>
            <a:ext cx="3024336" cy="36004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rgbClr val="00B0F0"/>
                </a:solidFill>
              </a:rPr>
              <a:t>Naver</a:t>
            </a:r>
            <a:endParaRPr lang="ko-KR" altLang="en-US" sz="130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3105" y="2195918"/>
            <a:ext cx="182614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 smtClean="0"/>
              <a:t>Use your BEN account</a:t>
            </a:r>
            <a:endParaRPr lang="ko-KR" alt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4078187" y="5772047"/>
            <a:ext cx="124425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 smtClean="0"/>
              <a:t>&gt; </a:t>
            </a:r>
            <a:r>
              <a:rPr lang="ko-KR" altLang="en-US" sz="1200" smtClean="0"/>
              <a:t>회원가입하기</a:t>
            </a:r>
            <a:endParaRPr lang="ko-KR" alt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2363066" y="938101"/>
            <a:ext cx="742062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i="1" dirty="0" smtClean="0">
                <a:solidFill>
                  <a:schemeClr val="accent4">
                    <a:lumMod val="75000"/>
                  </a:schemeClr>
                </a:solidFill>
              </a:rPr>
              <a:t>Casebook Project refer……….</a:t>
            </a:r>
          </a:p>
          <a:p>
            <a:pPr>
              <a:lnSpc>
                <a:spcPct val="90000"/>
              </a:lnSpc>
            </a:pPr>
            <a:endParaRPr lang="en-US" altLang="ko-KR" sz="1200" i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200" i="1" dirty="0" smtClean="0">
                <a:solidFill>
                  <a:schemeClr val="accent4">
                    <a:lumMod val="75000"/>
                  </a:schemeClr>
                </a:solidFill>
              </a:rPr>
              <a:t>Need multi language  (multi language is </a:t>
            </a:r>
            <a:r>
              <a:rPr lang="en-US" altLang="ko-KR" sz="1200" i="1" dirty="0" smtClean="0">
                <a:solidFill>
                  <a:schemeClr val="accent4">
                    <a:lumMod val="75000"/>
                  </a:schemeClr>
                </a:solidFill>
              </a:rPr>
              <a:t>reference the </a:t>
            </a:r>
            <a:r>
              <a:rPr lang="en-US" altLang="ko-KR" sz="1200" i="1" dirty="0" smtClean="0">
                <a:solidFill>
                  <a:schemeClr val="accent4">
                    <a:lumMod val="75000"/>
                  </a:schemeClr>
                </a:solidFill>
              </a:rPr>
              <a:t>BLT-WMS  Project) – Default: Korea, English</a:t>
            </a:r>
            <a:endParaRPr lang="ko-KR" altLang="en-US" sz="1200" i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06495" y="4125384"/>
            <a:ext cx="3024336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Korea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1098" y="3852580"/>
            <a:ext cx="12522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dirty="0" smtClean="0"/>
              <a:t>Select Language</a:t>
            </a:r>
            <a:endParaRPr lang="ko-KR" altLang="en-US" sz="1000"/>
          </a:p>
        </p:txBody>
      </p:sp>
      <p:sp>
        <p:nvSpPr>
          <p:cNvPr id="27" name="직사각형 26"/>
          <p:cNvSpPr/>
          <p:nvPr/>
        </p:nvSpPr>
        <p:spPr>
          <a:xfrm>
            <a:off x="5456660" y="4125384"/>
            <a:ext cx="308082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1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204405" y="1113426"/>
            <a:ext cx="1183337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rgbClr val="FF0000"/>
                </a:solidFill>
              </a:rPr>
              <a:t>Email</a:t>
            </a:r>
            <a:r>
              <a:rPr lang="en-US" altLang="ko-KR" sz="900" dirty="0" smtClean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rgbClr val="FF0000"/>
                </a:solidFill>
              </a:rPr>
              <a:t>Password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rgbClr val="FF0000"/>
                </a:solidFill>
              </a:rPr>
              <a:t>Confirm Password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rgbClr val="FF0000"/>
                </a:solidFill>
              </a:rPr>
              <a:t>First </a:t>
            </a:r>
            <a:r>
              <a:rPr lang="en-US" altLang="ko-KR" sz="900" dirty="0">
                <a:solidFill>
                  <a:srgbClr val="FF0000"/>
                </a:solidFill>
              </a:rPr>
              <a:t>Name</a:t>
            </a:r>
            <a:r>
              <a:rPr lang="en-US" altLang="ko-KR" sz="900" dirty="0"/>
              <a:t>: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Last Name</a:t>
            </a:r>
            <a:r>
              <a:rPr lang="en-US" altLang="ko-KR" sz="900" dirty="0"/>
              <a:t>: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Tel</a:t>
            </a:r>
            <a:r>
              <a:rPr lang="en-US" altLang="ko-KR" sz="900" dirty="0"/>
              <a:t>: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Address: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Country</a:t>
            </a:r>
            <a:r>
              <a:rPr lang="en-US" altLang="ko-KR" sz="900" dirty="0"/>
              <a:t>: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Photo</a:t>
            </a:r>
            <a:r>
              <a:rPr lang="en-US" altLang="ko-KR" sz="900" dirty="0" smtClean="0"/>
              <a:t>:</a:t>
            </a:r>
            <a:br>
              <a:rPr lang="en-US" altLang="ko-KR" sz="900" dirty="0" smtClean="0"/>
            </a:b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>
                <a:solidFill>
                  <a:srgbClr val="FF0000"/>
                </a:solidFill>
              </a:rPr>
              <a:t>S</a:t>
            </a:r>
            <a:r>
              <a:rPr lang="en-US" altLang="ko-KR" sz="900" dirty="0" smtClean="0">
                <a:solidFill>
                  <a:srgbClr val="FF0000"/>
                </a:solidFill>
              </a:rPr>
              <a:t>pecialty</a:t>
            </a:r>
            <a:r>
              <a:rPr lang="en-US" altLang="ko-KR" sz="900" dirty="0" smtClean="0">
                <a:solidFill>
                  <a:srgbClr val="FF0000"/>
                </a:solidFill>
              </a:rPr>
              <a:t> Type</a:t>
            </a:r>
            <a:endParaRPr lang="en-US" altLang="ko-KR" sz="9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SNS Site</a:t>
            </a:r>
            <a:r>
              <a:rPr lang="en-US" altLang="ko-KR" sz="900" dirty="0"/>
              <a:t>: 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rgbClr val="FF0000"/>
                </a:solidFill>
              </a:rPr>
              <a:t>Recommender</a:t>
            </a:r>
            <a:r>
              <a:rPr lang="en-US" altLang="ko-KR" sz="900" dirty="0" smtClean="0">
                <a:solidFill>
                  <a:srgbClr val="FF0000"/>
                </a:solidFill>
              </a:rPr>
              <a:t>:</a:t>
            </a:r>
            <a:endParaRPr lang="en-US" altLang="ko-KR" sz="9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rgbClr val="FF0000"/>
                </a:solidFill>
              </a:rPr>
              <a:t>Introduction</a:t>
            </a:r>
            <a:r>
              <a:rPr lang="en-US" altLang="ko-KR" sz="900" dirty="0"/>
              <a:t>: 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426321" y="2452359"/>
            <a:ext cx="1646637" cy="2493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56" name="직사각형 55"/>
          <p:cNvSpPr/>
          <p:nvPr/>
        </p:nvSpPr>
        <p:spPr>
          <a:xfrm>
            <a:off x="3426320" y="2843220"/>
            <a:ext cx="1646638" cy="2493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57" name="직사각형 56"/>
          <p:cNvSpPr/>
          <p:nvPr/>
        </p:nvSpPr>
        <p:spPr>
          <a:xfrm>
            <a:off x="3426320" y="3211080"/>
            <a:ext cx="1646638" cy="2493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58" name="직사각형 57"/>
          <p:cNvSpPr/>
          <p:nvPr/>
        </p:nvSpPr>
        <p:spPr>
          <a:xfrm>
            <a:off x="3426322" y="3544345"/>
            <a:ext cx="3807385" cy="2493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grpSp>
        <p:nvGrpSpPr>
          <p:cNvPr id="66" name="그룹 65"/>
          <p:cNvGrpSpPr/>
          <p:nvPr/>
        </p:nvGrpSpPr>
        <p:grpSpPr>
          <a:xfrm>
            <a:off x="3426321" y="3946824"/>
            <a:ext cx="1646639" cy="249317"/>
            <a:chOff x="3398758" y="2861292"/>
            <a:chExt cx="1647068" cy="249382"/>
          </a:xfrm>
        </p:grpSpPr>
        <p:sp>
          <p:nvSpPr>
            <p:cNvPr id="59" name="직사각형 58"/>
            <p:cNvSpPr/>
            <p:nvPr/>
          </p:nvSpPr>
          <p:spPr>
            <a:xfrm>
              <a:off x="3398758" y="2861292"/>
              <a:ext cx="1647067" cy="2493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58568" y="2876030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▼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66029" y="2884343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Select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3426322" y="4388450"/>
            <a:ext cx="1025784" cy="24931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Add files..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75941" y="5096032"/>
            <a:ext cx="3473815" cy="2493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63" name="TextBox 62"/>
          <p:cNvSpPr txBox="1"/>
          <p:nvPr/>
        </p:nvSpPr>
        <p:spPr>
          <a:xfrm>
            <a:off x="3440411" y="5126267"/>
            <a:ext cx="506738" cy="215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13995" y="5992349"/>
            <a:ext cx="3813328" cy="5111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71" name="직사각형 70"/>
          <p:cNvSpPr/>
          <p:nvPr/>
        </p:nvSpPr>
        <p:spPr>
          <a:xfrm>
            <a:off x="5152658" y="7677304"/>
            <a:ext cx="1025784" cy="249317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Create account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41547" y="7677304"/>
            <a:ext cx="1025784" cy="24931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Cancel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413931" y="788414"/>
            <a:ext cx="3982746" cy="230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Red text is m</a:t>
            </a:r>
            <a:r>
              <a:rPr lang="ko-KR" altLang="en-US" sz="900">
                <a:solidFill>
                  <a:srgbClr val="FF0000"/>
                </a:solidFill>
              </a:rPr>
              <a:t>andatory input </a:t>
            </a:r>
            <a:r>
              <a:rPr lang="en-US" altLang="ko-KR" sz="900" dirty="0">
                <a:solidFill>
                  <a:srgbClr val="FF0000"/>
                </a:solidFill>
              </a:rPr>
              <a:t>/ Non-members are not allowed to join. 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330886" y="63360"/>
            <a:ext cx="6492483" cy="630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99" b="1" dirty="0" smtClean="0"/>
              <a:t>BEN </a:t>
            </a:r>
            <a:r>
              <a:rPr lang="en-US" altLang="ko-KR" sz="3499" b="1" dirty="0"/>
              <a:t>Membership Registration</a:t>
            </a:r>
            <a:endParaRPr lang="ko-KR" altLang="en-US" sz="3499" b="1" dirty="0"/>
          </a:p>
        </p:txBody>
      </p:sp>
      <p:grpSp>
        <p:nvGrpSpPr>
          <p:cNvPr id="34" name="그룹 33"/>
          <p:cNvGrpSpPr/>
          <p:nvPr/>
        </p:nvGrpSpPr>
        <p:grpSpPr>
          <a:xfrm>
            <a:off x="3523235" y="5573097"/>
            <a:ext cx="1646638" cy="249317"/>
            <a:chOff x="3398758" y="2861292"/>
            <a:chExt cx="1647067" cy="249382"/>
          </a:xfrm>
        </p:grpSpPr>
        <p:sp>
          <p:nvSpPr>
            <p:cNvPr id="35" name="직사각형 34"/>
            <p:cNvSpPr/>
            <p:nvPr/>
          </p:nvSpPr>
          <p:spPr>
            <a:xfrm>
              <a:off x="3398758" y="2861292"/>
              <a:ext cx="1647067" cy="2493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93819" y="2869605"/>
              <a:ext cx="742704" cy="215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Input email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5202776" y="5573096"/>
            <a:ext cx="783272" cy="24931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search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65546" y="4196141"/>
            <a:ext cx="56717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chemeClr val="accent4">
                    <a:lumMod val="75000"/>
                  </a:schemeClr>
                </a:solidFill>
              </a:rPr>
              <a:t>Select email from </a:t>
            </a:r>
            <a:r>
              <a:rPr lang="en-US" altLang="ko-KR" sz="1000" i="1" dirty="0" err="1" smtClean="0">
                <a:solidFill>
                  <a:schemeClr val="accent4">
                    <a:lumMod val="75000"/>
                  </a:schemeClr>
                </a:solidFill>
              </a:rPr>
              <a:t>aspnetusers</a:t>
            </a:r>
            <a:endParaRPr lang="en-US" altLang="ko-KR" sz="1000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chemeClr val="accent4">
                    <a:lumMod val="75000"/>
                  </a:schemeClr>
                </a:solidFill>
              </a:rPr>
              <a:t>Where email = this enter </a:t>
            </a:r>
            <a:r>
              <a:rPr lang="en-US" altLang="ko-KR" sz="1000" i="1" dirty="0" smtClean="0">
                <a:solidFill>
                  <a:schemeClr val="accent4">
                    <a:lumMod val="75000"/>
                  </a:schemeClr>
                </a:solidFill>
              </a:rPr>
              <a:t>value</a:t>
            </a:r>
          </a:p>
          <a:p>
            <a:pPr>
              <a:lnSpc>
                <a:spcPct val="90000"/>
              </a:lnSpc>
            </a:pPr>
            <a:endParaRPr lang="en-US" altLang="ko-KR" sz="1000" i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chemeClr val="accent4">
                    <a:lumMod val="75000"/>
                  </a:schemeClr>
                </a:solidFill>
              </a:rPr>
              <a:t>If( </a:t>
            </a:r>
            <a:r>
              <a:rPr lang="en-US" altLang="ko-KR" sz="1000" i="1" dirty="0" err="1" smtClean="0">
                <a:solidFill>
                  <a:schemeClr val="accent4">
                    <a:lumMod val="75000"/>
                  </a:schemeClr>
                </a:solidFill>
              </a:rPr>
              <a:t>AspNetUsers.Email</a:t>
            </a:r>
            <a:r>
              <a:rPr lang="en-US" altLang="ko-KR" sz="1000" i="1" dirty="0" smtClean="0">
                <a:solidFill>
                  <a:schemeClr val="accent4">
                    <a:lumMod val="75000"/>
                  </a:schemeClr>
                </a:solidFill>
              </a:rPr>
              <a:t> = Input email) &gt; Alter Message “&lt;%First Name%&gt; + &lt;%Last Name%&gt;</a:t>
            </a:r>
            <a:br>
              <a:rPr lang="en-US" altLang="ko-KR" sz="1000" i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ko-KR" sz="1000" i="1" dirty="0" smtClean="0">
                <a:solidFill>
                  <a:schemeClr val="accent4">
                    <a:lumMod val="75000"/>
                  </a:schemeClr>
                </a:solidFill>
              </a:rPr>
              <a:t>     </a:t>
            </a:r>
            <a:r>
              <a:rPr lang="ko-KR" altLang="en-US" sz="1000" i="1" smtClean="0">
                <a:solidFill>
                  <a:schemeClr val="accent4">
                    <a:lumMod val="75000"/>
                  </a:schemeClr>
                </a:solidFill>
              </a:rPr>
              <a:t>이 맞습니까</a:t>
            </a:r>
            <a:r>
              <a:rPr lang="en-US" altLang="ko-KR" sz="1000" i="1" dirty="0" smtClean="0">
                <a:solidFill>
                  <a:schemeClr val="accent4">
                    <a:lumMod val="75000"/>
                  </a:schemeClr>
                </a:solidFill>
              </a:rPr>
              <a:t>?“ </a:t>
            </a:r>
            <a:r>
              <a:rPr lang="en-US" altLang="ko-KR" sz="1000" i="1" dirty="0" smtClean="0">
                <a:solidFill>
                  <a:schemeClr val="accent4">
                    <a:lumMod val="75000"/>
                  </a:schemeClr>
                </a:solidFill>
              </a:rPr>
              <a:t>Yes or No</a:t>
            </a:r>
          </a:p>
          <a:p>
            <a:pPr>
              <a:lnSpc>
                <a:spcPct val="90000"/>
              </a:lnSpc>
            </a:pPr>
            <a:endParaRPr lang="en-US" altLang="ko-KR" sz="1000" i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000" i="1" dirty="0">
                <a:solidFill>
                  <a:schemeClr val="accent4">
                    <a:lumMod val="75000"/>
                  </a:schemeClr>
                </a:solidFill>
              </a:rPr>
              <a:t>If (</a:t>
            </a:r>
            <a:r>
              <a:rPr lang="en-US" altLang="ko-KR" sz="1000" i="1" dirty="0" err="1">
                <a:solidFill>
                  <a:schemeClr val="accent4">
                    <a:lumMod val="75000"/>
                  </a:schemeClr>
                </a:solidFill>
              </a:rPr>
              <a:t>AspNetUsers.Email</a:t>
            </a:r>
            <a:r>
              <a:rPr lang="en-US" altLang="ko-KR" sz="1000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sz="1000" i="1" dirty="0" smtClean="0">
                <a:solidFill>
                  <a:schemeClr val="accent4">
                    <a:lumMod val="75000"/>
                  </a:schemeClr>
                </a:solidFill>
              </a:rPr>
              <a:t>!= </a:t>
            </a:r>
            <a:r>
              <a:rPr lang="en-US" altLang="ko-KR" sz="1000" i="1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en-US" altLang="ko-KR" sz="1000" i="1" dirty="0" smtClean="0">
                <a:solidFill>
                  <a:schemeClr val="accent4">
                    <a:lumMod val="75000"/>
                  </a:schemeClr>
                </a:solidFill>
              </a:rPr>
              <a:t>email) &gt; </a:t>
            </a:r>
            <a:r>
              <a:rPr lang="en-US" altLang="ko-KR" sz="1000" i="1" dirty="0">
                <a:solidFill>
                  <a:schemeClr val="accent4">
                    <a:lumMod val="75000"/>
                  </a:schemeClr>
                </a:solidFill>
              </a:rPr>
              <a:t>Alter Message “&lt;%First Name%&gt; + &lt;%Last Name%&gt;</a:t>
            </a:r>
            <a:br>
              <a:rPr lang="en-US" altLang="ko-KR" sz="1000" i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ko-KR" sz="1000" i="1" dirty="0">
                <a:solidFill>
                  <a:schemeClr val="accent4">
                    <a:lumMod val="75000"/>
                  </a:schemeClr>
                </a:solidFill>
              </a:rPr>
              <a:t>     </a:t>
            </a:r>
            <a:r>
              <a:rPr lang="ko-KR" altLang="en-US" sz="1000" i="1" smtClean="0">
                <a:solidFill>
                  <a:schemeClr val="accent4">
                    <a:lumMod val="75000"/>
                  </a:schemeClr>
                </a:solidFill>
              </a:rPr>
              <a:t>은</a:t>
            </a:r>
            <a:r>
              <a:rPr lang="en-US" altLang="ko-KR" sz="1000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ko-KR" altLang="en-US" sz="1000" i="1" smtClean="0">
                <a:solidFill>
                  <a:schemeClr val="accent4">
                    <a:lumMod val="75000"/>
                  </a:schemeClr>
                </a:solidFill>
              </a:rPr>
              <a:t>등록된 회원이 아닙니다</a:t>
            </a:r>
            <a:r>
              <a:rPr lang="en-US" altLang="ko-KR" sz="1000" i="1" dirty="0" smtClean="0">
                <a:solidFill>
                  <a:schemeClr val="accent4">
                    <a:lumMod val="75000"/>
                  </a:schemeClr>
                </a:solidFill>
              </a:rPr>
              <a:t>. </a:t>
            </a:r>
            <a:r>
              <a:rPr lang="ko-KR" altLang="en-US" sz="1000" i="1" smtClean="0">
                <a:solidFill>
                  <a:schemeClr val="accent4">
                    <a:lumMod val="75000"/>
                  </a:schemeClr>
                </a:solidFill>
              </a:rPr>
              <a:t>다시 확인 하여 주십시오</a:t>
            </a:r>
            <a:r>
              <a:rPr lang="en-US" altLang="ko-KR" sz="1000" i="1" dirty="0" smtClean="0">
                <a:solidFill>
                  <a:schemeClr val="accent4">
                    <a:lumMod val="75000"/>
                  </a:schemeClr>
                </a:solidFill>
              </a:rPr>
              <a:t>.“ </a:t>
            </a:r>
            <a:br>
              <a:rPr lang="en-US" altLang="ko-KR" sz="1000" i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ko-KR" sz="1000" i="1" dirty="0" smtClean="0">
                <a:solidFill>
                  <a:schemeClr val="accent4">
                    <a:lumMod val="75000"/>
                  </a:schemeClr>
                </a:solidFill>
              </a:rPr>
              <a:t>     </a:t>
            </a:r>
            <a:r>
              <a:rPr lang="en-US" altLang="ko-KR" sz="1000" i="1" u="sng" dirty="0" smtClean="0">
                <a:solidFill>
                  <a:schemeClr val="accent4">
                    <a:lumMod val="75000"/>
                  </a:schemeClr>
                </a:solidFill>
              </a:rPr>
              <a:t>This</a:t>
            </a:r>
            <a:r>
              <a:rPr lang="ko-KR" altLang="en-US" sz="1000" i="1" u="sng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sz="1000" i="1" u="sng" dirty="0" smtClean="0">
                <a:solidFill>
                  <a:schemeClr val="accent4">
                    <a:lumMod val="75000"/>
                  </a:schemeClr>
                </a:solidFill>
              </a:rPr>
              <a:t>Textbox clear </a:t>
            </a:r>
            <a:r>
              <a:rPr lang="en-US" altLang="ko-KR" sz="1000" i="1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altLang="ko-KR" sz="1000" i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ko-KR" sz="1000" i="1" dirty="0" smtClean="0">
                <a:solidFill>
                  <a:schemeClr val="accent4">
                    <a:lumMod val="75000"/>
                  </a:schemeClr>
                </a:solidFill>
              </a:rPr>
              <a:t>    </a:t>
            </a:r>
            <a:endParaRPr lang="ko-KR" altLang="en-US" sz="1000" i="1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" name="직선 화살표 연결선 4"/>
          <p:cNvCxnSpPr>
            <a:stCxn id="2" idx="1"/>
            <a:endCxn id="39" idx="3"/>
          </p:cNvCxnSpPr>
          <p:nvPr/>
        </p:nvCxnSpPr>
        <p:spPr>
          <a:xfrm flipH="1">
            <a:off x="5986048" y="4934805"/>
            <a:ext cx="1579498" cy="762950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44624"/>
            <a:ext cx="1340432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i="1" dirty="0" smtClean="0">
                <a:solidFill>
                  <a:schemeClr val="accent4">
                    <a:lumMod val="75000"/>
                  </a:schemeClr>
                </a:solidFill>
              </a:rPr>
              <a:t>Casebook refer</a:t>
            </a:r>
            <a:endParaRPr lang="ko-KR" altLang="en-US" sz="1200" i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15896" y="6359418"/>
            <a:ext cx="290977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chemeClr val="accent4">
                    <a:lumMod val="75000"/>
                  </a:schemeClr>
                </a:solidFill>
              </a:rPr>
              <a:t>Create Account Button</a:t>
            </a:r>
          </a:p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chemeClr val="accent4">
                    <a:lumMod val="75000"/>
                  </a:schemeClr>
                </a:solidFill>
              </a:rPr>
              <a:t>If </a:t>
            </a:r>
            <a:r>
              <a:rPr lang="en-US" altLang="ko-KR" sz="1000" i="1" dirty="0">
                <a:solidFill>
                  <a:schemeClr val="accent4">
                    <a:lumMod val="75000"/>
                  </a:schemeClr>
                </a:solidFill>
              </a:rPr>
              <a:t>you do not enter red </a:t>
            </a:r>
            <a:r>
              <a:rPr lang="en-US" altLang="ko-KR" sz="1000" i="1" dirty="0" smtClean="0">
                <a:solidFill>
                  <a:schemeClr val="accent4">
                    <a:lumMod val="75000"/>
                  </a:schemeClr>
                </a:solidFill>
              </a:rPr>
              <a:t>color &gt; Can not save</a:t>
            </a:r>
          </a:p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chemeClr val="accent4">
                    <a:lumMod val="75000"/>
                  </a:schemeClr>
                </a:solidFill>
              </a:rPr>
              <a:t>Red color: need validation</a:t>
            </a:r>
            <a:endParaRPr lang="ko-KR" altLang="en-US" sz="10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26321" y="1977138"/>
            <a:ext cx="1646637" cy="2493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36" name="직사각형 35"/>
          <p:cNvSpPr/>
          <p:nvPr/>
        </p:nvSpPr>
        <p:spPr>
          <a:xfrm>
            <a:off x="3426321" y="1547854"/>
            <a:ext cx="1646637" cy="2493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38" name="직사각형 37"/>
          <p:cNvSpPr/>
          <p:nvPr/>
        </p:nvSpPr>
        <p:spPr>
          <a:xfrm>
            <a:off x="3426321" y="1150585"/>
            <a:ext cx="1646637" cy="2493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cxnSp>
        <p:nvCxnSpPr>
          <p:cNvPr id="7" name="꺾인 연결선 6"/>
          <p:cNvCxnSpPr>
            <a:stCxn id="31" idx="3"/>
          </p:cNvCxnSpPr>
          <p:nvPr/>
        </p:nvCxnSpPr>
        <p:spPr>
          <a:xfrm flipV="1">
            <a:off x="3825667" y="6334000"/>
            <a:ext cx="1243124" cy="279334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22604" y="6349650"/>
            <a:ext cx="1499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chemeClr val="accent4">
                    <a:lumMod val="75000"/>
                  </a:schemeClr>
                </a:solidFill>
              </a:rPr>
              <a:t>Go to the login page</a:t>
            </a:r>
            <a:endParaRPr lang="ko-KR" altLang="en-US" sz="10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3" name="꺾인 연결선 42"/>
          <p:cNvCxnSpPr>
            <a:stCxn id="41" idx="1"/>
            <a:endCxn id="72" idx="3"/>
          </p:cNvCxnSpPr>
          <p:nvPr/>
        </p:nvCxnSpPr>
        <p:spPr>
          <a:xfrm rot="10800000" flipV="1">
            <a:off x="7267332" y="6465065"/>
            <a:ext cx="555273" cy="1336897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28245" y="1148397"/>
            <a:ext cx="2977097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chemeClr val="accent4">
                    <a:lumMod val="75000"/>
                  </a:schemeClr>
                </a:solidFill>
              </a:rPr>
              <a:t>Need the email type check &gt;  Message zone</a:t>
            </a:r>
            <a:endParaRPr lang="ko-KR" altLang="en-US" sz="10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01755" y="1558407"/>
            <a:ext cx="4368504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chemeClr val="accent4">
                    <a:lumMod val="75000"/>
                  </a:schemeClr>
                </a:solidFill>
              </a:rPr>
              <a:t>Need Password type: Min-6 char and Special Char &gt; Message zone</a:t>
            </a:r>
            <a:endParaRPr lang="ko-KR" altLang="en-US" sz="10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90496" y="1996265"/>
            <a:ext cx="3894015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chemeClr val="accent4">
                    <a:lumMod val="75000"/>
                  </a:schemeClr>
                </a:solidFill>
              </a:rPr>
              <a:t>Password value != Confirm Password value &gt; Message zone </a:t>
            </a:r>
            <a:endParaRPr lang="ko-KR" altLang="en-US" sz="10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622804" y="6015999"/>
            <a:ext cx="17491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chemeClr val="accent4">
                    <a:lumMod val="75000"/>
                  </a:schemeClr>
                </a:solidFill>
              </a:rPr>
              <a:t>Multi Text (Default 7 Row)</a:t>
            </a:r>
            <a:endParaRPr lang="ko-KR" altLang="en-US" sz="10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4" name="꺾인 연결선 53"/>
          <p:cNvCxnSpPr>
            <a:stCxn id="51" idx="1"/>
            <a:endCxn id="65" idx="3"/>
          </p:cNvCxnSpPr>
          <p:nvPr/>
        </p:nvCxnSpPr>
        <p:spPr>
          <a:xfrm rot="10800000" flipV="1">
            <a:off x="7327324" y="6131415"/>
            <a:ext cx="2295481" cy="116512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3426320" y="4777645"/>
            <a:ext cx="1646639" cy="249317"/>
            <a:chOff x="3398758" y="2861292"/>
            <a:chExt cx="1647068" cy="249382"/>
          </a:xfrm>
        </p:grpSpPr>
        <p:sp>
          <p:nvSpPr>
            <p:cNvPr id="75" name="직사각형 74"/>
            <p:cNvSpPr/>
            <p:nvPr/>
          </p:nvSpPr>
          <p:spPr>
            <a:xfrm>
              <a:off x="3398758" y="2861292"/>
              <a:ext cx="1647067" cy="2493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758568" y="2876030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▼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966029" y="2884343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Select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5018678" y="4330293"/>
            <a:ext cx="23086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rgbClr val="FFC000"/>
                </a:solidFill>
              </a:rPr>
              <a:t>blCommon Table &gt; ComSubCode</a:t>
            </a:r>
          </a:p>
        </p:txBody>
      </p:sp>
      <p:cxnSp>
        <p:nvCxnSpPr>
          <p:cNvPr id="78" name="꺾인 연결선 77"/>
          <p:cNvCxnSpPr>
            <a:stCxn id="25" idx="2"/>
            <a:endCxn id="75" idx="3"/>
          </p:cNvCxnSpPr>
          <p:nvPr/>
        </p:nvCxnSpPr>
        <p:spPr>
          <a:xfrm rot="5400000">
            <a:off x="5460085" y="4189388"/>
            <a:ext cx="325790" cy="110004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277988" y="6858000"/>
            <a:ext cx="6431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rgbClr val="FF0000"/>
                </a:solidFill>
              </a:rPr>
              <a:t>Career: </a:t>
            </a:r>
            <a:endParaRPr lang="en-US" altLang="ko-KR" sz="900" dirty="0"/>
          </a:p>
        </p:txBody>
      </p:sp>
      <p:sp>
        <p:nvSpPr>
          <p:cNvPr id="80" name="직사각형 79"/>
          <p:cNvSpPr/>
          <p:nvPr/>
        </p:nvSpPr>
        <p:spPr>
          <a:xfrm>
            <a:off x="3501766" y="6897156"/>
            <a:ext cx="3813328" cy="5111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cxnSp>
        <p:nvCxnSpPr>
          <p:cNvPr id="81" name="꺾인 연결선 80"/>
          <p:cNvCxnSpPr>
            <a:stCxn id="51" idx="2"/>
            <a:endCxn id="80" idx="3"/>
          </p:cNvCxnSpPr>
          <p:nvPr/>
        </p:nvCxnSpPr>
        <p:spPr>
          <a:xfrm rot="5400000">
            <a:off x="8453298" y="5108628"/>
            <a:ext cx="905903" cy="3182309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310365" y="7408312"/>
            <a:ext cx="1112805" cy="273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Career duration:</a:t>
            </a:r>
            <a:endParaRPr lang="en-US" altLang="ko-KR" sz="900" dirty="0"/>
          </a:p>
        </p:txBody>
      </p:sp>
      <p:sp>
        <p:nvSpPr>
          <p:cNvPr id="87" name="직사각형 86"/>
          <p:cNvSpPr/>
          <p:nvPr/>
        </p:nvSpPr>
        <p:spPr>
          <a:xfrm>
            <a:off x="3501766" y="7472447"/>
            <a:ext cx="792446" cy="2493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4006179" y="2141715"/>
            <a:ext cx="1646638" cy="2493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53" name="직사각형 52"/>
          <p:cNvSpPr/>
          <p:nvPr/>
        </p:nvSpPr>
        <p:spPr>
          <a:xfrm>
            <a:off x="4006181" y="2474980"/>
            <a:ext cx="3807385" cy="2493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grpSp>
        <p:nvGrpSpPr>
          <p:cNvPr id="67" name="그룹 66"/>
          <p:cNvGrpSpPr/>
          <p:nvPr/>
        </p:nvGrpSpPr>
        <p:grpSpPr>
          <a:xfrm>
            <a:off x="4006180" y="2877459"/>
            <a:ext cx="1646639" cy="249317"/>
            <a:chOff x="3398758" y="2861292"/>
            <a:chExt cx="1647068" cy="249382"/>
          </a:xfrm>
        </p:grpSpPr>
        <p:sp>
          <p:nvSpPr>
            <p:cNvPr id="68" name="직사각형 67"/>
            <p:cNvSpPr/>
            <p:nvPr/>
          </p:nvSpPr>
          <p:spPr>
            <a:xfrm>
              <a:off x="3398758" y="2861292"/>
              <a:ext cx="1647067" cy="2493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58568" y="2876030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▼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966029" y="2884343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Select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4006180" y="3319085"/>
            <a:ext cx="1512167" cy="24931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Add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 Change </a:t>
            </a:r>
            <a:r>
              <a:rPr lang="en-US" altLang="ko-KR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Phto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455800" y="4026667"/>
            <a:ext cx="3473815" cy="2493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85" name="TextBox 84"/>
          <p:cNvSpPr txBox="1"/>
          <p:nvPr/>
        </p:nvSpPr>
        <p:spPr>
          <a:xfrm>
            <a:off x="4020270" y="4056902"/>
            <a:ext cx="506738" cy="215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093854" y="4922984"/>
            <a:ext cx="3813328" cy="5111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88" name="직사각형 87"/>
          <p:cNvSpPr/>
          <p:nvPr/>
        </p:nvSpPr>
        <p:spPr>
          <a:xfrm>
            <a:off x="5732517" y="6607939"/>
            <a:ext cx="1025784" cy="249317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Create account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821406" y="6607939"/>
            <a:ext cx="1025784" cy="24931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Cancel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103094" y="4503732"/>
            <a:ext cx="1646638" cy="249317"/>
            <a:chOff x="3398758" y="2861292"/>
            <a:chExt cx="1647067" cy="249382"/>
          </a:xfrm>
        </p:grpSpPr>
        <p:sp>
          <p:nvSpPr>
            <p:cNvPr id="91" name="직사각형 90"/>
            <p:cNvSpPr/>
            <p:nvPr/>
          </p:nvSpPr>
          <p:spPr>
            <a:xfrm>
              <a:off x="3398758" y="2861292"/>
              <a:ext cx="1647067" cy="2493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93819" y="2869605"/>
              <a:ext cx="742704" cy="215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Input email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5782635" y="4503731"/>
            <a:ext cx="783272" cy="24931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search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006180" y="907773"/>
            <a:ext cx="1646637" cy="2493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95" name="직사각형 94"/>
          <p:cNvSpPr/>
          <p:nvPr/>
        </p:nvSpPr>
        <p:spPr>
          <a:xfrm>
            <a:off x="4006180" y="478489"/>
            <a:ext cx="1646637" cy="2493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grpSp>
        <p:nvGrpSpPr>
          <p:cNvPr id="98" name="그룹 97"/>
          <p:cNvGrpSpPr/>
          <p:nvPr/>
        </p:nvGrpSpPr>
        <p:grpSpPr>
          <a:xfrm>
            <a:off x="4006179" y="3708280"/>
            <a:ext cx="1646639" cy="249317"/>
            <a:chOff x="3398758" y="2861292"/>
            <a:chExt cx="1647068" cy="249382"/>
          </a:xfrm>
        </p:grpSpPr>
        <p:sp>
          <p:nvSpPr>
            <p:cNvPr id="99" name="직사각형 98"/>
            <p:cNvSpPr/>
            <p:nvPr/>
          </p:nvSpPr>
          <p:spPr>
            <a:xfrm>
              <a:off x="3398758" y="2861292"/>
              <a:ext cx="1647067" cy="2493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758568" y="2876030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▼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966029" y="2884343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Select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857847" y="5788635"/>
            <a:ext cx="6431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rgbClr val="FF0000"/>
                </a:solidFill>
              </a:rPr>
              <a:t>Career: </a:t>
            </a:r>
            <a:endParaRPr lang="en-US" altLang="ko-KR" sz="900" dirty="0"/>
          </a:p>
        </p:txBody>
      </p:sp>
      <p:sp>
        <p:nvSpPr>
          <p:cNvPr id="105" name="직사각형 104"/>
          <p:cNvSpPr/>
          <p:nvPr/>
        </p:nvSpPr>
        <p:spPr>
          <a:xfrm>
            <a:off x="4081625" y="5827791"/>
            <a:ext cx="3813328" cy="5111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106" name="TextBox 105"/>
          <p:cNvSpPr txBox="1"/>
          <p:nvPr/>
        </p:nvSpPr>
        <p:spPr>
          <a:xfrm>
            <a:off x="2890224" y="6338947"/>
            <a:ext cx="1112805" cy="273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Career duration:</a:t>
            </a:r>
            <a:endParaRPr lang="en-US" altLang="ko-KR" sz="900" dirty="0"/>
          </a:p>
        </p:txBody>
      </p:sp>
      <p:sp>
        <p:nvSpPr>
          <p:cNvPr id="107" name="직사각형 106"/>
          <p:cNvSpPr/>
          <p:nvPr/>
        </p:nvSpPr>
        <p:spPr>
          <a:xfrm>
            <a:off x="4081625" y="6403082"/>
            <a:ext cx="792446" cy="2493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74562" y="28994"/>
            <a:ext cx="1183337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rgbClr val="FF0000"/>
                </a:solidFill>
              </a:rPr>
              <a:t>Email</a:t>
            </a:r>
            <a:r>
              <a:rPr lang="en-US" altLang="ko-KR" sz="900" dirty="0" smtClean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rgbClr val="FF0000"/>
                </a:solidFill>
              </a:rPr>
              <a:t>Password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rgbClr val="FF0000"/>
                </a:solidFill>
              </a:rPr>
              <a:t>Confirm Password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rgbClr val="FF0000"/>
                </a:solidFill>
              </a:rPr>
              <a:t>First </a:t>
            </a:r>
            <a:r>
              <a:rPr lang="en-US" altLang="ko-KR" sz="900" dirty="0">
                <a:solidFill>
                  <a:srgbClr val="FF0000"/>
                </a:solidFill>
              </a:rPr>
              <a:t>Name</a:t>
            </a:r>
            <a:r>
              <a:rPr lang="en-US" altLang="ko-KR" sz="900" dirty="0"/>
              <a:t>: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Last Name</a:t>
            </a:r>
            <a:r>
              <a:rPr lang="en-US" altLang="ko-KR" sz="900" dirty="0"/>
              <a:t>: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Tel</a:t>
            </a:r>
            <a:r>
              <a:rPr lang="en-US" altLang="ko-KR" sz="900" dirty="0"/>
              <a:t>: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Address: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Country</a:t>
            </a:r>
            <a:r>
              <a:rPr lang="en-US" altLang="ko-KR" sz="900" dirty="0"/>
              <a:t>: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Photo</a:t>
            </a:r>
            <a:r>
              <a:rPr lang="en-US" altLang="ko-KR" sz="900" dirty="0" smtClean="0"/>
              <a:t>:</a:t>
            </a:r>
            <a:br>
              <a:rPr lang="en-US" altLang="ko-KR" sz="900" dirty="0" smtClean="0"/>
            </a:b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>
                <a:solidFill>
                  <a:srgbClr val="FF0000"/>
                </a:solidFill>
              </a:rPr>
              <a:t>S</a:t>
            </a:r>
            <a:r>
              <a:rPr lang="en-US" altLang="ko-KR" sz="900" dirty="0" smtClean="0">
                <a:solidFill>
                  <a:srgbClr val="FF0000"/>
                </a:solidFill>
              </a:rPr>
              <a:t>pecialty</a:t>
            </a:r>
            <a:r>
              <a:rPr lang="en-US" altLang="ko-KR" sz="900" dirty="0" smtClean="0">
                <a:solidFill>
                  <a:srgbClr val="FF0000"/>
                </a:solidFill>
              </a:rPr>
              <a:t> Type</a:t>
            </a:r>
            <a:endParaRPr lang="en-US" altLang="ko-KR" sz="9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SNS Site</a:t>
            </a:r>
            <a:r>
              <a:rPr lang="en-US" altLang="ko-KR" sz="900" dirty="0"/>
              <a:t>: 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rgbClr val="FF0000"/>
                </a:solidFill>
              </a:rPr>
              <a:t>Recommender</a:t>
            </a:r>
            <a:r>
              <a:rPr lang="en-US" altLang="ko-KR" sz="900" dirty="0" smtClean="0">
                <a:solidFill>
                  <a:srgbClr val="FF0000"/>
                </a:solidFill>
              </a:rPr>
              <a:t>:</a:t>
            </a:r>
            <a:endParaRPr lang="en-US" altLang="ko-KR" sz="9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rgbClr val="FF0000"/>
                </a:solidFill>
              </a:rPr>
              <a:t>Introduction</a:t>
            </a:r>
            <a:r>
              <a:rPr lang="en-US" altLang="ko-KR" sz="900" dirty="0"/>
              <a:t>: 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905579" y="36316"/>
            <a:ext cx="11913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email@email.com</a:t>
            </a:r>
            <a:endParaRPr lang="en-US" altLang="ko-KR" sz="900" dirty="0"/>
          </a:p>
        </p:txBody>
      </p:sp>
      <p:sp>
        <p:nvSpPr>
          <p:cNvPr id="114" name="직사각형 113"/>
          <p:cNvSpPr/>
          <p:nvPr/>
        </p:nvSpPr>
        <p:spPr>
          <a:xfrm>
            <a:off x="4006180" y="1297217"/>
            <a:ext cx="1646637" cy="2493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115" name="직사각형 114"/>
          <p:cNvSpPr/>
          <p:nvPr/>
        </p:nvSpPr>
        <p:spPr>
          <a:xfrm>
            <a:off x="4158580" y="1449617"/>
            <a:ext cx="1646637" cy="2493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116" name="직사각형 115"/>
          <p:cNvSpPr/>
          <p:nvPr/>
        </p:nvSpPr>
        <p:spPr>
          <a:xfrm>
            <a:off x="4020270" y="1677925"/>
            <a:ext cx="1646637" cy="2493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</p:spTree>
    <p:extLst>
      <p:ext uri="{BB962C8B-B14F-4D97-AF65-F5344CB8AC3E}">
        <p14:creationId xmlns:p14="http://schemas.microsoft.com/office/powerpoint/2010/main" val="21191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9756" y="1700808"/>
            <a:ext cx="9830275" cy="621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63628" y="260648"/>
            <a:ext cx="101021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3. Home</a:t>
            </a:r>
            <a:endParaRPr lang="ko-KR" altLang="en-US" sz="1600"/>
          </a:p>
        </p:txBody>
      </p:sp>
      <p:cxnSp>
        <p:nvCxnSpPr>
          <p:cNvPr id="5" name="직선 연결선 4"/>
          <p:cNvCxnSpPr/>
          <p:nvPr/>
        </p:nvCxnSpPr>
        <p:spPr>
          <a:xfrm>
            <a:off x="189756" y="620688"/>
            <a:ext cx="115932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09678" y="302198"/>
            <a:ext cx="46313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dirty="0" smtClean="0"/>
              <a:t>Refer Link:  </a:t>
            </a:r>
            <a:r>
              <a:rPr lang="en-US" altLang="ko-KR" sz="1000" dirty="0" smtClean="0">
                <a:hlinkClick r:id="rId2"/>
              </a:rPr>
              <a:t>http</a:t>
            </a:r>
            <a:r>
              <a:rPr lang="en-US" altLang="ko-KR" sz="1000" dirty="0">
                <a:hlinkClick r:id="rId2"/>
              </a:rPr>
              <a:t>://</a:t>
            </a:r>
            <a:r>
              <a:rPr lang="en-US" altLang="ko-KR" sz="1000" dirty="0" smtClean="0">
                <a:hlinkClick r:id="rId2"/>
              </a:rPr>
              <a:t>demos.telerik.com/aspnet-mvc/tripxpert/Destinations</a:t>
            </a:r>
            <a:r>
              <a:rPr lang="en-US" altLang="ko-KR" sz="1000" dirty="0" smtClean="0"/>
              <a:t>  </a:t>
            </a:r>
            <a:endParaRPr lang="ko-KR" alt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10054852" y="836712"/>
            <a:ext cx="2954655" cy="2959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900" dirty="0" smtClean="0"/>
              <a:t>1. Home View Page   </a:t>
            </a:r>
            <a:br>
              <a:rPr lang="en-US" altLang="ko-KR" sz="900" dirty="0" smtClean="0"/>
            </a:br>
            <a:endParaRPr lang="en-US" altLang="ko-KR" sz="900" dirty="0" smtClean="0"/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2. </a:t>
            </a:r>
            <a:r>
              <a:rPr lang="en-US" altLang="ko-KR" sz="900" dirty="0" smtClean="0"/>
              <a:t>Refer Site &amp; Source Download</a:t>
            </a:r>
            <a:br>
              <a:rPr lang="en-US" altLang="ko-KR" sz="900" dirty="0" smtClean="0"/>
            </a:br>
            <a:r>
              <a:rPr lang="en-US" altLang="ko-KR" sz="900" dirty="0" smtClean="0"/>
              <a:t>    </a:t>
            </a:r>
            <a:r>
              <a:rPr lang="en-US" altLang="ko-KR" sz="900" dirty="0" smtClean="0">
                <a:hlinkClick r:id="rId2"/>
              </a:rPr>
              <a:t>this click</a:t>
            </a:r>
            <a:r>
              <a:rPr lang="en-US" altLang="ko-KR" sz="900" dirty="0" smtClean="0"/>
              <a:t>  </a:t>
            </a:r>
            <a:br>
              <a:rPr lang="en-US" altLang="ko-KR" sz="900" dirty="0" smtClean="0"/>
            </a:br>
            <a:endParaRPr lang="en-US" altLang="ko-KR" sz="900" dirty="0"/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3. Create</a:t>
            </a:r>
            <a:r>
              <a:rPr lang="ko-KR" altLang="en-US" sz="900" smtClean="0"/>
              <a:t> </a:t>
            </a:r>
            <a:r>
              <a:rPr lang="en-US" altLang="ko-KR" sz="900" dirty="0" smtClean="0"/>
              <a:t>an information</a:t>
            </a:r>
            <a:r>
              <a:rPr lang="ko-KR" altLang="en-US" sz="900"/>
              <a:t> </a:t>
            </a:r>
            <a:r>
              <a:rPr lang="en-US" altLang="ko-KR" sz="900" dirty="0" smtClean="0"/>
              <a:t>Button</a:t>
            </a:r>
            <a:br>
              <a:rPr lang="en-US" altLang="ko-KR" sz="900" dirty="0" smtClean="0"/>
            </a:br>
            <a:r>
              <a:rPr lang="en-US" altLang="ko-KR" sz="900" dirty="0" smtClean="0"/>
              <a:t>    Click &gt; go to the Create view page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 smtClean="0"/>
              <a:t>    </a:t>
            </a:r>
            <a:r>
              <a:rPr lang="en-US" altLang="ko-KR" sz="900" dirty="0"/>
              <a:t>All members can register.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endParaRPr lang="en-US" altLang="ko-KR" sz="900" dirty="0" smtClean="0"/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4. View</a:t>
            </a:r>
            <a:r>
              <a:rPr lang="ko-KR" altLang="en-US" sz="900"/>
              <a:t> </a:t>
            </a:r>
            <a:r>
              <a:rPr lang="en-US" altLang="ko-KR" sz="900" dirty="0" smtClean="0"/>
              <a:t>Details Button </a:t>
            </a:r>
            <a:r>
              <a:rPr lang="en-US" altLang="ko-KR" sz="900" dirty="0" smtClean="0"/>
              <a:t>&gt; Click &gt; go to the</a:t>
            </a:r>
            <a:br>
              <a:rPr lang="en-US" altLang="ko-KR" sz="900" dirty="0" smtClean="0"/>
            </a:br>
            <a:r>
              <a:rPr lang="en-US" altLang="ko-KR" sz="900" dirty="0" smtClean="0"/>
              <a:t>    &gt; Detail view page</a:t>
            </a:r>
            <a:endParaRPr lang="en-US" altLang="ko-KR" sz="900" dirty="0" smtClean="0"/>
          </a:p>
          <a:p>
            <a:pPr>
              <a:lnSpc>
                <a:spcPct val="90000"/>
              </a:lnSpc>
            </a:pPr>
            <a:endParaRPr lang="en-US" altLang="ko-KR" sz="900" dirty="0"/>
          </a:p>
          <a:p>
            <a:pPr>
              <a:lnSpc>
                <a:spcPct val="90000"/>
              </a:lnSpc>
            </a:pPr>
            <a:r>
              <a:rPr lang="en-US" altLang="ko-KR" sz="900" dirty="0"/>
              <a:t>5. Three are displayed horizontally.</a:t>
            </a:r>
          </a:p>
          <a:p>
            <a:pPr>
              <a:lnSpc>
                <a:spcPct val="90000"/>
              </a:lnSpc>
            </a:pPr>
            <a:r>
              <a:rPr lang="en-US" altLang="ko-KR" sz="900" dirty="0"/>
              <a:t>Vertically, when you move down, 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 it </a:t>
            </a:r>
            <a:r>
              <a:rPr lang="en-US" altLang="ko-KR" sz="900" dirty="0"/>
              <a:t>is automatically detected and displayed.</a:t>
            </a:r>
            <a:br>
              <a:rPr lang="en-US" altLang="ko-KR" sz="900" dirty="0"/>
            </a:b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ko-KR" altLang="en-US" sz="900" smtClean="0"/>
              <a:t>세로로 </a:t>
            </a:r>
            <a:r>
              <a:rPr lang="ko-KR" altLang="en-US" sz="900" smtClean="0"/>
              <a:t>데이터는 아래로 이동 하면 자동으로 </a:t>
            </a:r>
            <a:endParaRPr lang="en-US" altLang="ko-KR" sz="900" dirty="0" smtClean="0"/>
          </a:p>
          <a:p>
            <a:pPr>
              <a:lnSpc>
                <a:spcPct val="9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r>
              <a:rPr lang="ko-KR" altLang="en-US" sz="900" smtClean="0"/>
              <a:t>값을 검색하여 출력합니다</a:t>
            </a:r>
            <a:r>
              <a:rPr lang="en-US" altLang="ko-KR" sz="900" dirty="0" smtClean="0"/>
              <a:t>.</a:t>
            </a:r>
            <a:br>
              <a:rPr lang="en-US" altLang="ko-KR" sz="900" dirty="0" smtClean="0"/>
            </a:br>
            <a:r>
              <a:rPr lang="en-US" altLang="ko-KR" sz="900" dirty="0" smtClean="0"/>
              <a:t>    ** </a:t>
            </a:r>
            <a:r>
              <a:rPr lang="ko-KR" altLang="en-US" sz="900" smtClean="0"/>
              <a:t>이게 안되면 </a:t>
            </a:r>
            <a:r>
              <a:rPr lang="en-US" altLang="ko-KR" sz="900" dirty="0" err="1" smtClean="0"/>
              <a:t>Pagging</a:t>
            </a:r>
            <a:r>
              <a:rPr lang="en-US" altLang="ko-KR" sz="900" dirty="0" smtClean="0"/>
              <a:t> </a:t>
            </a:r>
            <a:r>
              <a:rPr lang="ko-KR" altLang="en-US" sz="900" smtClean="0"/>
              <a:t>기능이 표시되어야 합니다</a:t>
            </a:r>
            <a:r>
              <a:rPr lang="en-US" altLang="ko-KR" sz="900" dirty="0" smtClean="0"/>
              <a:t>.</a:t>
            </a:r>
            <a:br>
              <a:rPr lang="en-US" altLang="ko-KR" sz="900" dirty="0" smtClean="0"/>
            </a:br>
            <a:r>
              <a:rPr lang="en-US" altLang="ko-KR" sz="900" dirty="0" smtClean="0"/>
              <a:t>    </a:t>
            </a:r>
            <a:endParaRPr lang="en-US" altLang="ko-KR" sz="900" dirty="0" smtClean="0"/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6. Table</a:t>
            </a:r>
            <a:br>
              <a:rPr lang="en-US" altLang="ko-KR" sz="900" dirty="0" smtClean="0"/>
            </a:br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tblCommunity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tblCommunityAttachment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tblCommunityComment</a:t>
            </a:r>
            <a:endParaRPr lang="ko-KR" altLang="en-US" sz="900"/>
          </a:p>
        </p:txBody>
      </p:sp>
      <p:sp>
        <p:nvSpPr>
          <p:cNvPr id="10" name="TextBox 9"/>
          <p:cNvSpPr txBox="1"/>
          <p:nvPr/>
        </p:nvSpPr>
        <p:spPr>
          <a:xfrm>
            <a:off x="333772" y="1124744"/>
            <a:ext cx="177965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/>
              <a:t>BEN </a:t>
            </a:r>
            <a:r>
              <a:rPr lang="en-US" altLang="ko-KR" sz="1600" dirty="0" smtClean="0"/>
              <a:t>Community</a:t>
            </a:r>
            <a:endParaRPr lang="ko-KR" altLang="en-US" sz="1600"/>
          </a:p>
        </p:txBody>
      </p:sp>
      <p:sp>
        <p:nvSpPr>
          <p:cNvPr id="12" name="직사각형 11"/>
          <p:cNvSpPr/>
          <p:nvPr/>
        </p:nvSpPr>
        <p:spPr>
          <a:xfrm>
            <a:off x="2677443" y="1103795"/>
            <a:ext cx="26965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Home   Member   Project   System</a:t>
            </a:r>
            <a:endParaRPr lang="ko-KR" altLang="en-US" sz="1200"/>
          </a:p>
        </p:txBody>
      </p:sp>
      <p:sp>
        <p:nvSpPr>
          <p:cNvPr id="15" name="직사각형 14"/>
          <p:cNvSpPr/>
          <p:nvPr/>
        </p:nvSpPr>
        <p:spPr>
          <a:xfrm>
            <a:off x="2638028" y="913671"/>
            <a:ext cx="648072" cy="611589"/>
          </a:xfrm>
          <a:prstGeom prst="rect">
            <a:avLst/>
          </a:prstGeom>
          <a:solidFill>
            <a:srgbClr val="69D8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Home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710036" y="1053694"/>
            <a:ext cx="5040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277246" y="1151650"/>
            <a:ext cx="17427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Logout  | My Information</a:t>
            </a:r>
            <a:endParaRPr lang="ko-KR" altLang="en-US" sz="100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2" y="2322716"/>
            <a:ext cx="9577064" cy="343134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7990269" y="2042195"/>
            <a:ext cx="1927469" cy="2492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Create an Information</a:t>
            </a:r>
            <a:endParaRPr lang="ko-KR" altLang="en-US" sz="1100"/>
          </a:p>
        </p:txBody>
      </p:sp>
      <p:sp>
        <p:nvSpPr>
          <p:cNvPr id="22" name="직사각형 21"/>
          <p:cNvSpPr/>
          <p:nvPr/>
        </p:nvSpPr>
        <p:spPr>
          <a:xfrm>
            <a:off x="2113426" y="2433554"/>
            <a:ext cx="124468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25" name="그룹 24"/>
          <p:cNvGrpSpPr/>
          <p:nvPr/>
        </p:nvGrpSpPr>
        <p:grpSpPr>
          <a:xfrm>
            <a:off x="5282611" y="2352065"/>
            <a:ext cx="1320424" cy="1028571"/>
            <a:chOff x="2037684" y="2040389"/>
            <a:chExt cx="1320424" cy="1028571"/>
          </a:xfrm>
        </p:grpSpPr>
        <p:sp>
          <p:nvSpPr>
            <p:cNvPr id="26" name="직사각형 25"/>
            <p:cNvSpPr/>
            <p:nvPr/>
          </p:nvSpPr>
          <p:spPr>
            <a:xfrm>
              <a:off x="2113426" y="2060848"/>
              <a:ext cx="124468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37684" y="2040389"/>
              <a:ext cx="1032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ko-KR" sz="800" dirty="0" smtClean="0"/>
                <a:t>Title 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800" dirty="0" smtClean="0"/>
                <a:t>Writer </a:t>
              </a:r>
              <a:r>
                <a:rPr lang="en-US" altLang="ko-KR" sz="800" dirty="0" smtClean="0"/>
                <a:t/>
              </a:r>
              <a:br>
                <a:rPr lang="en-US" altLang="ko-KR" sz="800" dirty="0" smtClean="0"/>
              </a:br>
              <a:r>
                <a:rPr lang="en-US" altLang="ko-KR" sz="800" dirty="0" smtClean="0"/>
                <a:t>Date</a:t>
              </a:r>
              <a:endParaRPr lang="en-US" altLang="ko-KR" sz="800" dirty="0" smtClean="0"/>
            </a:p>
            <a:p>
              <a:pPr>
                <a:lnSpc>
                  <a:spcPct val="90000"/>
                </a:lnSpc>
              </a:pPr>
              <a:r>
                <a:rPr lang="en-US" altLang="ko-KR" sz="800" dirty="0" smtClean="0"/>
                <a:t>Comment </a:t>
              </a:r>
              <a:r>
                <a:rPr lang="en-US" altLang="ko-KR" sz="800" dirty="0" smtClean="0"/>
                <a:t>Count</a:t>
              </a:r>
              <a:br>
                <a:rPr lang="en-US" altLang="ko-KR" sz="800" dirty="0" smtClean="0"/>
              </a:br>
              <a:r>
                <a:rPr lang="en-US" altLang="ko-KR" sz="800" dirty="0" smtClean="0"/>
                <a:t>View Count</a:t>
              </a:r>
              <a:endParaRPr lang="ko-KR" altLang="en-US" sz="80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527538" y="2372524"/>
            <a:ext cx="1320424" cy="1028571"/>
            <a:chOff x="2037684" y="2040389"/>
            <a:chExt cx="1320424" cy="1028571"/>
          </a:xfrm>
        </p:grpSpPr>
        <p:sp>
          <p:nvSpPr>
            <p:cNvPr id="29" name="직사각형 28"/>
            <p:cNvSpPr/>
            <p:nvPr/>
          </p:nvSpPr>
          <p:spPr>
            <a:xfrm>
              <a:off x="2113426" y="2060848"/>
              <a:ext cx="124468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37684" y="2040389"/>
              <a:ext cx="1032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ko-KR" sz="800" dirty="0"/>
                <a:t>Title 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800" dirty="0"/>
                <a:t>Writer </a:t>
              </a:r>
              <a:br>
                <a:rPr lang="en-US" altLang="ko-KR" sz="800" dirty="0"/>
              </a:br>
              <a:r>
                <a:rPr lang="en-US" altLang="ko-KR" sz="800" dirty="0"/>
                <a:t>Date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800" dirty="0"/>
                <a:t>Comment Count</a:t>
              </a:r>
              <a:br>
                <a:rPr lang="en-US" altLang="ko-KR" sz="800" dirty="0"/>
              </a:br>
              <a:r>
                <a:rPr lang="en-US" altLang="ko-KR" sz="800" dirty="0"/>
                <a:t>View Count</a:t>
              </a:r>
              <a:endParaRPr lang="ko-KR" altLang="en-US" sz="80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541760" y="4200364"/>
            <a:ext cx="1320424" cy="1028571"/>
            <a:chOff x="2037684" y="2040389"/>
            <a:chExt cx="1320424" cy="1028571"/>
          </a:xfrm>
        </p:grpSpPr>
        <p:sp>
          <p:nvSpPr>
            <p:cNvPr id="35" name="직사각형 34"/>
            <p:cNvSpPr/>
            <p:nvPr/>
          </p:nvSpPr>
          <p:spPr>
            <a:xfrm>
              <a:off x="2113426" y="2060848"/>
              <a:ext cx="124468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37684" y="2040389"/>
              <a:ext cx="1032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ko-KR" sz="800" dirty="0"/>
                <a:t>Title 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800" dirty="0"/>
                <a:t>Writer </a:t>
              </a:r>
              <a:br>
                <a:rPr lang="en-US" altLang="ko-KR" sz="800" dirty="0"/>
              </a:br>
              <a:r>
                <a:rPr lang="en-US" altLang="ko-KR" sz="800" dirty="0"/>
                <a:t>Date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800" dirty="0"/>
                <a:t>Comment Count</a:t>
              </a:r>
              <a:br>
                <a:rPr lang="en-US" altLang="ko-KR" sz="800" dirty="0"/>
              </a:br>
              <a:r>
                <a:rPr lang="en-US" altLang="ko-KR" sz="800" dirty="0"/>
                <a:t>View Count</a:t>
              </a:r>
              <a:endParaRPr lang="ko-KR" altLang="en-US" sz="80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320482" y="4177689"/>
            <a:ext cx="1320424" cy="1028571"/>
            <a:chOff x="2037684" y="2040389"/>
            <a:chExt cx="1320424" cy="1028571"/>
          </a:xfrm>
        </p:grpSpPr>
        <p:sp>
          <p:nvSpPr>
            <p:cNvPr id="38" name="직사각형 37"/>
            <p:cNvSpPr/>
            <p:nvPr/>
          </p:nvSpPr>
          <p:spPr>
            <a:xfrm>
              <a:off x="2113426" y="2060848"/>
              <a:ext cx="124468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37684" y="2040389"/>
              <a:ext cx="1032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ko-KR" sz="800" dirty="0"/>
                <a:t>Title 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800" dirty="0"/>
                <a:t>Writer </a:t>
              </a:r>
              <a:br>
                <a:rPr lang="en-US" altLang="ko-KR" sz="800" dirty="0"/>
              </a:br>
              <a:r>
                <a:rPr lang="en-US" altLang="ko-KR" sz="800" dirty="0"/>
                <a:t>Date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800" dirty="0"/>
                <a:t>Comment Count</a:t>
              </a:r>
              <a:br>
                <a:rPr lang="en-US" altLang="ko-KR" sz="800" dirty="0"/>
              </a:br>
              <a:r>
                <a:rPr lang="en-US" altLang="ko-KR" sz="800" dirty="0"/>
                <a:t>View Count</a:t>
              </a:r>
              <a:endParaRPr lang="ko-KR" altLang="en-US" sz="80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076764" y="4187918"/>
            <a:ext cx="1320424" cy="1028571"/>
            <a:chOff x="2037684" y="2040389"/>
            <a:chExt cx="1320424" cy="1028571"/>
          </a:xfrm>
        </p:grpSpPr>
        <p:sp>
          <p:nvSpPr>
            <p:cNvPr id="41" name="직사각형 40"/>
            <p:cNvSpPr/>
            <p:nvPr/>
          </p:nvSpPr>
          <p:spPr>
            <a:xfrm>
              <a:off x="2113426" y="2060848"/>
              <a:ext cx="124468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37684" y="2040389"/>
              <a:ext cx="1032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ko-KR" sz="800" dirty="0"/>
                <a:t>Title 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800" dirty="0"/>
                <a:t>Writer </a:t>
              </a:r>
              <a:br>
                <a:rPr lang="en-US" altLang="ko-KR" sz="800" dirty="0"/>
              </a:br>
              <a:r>
                <a:rPr lang="en-US" altLang="ko-KR" sz="800" dirty="0"/>
                <a:t>Date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800" dirty="0"/>
                <a:t>Comment Count</a:t>
              </a:r>
              <a:br>
                <a:rPr lang="en-US" altLang="ko-KR" sz="800" dirty="0"/>
              </a:br>
              <a:r>
                <a:rPr lang="en-US" altLang="ko-KR" sz="800" dirty="0"/>
                <a:t>View Count</a:t>
              </a:r>
              <a:endParaRPr lang="ko-KR" altLang="en-US" sz="80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746023" y="1935964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rgbClr val="FF0000"/>
                </a:solidFill>
              </a:rPr>
              <a:t>(5)</a:t>
            </a:r>
            <a:endParaRPr lang="ko-KR" altLang="en-US" sz="1000" i="1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29622" y="5657756"/>
            <a:ext cx="124468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" name="TextBox 42"/>
          <p:cNvSpPr txBox="1"/>
          <p:nvPr/>
        </p:nvSpPr>
        <p:spPr>
          <a:xfrm>
            <a:off x="219851" y="1918282"/>
            <a:ext cx="180530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Communication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05652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28" y="260648"/>
            <a:ext cx="101021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3. Home</a:t>
            </a:r>
            <a:endParaRPr lang="ko-KR" altLang="en-US" sz="1600"/>
          </a:p>
        </p:txBody>
      </p:sp>
      <p:cxnSp>
        <p:nvCxnSpPr>
          <p:cNvPr id="5" name="직선 연결선 4"/>
          <p:cNvCxnSpPr/>
          <p:nvPr/>
        </p:nvCxnSpPr>
        <p:spPr>
          <a:xfrm>
            <a:off x="189756" y="620688"/>
            <a:ext cx="115932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09678" y="302198"/>
            <a:ext cx="46313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dirty="0" smtClean="0"/>
              <a:t>Refer Link:  </a:t>
            </a:r>
            <a:r>
              <a:rPr lang="en-US" altLang="ko-KR" sz="1000" dirty="0" smtClean="0">
                <a:hlinkClick r:id="rId2"/>
              </a:rPr>
              <a:t>http</a:t>
            </a:r>
            <a:r>
              <a:rPr lang="en-US" altLang="ko-KR" sz="1000" dirty="0">
                <a:hlinkClick r:id="rId2"/>
              </a:rPr>
              <a:t>://</a:t>
            </a:r>
            <a:r>
              <a:rPr lang="en-US" altLang="ko-KR" sz="1000" dirty="0" smtClean="0">
                <a:hlinkClick r:id="rId2"/>
              </a:rPr>
              <a:t>demos.telerik.com/aspnet-mvc/tripxpert/Destinations</a:t>
            </a:r>
            <a:r>
              <a:rPr lang="en-US" altLang="ko-KR" sz="1000" dirty="0" smtClean="0"/>
              <a:t>  </a:t>
            </a:r>
            <a:endParaRPr lang="ko-KR" alt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10054852" y="836712"/>
            <a:ext cx="3510898" cy="4953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900" dirty="0" smtClean="0"/>
              <a:t>1. </a:t>
            </a:r>
            <a:r>
              <a:rPr lang="en-US" altLang="ko-KR" sz="900" dirty="0" smtClean="0"/>
              <a:t>Community Detail </a:t>
            </a:r>
            <a:r>
              <a:rPr lang="en-US" altLang="ko-KR" sz="900" dirty="0" smtClean="0"/>
              <a:t>View Page  </a:t>
            </a:r>
            <a:r>
              <a:rPr lang="en-US" altLang="ko-KR" sz="900" dirty="0" smtClean="0"/>
              <a:t>&gt; Tab 1</a:t>
            </a:r>
            <a:br>
              <a:rPr lang="en-US" altLang="ko-KR" sz="900" dirty="0" smtClean="0"/>
            </a:br>
            <a:r>
              <a:rPr lang="en-US" altLang="ko-KR" sz="900" dirty="0" smtClean="0"/>
              <a:t>     Information Tab 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endParaRPr lang="en-US" altLang="ko-KR" sz="900" dirty="0" smtClean="0"/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2</a:t>
            </a:r>
            <a:r>
              <a:rPr lang="en-US" altLang="ko-KR" sz="900" dirty="0" smtClean="0"/>
              <a:t>. Refer Site: </a:t>
            </a:r>
            <a:r>
              <a:rPr lang="en-US" altLang="ko-KR" sz="900" dirty="0" smtClean="0">
                <a:hlinkClick r:id="rId3"/>
              </a:rPr>
              <a:t>This Click</a:t>
            </a:r>
            <a:br>
              <a:rPr lang="en-US" altLang="ko-KR" sz="900" dirty="0" smtClean="0">
                <a:hlinkClick r:id="rId3"/>
              </a:rPr>
            </a:br>
            <a:r>
              <a:rPr lang="en-US" altLang="ko-KR" sz="900" dirty="0" smtClean="0"/>
              <a:t>    This Link &gt; Tab 2 refer (Attractions Tab)</a:t>
            </a:r>
            <a:br>
              <a:rPr lang="en-US" altLang="ko-KR" sz="900" dirty="0" smtClean="0"/>
            </a:br>
            <a:endParaRPr lang="en-US" altLang="ko-KR" sz="900" dirty="0" smtClean="0"/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3</a:t>
            </a:r>
            <a:r>
              <a:rPr lang="en-US" altLang="ko-KR" sz="900" dirty="0" smtClean="0"/>
              <a:t>. </a:t>
            </a:r>
            <a:r>
              <a:rPr lang="en-US" altLang="ko-KR" sz="900" dirty="0" smtClean="0"/>
              <a:t> Number </a:t>
            </a:r>
            <a:r>
              <a:rPr lang="en-US" altLang="ko-KR" sz="900" dirty="0" err="1" smtClean="0"/>
              <a:t>desc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    (1): select </a:t>
            </a:r>
            <a:r>
              <a:rPr lang="en-US" altLang="ko-KR" sz="900" dirty="0" err="1" smtClean="0"/>
              <a:t>tblCommunityAttachment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where </a:t>
            </a:r>
            <a:r>
              <a:rPr lang="en-US" altLang="ko-KR" sz="900" dirty="0" err="1" smtClean="0"/>
              <a:t>DisplayImgYn</a:t>
            </a:r>
            <a:r>
              <a:rPr lang="en-US" altLang="ko-KR" sz="900" dirty="0" smtClean="0"/>
              <a:t> = 1 and </a:t>
            </a:r>
            <a:r>
              <a:rPr lang="en-US" altLang="ko-KR" sz="900" dirty="0" err="1" smtClean="0"/>
              <a:t>CommID</a:t>
            </a:r>
            <a:r>
              <a:rPr lang="en-US" altLang="ko-KR" sz="900" dirty="0" smtClean="0"/>
              <a:t> = this content</a:t>
            </a:r>
            <a:br>
              <a:rPr lang="en-US" altLang="ko-KR" sz="900" dirty="0" smtClean="0"/>
            </a:b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    (2): Tab Button (Information, Comment, upload Image</a:t>
            </a:r>
            <a:br>
              <a:rPr lang="en-US" altLang="ko-KR" sz="900" dirty="0" smtClean="0"/>
            </a:b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    (3): </a:t>
            </a:r>
            <a:r>
              <a:rPr lang="en-US" altLang="ko-KR" sz="900" dirty="0" err="1" smtClean="0"/>
              <a:t>tblCommunity</a:t>
            </a:r>
            <a:r>
              <a:rPr lang="en-US" altLang="ko-KR" sz="900" dirty="0" smtClean="0"/>
              <a:t> from </a:t>
            </a:r>
            <a:r>
              <a:rPr lang="en-US" altLang="ko-KR" sz="900" dirty="0" err="1" smtClean="0"/>
              <a:t>ComContent</a:t>
            </a:r>
            <a:r>
              <a:rPr lang="en-US" altLang="ko-KR" sz="900" dirty="0"/>
              <a:t> </a:t>
            </a:r>
            <a:r>
              <a:rPr lang="en-US" altLang="ko-KR" sz="900" dirty="0" smtClean="0">
                <a:sym typeface="Wingdings" panose="05000000000000000000" pitchFamily="2" charset="2"/>
              </a:rPr>
              <a:t> Display</a:t>
            </a:r>
            <a:br>
              <a:rPr lang="en-US" altLang="ko-KR" sz="900" dirty="0" smtClean="0">
                <a:sym typeface="Wingdings" panose="05000000000000000000" pitchFamily="2" charset="2"/>
              </a:rPr>
            </a:br>
            <a:r>
              <a:rPr lang="en-US" altLang="ko-KR" sz="900" dirty="0" smtClean="0">
                <a:sym typeface="Wingdings" panose="05000000000000000000" pitchFamily="2" charset="2"/>
              </a:rPr>
              <a:t>    (4): Edit button &gt; Click &gt; go to the Edit View Page</a:t>
            </a:r>
          </a:p>
          <a:p>
            <a:pPr>
              <a:lnSpc>
                <a:spcPct val="90000"/>
              </a:lnSpc>
            </a:pPr>
            <a:r>
              <a:rPr lang="en-US" altLang="ko-KR" sz="900" dirty="0">
                <a:sym typeface="Wingdings" panose="05000000000000000000" pitchFamily="2" charset="2"/>
              </a:rPr>
              <a:t> </a:t>
            </a:r>
            <a:r>
              <a:rPr lang="en-US" altLang="ko-KR" sz="900" dirty="0" smtClean="0">
                <a:sym typeface="Wingdings" panose="05000000000000000000" pitchFamily="2" charset="2"/>
              </a:rPr>
              <a:t>   (5): Delete button &gt; Click &gt; Alter message </a:t>
            </a:r>
            <a:br>
              <a:rPr lang="en-US" altLang="ko-KR" sz="900" dirty="0" smtClean="0">
                <a:sym typeface="Wingdings" panose="05000000000000000000" pitchFamily="2" charset="2"/>
              </a:rPr>
            </a:br>
            <a:r>
              <a:rPr lang="en-US" altLang="ko-KR" sz="900" dirty="0" smtClean="0">
                <a:sym typeface="Wingdings" panose="05000000000000000000" pitchFamily="2" charset="2"/>
              </a:rPr>
              <a:t>    “</a:t>
            </a:r>
            <a:r>
              <a:rPr lang="ko-KR" altLang="en-US" sz="900" smtClean="0">
                <a:sym typeface="Wingdings" panose="05000000000000000000" pitchFamily="2" charset="2"/>
              </a:rPr>
              <a:t>정말 삭제 하시겠습니까</a:t>
            </a:r>
            <a:r>
              <a:rPr lang="en-US" altLang="ko-KR" sz="900" dirty="0" smtClean="0">
                <a:sym typeface="Wingdings" panose="05000000000000000000" pitchFamily="2" charset="2"/>
              </a:rPr>
              <a:t>?  </a:t>
            </a:r>
            <a:r>
              <a:rPr lang="ko-KR" altLang="en-US" sz="900" smtClean="0">
                <a:sym typeface="Wingdings" panose="05000000000000000000" pitchFamily="2" charset="2"/>
              </a:rPr>
              <a:t>삭제하면 본 컨텐츠와 관련된 </a:t>
            </a:r>
            <a:r>
              <a:rPr lang="en-US" altLang="ko-KR" sz="900" dirty="0" smtClean="0">
                <a:sym typeface="Wingdings" panose="05000000000000000000" pitchFamily="2" charset="2"/>
              </a:rPr>
              <a:t/>
            </a:r>
            <a:br>
              <a:rPr lang="en-US" altLang="ko-KR" sz="900" dirty="0" smtClean="0">
                <a:sym typeface="Wingdings" panose="05000000000000000000" pitchFamily="2" charset="2"/>
              </a:rPr>
            </a:br>
            <a:r>
              <a:rPr lang="en-US" altLang="ko-KR" sz="900" dirty="0" smtClean="0">
                <a:sym typeface="Wingdings" panose="05000000000000000000" pitchFamily="2" charset="2"/>
              </a:rPr>
              <a:t>    </a:t>
            </a:r>
            <a:r>
              <a:rPr lang="ko-KR" altLang="en-US" sz="900" smtClean="0">
                <a:sym typeface="Wingdings" panose="05000000000000000000" pitchFamily="2" charset="2"/>
              </a:rPr>
              <a:t>모든 정보가 삭제됩니다</a:t>
            </a:r>
            <a:r>
              <a:rPr lang="en-US" altLang="ko-KR" sz="900" dirty="0">
                <a:sym typeface="Wingdings" panose="05000000000000000000" pitchFamily="2" charset="2"/>
              </a:rPr>
              <a:t>.” Yes  or No</a:t>
            </a:r>
            <a:br>
              <a:rPr lang="en-US" altLang="ko-KR" sz="900" dirty="0">
                <a:sym typeface="Wingdings" panose="05000000000000000000" pitchFamily="2" charset="2"/>
              </a:rPr>
            </a:br>
            <a:r>
              <a:rPr lang="en-US" altLang="ko-KR" sz="900" dirty="0">
                <a:sym typeface="Wingdings" panose="05000000000000000000" pitchFamily="2" charset="2"/>
              </a:rPr>
              <a:t>    </a:t>
            </a:r>
            <a:br>
              <a:rPr lang="en-US" altLang="ko-KR" sz="900" dirty="0">
                <a:sym typeface="Wingdings" panose="05000000000000000000" pitchFamily="2" charset="2"/>
              </a:rPr>
            </a:br>
            <a:r>
              <a:rPr lang="en-US" altLang="ko-KR" sz="900" dirty="0">
                <a:sym typeface="Wingdings" panose="05000000000000000000" pitchFamily="2" charset="2"/>
              </a:rPr>
              <a:t>     (4, 5): </a:t>
            </a:r>
            <a:r>
              <a:rPr lang="en-US" altLang="ko-KR" sz="900" dirty="0" smtClean="0">
                <a:sym typeface="Wingdings" panose="05000000000000000000" pitchFamily="2" charset="2"/>
              </a:rPr>
              <a:t>if(</a:t>
            </a:r>
            <a:r>
              <a:rPr lang="en-US" altLang="ko-KR" sz="900" dirty="0" err="1" smtClean="0">
                <a:sym typeface="Wingdings" panose="05000000000000000000" pitchFamily="2" charset="2"/>
              </a:rPr>
              <a:t>AuthorUserID</a:t>
            </a:r>
            <a:r>
              <a:rPr lang="en-US" altLang="ko-KR" sz="900" dirty="0" smtClean="0">
                <a:sym typeface="Wingdings" panose="05000000000000000000" pitchFamily="2" charset="2"/>
              </a:rPr>
              <a:t> = login user)  possible delete </a:t>
            </a:r>
            <a:br>
              <a:rPr lang="en-US" altLang="ko-KR" sz="900" dirty="0" smtClean="0">
                <a:sym typeface="Wingdings" panose="05000000000000000000" pitchFamily="2" charset="2"/>
              </a:rPr>
            </a:br>
            <a:r>
              <a:rPr lang="en-US" altLang="ko-KR" sz="900" dirty="0" smtClean="0">
                <a:sym typeface="Wingdings" panose="05000000000000000000" pitchFamily="2" charset="2"/>
              </a:rPr>
              <a:t>               and display the this button</a:t>
            </a:r>
            <a:br>
              <a:rPr lang="en-US" altLang="ko-KR" sz="900" dirty="0" smtClean="0">
                <a:sym typeface="Wingdings" panose="05000000000000000000" pitchFamily="2" charset="2"/>
              </a:rPr>
            </a:br>
            <a:r>
              <a:rPr lang="en-US" altLang="ko-KR" sz="900" dirty="0" smtClean="0">
                <a:sym typeface="Wingdings" panose="05000000000000000000" pitchFamily="2" charset="2"/>
              </a:rPr>
              <a:t>               if(</a:t>
            </a:r>
            <a:r>
              <a:rPr lang="en-US" altLang="ko-KR" sz="900" dirty="0" err="1" smtClean="0">
                <a:sym typeface="Wingdings" panose="05000000000000000000" pitchFamily="2" charset="2"/>
              </a:rPr>
              <a:t>ExtendAspNetUser</a:t>
            </a:r>
            <a:r>
              <a:rPr lang="en-US" altLang="ko-KR" sz="900" dirty="0" smtClean="0">
                <a:sym typeface="Wingdings" panose="05000000000000000000" pitchFamily="2" charset="2"/>
              </a:rPr>
              <a:t> Table. </a:t>
            </a:r>
            <a:r>
              <a:rPr lang="en-US" altLang="ko-KR" sz="900" dirty="0" err="1" smtClean="0">
                <a:sym typeface="Wingdings" panose="05000000000000000000" pitchFamily="2" charset="2"/>
              </a:rPr>
              <a:t>SystemAdmin</a:t>
            </a:r>
            <a:r>
              <a:rPr lang="en-US" altLang="ko-KR" sz="900" dirty="0" smtClean="0">
                <a:sym typeface="Wingdings" panose="05000000000000000000" pitchFamily="2" charset="2"/>
              </a:rPr>
              <a:t> = True) </a:t>
            </a:r>
            <a:r>
              <a:rPr lang="en-US" altLang="ko-KR" sz="900" dirty="0" smtClean="0"/>
              <a:t>    </a:t>
            </a:r>
            <a:br>
              <a:rPr lang="en-US" altLang="ko-KR" sz="900" dirty="0" smtClean="0"/>
            </a:br>
            <a:r>
              <a:rPr lang="en-US" altLang="ko-KR" sz="900" dirty="0" smtClean="0"/>
              <a:t>                 </a:t>
            </a:r>
            <a:r>
              <a:rPr lang="en-US" altLang="ko-KR" sz="900" dirty="0">
                <a:sym typeface="Wingdings" panose="05000000000000000000" pitchFamily="2" charset="2"/>
              </a:rPr>
              <a:t> possible delete </a:t>
            </a:r>
            <a:r>
              <a:rPr lang="en-US" altLang="ko-KR" sz="900" dirty="0" smtClean="0">
                <a:sym typeface="Wingdings" panose="05000000000000000000" pitchFamily="2" charset="2"/>
              </a:rPr>
              <a:t>  </a:t>
            </a:r>
            <a:r>
              <a:rPr lang="en-US" altLang="ko-KR" sz="900" dirty="0">
                <a:sym typeface="Wingdings" panose="05000000000000000000" pitchFamily="2" charset="2"/>
              </a:rPr>
              <a:t>and display the this </a:t>
            </a:r>
            <a:r>
              <a:rPr lang="en-US" altLang="ko-KR" sz="900" dirty="0" smtClean="0">
                <a:sym typeface="Wingdings" panose="05000000000000000000" pitchFamily="2" charset="2"/>
              </a:rPr>
              <a:t>button</a:t>
            </a:r>
            <a:br>
              <a:rPr lang="en-US" altLang="ko-KR" sz="900" dirty="0" smtClean="0">
                <a:sym typeface="Wingdings" panose="05000000000000000000" pitchFamily="2" charset="2"/>
              </a:rPr>
            </a:br>
            <a:r>
              <a:rPr lang="en-US" altLang="ko-KR" sz="900" dirty="0" smtClean="0">
                <a:sym typeface="Wingdings" panose="05000000000000000000" pitchFamily="2" charset="2"/>
              </a:rPr>
              <a:t>               else  Hidden and can not delete</a:t>
            </a:r>
            <a:br>
              <a:rPr lang="en-US" altLang="ko-KR" sz="900" dirty="0" smtClean="0">
                <a:sym typeface="Wingdings" panose="05000000000000000000" pitchFamily="2" charset="2"/>
              </a:rPr>
            </a:br>
            <a:r>
              <a:rPr lang="en-US" altLang="ko-KR" sz="900" dirty="0" smtClean="0">
                <a:sym typeface="Wingdings" panose="05000000000000000000" pitchFamily="2" charset="2"/>
              </a:rPr>
              <a:t>    (6</a:t>
            </a:r>
            <a:r>
              <a:rPr lang="en-US" altLang="ko-KR" sz="900" dirty="0">
                <a:sym typeface="Wingdings" panose="05000000000000000000" pitchFamily="2" charset="2"/>
              </a:rPr>
              <a:t>): </a:t>
            </a:r>
            <a:r>
              <a:rPr lang="en-US" altLang="ko-KR" sz="900" dirty="0" err="1">
                <a:sym typeface="Wingdings" panose="05000000000000000000" pitchFamily="2" charset="2"/>
              </a:rPr>
              <a:t>tblCommunityAttachment</a:t>
            </a:r>
            <a:r>
              <a:rPr lang="en-US" altLang="ko-KR" sz="900" dirty="0">
                <a:sym typeface="Wingdings" panose="05000000000000000000" pitchFamily="2" charset="2"/>
              </a:rPr>
              <a:t> </a:t>
            </a:r>
            <a:r>
              <a:rPr lang="en-US" altLang="ko-KR" sz="900" dirty="0" smtClean="0">
                <a:sym typeface="Wingdings" panose="05000000000000000000" pitchFamily="2" charset="2"/>
              </a:rPr>
              <a:t> Table. &gt; </a:t>
            </a:r>
            <a:r>
              <a:rPr lang="en-US" altLang="ko-KR" sz="900" dirty="0">
                <a:sym typeface="Wingdings" panose="05000000000000000000" pitchFamily="2" charset="2"/>
              </a:rPr>
              <a:t>Display </a:t>
            </a:r>
            <a:r>
              <a:rPr lang="en-US" altLang="ko-KR" sz="900" dirty="0" smtClean="0">
                <a:sym typeface="Wingdings" panose="05000000000000000000" pitchFamily="2" charset="2"/>
              </a:rPr>
              <a:t> </a:t>
            </a:r>
            <a:br>
              <a:rPr lang="en-US" altLang="ko-KR" sz="900" dirty="0" smtClean="0">
                <a:sym typeface="Wingdings" panose="05000000000000000000" pitchFamily="2" charset="2"/>
              </a:rPr>
            </a:br>
            <a:r>
              <a:rPr lang="en-US" altLang="ko-KR" sz="900" dirty="0" smtClean="0">
                <a:sym typeface="Wingdings" panose="05000000000000000000" pitchFamily="2" charset="2"/>
              </a:rPr>
              <a:t>           the </a:t>
            </a:r>
            <a:r>
              <a:rPr lang="en-US" altLang="ko-KR" sz="900" dirty="0" err="1" smtClean="0">
                <a:sym typeface="Wingdings" panose="05000000000000000000" pitchFamily="2" charset="2"/>
              </a:rPr>
              <a:t>FileName</a:t>
            </a:r>
            <a:r>
              <a:rPr lang="en-US" altLang="ko-KR" sz="900" dirty="0" smtClean="0">
                <a:sym typeface="Wingdings" panose="05000000000000000000" pitchFamily="2" charset="2"/>
              </a:rPr>
              <a:t>  and  </a:t>
            </a:r>
            <a:r>
              <a:rPr lang="en-US" altLang="ko-KR" sz="900" dirty="0" err="1" smtClean="0">
                <a:sym typeface="Wingdings" panose="05000000000000000000" pitchFamily="2" charset="2"/>
              </a:rPr>
              <a:t>AttachComment</a:t>
            </a:r>
            <a:endParaRPr lang="en-US" altLang="ko-KR" sz="9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ko-KR" sz="900" dirty="0">
                <a:sym typeface="Wingdings" panose="05000000000000000000" pitchFamily="2" charset="2"/>
              </a:rPr>
              <a:t> </a:t>
            </a:r>
            <a:r>
              <a:rPr lang="en-US" altLang="ko-KR" sz="900" dirty="0" smtClean="0">
                <a:sym typeface="Wingdings" panose="05000000000000000000" pitchFamily="2" charset="2"/>
              </a:rPr>
              <a:t>   (6-1): </a:t>
            </a:r>
            <a:r>
              <a:rPr lang="en-US" altLang="ko-KR" sz="900" dirty="0" err="1">
                <a:sym typeface="Wingdings" panose="05000000000000000000" pitchFamily="2" charset="2"/>
              </a:rPr>
              <a:t>tblCommunityAttachment</a:t>
            </a:r>
            <a:r>
              <a:rPr lang="en-US" altLang="ko-KR" sz="900" dirty="0">
                <a:sym typeface="Wingdings" panose="05000000000000000000" pitchFamily="2" charset="2"/>
              </a:rPr>
              <a:t>  Table. &gt; Display </a:t>
            </a:r>
            <a:r>
              <a:rPr lang="en-US" altLang="ko-KR" sz="900" dirty="0" smtClean="0">
                <a:sym typeface="Wingdings" panose="05000000000000000000" pitchFamily="2" charset="2"/>
              </a:rPr>
              <a:t/>
            </a:r>
            <a:br>
              <a:rPr lang="en-US" altLang="ko-KR" sz="900" dirty="0" smtClean="0">
                <a:sym typeface="Wingdings" panose="05000000000000000000" pitchFamily="2" charset="2"/>
              </a:rPr>
            </a:br>
            <a:r>
              <a:rPr lang="en-US" altLang="ko-KR" sz="900" dirty="0" smtClean="0">
                <a:sym typeface="Wingdings" panose="05000000000000000000" pitchFamily="2" charset="2"/>
              </a:rPr>
              <a:t>          </a:t>
            </a:r>
            <a:r>
              <a:rPr lang="en-US" altLang="ko-KR" sz="900" dirty="0" err="1" smtClean="0">
                <a:sym typeface="Wingdings" panose="05000000000000000000" pitchFamily="2" charset="2"/>
              </a:rPr>
              <a:t>ImgOrOther</a:t>
            </a:r>
            <a:r>
              <a:rPr lang="en-US" altLang="ko-KR" sz="900" dirty="0" smtClean="0">
                <a:sym typeface="Wingdings" panose="05000000000000000000" pitchFamily="2" charset="2"/>
              </a:rPr>
              <a:t> = 0 value display</a:t>
            </a:r>
            <a:br>
              <a:rPr lang="en-US" altLang="ko-KR" sz="900" dirty="0" smtClean="0">
                <a:sym typeface="Wingdings" panose="05000000000000000000" pitchFamily="2" charset="2"/>
              </a:rPr>
            </a:br>
            <a:r>
              <a:rPr lang="en-US" altLang="ko-KR" sz="900" dirty="0" smtClean="0">
                <a:sym typeface="Wingdings" panose="05000000000000000000" pitchFamily="2" charset="2"/>
              </a:rPr>
              <a:t/>
            </a:r>
            <a:br>
              <a:rPr lang="en-US" altLang="ko-KR" sz="900" dirty="0" smtClean="0">
                <a:sym typeface="Wingdings" panose="05000000000000000000" pitchFamily="2" charset="2"/>
              </a:rPr>
            </a:br>
            <a:r>
              <a:rPr lang="en-US" altLang="ko-KR" sz="900" dirty="0">
                <a:sym typeface="Wingdings" panose="05000000000000000000" pitchFamily="2" charset="2"/>
              </a:rPr>
              <a:t> </a:t>
            </a:r>
            <a:r>
              <a:rPr lang="en-US" altLang="ko-KR" sz="900" dirty="0" smtClean="0">
                <a:sym typeface="Wingdings" panose="05000000000000000000" pitchFamily="2" charset="2"/>
              </a:rPr>
              <a:t>if(</a:t>
            </a:r>
            <a:r>
              <a:rPr lang="en-US" altLang="ko-KR" sz="900" dirty="0" err="1" smtClean="0">
                <a:sym typeface="Wingdings" panose="05000000000000000000" pitchFamily="2" charset="2"/>
              </a:rPr>
              <a:t>ImgOrOther</a:t>
            </a:r>
            <a:r>
              <a:rPr lang="en-US" altLang="ko-KR" sz="900" dirty="0" smtClean="0">
                <a:sym typeface="Wingdings" panose="05000000000000000000" pitchFamily="2" charset="2"/>
              </a:rPr>
              <a:t> = </a:t>
            </a:r>
            <a:r>
              <a:rPr lang="en-US" altLang="ko-KR" sz="900" dirty="0">
                <a:sym typeface="Wingdings" panose="05000000000000000000" pitchFamily="2" charset="2"/>
              </a:rPr>
              <a:t>0)</a:t>
            </a:r>
            <a:br>
              <a:rPr lang="en-US" altLang="ko-KR" sz="900" dirty="0">
                <a:sym typeface="Wingdings" panose="05000000000000000000" pitchFamily="2" charset="2"/>
              </a:rPr>
            </a:br>
            <a:r>
              <a:rPr lang="en-US" altLang="ko-KR" sz="900" dirty="0">
                <a:sym typeface="Wingdings" panose="05000000000000000000" pitchFamily="2" charset="2"/>
              </a:rPr>
              <a:t>                &gt; display the image &gt; Image Click &gt; Layer Popup </a:t>
            </a:r>
            <a:br>
              <a:rPr lang="en-US" altLang="ko-KR" sz="900" dirty="0">
                <a:sym typeface="Wingdings" panose="05000000000000000000" pitchFamily="2" charset="2"/>
              </a:rPr>
            </a:br>
            <a:r>
              <a:rPr lang="en-US" altLang="ko-KR" sz="900" dirty="0">
                <a:sym typeface="Wingdings" panose="05000000000000000000" pitchFamily="2" charset="2"/>
              </a:rPr>
              <a:t>                &gt; image full size open</a:t>
            </a:r>
            <a:br>
              <a:rPr lang="en-US" altLang="ko-KR" sz="900" dirty="0">
                <a:sym typeface="Wingdings" panose="05000000000000000000" pitchFamily="2" charset="2"/>
              </a:rPr>
            </a:br>
            <a:r>
              <a:rPr lang="en-US" altLang="ko-KR" sz="900" dirty="0">
                <a:sym typeface="Wingdings" panose="05000000000000000000" pitchFamily="2" charset="2"/>
              </a:rPr>
              <a:t>           else if (</a:t>
            </a:r>
            <a:r>
              <a:rPr lang="en-US" altLang="ko-KR" sz="900" dirty="0" err="1">
                <a:sym typeface="Wingdings" panose="05000000000000000000" pitchFamily="2" charset="2"/>
              </a:rPr>
              <a:t>ImgOrOther</a:t>
            </a:r>
            <a:r>
              <a:rPr lang="en-US" altLang="ko-KR" sz="900" dirty="0">
                <a:sym typeface="Wingdings" panose="05000000000000000000" pitchFamily="2" charset="2"/>
              </a:rPr>
              <a:t> = 1) &gt;</a:t>
            </a:r>
            <a:br>
              <a:rPr lang="en-US" altLang="ko-KR" sz="900" dirty="0">
                <a:sym typeface="Wingdings" panose="05000000000000000000" pitchFamily="2" charset="2"/>
              </a:rPr>
            </a:br>
            <a:r>
              <a:rPr lang="en-US" altLang="ko-KR" sz="900" dirty="0">
                <a:sym typeface="Wingdings" panose="05000000000000000000" pitchFamily="2" charset="2"/>
              </a:rPr>
              <a:t>                &gt; File Name &amp; File size display &gt; File Name Click </a:t>
            </a:r>
            <a:br>
              <a:rPr lang="en-US" altLang="ko-KR" sz="900" dirty="0">
                <a:sym typeface="Wingdings" panose="05000000000000000000" pitchFamily="2" charset="2"/>
              </a:rPr>
            </a:br>
            <a:r>
              <a:rPr lang="en-US" altLang="ko-KR" sz="900" dirty="0">
                <a:sym typeface="Wingdings" panose="05000000000000000000" pitchFamily="2" charset="2"/>
              </a:rPr>
              <a:t>                &gt; </a:t>
            </a:r>
            <a:r>
              <a:rPr lang="en-US" altLang="ko-KR" sz="900" dirty="0" smtClean="0">
                <a:sym typeface="Wingdings" panose="05000000000000000000" pitchFamily="2" charset="2"/>
              </a:rPr>
              <a:t>Download</a:t>
            </a:r>
            <a:br>
              <a:rPr lang="en-US" altLang="ko-KR" sz="900" dirty="0" smtClean="0">
                <a:sym typeface="Wingdings" panose="05000000000000000000" pitchFamily="2" charset="2"/>
              </a:rPr>
            </a:br>
            <a:endParaRPr lang="en-US" altLang="ko-KR" sz="900" dirty="0" smtClean="0"/>
          </a:p>
          <a:p>
            <a:pPr>
              <a:lnSpc>
                <a:spcPct val="90000"/>
              </a:lnSpc>
            </a:pPr>
            <a:r>
              <a:rPr lang="en-US" altLang="ko-KR" sz="900" dirty="0"/>
              <a:t>6. Table</a:t>
            </a:r>
            <a:br>
              <a:rPr lang="en-US" altLang="ko-KR" sz="900" dirty="0"/>
            </a:br>
            <a:r>
              <a:rPr lang="en-US" altLang="ko-KR" sz="900" dirty="0"/>
              <a:t>    </a:t>
            </a:r>
            <a:r>
              <a:rPr lang="en-US" altLang="ko-KR" sz="900" dirty="0" err="1"/>
              <a:t>tblCommunity</a:t>
            </a:r>
            <a:r>
              <a:rPr lang="en-US" altLang="ko-KR" sz="900" dirty="0"/>
              <a:t>, </a:t>
            </a:r>
            <a:r>
              <a:rPr lang="en-US" altLang="ko-KR" sz="900" dirty="0" err="1"/>
              <a:t>tblCommunityAttachment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/>
              <a:t>    </a:t>
            </a:r>
            <a:r>
              <a:rPr lang="en-US" altLang="ko-KR" sz="900" dirty="0" err="1"/>
              <a:t>tblCommunityComment</a:t>
            </a:r>
            <a:endParaRPr lang="ko-KR" altLang="en-US" sz="900"/>
          </a:p>
          <a:p>
            <a:pPr>
              <a:lnSpc>
                <a:spcPct val="90000"/>
              </a:lnSpc>
            </a:pP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33772" y="1124744"/>
            <a:ext cx="177965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/>
              <a:t>BEN </a:t>
            </a:r>
            <a:r>
              <a:rPr lang="en-US" altLang="ko-KR" sz="1600" dirty="0" smtClean="0"/>
              <a:t>Community</a:t>
            </a:r>
            <a:endParaRPr lang="ko-KR" altLang="en-US" sz="1600"/>
          </a:p>
        </p:txBody>
      </p:sp>
      <p:sp>
        <p:nvSpPr>
          <p:cNvPr id="12" name="직사각형 11"/>
          <p:cNvSpPr/>
          <p:nvPr/>
        </p:nvSpPr>
        <p:spPr>
          <a:xfrm>
            <a:off x="2677443" y="1103795"/>
            <a:ext cx="26965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Home   Member   Project   System</a:t>
            </a:r>
            <a:endParaRPr lang="ko-KR" altLang="en-US" sz="1200"/>
          </a:p>
        </p:txBody>
      </p:sp>
      <p:sp>
        <p:nvSpPr>
          <p:cNvPr id="15" name="직사각형 14"/>
          <p:cNvSpPr/>
          <p:nvPr/>
        </p:nvSpPr>
        <p:spPr>
          <a:xfrm>
            <a:off x="2638028" y="913671"/>
            <a:ext cx="648072" cy="611589"/>
          </a:xfrm>
          <a:prstGeom prst="rect">
            <a:avLst/>
          </a:prstGeom>
          <a:solidFill>
            <a:srgbClr val="69D8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Home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710036" y="1053694"/>
            <a:ext cx="5040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277246" y="1151650"/>
            <a:ext cx="17427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Logout  | My Information</a:t>
            </a:r>
            <a:endParaRPr lang="ko-KR" altLang="en-US" sz="1000"/>
          </a:p>
        </p:txBody>
      </p:sp>
      <p:sp>
        <p:nvSpPr>
          <p:cNvPr id="31" name="직사각형 30"/>
          <p:cNvSpPr/>
          <p:nvPr/>
        </p:nvSpPr>
        <p:spPr>
          <a:xfrm>
            <a:off x="189756" y="1700808"/>
            <a:ext cx="9830275" cy="621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TextBox 31"/>
          <p:cNvSpPr txBox="1"/>
          <p:nvPr/>
        </p:nvSpPr>
        <p:spPr>
          <a:xfrm>
            <a:off x="219851" y="1918282"/>
            <a:ext cx="180530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Communication</a:t>
            </a:r>
            <a:endParaRPr lang="ko-KR" altLang="en-US" sz="1600"/>
          </a:p>
        </p:txBody>
      </p:sp>
      <p:sp>
        <p:nvSpPr>
          <p:cNvPr id="2" name="직사각형 1"/>
          <p:cNvSpPr/>
          <p:nvPr/>
        </p:nvSpPr>
        <p:spPr>
          <a:xfrm>
            <a:off x="189756" y="2322716"/>
            <a:ext cx="9830275" cy="1970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" name="TextBox 42"/>
          <p:cNvSpPr txBox="1"/>
          <p:nvPr/>
        </p:nvSpPr>
        <p:spPr>
          <a:xfrm>
            <a:off x="4294212" y="3080319"/>
            <a:ext cx="159530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Display Image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89756" y="4365104"/>
            <a:ext cx="12241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Information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13892" y="4365104"/>
            <a:ext cx="12241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Comment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9756" y="4797152"/>
            <a:ext cx="6120680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직사각형 47"/>
          <p:cNvSpPr/>
          <p:nvPr/>
        </p:nvSpPr>
        <p:spPr>
          <a:xfrm>
            <a:off x="7462563" y="4797152"/>
            <a:ext cx="2557467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0" name="TextBox 49"/>
          <p:cNvSpPr txBox="1"/>
          <p:nvPr/>
        </p:nvSpPr>
        <p:spPr>
          <a:xfrm>
            <a:off x="3614467" y="2849487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smtClean="0">
                <a:solidFill>
                  <a:srgbClr val="FF0000"/>
                </a:solidFill>
              </a:rPr>
              <a:t>(1)</a:t>
            </a:r>
            <a:endParaRPr lang="ko-KR" altLang="en-US" sz="1000" i="1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8083" y="4503366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rgbClr val="FF0000"/>
                </a:solidFill>
              </a:rPr>
              <a:t>(2)</a:t>
            </a:r>
            <a:endParaRPr lang="ko-KR" altLang="en-US" sz="1000" i="1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9704" y="4872460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rgbClr val="FF0000"/>
                </a:solidFill>
              </a:rPr>
              <a:t>(3)</a:t>
            </a:r>
            <a:endParaRPr lang="ko-KR" altLang="en-US" sz="1000" i="1">
              <a:solidFill>
                <a:srgbClr val="FF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354887" y="4797152"/>
            <a:ext cx="1035670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" name="TextBox 57"/>
          <p:cNvSpPr txBox="1"/>
          <p:nvPr/>
        </p:nvSpPr>
        <p:spPr>
          <a:xfrm>
            <a:off x="6330980" y="4837630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rgbClr val="FF0000"/>
                </a:solidFill>
              </a:rPr>
              <a:t>(6)</a:t>
            </a:r>
            <a:endParaRPr lang="ko-KR" altLang="en-US" sz="1000" i="1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30980" y="5071586"/>
            <a:ext cx="106631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800" dirty="0" smtClean="0"/>
              <a:t>File Name</a:t>
            </a:r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Attach Comment</a:t>
            </a:r>
            <a:endParaRPr lang="ko-KR" altLang="en-US" sz="800"/>
          </a:p>
        </p:txBody>
      </p:sp>
      <p:sp>
        <p:nvSpPr>
          <p:cNvPr id="60" name="TextBox 59"/>
          <p:cNvSpPr txBox="1"/>
          <p:nvPr/>
        </p:nvSpPr>
        <p:spPr>
          <a:xfrm>
            <a:off x="6339563" y="6087647"/>
            <a:ext cx="106631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800" dirty="0" smtClean="0"/>
              <a:t>File Name</a:t>
            </a:r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Attach Comment</a:t>
            </a:r>
            <a:endParaRPr lang="ko-KR" altLang="en-US" sz="800"/>
          </a:p>
        </p:txBody>
      </p:sp>
      <p:sp>
        <p:nvSpPr>
          <p:cNvPr id="61" name="TextBox 60"/>
          <p:cNvSpPr txBox="1"/>
          <p:nvPr/>
        </p:nvSpPr>
        <p:spPr>
          <a:xfrm>
            <a:off x="7469304" y="4837630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rgbClr val="FF0000"/>
                </a:solidFill>
              </a:rPr>
              <a:t>(6-1)</a:t>
            </a:r>
            <a:endParaRPr lang="ko-KR" altLang="en-US" sz="1000" i="1">
              <a:solidFill>
                <a:srgbClr val="FF0000"/>
              </a:solidFill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262" y="4940993"/>
            <a:ext cx="1908785" cy="764621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1151" y="6306378"/>
            <a:ext cx="271378" cy="298839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8082320" y="6334573"/>
            <a:ext cx="1540806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800" dirty="0" smtClean="0"/>
              <a:t>File Name Display (File Size)</a:t>
            </a:r>
            <a:endParaRPr lang="ko-KR" altLang="en-US" sz="800"/>
          </a:p>
        </p:txBody>
      </p:sp>
      <p:sp>
        <p:nvSpPr>
          <p:cNvPr id="65" name="TextBox 64"/>
          <p:cNvSpPr txBox="1"/>
          <p:nvPr/>
        </p:nvSpPr>
        <p:spPr>
          <a:xfrm>
            <a:off x="333772" y="5238254"/>
            <a:ext cx="5825634" cy="15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800" dirty="0" err="1" smtClean="0"/>
              <a:t>CommentContent</a:t>
            </a:r>
            <a:r>
              <a:rPr lang="en-US" altLang="ko-KR" sz="800" dirty="0" smtClean="0"/>
              <a:t>…………………………………………………………………………………………………………………………</a:t>
            </a:r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………………..</a:t>
            </a:r>
            <a:endParaRPr lang="en-US" altLang="ko-KR" sz="800" dirty="0" smtClean="0"/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……………………….</a:t>
            </a:r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</a:p>
          <a:p>
            <a:pPr>
              <a:lnSpc>
                <a:spcPct val="90000"/>
              </a:lnSpc>
            </a:pPr>
            <a:endParaRPr lang="en-US" altLang="ko-KR" sz="800" dirty="0" smtClean="0"/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……………………..</a:t>
            </a:r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………………..</a:t>
            </a:r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………………..</a:t>
            </a:r>
          </a:p>
          <a:p>
            <a:pPr>
              <a:lnSpc>
                <a:spcPct val="90000"/>
              </a:lnSpc>
            </a:pPr>
            <a:endParaRPr lang="en-US" altLang="ko-KR" sz="8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6024930" y="4961897"/>
            <a:ext cx="27122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 smtClean="0"/>
              <a:t>::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5302324" y="5228551"/>
            <a:ext cx="963391" cy="3143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Edit| Delete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6035379" y="5115654"/>
            <a:ext cx="115640" cy="165089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31752" y="5398936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rgbClr val="FF0000"/>
                </a:solidFill>
              </a:rPr>
              <a:t>(4)</a:t>
            </a:r>
            <a:endParaRPr lang="ko-KR" altLang="en-US" sz="1000" i="1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52479" y="5427497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rgbClr val="FF0000"/>
                </a:solidFill>
              </a:rPr>
              <a:t>(5)</a:t>
            </a:r>
            <a:endParaRPr lang="ko-KR" altLang="en-US" sz="10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28" y="260648"/>
            <a:ext cx="101021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3. Home</a:t>
            </a:r>
            <a:endParaRPr lang="ko-KR" altLang="en-US" sz="1600"/>
          </a:p>
        </p:txBody>
      </p:sp>
      <p:cxnSp>
        <p:nvCxnSpPr>
          <p:cNvPr id="5" name="직선 연결선 4"/>
          <p:cNvCxnSpPr/>
          <p:nvPr/>
        </p:nvCxnSpPr>
        <p:spPr>
          <a:xfrm>
            <a:off x="189756" y="620688"/>
            <a:ext cx="115932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09678" y="302198"/>
            <a:ext cx="46313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dirty="0" smtClean="0"/>
              <a:t>Refer Link:  </a:t>
            </a:r>
            <a:r>
              <a:rPr lang="en-US" altLang="ko-KR" sz="1000" dirty="0" smtClean="0">
                <a:hlinkClick r:id="rId2"/>
              </a:rPr>
              <a:t>http</a:t>
            </a:r>
            <a:r>
              <a:rPr lang="en-US" altLang="ko-KR" sz="1000" dirty="0">
                <a:hlinkClick r:id="rId2"/>
              </a:rPr>
              <a:t>://</a:t>
            </a:r>
            <a:r>
              <a:rPr lang="en-US" altLang="ko-KR" sz="1000" dirty="0" smtClean="0">
                <a:hlinkClick r:id="rId2"/>
              </a:rPr>
              <a:t>demos.telerik.com/aspnet-mvc/tripxpert/Destinations</a:t>
            </a:r>
            <a:r>
              <a:rPr lang="en-US" altLang="ko-KR" sz="1000" dirty="0" smtClean="0"/>
              <a:t>  </a:t>
            </a:r>
            <a:endParaRPr lang="ko-KR" alt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10054852" y="836712"/>
            <a:ext cx="4107215" cy="4953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900" dirty="0" smtClean="0"/>
              <a:t>1. </a:t>
            </a:r>
            <a:r>
              <a:rPr lang="en-US" altLang="ko-KR" sz="900" dirty="0" smtClean="0"/>
              <a:t>Community Detail </a:t>
            </a:r>
            <a:r>
              <a:rPr lang="en-US" altLang="ko-KR" sz="900" dirty="0" smtClean="0"/>
              <a:t>View Page  </a:t>
            </a:r>
            <a:r>
              <a:rPr lang="en-US" altLang="ko-KR" sz="900" dirty="0" smtClean="0"/>
              <a:t>&gt; Tab 2</a:t>
            </a:r>
            <a:br>
              <a:rPr lang="en-US" altLang="ko-KR" sz="900" dirty="0" smtClean="0"/>
            </a:br>
            <a:r>
              <a:rPr lang="en-US" altLang="ko-KR" sz="900" dirty="0" smtClean="0"/>
              <a:t>     Comment Tab 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endParaRPr lang="en-US" altLang="ko-KR" sz="900" dirty="0" smtClean="0"/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2</a:t>
            </a:r>
            <a:r>
              <a:rPr lang="en-US" altLang="ko-KR" sz="900" dirty="0" smtClean="0"/>
              <a:t>. Refer Site: </a:t>
            </a:r>
            <a:r>
              <a:rPr lang="en-US" altLang="ko-KR" sz="900" dirty="0" smtClean="0">
                <a:hlinkClick r:id="rId3"/>
              </a:rPr>
              <a:t>This Click</a:t>
            </a:r>
            <a:br>
              <a:rPr lang="en-US" altLang="ko-KR" sz="900" dirty="0" smtClean="0">
                <a:hlinkClick r:id="rId3"/>
              </a:rPr>
            </a:br>
            <a:r>
              <a:rPr lang="en-US" altLang="ko-KR" sz="900" dirty="0" smtClean="0"/>
              <a:t>    This Link &gt; Tab 2 refer (Attractions Tab)</a:t>
            </a:r>
            <a:br>
              <a:rPr lang="en-US" altLang="ko-KR" sz="900" dirty="0" smtClean="0"/>
            </a:br>
            <a:endParaRPr lang="en-US" altLang="ko-KR" sz="900" dirty="0" smtClean="0"/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3.  Number </a:t>
            </a:r>
            <a:r>
              <a:rPr lang="en-US" altLang="ko-KR" sz="900" dirty="0" err="1" smtClean="0"/>
              <a:t>desc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    (1): </a:t>
            </a:r>
            <a:r>
              <a:rPr lang="en-US" altLang="ko-KR" sz="900" dirty="0"/>
              <a:t>select </a:t>
            </a:r>
            <a:r>
              <a:rPr lang="en-US" altLang="ko-KR" sz="900" dirty="0" err="1"/>
              <a:t>tblCommunityComment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where </a:t>
            </a:r>
            <a:r>
              <a:rPr lang="en-US" altLang="ko-KR" sz="900" dirty="0" err="1" smtClean="0"/>
              <a:t>CommID</a:t>
            </a:r>
            <a:r>
              <a:rPr lang="en-US" altLang="ko-KR" sz="900" dirty="0" smtClean="0"/>
              <a:t> = this content         </a:t>
            </a:r>
            <a:br>
              <a:rPr lang="en-US" altLang="ko-KR" sz="900" dirty="0" smtClean="0"/>
            </a:b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    (2): Tab Button (Information, Comment, upload Image</a:t>
            </a:r>
            <a:br>
              <a:rPr lang="en-US" altLang="ko-KR" sz="900" dirty="0" smtClean="0"/>
            </a:b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    (3): </a:t>
            </a:r>
            <a:r>
              <a:rPr lang="en-US" altLang="ko-KR" sz="900" dirty="0" err="1" smtClean="0"/>
              <a:t>tblCommunityComment</a:t>
            </a:r>
            <a:r>
              <a:rPr lang="en-US" altLang="ko-KR" sz="900" dirty="0" smtClean="0"/>
              <a:t>.  </a:t>
            </a:r>
            <a:r>
              <a:rPr lang="en-US" altLang="ko-KR" sz="900" dirty="0" err="1" smtClean="0"/>
              <a:t>ComContent</a:t>
            </a:r>
            <a:r>
              <a:rPr lang="en-US" altLang="ko-KR" sz="900" dirty="0"/>
              <a:t> </a:t>
            </a:r>
            <a:r>
              <a:rPr lang="en-US" altLang="ko-KR" sz="900" dirty="0" smtClean="0">
                <a:sym typeface="Wingdings" panose="05000000000000000000" pitchFamily="2" charset="2"/>
              </a:rPr>
              <a:t> Display</a:t>
            </a:r>
            <a:br>
              <a:rPr lang="en-US" altLang="ko-KR" sz="900" dirty="0" smtClean="0">
                <a:sym typeface="Wingdings" panose="05000000000000000000" pitchFamily="2" charset="2"/>
              </a:rPr>
            </a:br>
            <a:r>
              <a:rPr lang="en-US" altLang="ko-KR" sz="900" dirty="0" smtClean="0">
                <a:sym typeface="Wingdings" panose="05000000000000000000" pitchFamily="2" charset="2"/>
              </a:rPr>
              <a:t/>
            </a:r>
            <a:br>
              <a:rPr lang="en-US" altLang="ko-KR" sz="900" dirty="0" smtClean="0">
                <a:sym typeface="Wingdings" panose="05000000000000000000" pitchFamily="2" charset="2"/>
              </a:rPr>
            </a:br>
            <a:r>
              <a:rPr lang="en-US" altLang="ko-KR" sz="900" dirty="0" smtClean="0">
                <a:sym typeface="Wingdings" panose="05000000000000000000" pitchFamily="2" charset="2"/>
              </a:rPr>
              <a:t>    (4): Click &gt; </a:t>
            </a:r>
            <a:r>
              <a:rPr lang="en-US" altLang="ko-KR" sz="900" dirty="0" smtClean="0">
                <a:sym typeface="Wingdings" panose="05000000000000000000" pitchFamily="2" charset="2"/>
              </a:rPr>
              <a:t>file</a:t>
            </a:r>
            <a:r>
              <a:rPr lang="ko-KR" altLang="en-US" sz="900" smtClean="0">
                <a:sym typeface="Wingdings" panose="05000000000000000000" pitchFamily="2" charset="2"/>
              </a:rPr>
              <a:t> </a:t>
            </a:r>
            <a:r>
              <a:rPr lang="en-US" altLang="ko-KR" sz="900" dirty="0" smtClean="0">
                <a:sym typeface="Wingdings" panose="05000000000000000000" pitchFamily="2" charset="2"/>
              </a:rPr>
              <a:t>select &gt; stand by file &gt; (4-2) Send button</a:t>
            </a:r>
            <a:br>
              <a:rPr lang="en-US" altLang="ko-KR" sz="900" dirty="0" smtClean="0">
                <a:sym typeface="Wingdings" panose="05000000000000000000" pitchFamily="2" charset="2"/>
              </a:rPr>
            </a:br>
            <a:r>
              <a:rPr lang="en-US" altLang="ko-KR" sz="900" dirty="0" smtClean="0">
                <a:sym typeface="Wingdings" panose="05000000000000000000" pitchFamily="2" charset="2"/>
              </a:rPr>
              <a:t>           Click &gt; File Upload </a:t>
            </a:r>
            <a:r>
              <a:rPr lang="en-US" altLang="ko-KR" sz="900" dirty="0">
                <a:sym typeface="Wingdings" panose="05000000000000000000" pitchFamily="2" charset="2"/>
              </a:rPr>
              <a:t>(Table: </a:t>
            </a:r>
            <a:r>
              <a:rPr lang="en-US" altLang="ko-KR" sz="900" dirty="0" err="1" smtClean="0">
                <a:sym typeface="Wingdings" panose="05000000000000000000" pitchFamily="2" charset="2"/>
              </a:rPr>
              <a:t>tblCommentAttachment</a:t>
            </a:r>
            <a:r>
              <a:rPr lang="en-US" altLang="ko-KR" sz="900" dirty="0" smtClean="0">
                <a:sym typeface="Wingdings" panose="05000000000000000000" pitchFamily="2" charset="2"/>
              </a:rPr>
              <a:t>)</a:t>
            </a:r>
            <a:br>
              <a:rPr lang="en-US" altLang="ko-KR" sz="900" dirty="0" smtClean="0">
                <a:sym typeface="Wingdings" panose="05000000000000000000" pitchFamily="2" charset="2"/>
              </a:rPr>
            </a:br>
            <a:r>
              <a:rPr lang="en-US" altLang="ko-KR" sz="900" dirty="0" smtClean="0">
                <a:sym typeface="Wingdings" panose="05000000000000000000" pitchFamily="2" charset="2"/>
              </a:rPr>
              <a:t>    (4-1</a:t>
            </a:r>
            <a:r>
              <a:rPr lang="en-US" altLang="ko-KR" sz="900" dirty="0">
                <a:sym typeface="Wingdings" panose="05000000000000000000" pitchFamily="2" charset="2"/>
              </a:rPr>
              <a:t>): Enter </a:t>
            </a:r>
            <a:r>
              <a:rPr lang="en-US" altLang="ko-KR" sz="900" dirty="0" smtClean="0">
                <a:sym typeface="Wingdings" panose="05000000000000000000" pitchFamily="2" charset="2"/>
              </a:rPr>
              <a:t>Comment (text)</a:t>
            </a:r>
            <a:br>
              <a:rPr lang="en-US" altLang="ko-KR" sz="900" dirty="0" smtClean="0">
                <a:sym typeface="Wingdings" panose="05000000000000000000" pitchFamily="2" charset="2"/>
              </a:rPr>
            </a:br>
            <a:r>
              <a:rPr lang="en-US" altLang="ko-KR" sz="900" dirty="0" smtClean="0">
                <a:sym typeface="Wingdings" panose="05000000000000000000" pitchFamily="2" charset="2"/>
              </a:rPr>
              <a:t>    (4-2): Send (Save) button</a:t>
            </a:r>
            <a:br>
              <a:rPr lang="en-US" altLang="ko-KR" sz="900" dirty="0" smtClean="0">
                <a:sym typeface="Wingdings" panose="05000000000000000000" pitchFamily="2" charset="2"/>
              </a:rPr>
            </a:br>
            <a:r>
              <a:rPr lang="en-US" altLang="ko-KR" sz="900" dirty="0" smtClean="0">
                <a:sym typeface="Wingdings" panose="05000000000000000000" pitchFamily="2" charset="2"/>
              </a:rPr>
              <a:t/>
            </a:r>
            <a:br>
              <a:rPr lang="en-US" altLang="ko-KR" sz="900" dirty="0" smtClean="0">
                <a:sym typeface="Wingdings" panose="05000000000000000000" pitchFamily="2" charset="2"/>
              </a:rPr>
            </a:br>
            <a:r>
              <a:rPr lang="en-US" altLang="ko-KR" sz="900" dirty="0" smtClean="0">
                <a:sym typeface="Wingdings" panose="05000000000000000000" pitchFamily="2" charset="2"/>
              </a:rPr>
              <a:t>    (5): ::  &gt; Click &gt; (5-1) open &gt; </a:t>
            </a:r>
            <a:br>
              <a:rPr lang="en-US" altLang="ko-KR" sz="900" dirty="0" smtClean="0">
                <a:sym typeface="Wingdings" panose="05000000000000000000" pitchFamily="2" charset="2"/>
              </a:rPr>
            </a:br>
            <a:r>
              <a:rPr lang="en-US" altLang="ko-KR" sz="900" dirty="0" smtClean="0">
                <a:sym typeface="Wingdings" panose="05000000000000000000" pitchFamily="2" charset="2"/>
              </a:rPr>
              <a:t>        Edit Click:  this comment text &gt; Change </a:t>
            </a:r>
            <a:br>
              <a:rPr lang="en-US" altLang="ko-KR" sz="900" dirty="0" smtClean="0">
                <a:sym typeface="Wingdings" panose="05000000000000000000" pitchFamily="2" charset="2"/>
              </a:rPr>
            </a:br>
            <a:r>
              <a:rPr lang="en-US" altLang="ko-KR" sz="900" dirty="0" smtClean="0">
                <a:sym typeface="Wingdings" panose="05000000000000000000" pitchFamily="2" charset="2"/>
              </a:rPr>
              <a:t>                            the multi line Textbox</a:t>
            </a:r>
          </a:p>
          <a:p>
            <a:pPr>
              <a:lnSpc>
                <a:spcPct val="90000"/>
              </a:lnSpc>
            </a:pPr>
            <a:r>
              <a:rPr lang="en-US" altLang="ko-KR" sz="900" dirty="0" smtClean="0">
                <a:sym typeface="Wingdings" panose="05000000000000000000" pitchFamily="2" charset="2"/>
              </a:rPr>
              <a:t>        Delete Click : Alter </a:t>
            </a:r>
            <a:r>
              <a:rPr lang="en-US" altLang="ko-KR" sz="900" dirty="0">
                <a:sym typeface="Wingdings" panose="05000000000000000000" pitchFamily="2" charset="2"/>
              </a:rPr>
              <a:t>Message “Are you sure you want to delete it</a:t>
            </a:r>
            <a:r>
              <a:rPr lang="en-US" altLang="ko-KR" sz="900" dirty="0" smtClean="0">
                <a:sym typeface="Wingdings" panose="05000000000000000000" pitchFamily="2" charset="2"/>
              </a:rPr>
              <a:t>?”</a:t>
            </a:r>
            <a:br>
              <a:rPr lang="en-US" altLang="ko-KR" sz="900" dirty="0" smtClean="0">
                <a:sym typeface="Wingdings" panose="05000000000000000000" pitchFamily="2" charset="2"/>
              </a:rPr>
            </a:br>
            <a:r>
              <a:rPr lang="en-US" altLang="ko-KR" sz="900" dirty="0" smtClean="0">
                <a:sym typeface="Wingdings" panose="05000000000000000000" pitchFamily="2" charset="2"/>
              </a:rPr>
              <a:t>                           yes</a:t>
            </a:r>
            <a:r>
              <a:rPr lang="ko-KR" altLang="en-US" sz="900" smtClean="0">
                <a:sym typeface="Wingdings" panose="05000000000000000000" pitchFamily="2" charset="2"/>
              </a:rPr>
              <a:t> </a:t>
            </a:r>
            <a:r>
              <a:rPr lang="en-US" altLang="ko-KR" sz="900" dirty="0" smtClean="0">
                <a:sym typeface="Wingdings" panose="05000000000000000000" pitchFamily="2" charset="2"/>
              </a:rPr>
              <a:t>or no</a:t>
            </a:r>
            <a:br>
              <a:rPr lang="en-US" altLang="ko-KR" sz="900" dirty="0" smtClean="0">
                <a:sym typeface="Wingdings" panose="05000000000000000000" pitchFamily="2" charset="2"/>
              </a:rPr>
            </a:br>
            <a:r>
              <a:rPr lang="en-US" altLang="ko-KR" sz="900" dirty="0" smtClean="0">
                <a:sym typeface="Wingdings" panose="05000000000000000000" pitchFamily="2" charset="2"/>
              </a:rPr>
              <a:t/>
            </a:r>
            <a:br>
              <a:rPr lang="en-US" altLang="ko-KR" sz="900" dirty="0" smtClean="0">
                <a:sym typeface="Wingdings" panose="05000000000000000000" pitchFamily="2" charset="2"/>
              </a:rPr>
            </a:br>
            <a:r>
              <a:rPr lang="en-US" altLang="ko-KR" sz="900" dirty="0" smtClean="0">
                <a:sym typeface="Wingdings" panose="05000000000000000000" pitchFamily="2" charset="2"/>
              </a:rPr>
              <a:t>    (6): Attach file(</a:t>
            </a:r>
            <a:r>
              <a:rPr lang="en-US" altLang="ko-KR" sz="900" dirty="0" err="1" smtClean="0">
                <a:sym typeface="Wingdings" panose="05000000000000000000" pitchFamily="2" charset="2"/>
              </a:rPr>
              <a:t>tblCommentAttachment</a:t>
            </a:r>
            <a:r>
              <a:rPr lang="en-US" altLang="ko-KR" sz="900" dirty="0" smtClean="0">
                <a:sym typeface="Wingdings" panose="05000000000000000000" pitchFamily="2" charset="2"/>
              </a:rPr>
              <a:t> )&gt; Display</a:t>
            </a:r>
            <a:br>
              <a:rPr lang="en-US" altLang="ko-KR" sz="900" dirty="0" smtClean="0">
                <a:sym typeface="Wingdings" panose="05000000000000000000" pitchFamily="2" charset="2"/>
              </a:rPr>
            </a:br>
            <a:r>
              <a:rPr lang="en-US" altLang="ko-KR" sz="900" dirty="0">
                <a:sym typeface="Wingdings" panose="05000000000000000000" pitchFamily="2" charset="2"/>
              </a:rPr>
              <a:t>           </a:t>
            </a:r>
            <a:r>
              <a:rPr lang="en-US" altLang="ko-KR" sz="900" dirty="0" smtClean="0">
                <a:sym typeface="Wingdings" panose="05000000000000000000" pitchFamily="2" charset="2"/>
              </a:rPr>
              <a:t>if(</a:t>
            </a:r>
            <a:r>
              <a:rPr lang="en-US" altLang="ko-KR" sz="900" dirty="0" err="1" smtClean="0">
                <a:sym typeface="Wingdings" panose="05000000000000000000" pitchFamily="2" charset="2"/>
              </a:rPr>
              <a:t>CommentImgOrOther</a:t>
            </a:r>
            <a:r>
              <a:rPr lang="en-US" altLang="ko-KR" sz="900" dirty="0" smtClean="0">
                <a:sym typeface="Wingdings" panose="05000000000000000000" pitchFamily="2" charset="2"/>
              </a:rPr>
              <a:t> = 0)</a:t>
            </a:r>
            <a:br>
              <a:rPr lang="en-US" altLang="ko-KR" sz="900" dirty="0" smtClean="0">
                <a:sym typeface="Wingdings" panose="05000000000000000000" pitchFamily="2" charset="2"/>
              </a:rPr>
            </a:br>
            <a:r>
              <a:rPr lang="en-US" altLang="ko-KR" sz="900" dirty="0" smtClean="0">
                <a:sym typeface="Wingdings" panose="05000000000000000000" pitchFamily="2" charset="2"/>
              </a:rPr>
              <a:t>                &gt; display the image &gt; Image Click &gt; Layer Popup </a:t>
            </a:r>
            <a:br>
              <a:rPr lang="en-US" altLang="ko-KR" sz="900" dirty="0" smtClean="0">
                <a:sym typeface="Wingdings" panose="05000000000000000000" pitchFamily="2" charset="2"/>
              </a:rPr>
            </a:br>
            <a:r>
              <a:rPr lang="en-US" altLang="ko-KR" sz="900" dirty="0" smtClean="0">
                <a:sym typeface="Wingdings" panose="05000000000000000000" pitchFamily="2" charset="2"/>
              </a:rPr>
              <a:t>                &gt; image full size open</a:t>
            </a:r>
            <a:br>
              <a:rPr lang="en-US" altLang="ko-KR" sz="900" dirty="0" smtClean="0">
                <a:sym typeface="Wingdings" panose="05000000000000000000" pitchFamily="2" charset="2"/>
              </a:rPr>
            </a:br>
            <a:r>
              <a:rPr lang="en-US" altLang="ko-KR" sz="900" dirty="0" smtClean="0">
                <a:sym typeface="Wingdings" panose="05000000000000000000" pitchFamily="2" charset="2"/>
              </a:rPr>
              <a:t>           else if (</a:t>
            </a:r>
            <a:r>
              <a:rPr lang="en-US" altLang="ko-KR" sz="900" dirty="0" err="1">
                <a:sym typeface="Wingdings" panose="05000000000000000000" pitchFamily="2" charset="2"/>
              </a:rPr>
              <a:t>CommentImgOrOther</a:t>
            </a:r>
            <a:r>
              <a:rPr lang="en-US" altLang="ko-KR" sz="900" dirty="0">
                <a:sym typeface="Wingdings" panose="05000000000000000000" pitchFamily="2" charset="2"/>
              </a:rPr>
              <a:t> </a:t>
            </a:r>
            <a:r>
              <a:rPr lang="en-US" altLang="ko-KR" sz="900" dirty="0" smtClean="0">
                <a:sym typeface="Wingdings" panose="05000000000000000000" pitchFamily="2" charset="2"/>
              </a:rPr>
              <a:t>= 1) &gt;</a:t>
            </a:r>
            <a:br>
              <a:rPr lang="en-US" altLang="ko-KR" sz="900" dirty="0" smtClean="0">
                <a:sym typeface="Wingdings" panose="05000000000000000000" pitchFamily="2" charset="2"/>
              </a:rPr>
            </a:br>
            <a:r>
              <a:rPr lang="en-US" altLang="ko-KR" sz="900" dirty="0" smtClean="0">
                <a:sym typeface="Wingdings" panose="05000000000000000000" pitchFamily="2" charset="2"/>
              </a:rPr>
              <a:t>                &gt; File Name &amp; File size display &gt; File Name Click </a:t>
            </a:r>
            <a:br>
              <a:rPr lang="en-US" altLang="ko-KR" sz="900" dirty="0" smtClean="0">
                <a:sym typeface="Wingdings" panose="05000000000000000000" pitchFamily="2" charset="2"/>
              </a:rPr>
            </a:br>
            <a:r>
              <a:rPr lang="en-US" altLang="ko-KR" sz="900" dirty="0" smtClean="0">
                <a:sym typeface="Wingdings" panose="05000000000000000000" pitchFamily="2" charset="2"/>
              </a:rPr>
              <a:t>                &gt; Download</a:t>
            </a:r>
            <a:br>
              <a:rPr lang="en-US" altLang="ko-KR" sz="900" dirty="0" smtClean="0">
                <a:sym typeface="Wingdings" panose="05000000000000000000" pitchFamily="2" charset="2"/>
              </a:rPr>
            </a:br>
            <a:r>
              <a:rPr lang="en-US" altLang="ko-KR" sz="900" dirty="0" smtClean="0">
                <a:sym typeface="Wingdings" panose="05000000000000000000" pitchFamily="2" charset="2"/>
              </a:rPr>
              <a:t>           </a:t>
            </a:r>
            <a:endParaRPr lang="en-US" altLang="ko-KR" sz="9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altLang="ko-KR" sz="900" dirty="0" smtClean="0"/>
          </a:p>
          <a:p>
            <a:pPr>
              <a:lnSpc>
                <a:spcPct val="90000"/>
              </a:lnSpc>
            </a:pPr>
            <a:endParaRPr lang="en-US" altLang="ko-KR" sz="900" dirty="0"/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6</a:t>
            </a:r>
            <a:r>
              <a:rPr lang="en-US" altLang="ko-KR" sz="900" dirty="0"/>
              <a:t>. Table</a:t>
            </a:r>
            <a:br>
              <a:rPr lang="en-US" altLang="ko-KR" sz="900" dirty="0"/>
            </a:br>
            <a:r>
              <a:rPr lang="en-US" altLang="ko-KR" sz="900" dirty="0"/>
              <a:t>    </a:t>
            </a:r>
            <a:r>
              <a:rPr lang="en-US" altLang="ko-KR" sz="900" dirty="0" err="1"/>
              <a:t>tblCommunity</a:t>
            </a:r>
            <a:r>
              <a:rPr lang="en-US" altLang="ko-KR" sz="900" dirty="0"/>
              <a:t>, </a:t>
            </a:r>
            <a:r>
              <a:rPr lang="en-US" altLang="ko-KR" sz="900" dirty="0" err="1"/>
              <a:t>tblCommunityAttachment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/>
              <a:t>    </a:t>
            </a:r>
            <a:r>
              <a:rPr lang="en-US" altLang="ko-KR" sz="900" dirty="0" err="1"/>
              <a:t>tblCommunityComment</a:t>
            </a:r>
            <a:endParaRPr lang="ko-KR" altLang="en-US" sz="900"/>
          </a:p>
          <a:p>
            <a:pPr>
              <a:lnSpc>
                <a:spcPct val="90000"/>
              </a:lnSpc>
            </a:pP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33772" y="1124744"/>
            <a:ext cx="177965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/>
              <a:t>BEN </a:t>
            </a:r>
            <a:r>
              <a:rPr lang="en-US" altLang="ko-KR" sz="1600" dirty="0" smtClean="0"/>
              <a:t>Community</a:t>
            </a:r>
            <a:endParaRPr lang="ko-KR" altLang="en-US" sz="1600"/>
          </a:p>
        </p:txBody>
      </p:sp>
      <p:sp>
        <p:nvSpPr>
          <p:cNvPr id="12" name="직사각형 11"/>
          <p:cNvSpPr/>
          <p:nvPr/>
        </p:nvSpPr>
        <p:spPr>
          <a:xfrm>
            <a:off x="2677443" y="1103795"/>
            <a:ext cx="26965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Home   Member   Project   System</a:t>
            </a:r>
            <a:endParaRPr lang="ko-KR" altLang="en-US" sz="1200"/>
          </a:p>
        </p:txBody>
      </p:sp>
      <p:sp>
        <p:nvSpPr>
          <p:cNvPr id="15" name="직사각형 14"/>
          <p:cNvSpPr/>
          <p:nvPr/>
        </p:nvSpPr>
        <p:spPr>
          <a:xfrm>
            <a:off x="2638028" y="913671"/>
            <a:ext cx="648072" cy="611589"/>
          </a:xfrm>
          <a:prstGeom prst="rect">
            <a:avLst/>
          </a:prstGeom>
          <a:solidFill>
            <a:srgbClr val="69D8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Home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710036" y="1053694"/>
            <a:ext cx="5040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277246" y="1151650"/>
            <a:ext cx="17427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Logout  | My Information</a:t>
            </a:r>
            <a:endParaRPr lang="ko-KR" altLang="en-US" sz="1000"/>
          </a:p>
        </p:txBody>
      </p:sp>
      <p:sp>
        <p:nvSpPr>
          <p:cNvPr id="31" name="직사각형 30"/>
          <p:cNvSpPr/>
          <p:nvPr/>
        </p:nvSpPr>
        <p:spPr>
          <a:xfrm>
            <a:off x="189756" y="1700808"/>
            <a:ext cx="9830275" cy="621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TextBox 31"/>
          <p:cNvSpPr txBox="1"/>
          <p:nvPr/>
        </p:nvSpPr>
        <p:spPr>
          <a:xfrm>
            <a:off x="219851" y="1918282"/>
            <a:ext cx="180530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Communication</a:t>
            </a:r>
            <a:endParaRPr lang="ko-KR" altLang="en-US" sz="1600"/>
          </a:p>
        </p:txBody>
      </p:sp>
      <p:sp>
        <p:nvSpPr>
          <p:cNvPr id="2" name="직사각형 1"/>
          <p:cNvSpPr/>
          <p:nvPr/>
        </p:nvSpPr>
        <p:spPr>
          <a:xfrm>
            <a:off x="189756" y="2322716"/>
            <a:ext cx="9830275" cy="1970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" name="TextBox 42"/>
          <p:cNvSpPr txBox="1"/>
          <p:nvPr/>
        </p:nvSpPr>
        <p:spPr>
          <a:xfrm>
            <a:off x="4294212" y="3080319"/>
            <a:ext cx="159530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Display Image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89756" y="4365104"/>
            <a:ext cx="12241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Information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13892" y="4365104"/>
            <a:ext cx="12241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Comment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9756" y="4797152"/>
            <a:ext cx="6120680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직사각형 47"/>
          <p:cNvSpPr/>
          <p:nvPr/>
        </p:nvSpPr>
        <p:spPr>
          <a:xfrm>
            <a:off x="7462563" y="4797152"/>
            <a:ext cx="2557467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0" name="TextBox 49"/>
          <p:cNvSpPr txBox="1"/>
          <p:nvPr/>
        </p:nvSpPr>
        <p:spPr>
          <a:xfrm>
            <a:off x="3614467" y="2849487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rgbClr val="FF0000"/>
                </a:solidFill>
              </a:rPr>
              <a:t>(1)</a:t>
            </a:r>
            <a:endParaRPr lang="ko-KR" altLang="en-US" sz="1000" i="1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13892" y="4487602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rgbClr val="FF0000"/>
                </a:solidFill>
              </a:rPr>
              <a:t>(2)</a:t>
            </a:r>
            <a:endParaRPr lang="ko-KR" altLang="en-US" sz="1000" i="1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262" y="4940993"/>
            <a:ext cx="1908785" cy="764621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6354887" y="4797152"/>
            <a:ext cx="1035670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" name="TextBox 57"/>
          <p:cNvSpPr txBox="1"/>
          <p:nvPr/>
        </p:nvSpPr>
        <p:spPr>
          <a:xfrm>
            <a:off x="6330980" y="4837630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rgbClr val="FF0000"/>
                </a:solidFill>
              </a:rPr>
              <a:t>(6)</a:t>
            </a:r>
            <a:endParaRPr lang="ko-KR" altLang="en-US" sz="1000" i="1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30980" y="5071586"/>
            <a:ext cx="106631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800" dirty="0" smtClean="0"/>
              <a:t>File Name</a:t>
            </a:r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Attach Comment</a:t>
            </a:r>
            <a:endParaRPr lang="ko-KR" altLang="en-US" sz="800"/>
          </a:p>
        </p:txBody>
      </p:sp>
      <p:sp>
        <p:nvSpPr>
          <p:cNvPr id="60" name="TextBox 59"/>
          <p:cNvSpPr txBox="1"/>
          <p:nvPr/>
        </p:nvSpPr>
        <p:spPr>
          <a:xfrm>
            <a:off x="6339563" y="6283420"/>
            <a:ext cx="106631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800" dirty="0" smtClean="0"/>
              <a:t>File Name</a:t>
            </a:r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Attach Comment</a:t>
            </a:r>
            <a:endParaRPr lang="ko-KR" altLang="en-US" sz="800"/>
          </a:p>
        </p:txBody>
      </p:sp>
      <p:sp>
        <p:nvSpPr>
          <p:cNvPr id="61" name="TextBox 60"/>
          <p:cNvSpPr txBox="1"/>
          <p:nvPr/>
        </p:nvSpPr>
        <p:spPr>
          <a:xfrm>
            <a:off x="7469304" y="4837630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rgbClr val="FF0000"/>
                </a:solidFill>
              </a:rPr>
              <a:t>(6-1)</a:t>
            </a:r>
            <a:endParaRPr lang="ko-KR" altLang="en-US" sz="1000" i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8787" y="4988539"/>
            <a:ext cx="1221809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800" b="1" dirty="0" err="1" smtClean="0"/>
              <a:t>CommentUserName</a:t>
            </a:r>
            <a:r>
              <a:rPr lang="en-US" altLang="ko-KR" sz="800" b="1" dirty="0" smtClean="0"/>
              <a:t>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71" y="4985664"/>
            <a:ext cx="485775" cy="48577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74063" y="5170083"/>
            <a:ext cx="459452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800" dirty="0" err="1" smtClean="0"/>
              <a:t>CommentContent</a:t>
            </a:r>
            <a:r>
              <a:rPr lang="en-US" altLang="ko-KR" sz="800" dirty="0" smtClean="0"/>
              <a:t>…………………………………………………………………………………………</a:t>
            </a:r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………………..</a:t>
            </a:r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……………………….</a:t>
            </a:r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……………………..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76952" y="5613281"/>
            <a:ext cx="817853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800" b="1" dirty="0" err="1" smtClean="0"/>
              <a:t>ComnetTIme</a:t>
            </a:r>
            <a:endParaRPr lang="en-US" altLang="ko-KR" sz="800" b="1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445944" y="6305135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500" dirty="0" smtClean="0"/>
              <a:t>+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477788" y="5816414"/>
            <a:ext cx="5664265" cy="0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77788" y="6196013"/>
            <a:ext cx="5664265" cy="0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811291" y="6257562"/>
            <a:ext cx="5330762" cy="4425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/>
          <p:cNvSpPr/>
          <p:nvPr/>
        </p:nvSpPr>
        <p:spPr>
          <a:xfrm>
            <a:off x="5588499" y="6257562"/>
            <a:ext cx="553554" cy="442507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Send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24930" y="4961897"/>
            <a:ext cx="27122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 smtClean="0"/>
              <a:t>::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302324" y="5228551"/>
            <a:ext cx="963391" cy="3143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Edit| Delete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6035379" y="5115654"/>
            <a:ext cx="115640" cy="165089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7212" y="4844123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rgbClr val="FF0000"/>
                </a:solidFill>
              </a:rPr>
              <a:t>(3)</a:t>
            </a:r>
            <a:endParaRPr lang="ko-KR" altLang="en-US" sz="1000" i="1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4962" y="6396143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rgbClr val="FF0000"/>
                </a:solidFill>
              </a:rPr>
              <a:t>(4)</a:t>
            </a:r>
            <a:endParaRPr lang="ko-KR" altLang="en-US" sz="1000" i="1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94314" y="6410922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rgbClr val="FF0000"/>
                </a:solidFill>
              </a:rPr>
              <a:t>(4-1)</a:t>
            </a:r>
            <a:endParaRPr lang="ko-KR" altLang="en-US" sz="1000" i="1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35995" y="6258755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rgbClr val="FF0000"/>
                </a:solidFill>
              </a:rPr>
              <a:t>(4-2)</a:t>
            </a:r>
            <a:endParaRPr lang="ko-KR" altLang="en-US" sz="1000" i="1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720328" y="5000370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rgbClr val="FF0000"/>
                </a:solidFill>
              </a:rPr>
              <a:t>(5)</a:t>
            </a:r>
            <a:endParaRPr lang="ko-KR" altLang="en-US" sz="1000" i="1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00498" y="5220429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rgbClr val="FF0000"/>
                </a:solidFill>
              </a:rPr>
              <a:t>(5-1)</a:t>
            </a:r>
            <a:endParaRPr lang="ko-KR" altLang="en-US" sz="1000" i="1">
              <a:solidFill>
                <a:srgbClr val="FF0000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82178" y="2559665"/>
            <a:ext cx="2620631" cy="1453162"/>
          </a:xfrm>
          <a:prstGeom prst="rect">
            <a:avLst/>
          </a:prstGeom>
        </p:spPr>
      </p:pic>
      <p:cxnSp>
        <p:nvCxnSpPr>
          <p:cNvPr id="24" name="꺾인 연결선 23"/>
          <p:cNvCxnSpPr>
            <a:stCxn id="38" idx="0"/>
            <a:endCxn id="22" idx="2"/>
          </p:cNvCxnSpPr>
          <p:nvPr/>
        </p:nvCxnSpPr>
        <p:spPr>
          <a:xfrm rot="16200000" flipV="1">
            <a:off x="-934092" y="4775057"/>
            <a:ext cx="2292308" cy="767847"/>
          </a:xfrm>
          <a:prstGeom prst="bentConnector3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1151" y="6306378"/>
            <a:ext cx="271378" cy="298839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8082320" y="6334573"/>
            <a:ext cx="1540806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800" dirty="0" smtClean="0"/>
              <a:t>File Name Display (File Size)</a:t>
            </a:r>
            <a:endParaRPr lang="ko-KR" altLang="en-US" sz="800"/>
          </a:p>
        </p:txBody>
      </p:sp>
      <p:cxnSp>
        <p:nvCxnSpPr>
          <p:cNvPr id="69" name="직선 연결선 68"/>
          <p:cNvCxnSpPr/>
          <p:nvPr/>
        </p:nvCxnSpPr>
        <p:spPr>
          <a:xfrm>
            <a:off x="6494189" y="5816414"/>
            <a:ext cx="924005" cy="0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57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333772" y="2322716"/>
            <a:ext cx="9505056" cy="4130620"/>
            <a:chOff x="333772" y="2322716"/>
            <a:chExt cx="9505056" cy="413062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772" y="2322716"/>
              <a:ext cx="9505056" cy="413062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4438228" y="3402835"/>
              <a:ext cx="5400600" cy="8182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3628" y="260648"/>
            <a:ext cx="101021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3. Home</a:t>
            </a:r>
            <a:endParaRPr lang="ko-KR" altLang="en-US" sz="1600"/>
          </a:p>
        </p:txBody>
      </p:sp>
      <p:cxnSp>
        <p:nvCxnSpPr>
          <p:cNvPr id="5" name="직선 연결선 4"/>
          <p:cNvCxnSpPr/>
          <p:nvPr/>
        </p:nvCxnSpPr>
        <p:spPr>
          <a:xfrm>
            <a:off x="189756" y="620688"/>
            <a:ext cx="115932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09678" y="302198"/>
            <a:ext cx="46313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dirty="0" smtClean="0"/>
              <a:t>Refer Link:  </a:t>
            </a:r>
            <a:r>
              <a:rPr lang="en-US" altLang="ko-KR" sz="1000" dirty="0" smtClean="0">
                <a:hlinkClick r:id="rId3"/>
              </a:rPr>
              <a:t>http</a:t>
            </a:r>
            <a:r>
              <a:rPr lang="en-US" altLang="ko-KR" sz="1000" dirty="0">
                <a:hlinkClick r:id="rId3"/>
              </a:rPr>
              <a:t>://</a:t>
            </a:r>
            <a:r>
              <a:rPr lang="en-US" altLang="ko-KR" sz="1000" dirty="0" smtClean="0">
                <a:hlinkClick r:id="rId3"/>
              </a:rPr>
              <a:t>demos.telerik.com/aspnet-mvc/tripxpert/Destinations</a:t>
            </a:r>
            <a:r>
              <a:rPr lang="en-US" altLang="ko-KR" sz="1000" dirty="0" smtClean="0"/>
              <a:t>  </a:t>
            </a:r>
            <a:endParaRPr lang="ko-KR" alt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10054852" y="836712"/>
            <a:ext cx="3682418" cy="4455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900" dirty="0" smtClean="0"/>
              <a:t>1. Member View Page   </a:t>
            </a:r>
            <a:br>
              <a:rPr lang="en-US" altLang="ko-KR" sz="900" dirty="0" smtClean="0"/>
            </a:br>
            <a:endParaRPr lang="en-US" altLang="ko-KR" sz="900" dirty="0" smtClean="0"/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2</a:t>
            </a:r>
            <a:r>
              <a:rPr lang="en-US" altLang="ko-KR" sz="900" dirty="0" smtClean="0"/>
              <a:t>. Refer Site : </a:t>
            </a:r>
            <a:r>
              <a:rPr lang="en-US" altLang="ko-KR" sz="900" dirty="0" smtClean="0">
                <a:hlinkClick r:id="rId4"/>
              </a:rPr>
              <a:t>This Link Click</a:t>
            </a:r>
            <a:r>
              <a:rPr lang="en-US" altLang="ko-KR" sz="900" dirty="0" smtClean="0"/>
              <a:t> </a:t>
            </a:r>
            <a:br>
              <a:rPr lang="en-US" altLang="ko-KR" sz="900" dirty="0" smtClean="0"/>
            </a:br>
            <a:r>
              <a:rPr lang="en-US" altLang="ko-KR" sz="900" dirty="0" smtClean="0"/>
              <a:t> </a:t>
            </a:r>
            <a:endParaRPr lang="en-US" altLang="ko-KR" sz="900" dirty="0"/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3. Table: </a:t>
            </a:r>
            <a:r>
              <a:rPr lang="en-US" altLang="ko-KR" sz="900" dirty="0" err="1" smtClean="0"/>
              <a:t>AspNetUses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ExtendAspNetUsers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tblUsersPhoto</a:t>
            </a:r>
            <a:endParaRPr lang="en-US" altLang="ko-KR" sz="900" dirty="0" smtClean="0"/>
          </a:p>
          <a:p>
            <a:pPr>
              <a:lnSpc>
                <a:spcPct val="90000"/>
              </a:lnSpc>
            </a:pPr>
            <a:endParaRPr lang="en-US" altLang="ko-KR" sz="900" dirty="0"/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4. Number </a:t>
            </a:r>
            <a:r>
              <a:rPr lang="en-US" altLang="ko-KR" sz="900" dirty="0" err="1" smtClean="0"/>
              <a:t>Desc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   (1): Member Name Search</a:t>
            </a:r>
            <a:br>
              <a:rPr lang="en-US" altLang="ko-KR" sz="900" dirty="0" smtClean="0"/>
            </a:br>
            <a:r>
              <a:rPr lang="en-US" altLang="ko-KR" sz="900" dirty="0" smtClean="0"/>
              <a:t>   (2): Member Display</a:t>
            </a:r>
            <a:br>
              <a:rPr lang="en-US" altLang="ko-KR" sz="900" dirty="0" smtClean="0"/>
            </a:b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  (1, 2): can not search and display the Administrator</a:t>
            </a:r>
            <a:br>
              <a:rPr lang="en-US" altLang="ko-KR" sz="900" dirty="0" smtClean="0"/>
            </a:br>
            <a:r>
              <a:rPr lang="en-US" altLang="ko-KR" sz="900" dirty="0" smtClean="0"/>
              <a:t>        only : select * from </a:t>
            </a:r>
            <a:r>
              <a:rPr lang="en-US" altLang="ko-KR" sz="900" dirty="0" err="1" smtClean="0"/>
              <a:t>ExtendAspNetUsers</a:t>
            </a:r>
            <a:r>
              <a:rPr lang="en-US" altLang="ko-KR" sz="900" dirty="0" smtClean="0"/>
              <a:t> </a:t>
            </a:r>
            <a:br>
              <a:rPr lang="en-US" altLang="ko-KR" sz="900" dirty="0" smtClean="0"/>
            </a:br>
            <a:r>
              <a:rPr lang="en-US" altLang="ko-KR" sz="900" dirty="0" smtClean="0"/>
              <a:t>                Where </a:t>
            </a:r>
            <a:r>
              <a:rPr lang="en-US" altLang="ko-KR" sz="900" dirty="0" err="1" smtClean="0"/>
              <a:t>SystemAdimin</a:t>
            </a:r>
            <a:r>
              <a:rPr lang="en-US" altLang="ko-KR" sz="900" dirty="0" smtClean="0"/>
              <a:t> = 0 and </a:t>
            </a:r>
          </a:p>
          <a:p>
            <a:pPr>
              <a:lnSpc>
                <a:spcPct val="90000"/>
              </a:lnSpc>
            </a:pPr>
            <a:endParaRPr lang="en-US" altLang="ko-KR" sz="900" dirty="0"/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   (2-1): Number (2) Select &gt; display on (2-1)</a:t>
            </a:r>
            <a:br>
              <a:rPr lang="en-US" altLang="ko-KR" sz="900" dirty="0" smtClean="0"/>
            </a:br>
            <a:r>
              <a:rPr lang="en-US" altLang="ko-KR" sz="900" dirty="0" smtClean="0"/>
              <a:t>   (2-2):  if( Login User = Select user ) &gt; display the Icon button</a:t>
            </a:r>
            <a:br>
              <a:rPr lang="en-US" altLang="ko-KR" sz="900" dirty="0" smtClean="0"/>
            </a:br>
            <a:r>
              <a:rPr lang="en-US" altLang="ko-KR" sz="900" dirty="0" smtClean="0"/>
              <a:t>              if( Login User = </a:t>
            </a:r>
            <a:r>
              <a:rPr lang="en-US" altLang="ko-KR" sz="900" dirty="0" err="1" smtClean="0"/>
              <a:t>SystemAdmin</a:t>
            </a:r>
            <a:r>
              <a:rPr lang="en-US" altLang="ko-KR" sz="900" dirty="0" smtClean="0"/>
              <a:t>) </a:t>
            </a:r>
            <a:r>
              <a:rPr lang="en-US" altLang="ko-KR" sz="900" dirty="0"/>
              <a:t>&gt; display the Icon </a:t>
            </a:r>
            <a:r>
              <a:rPr lang="en-US" altLang="ko-KR" sz="900" dirty="0" smtClean="0"/>
              <a:t>button</a:t>
            </a:r>
          </a:p>
          <a:p>
            <a:pPr>
              <a:lnSpc>
                <a:spcPct val="9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     else &gt; Can not display the </a:t>
            </a:r>
            <a:r>
              <a:rPr lang="en-US" altLang="ko-KR" sz="900" dirty="0"/>
              <a:t>icon button</a:t>
            </a:r>
            <a:br>
              <a:rPr lang="en-US" altLang="ko-KR" sz="900" dirty="0"/>
            </a:b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 smtClean="0"/>
              <a:t>        </a:t>
            </a:r>
            <a:r>
              <a:rPr lang="en-US" altLang="ko-KR" sz="900" dirty="0"/>
              <a:t>this button click (Edit): Layer Popup open</a:t>
            </a:r>
            <a:br>
              <a:rPr lang="en-US" altLang="ko-KR" sz="900" dirty="0"/>
            </a:br>
            <a:r>
              <a:rPr lang="en-US" altLang="ko-KR" sz="900" dirty="0"/>
              <a:t>            &gt; Next Page </a:t>
            </a:r>
            <a:r>
              <a:rPr lang="en-US" altLang="ko-KR" sz="900" dirty="0" smtClean="0"/>
              <a:t>refer</a:t>
            </a:r>
          </a:p>
          <a:p>
            <a:pPr>
              <a:lnSpc>
                <a:spcPct val="90000"/>
              </a:lnSpc>
            </a:pPr>
            <a:endParaRPr lang="en-US" altLang="ko-KR" sz="900" dirty="0" smtClean="0"/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   (2-3): only System Admin display</a:t>
            </a:r>
            <a:br>
              <a:rPr lang="en-US" altLang="ko-KR" sz="900" dirty="0" smtClean="0"/>
            </a:br>
            <a:r>
              <a:rPr lang="en-US" altLang="ko-KR" sz="900" dirty="0" smtClean="0"/>
              <a:t>            this </a:t>
            </a:r>
            <a:r>
              <a:rPr lang="en-US" altLang="ko-KR" sz="900" dirty="0"/>
              <a:t>button Click &gt; </a:t>
            </a:r>
            <a:r>
              <a:rPr lang="en-US" altLang="ko-KR" sz="900" dirty="0" smtClean="0"/>
              <a:t>If </a:t>
            </a:r>
            <a:r>
              <a:rPr lang="en-US" altLang="ko-KR" sz="900" dirty="0" err="1" smtClean="0"/>
              <a:t>AspNetUsers</a:t>
            </a:r>
            <a:r>
              <a:rPr lang="en-US" altLang="ko-KR" sz="900" dirty="0"/>
              <a:t>. </a:t>
            </a:r>
            <a:r>
              <a:rPr lang="en-US" altLang="ko-KR" sz="900" dirty="0" err="1"/>
              <a:t>LockOutEnable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=1</a:t>
            </a:r>
            <a:br>
              <a:rPr lang="en-US" altLang="ko-KR" sz="900" dirty="0" smtClean="0"/>
            </a:br>
            <a:r>
              <a:rPr lang="en-US" altLang="ko-KR" sz="900" dirty="0" smtClean="0"/>
              <a:t>            &gt; Alter Message  “</a:t>
            </a:r>
            <a:r>
              <a:rPr lang="en-US" altLang="ko-KR" sz="900" dirty="0"/>
              <a:t>Lock in </a:t>
            </a:r>
            <a:r>
              <a:rPr lang="en-US" altLang="ko-KR" sz="900" dirty="0" smtClean="0"/>
              <a:t>Enable” Yes or No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/>
              <a:t>                -. The target user can not log in</a:t>
            </a:r>
            <a:r>
              <a:rPr lang="en-US" altLang="ko-KR" sz="900" dirty="0" smtClean="0"/>
              <a:t>.</a:t>
            </a:r>
            <a:br>
              <a:rPr lang="en-US" altLang="ko-KR" sz="900" dirty="0" smtClean="0"/>
            </a:br>
            <a:r>
              <a:rPr lang="en-US" altLang="ko-KR" sz="900" dirty="0" smtClean="0"/>
              <a:t>                -. Can not search and display</a:t>
            </a:r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                -. </a:t>
            </a:r>
            <a:r>
              <a:rPr lang="en-US" altLang="ko-KR" sz="900" dirty="0" err="1" smtClean="0"/>
              <a:t>AspNetUsers</a:t>
            </a:r>
            <a:r>
              <a:rPr lang="en-US" altLang="ko-KR" sz="900" dirty="0" smtClean="0"/>
              <a:t>. </a:t>
            </a:r>
            <a:r>
              <a:rPr lang="en-US" altLang="ko-KR" sz="900" dirty="0" err="1" smtClean="0"/>
              <a:t>LockOutEnable</a:t>
            </a:r>
            <a:r>
              <a:rPr lang="en-US" altLang="ko-KR" sz="900" dirty="0" smtClean="0"/>
              <a:t>  = 0 update</a:t>
            </a:r>
          </a:p>
          <a:p>
            <a:pPr>
              <a:lnSpc>
                <a:spcPct val="9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  if </a:t>
            </a:r>
            <a:r>
              <a:rPr lang="en-US" altLang="ko-KR" sz="900" dirty="0" err="1"/>
              <a:t>AspNetUsers</a:t>
            </a:r>
            <a:r>
              <a:rPr lang="en-US" altLang="ko-KR" sz="900" dirty="0"/>
              <a:t>. </a:t>
            </a:r>
            <a:r>
              <a:rPr lang="en-US" altLang="ko-KR" sz="900" dirty="0" err="1"/>
              <a:t>LockOutEnable</a:t>
            </a:r>
            <a:r>
              <a:rPr lang="en-US" altLang="ko-KR" sz="900" dirty="0"/>
              <a:t> =</a:t>
            </a:r>
            <a:r>
              <a:rPr lang="en-US" altLang="ko-KR" sz="900" dirty="0" smtClean="0"/>
              <a:t>1</a:t>
            </a:r>
            <a:br>
              <a:rPr lang="en-US" altLang="ko-KR" sz="900" dirty="0" smtClean="0"/>
            </a:br>
            <a:r>
              <a:rPr lang="en-US" altLang="ko-KR" sz="900" dirty="0" smtClean="0"/>
              <a:t>                </a:t>
            </a:r>
            <a:r>
              <a:rPr lang="en-US" altLang="ko-KR" sz="900" dirty="0"/>
              <a:t>&gt; Alter Message  “Lock </a:t>
            </a:r>
            <a:r>
              <a:rPr lang="en-US" altLang="ko-KR" sz="900" dirty="0" smtClean="0"/>
              <a:t>Out Enable</a:t>
            </a:r>
            <a:r>
              <a:rPr lang="en-US" altLang="ko-KR" sz="900" dirty="0"/>
              <a:t>” Yes or No</a:t>
            </a:r>
            <a:br>
              <a:rPr lang="en-US" altLang="ko-KR" sz="900" dirty="0"/>
            </a:br>
            <a:r>
              <a:rPr lang="en-US" altLang="ko-KR" sz="900" dirty="0" smtClean="0"/>
              <a:t>                 </a:t>
            </a:r>
            <a:r>
              <a:rPr lang="en-US" altLang="ko-KR" sz="900" dirty="0"/>
              <a:t>-. The target user can </a:t>
            </a:r>
            <a:r>
              <a:rPr lang="en-US" altLang="ko-KR" sz="900" dirty="0" smtClean="0"/>
              <a:t>log </a:t>
            </a:r>
            <a:r>
              <a:rPr lang="en-US" altLang="ko-KR" sz="900" dirty="0"/>
              <a:t>in.</a:t>
            </a:r>
            <a:br>
              <a:rPr lang="en-US" altLang="ko-KR" sz="900" dirty="0"/>
            </a:br>
            <a:r>
              <a:rPr lang="en-US" altLang="ko-KR" sz="900" dirty="0"/>
              <a:t>                -. Can </a:t>
            </a:r>
            <a:r>
              <a:rPr lang="en-US" altLang="ko-KR" sz="900" dirty="0" smtClean="0"/>
              <a:t>search </a:t>
            </a:r>
            <a:r>
              <a:rPr lang="en-US" altLang="ko-KR" sz="900" dirty="0"/>
              <a:t>and display</a:t>
            </a:r>
          </a:p>
          <a:p>
            <a:pPr>
              <a:lnSpc>
                <a:spcPct val="90000"/>
              </a:lnSpc>
            </a:pPr>
            <a:r>
              <a:rPr lang="en-US" altLang="ko-KR" sz="900" dirty="0"/>
              <a:t>                -. </a:t>
            </a:r>
            <a:r>
              <a:rPr lang="en-US" altLang="ko-KR" sz="900" dirty="0" err="1"/>
              <a:t>AspNetUsers</a:t>
            </a:r>
            <a:r>
              <a:rPr lang="en-US" altLang="ko-KR" sz="900" dirty="0"/>
              <a:t>. </a:t>
            </a:r>
            <a:r>
              <a:rPr lang="en-US" altLang="ko-KR" sz="900" dirty="0" err="1"/>
              <a:t>LockOutEnable</a:t>
            </a:r>
            <a:r>
              <a:rPr lang="en-US" altLang="ko-KR" sz="900" dirty="0"/>
              <a:t>  = </a:t>
            </a:r>
            <a:r>
              <a:rPr lang="en-US" altLang="ko-KR" sz="900" dirty="0" smtClean="0"/>
              <a:t>1 </a:t>
            </a:r>
            <a:r>
              <a:rPr lang="en-US" altLang="ko-KR" sz="900" dirty="0"/>
              <a:t>update</a:t>
            </a:r>
            <a:endParaRPr lang="en-US" altLang="ko-KR" sz="900" dirty="0" smtClean="0"/>
          </a:p>
          <a:p>
            <a:pPr>
              <a:lnSpc>
                <a:spcPct val="90000"/>
              </a:lnSpc>
            </a:pPr>
            <a:endParaRPr lang="en-US" altLang="ko-KR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33772" y="1124744"/>
            <a:ext cx="177965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/>
              <a:t>BEN </a:t>
            </a:r>
            <a:r>
              <a:rPr lang="en-US" altLang="ko-KR" sz="1600" dirty="0" smtClean="0"/>
              <a:t>Community</a:t>
            </a:r>
            <a:endParaRPr lang="ko-KR" altLang="en-US" sz="1600"/>
          </a:p>
        </p:txBody>
      </p:sp>
      <p:sp>
        <p:nvSpPr>
          <p:cNvPr id="12" name="직사각형 11"/>
          <p:cNvSpPr/>
          <p:nvPr/>
        </p:nvSpPr>
        <p:spPr>
          <a:xfrm>
            <a:off x="2677443" y="1103795"/>
            <a:ext cx="26965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Home   Member   Project   System</a:t>
            </a:r>
            <a:endParaRPr lang="ko-KR" altLang="en-US" sz="1200"/>
          </a:p>
        </p:txBody>
      </p:sp>
      <p:sp>
        <p:nvSpPr>
          <p:cNvPr id="15" name="직사각형 14"/>
          <p:cNvSpPr/>
          <p:nvPr/>
        </p:nvSpPr>
        <p:spPr>
          <a:xfrm>
            <a:off x="3207270" y="897963"/>
            <a:ext cx="864096" cy="611589"/>
          </a:xfrm>
          <a:prstGeom prst="rect">
            <a:avLst/>
          </a:prstGeom>
          <a:solidFill>
            <a:srgbClr val="69D8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Member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358108" y="1037986"/>
            <a:ext cx="55238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277246" y="1151650"/>
            <a:ext cx="17427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Logout  | My Information</a:t>
            </a:r>
            <a:endParaRPr lang="ko-KR" altLang="en-US" sz="1000"/>
          </a:p>
        </p:txBody>
      </p:sp>
      <p:sp>
        <p:nvSpPr>
          <p:cNvPr id="13" name="직사각형 12"/>
          <p:cNvSpPr/>
          <p:nvPr/>
        </p:nvSpPr>
        <p:spPr>
          <a:xfrm>
            <a:off x="189756" y="1700808"/>
            <a:ext cx="9830275" cy="621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219851" y="1918282"/>
            <a:ext cx="103425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Member</a:t>
            </a:r>
            <a:endParaRPr lang="ko-KR" alt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1629916" y="2315101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rgbClr val="FF0000"/>
                </a:solidFill>
              </a:rPr>
              <a:t>(1)</a:t>
            </a:r>
            <a:endParaRPr lang="ko-KR" altLang="en-US" sz="1000" i="1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62048" y="2625653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rgbClr val="FF0000"/>
                </a:solidFill>
              </a:rPr>
              <a:t>(2)</a:t>
            </a:r>
            <a:endParaRPr lang="ko-KR" altLang="en-US" sz="1000" i="1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4492" y="2642730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rgbClr val="FF0000"/>
                </a:solidFill>
              </a:rPr>
              <a:t>(2-1)</a:t>
            </a:r>
            <a:endParaRPr lang="ko-KR" altLang="en-US" sz="1000" i="1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40005" y="2885060"/>
            <a:ext cx="178343" cy="212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/>
          <p:cNvSpPr txBox="1"/>
          <p:nvPr/>
        </p:nvSpPr>
        <p:spPr>
          <a:xfrm>
            <a:off x="4582244" y="3582902"/>
            <a:ext cx="5386411" cy="3582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 smtClean="0"/>
              <a:t>Name: First Name + space + Last Name</a:t>
            </a:r>
          </a:p>
          <a:p>
            <a:pPr>
              <a:lnSpc>
                <a:spcPct val="90000"/>
              </a:lnSpc>
            </a:pPr>
            <a:endParaRPr lang="en-US" altLang="ko-KR" sz="1200" dirty="0"/>
          </a:p>
          <a:p>
            <a:pPr>
              <a:lnSpc>
                <a:spcPct val="90000"/>
              </a:lnSpc>
            </a:pPr>
            <a:r>
              <a:rPr lang="en-US" altLang="ko-KR" sz="1200" dirty="0" smtClean="0"/>
              <a:t>Email: </a:t>
            </a:r>
            <a:r>
              <a:rPr lang="en-US" altLang="ko-KR" sz="1200" dirty="0" err="1" smtClean="0"/>
              <a:t>email@email</a:t>
            </a:r>
            <a:endParaRPr lang="en-US" altLang="ko-KR" sz="1200" dirty="0" smtClean="0"/>
          </a:p>
          <a:p>
            <a:pPr>
              <a:lnSpc>
                <a:spcPct val="90000"/>
              </a:lnSpc>
            </a:pPr>
            <a:endParaRPr lang="en-US" altLang="ko-KR" sz="1200" dirty="0"/>
          </a:p>
          <a:p>
            <a:pPr>
              <a:lnSpc>
                <a:spcPct val="90000"/>
              </a:lnSpc>
            </a:pPr>
            <a:r>
              <a:rPr lang="en-US" altLang="ko-KR" sz="1200" dirty="0" smtClean="0"/>
              <a:t>Country: Korea</a:t>
            </a:r>
          </a:p>
          <a:p>
            <a:pPr>
              <a:lnSpc>
                <a:spcPct val="90000"/>
              </a:lnSpc>
            </a:pPr>
            <a:endParaRPr lang="en-US" altLang="ko-KR" sz="1200" dirty="0"/>
          </a:p>
          <a:p>
            <a:pPr>
              <a:lnSpc>
                <a:spcPct val="90000"/>
              </a:lnSpc>
            </a:pPr>
            <a:r>
              <a:rPr lang="en-US" altLang="ko-KR" sz="1200" dirty="0" smtClean="0"/>
              <a:t>Photo: photo.png   </a:t>
            </a:r>
          </a:p>
          <a:p>
            <a:pPr>
              <a:lnSpc>
                <a:spcPct val="90000"/>
              </a:lnSpc>
            </a:pPr>
            <a:endParaRPr lang="en-US" altLang="ko-KR" sz="1200" dirty="0"/>
          </a:p>
          <a:p>
            <a:pPr>
              <a:lnSpc>
                <a:spcPct val="90000"/>
              </a:lnSpc>
            </a:pPr>
            <a:r>
              <a:rPr lang="en-US" altLang="ko-KR" sz="1200" dirty="0" smtClean="0"/>
              <a:t>SNS Site: www.facebook.com/.,</a:t>
            </a:r>
          </a:p>
          <a:p>
            <a:pPr>
              <a:lnSpc>
                <a:spcPct val="90000"/>
              </a:lnSpc>
            </a:pPr>
            <a:endParaRPr lang="en-US" altLang="ko-KR" sz="1200" dirty="0" smtClean="0"/>
          </a:p>
          <a:p>
            <a:pPr>
              <a:lnSpc>
                <a:spcPct val="90000"/>
              </a:lnSpc>
            </a:pPr>
            <a:r>
              <a:rPr lang="en-US" altLang="ko-KR" sz="1200" dirty="0" smtClean="0"/>
              <a:t>Recommender: Recommender</a:t>
            </a:r>
          </a:p>
          <a:p>
            <a:pPr>
              <a:lnSpc>
                <a:spcPct val="90000"/>
              </a:lnSpc>
            </a:pPr>
            <a:endParaRPr lang="en-US" altLang="ko-KR" sz="1200" dirty="0"/>
          </a:p>
          <a:p>
            <a:pPr>
              <a:lnSpc>
                <a:spcPct val="90000"/>
              </a:lnSpc>
            </a:pPr>
            <a:r>
              <a:rPr lang="en-US" altLang="ko-KR" sz="1200" dirty="0" smtClean="0"/>
              <a:t>Last Login Date: 2017-04-01 17:35</a:t>
            </a:r>
          </a:p>
          <a:p>
            <a:pPr>
              <a:lnSpc>
                <a:spcPct val="90000"/>
              </a:lnSpc>
            </a:pPr>
            <a:endParaRPr lang="en-US" altLang="ko-KR" sz="1200" dirty="0"/>
          </a:p>
          <a:p>
            <a:pPr>
              <a:lnSpc>
                <a:spcPct val="90000"/>
              </a:lnSpc>
            </a:pPr>
            <a:r>
              <a:rPr lang="en-US" altLang="ko-KR" sz="1200" dirty="0" smtClean="0"/>
              <a:t>Registration Date: 2017-03-01 09:15</a:t>
            </a:r>
          </a:p>
          <a:p>
            <a:pPr>
              <a:lnSpc>
                <a:spcPct val="90000"/>
              </a:lnSpc>
            </a:pPr>
            <a:endParaRPr lang="en-US" altLang="ko-KR" sz="1200" dirty="0"/>
          </a:p>
          <a:p>
            <a:pPr>
              <a:lnSpc>
                <a:spcPct val="90000"/>
              </a:lnSpc>
            </a:pPr>
            <a:r>
              <a:rPr lang="en-US" altLang="ko-KR" sz="1200" dirty="0" err="1" smtClean="0"/>
              <a:t>Indroduction</a:t>
            </a:r>
            <a:r>
              <a:rPr lang="en-US" altLang="ko-KR" sz="1200" dirty="0" smtClean="0"/>
              <a:t>: ………………………………………………………………………</a:t>
            </a:r>
          </a:p>
          <a:p>
            <a:pPr>
              <a:lnSpc>
                <a:spcPct val="9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……………………………………………………………………………………</a:t>
            </a:r>
          </a:p>
          <a:p>
            <a:pPr>
              <a:lnSpc>
                <a:spcPct val="9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………………………………………………………</a:t>
            </a:r>
          </a:p>
          <a:p>
            <a:pPr>
              <a:lnSpc>
                <a:spcPct val="9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………………………………………………………</a:t>
            </a:r>
            <a:endParaRPr lang="en-US" altLang="ko-KR" sz="1200" dirty="0"/>
          </a:p>
          <a:p>
            <a:pPr>
              <a:lnSpc>
                <a:spcPct val="90000"/>
              </a:lnSpc>
            </a:pP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9184961" y="1309969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rgbClr val="FF0000"/>
                </a:solidFill>
              </a:rPr>
              <a:t>(3)</a:t>
            </a:r>
            <a:endParaRPr lang="ko-KR" altLang="en-US" sz="1000" i="1">
              <a:solidFill>
                <a:srgbClr val="FF0000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4338" y="3029232"/>
            <a:ext cx="285750" cy="24765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5979" y="3935338"/>
            <a:ext cx="285750" cy="2857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317085" y="3022783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rgbClr val="FF0000"/>
                </a:solidFill>
              </a:rPr>
              <a:t>(2-2)</a:t>
            </a:r>
            <a:endParaRPr lang="ko-KR" altLang="en-US" sz="1000" i="1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8650" y="2984182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rgbClr val="FF0000"/>
                </a:solidFill>
              </a:rPr>
              <a:t>(2-3)</a:t>
            </a:r>
            <a:endParaRPr lang="ko-KR" altLang="en-US" sz="10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52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세계 지도편, 아시아 대륙 프레젠테이션(와이드스크린)</Template>
  <TotalTime>0</TotalTime>
  <Words>769</Words>
  <Application>Microsoft Office PowerPoint</Application>
  <PresentationFormat>사용자 지정</PresentationFormat>
  <Paragraphs>331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Malgun Gothic</vt:lpstr>
      <vt:lpstr>Arial</vt:lpstr>
      <vt:lpstr>Century Gothic</vt:lpstr>
      <vt:lpstr>Wingdings</vt:lpstr>
      <vt:lpstr>Continental_Asia_16x9</vt:lpstr>
      <vt:lpstr>BEN Community Development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2017-01-03T23:53:25Z</dcterms:created>
  <dcterms:modified xsi:type="dcterms:W3CDTF">2017-04-05T06:44:55Z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