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8" r:id="rId4"/>
    <p:sldId id="269" r:id="rId5"/>
    <p:sldId id="274" r:id="rId6"/>
    <p:sldId id="275" r:id="rId7"/>
    <p:sldId id="270" r:id="rId8"/>
    <p:sldId id="271" r:id="rId9"/>
    <p:sldId id="272" r:id="rId10"/>
    <p:sldId id="273" r:id="rId11"/>
    <p:sldId id="278" r:id="rId12"/>
    <p:sldId id="276" r:id="rId13"/>
    <p:sldId id="277" r:id="rId14"/>
    <p:sldId id="279" r:id="rId15"/>
    <p:sldId id="283" r:id="rId16"/>
    <p:sldId id="284" r:id="rId17"/>
    <p:sldId id="281" r:id="rId18"/>
    <p:sldId id="280" r:id="rId19"/>
    <p:sldId id="28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3" autoAdjust="0"/>
    <p:restoredTop sz="94660"/>
  </p:normalViewPr>
  <p:slideViewPr>
    <p:cSldViewPr>
      <p:cViewPr varScale="1">
        <p:scale>
          <a:sx n="116" d="100"/>
          <a:sy n="116" d="100"/>
        </p:scale>
        <p:origin x="642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128FCA9C-FF92-4024-BDEC-A6D3B663DC09}" type="datetimeFigureOut">
              <a:rPr lang="en-US" altLang="ko-KR"/>
              <a:t>5/15/2017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446DCAE-1661-43FF-8A44-43DAFDC1FD9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72AB877-E7B1-4681-847E-D0918612832B}" type="datetimeFigureOut">
              <a:t>2017-05-15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9C971FF-EF28-4195-A575-329446EFAA55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>
              <a:solidFill>
                <a:schemeClr val="lt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1">
              <a:defRPr lang="ko-KR" sz="4400">
                <a:latin typeface="Malgun Gothic" pitchFamily="34" charset="-127"/>
                <a:ea typeface="Malgun Gothic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 baseline="0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2017-05-15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89756" y="908720"/>
            <a:ext cx="9865096" cy="58326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6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fld id="{EDF33987-6305-4E2A-BF18-EF013ECE927B}" type="datetimeFigureOut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 cap="all" baseline="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9" y="5239"/>
            <a:ext cx="1278286" cy="2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000" kern="1200" cap="all" baseline="0">
          <a:solidFill>
            <a:schemeClr val="tx1">
              <a:lumMod val="50000"/>
            </a:schemeClr>
          </a:solidFill>
          <a:latin typeface="Malgun Gothic" pitchFamily="34" charset="-127"/>
          <a:ea typeface="Malgun Gothic" pitchFamily="34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mos.telerik.com/aspnet-mvc/tripxpert/Destination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mos.telerik.com/aspnet-mvc/tripxpert/Destination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Malgun Gothic" pitchFamily="34" charset="-127"/>
                <a:ea typeface="Malgun Gothic" pitchFamily="34" charset="-127"/>
              </a:rPr>
              <a:t>BEN</a:t>
            </a:r>
            <a:r>
              <a:rPr lang="ko-KR" altLang="en-US"/>
              <a:t> </a:t>
            </a:r>
            <a:r>
              <a:rPr lang="en-US" altLang="ko-KR" dirty="0" smtClean="0"/>
              <a:t>Community Development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Malgun Gothic" pitchFamily="34" charset="-127"/>
                <a:ea typeface="Malgun Gothic" pitchFamily="34" charset="-127"/>
              </a:rPr>
              <a:t>2017-05-15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2133973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Add the search function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/>
              <a:t>2. PM and System Manager is</a:t>
            </a:r>
            <a:br>
              <a:rPr lang="en-US" altLang="ko-KR" sz="900" dirty="0"/>
            </a:br>
            <a:r>
              <a:rPr lang="en-US" altLang="ko-KR" sz="900" dirty="0"/>
              <a:t>    if (Login user = </a:t>
            </a:r>
            <a:r>
              <a:rPr lang="en-US" altLang="ko-KR" sz="900" dirty="0" smtClean="0"/>
              <a:t>Create User) </a:t>
            </a:r>
            <a:r>
              <a:rPr lang="en-US" altLang="ko-KR" sz="900" dirty="0"/>
              <a:t>&gt; attach file, comment, </a:t>
            </a:r>
            <a:r>
              <a:rPr lang="en-US" altLang="ko-KR" sz="900" dirty="0" smtClean="0"/>
              <a:t>Contents Edit </a:t>
            </a:r>
            <a:r>
              <a:rPr lang="en-US" altLang="ko-KR" sz="900" dirty="0"/>
              <a:t>&gt; </a:t>
            </a:r>
            <a:r>
              <a:rPr lang="en-US" altLang="ko-KR" sz="900" dirty="0" smtClean="0"/>
              <a:t>Possible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  if( Login User = System Manager )&gt;  all </a:t>
            </a:r>
            <a:r>
              <a:rPr lang="en-US" altLang="ko-KR" sz="900" dirty="0" smtClean="0"/>
              <a:t>contents edit</a:t>
            </a:r>
            <a:r>
              <a:rPr lang="en-US" altLang="ko-KR" sz="900" dirty="0"/>
              <a:t>, attach file, comment delete, edit  &gt; </a:t>
            </a:r>
            <a:r>
              <a:rPr lang="en-US" altLang="ko-KR" sz="900" dirty="0" smtClean="0"/>
              <a:t>Possible</a:t>
            </a:r>
            <a:endParaRPr lang="ko-KR" alt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638028" y="913671"/>
            <a:ext cx="648072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10036" y="1053694"/>
            <a:ext cx="504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3000164"/>
            <a:ext cx="9577064" cy="34313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990269" y="2042195"/>
            <a:ext cx="1927469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Create an Information</a:t>
            </a:r>
            <a:endParaRPr lang="ko-KR" altLang="en-US" sz="1100"/>
          </a:p>
        </p:txBody>
      </p:sp>
      <p:sp>
        <p:nvSpPr>
          <p:cNvPr id="22" name="직사각형 21"/>
          <p:cNvSpPr/>
          <p:nvPr/>
        </p:nvSpPr>
        <p:spPr>
          <a:xfrm>
            <a:off x="2113426" y="3111002"/>
            <a:ext cx="124468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5" name="그룹 24"/>
          <p:cNvGrpSpPr/>
          <p:nvPr/>
        </p:nvGrpSpPr>
        <p:grpSpPr>
          <a:xfrm>
            <a:off x="5282611" y="3029513"/>
            <a:ext cx="1320424" cy="1028571"/>
            <a:chOff x="2037684" y="2040389"/>
            <a:chExt cx="1320424" cy="1028571"/>
          </a:xfrm>
        </p:grpSpPr>
        <p:sp>
          <p:nvSpPr>
            <p:cNvPr id="26" name="직사각형 25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 smtClean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 smtClean="0"/>
                <a:t>Writer </a:t>
              </a:r>
              <a:br>
                <a:rPr lang="en-US" altLang="ko-KR" sz="800" dirty="0" smtClean="0"/>
              </a:br>
              <a:r>
                <a:rPr lang="en-US" altLang="ko-KR" sz="800" dirty="0" smtClean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 smtClean="0"/>
                <a:t>Comment Count</a:t>
              </a:r>
              <a:br>
                <a:rPr lang="en-US" altLang="ko-KR" sz="800" dirty="0" smtClean="0"/>
              </a:br>
              <a:r>
                <a:rPr lang="en-US" altLang="ko-KR" sz="800" dirty="0" smtClean="0"/>
                <a:t>View Count</a:t>
              </a:r>
              <a:endParaRPr lang="ko-KR" altLang="en-US" sz="8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27538" y="3049972"/>
            <a:ext cx="1320424" cy="1028571"/>
            <a:chOff x="2037684" y="2040389"/>
            <a:chExt cx="1320424" cy="1028571"/>
          </a:xfrm>
        </p:grpSpPr>
        <p:sp>
          <p:nvSpPr>
            <p:cNvPr id="29" name="직사각형 28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541760" y="4877812"/>
            <a:ext cx="1320424" cy="1028571"/>
            <a:chOff x="2037684" y="2040389"/>
            <a:chExt cx="1320424" cy="1028571"/>
          </a:xfrm>
        </p:grpSpPr>
        <p:sp>
          <p:nvSpPr>
            <p:cNvPr id="35" name="직사각형 34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20482" y="4855137"/>
            <a:ext cx="1320424" cy="1028571"/>
            <a:chOff x="2037684" y="2040389"/>
            <a:chExt cx="1320424" cy="1028571"/>
          </a:xfrm>
        </p:grpSpPr>
        <p:sp>
          <p:nvSpPr>
            <p:cNvPr id="38" name="직사각형 37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076764" y="4865366"/>
            <a:ext cx="1320424" cy="1028571"/>
            <a:chOff x="2037684" y="2040389"/>
            <a:chExt cx="1320424" cy="1028571"/>
          </a:xfrm>
        </p:grpSpPr>
        <p:sp>
          <p:nvSpPr>
            <p:cNvPr id="41" name="직사각형 40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37684" y="2040389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800" dirty="0"/>
                <a:t>Title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Writer </a:t>
              </a:r>
              <a:br>
                <a:rPr lang="en-US" altLang="ko-KR" sz="800" dirty="0"/>
              </a:br>
              <a:r>
                <a:rPr lang="en-US" altLang="ko-KR" sz="800" dirty="0"/>
                <a:t>Date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800" dirty="0"/>
                <a:t>Comment Count</a:t>
              </a:r>
              <a:br>
                <a:rPr lang="en-US" altLang="ko-KR" sz="800" dirty="0"/>
              </a:br>
              <a:r>
                <a:rPr lang="en-US" altLang="ko-KR" sz="800" dirty="0"/>
                <a:t>View Count</a:t>
              </a:r>
              <a:endParaRPr lang="ko-KR" altLang="en-US" sz="8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746023" y="193596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(5)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9622" y="5657756"/>
            <a:ext cx="124468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9851" y="1918282"/>
            <a:ext cx="18053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Communication</a:t>
            </a:r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333772" y="2489147"/>
            <a:ext cx="7072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Search</a:t>
            </a:r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1210173" y="2496387"/>
            <a:ext cx="164500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Community Name: 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2743878" y="2502259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7" name="직사각형 46"/>
          <p:cNvSpPr/>
          <p:nvPr/>
        </p:nvSpPr>
        <p:spPr>
          <a:xfrm>
            <a:off x="4479569" y="2500994"/>
            <a:ext cx="783272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8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 Number (1) Add</a:t>
            </a:r>
            <a:br>
              <a:rPr lang="en-US" altLang="ko-KR" sz="900" dirty="0" smtClean="0"/>
            </a:br>
            <a:r>
              <a:rPr lang="en-US" altLang="ko-KR" sz="900" dirty="0" smtClean="0"/>
              <a:t>2. (1) click &gt; go to the Project Create View page (Refer the next slide)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3. if (Login User = create user(This contents) </a:t>
            </a:r>
            <a:r>
              <a:rPr lang="en-US" altLang="ko-KR" sz="900" dirty="0" smtClean="0">
                <a:sym typeface="Wingdings" panose="05000000000000000000" pitchFamily="2" charset="2"/>
              </a:rPr>
              <a:t> Display or Click possible the  Number (2) Link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4. Delete button(link) is</a:t>
            </a:r>
            <a:br>
              <a:rPr lang="en-US" altLang="ko-KR" sz="900" dirty="0" smtClean="0"/>
            </a:br>
            <a:r>
              <a:rPr lang="en-US" altLang="ko-KR" sz="900" dirty="0"/>
              <a:t>   if (Login User = create user(This contents) </a:t>
            </a:r>
            <a:r>
              <a:rPr lang="en-US" altLang="ko-KR" sz="900" dirty="0">
                <a:sym typeface="Wingdings" panose="05000000000000000000" pitchFamily="2" charset="2"/>
              </a:rPr>
              <a:t> Display or Click possible the  Number (2) Link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2638772" y="922716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714827" y="1083692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19851" y="1918282"/>
            <a:ext cx="18053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Communication</a:t>
            </a:r>
            <a:endParaRPr lang="ko-KR" altLang="en-US" sz="1600"/>
          </a:p>
        </p:txBody>
      </p:sp>
      <p:sp>
        <p:nvSpPr>
          <p:cNvPr id="22" name="직사각형 21"/>
          <p:cNvSpPr/>
          <p:nvPr/>
        </p:nvSpPr>
        <p:spPr>
          <a:xfrm>
            <a:off x="189756" y="2322716"/>
            <a:ext cx="9830275" cy="197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4294212" y="3080319"/>
            <a:ext cx="15953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Display Image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9756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3892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9756" y="4797152"/>
            <a:ext cx="612068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563" y="4797152"/>
            <a:ext cx="2557467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직사각형 36"/>
          <p:cNvSpPr/>
          <p:nvPr/>
        </p:nvSpPr>
        <p:spPr>
          <a:xfrm>
            <a:off x="6354887" y="4797152"/>
            <a:ext cx="103567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/>
          <p:cNvSpPr txBox="1"/>
          <p:nvPr/>
        </p:nvSpPr>
        <p:spPr>
          <a:xfrm>
            <a:off x="6330980" y="5071586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42" name="TextBox 41"/>
          <p:cNvSpPr txBox="1"/>
          <p:nvPr/>
        </p:nvSpPr>
        <p:spPr>
          <a:xfrm>
            <a:off x="6339563" y="6087647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262" y="4940993"/>
            <a:ext cx="1908785" cy="76462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51" y="6306378"/>
            <a:ext cx="271378" cy="29883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082320" y="6334573"/>
            <a:ext cx="154080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 Display (File Size)</a:t>
            </a:r>
            <a:endParaRPr lang="ko-KR" altLang="en-US" sz="800"/>
          </a:p>
        </p:txBody>
      </p:sp>
      <p:sp>
        <p:nvSpPr>
          <p:cNvPr id="47" name="TextBox 46"/>
          <p:cNvSpPr txBox="1"/>
          <p:nvPr/>
        </p:nvSpPr>
        <p:spPr>
          <a:xfrm>
            <a:off x="333772" y="5238254"/>
            <a:ext cx="5825634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err="1" smtClean="0"/>
              <a:t>CommentContent</a:t>
            </a:r>
            <a:r>
              <a:rPr lang="en-US" altLang="ko-KR" sz="800" dirty="0" smtClean="0"/>
              <a:t>…………………………………………………………………………………………………………………………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………………..</a:t>
            </a:r>
            <a:endParaRPr lang="en-US" altLang="ko-KR" sz="800" dirty="0" smtClean="0"/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……………………….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endParaRPr lang="en-US" altLang="ko-KR" sz="800" dirty="0" smtClean="0"/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endParaRPr lang="en-US" altLang="ko-KR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024930" y="4961897"/>
            <a:ext cx="27122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::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94510" y="5202942"/>
            <a:ext cx="2244597" cy="3143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Edit| Delete </a:t>
            </a:r>
            <a:r>
              <a:rPr lang="en-US" altLang="ko-KR" sz="900" dirty="0">
                <a:solidFill>
                  <a:schemeClr val="tx1"/>
                </a:solidFill>
              </a:rPr>
              <a:t>| Create a project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1119" y="515289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 </a:t>
            </a:r>
            <a:r>
              <a:rPr lang="en-US" altLang="ko-KR" sz="900" dirty="0" smtClean="0"/>
              <a:t> 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002133" y="930687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78188" y="1091663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19851" y="1918282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2996952"/>
            <a:ext cx="9577064" cy="343134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092236" y="3017411"/>
            <a:ext cx="1320424" cy="1028571"/>
            <a:chOff x="2037684" y="2040389"/>
            <a:chExt cx="1320424" cy="1028571"/>
          </a:xfrm>
        </p:grpSpPr>
        <p:sp>
          <p:nvSpPr>
            <p:cNvPr id="22" name="직사각형 21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7684" y="2040389"/>
              <a:ext cx="1116011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Project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PM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Start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End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Status: </a:t>
              </a:r>
              <a:r>
                <a:rPr lang="en-US" altLang="ko-KR" sz="800" dirty="0" smtClean="0"/>
                <a:t>Progress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Member: 5</a:t>
              </a:r>
              <a:endParaRPr lang="ko-KR" altLang="en-US" sz="8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3772" y="2489147"/>
            <a:ext cx="7072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Search</a:t>
            </a:r>
            <a:endParaRPr lang="ko-KR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1210173" y="2496387"/>
            <a:ext cx="130035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Project </a:t>
            </a:r>
            <a:r>
              <a:rPr lang="en-US" altLang="ko-KR" sz="1200" dirty="0" smtClean="0"/>
              <a:t>Name: 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>
          <a:xfrm>
            <a:off x="2410592" y="2509585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9" name="직사각형 38"/>
          <p:cNvSpPr/>
          <p:nvPr/>
        </p:nvSpPr>
        <p:spPr>
          <a:xfrm>
            <a:off x="8134598" y="2509585"/>
            <a:ext cx="783272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3659" y="2518071"/>
            <a:ext cx="127791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Project </a:t>
            </a:r>
            <a:r>
              <a:rPr lang="en-US" altLang="ko-KR" sz="1200" dirty="0" smtClean="0"/>
              <a:t>Status: 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5257648" y="2513464"/>
            <a:ext cx="267413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Plan     Progress     Close     Drop   </a:t>
            </a:r>
            <a:endParaRPr lang="ko-KR" altLang="en-US" sz="1200"/>
          </a:p>
        </p:txBody>
      </p:sp>
      <p:grpSp>
        <p:nvGrpSpPr>
          <p:cNvPr id="42" name="그룹 41"/>
          <p:cNvGrpSpPr/>
          <p:nvPr/>
        </p:nvGrpSpPr>
        <p:grpSpPr>
          <a:xfrm>
            <a:off x="5341324" y="3046760"/>
            <a:ext cx="1320424" cy="1028571"/>
            <a:chOff x="2037684" y="2040389"/>
            <a:chExt cx="1320424" cy="1028571"/>
          </a:xfrm>
        </p:grpSpPr>
        <p:sp>
          <p:nvSpPr>
            <p:cNvPr id="43" name="직사각형 42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37684" y="2040389"/>
              <a:ext cx="1116011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Project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PM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Start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End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Status: </a:t>
              </a:r>
              <a:r>
                <a:rPr lang="en-US" altLang="ko-KR" sz="800" dirty="0" smtClean="0"/>
                <a:t>Progress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Member: 5</a:t>
              </a:r>
              <a:endParaRPr lang="ko-KR" altLang="en-US" sz="8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41324" y="3060728"/>
            <a:ext cx="1320424" cy="1028571"/>
            <a:chOff x="2037684" y="2040389"/>
            <a:chExt cx="1320424" cy="1028571"/>
          </a:xfrm>
        </p:grpSpPr>
        <p:sp>
          <p:nvSpPr>
            <p:cNvPr id="46" name="직사각형 45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37684" y="2040389"/>
              <a:ext cx="1116011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Project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PM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Start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End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Status: </a:t>
              </a:r>
              <a:r>
                <a:rPr lang="en-US" altLang="ko-KR" sz="800" dirty="0" smtClean="0"/>
                <a:t>Progress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Member: 5</a:t>
              </a:r>
              <a:endParaRPr lang="ko-KR" altLang="en-US" sz="80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590080" y="3056989"/>
            <a:ext cx="1320424" cy="1028571"/>
            <a:chOff x="2037684" y="2040389"/>
            <a:chExt cx="1320424" cy="1028571"/>
          </a:xfrm>
        </p:grpSpPr>
        <p:sp>
          <p:nvSpPr>
            <p:cNvPr id="49" name="직사각형 48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37684" y="2040389"/>
              <a:ext cx="1116011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Project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PM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Start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End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Status: </a:t>
              </a:r>
              <a:r>
                <a:rPr lang="en-US" altLang="ko-KR" sz="800" dirty="0" smtClean="0"/>
                <a:t>Progress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Member: 5</a:t>
              </a:r>
              <a:endParaRPr lang="ko-KR" altLang="en-US" sz="80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526234" y="4941168"/>
            <a:ext cx="1320424" cy="1028571"/>
            <a:chOff x="2037684" y="2040389"/>
            <a:chExt cx="1320424" cy="1028571"/>
          </a:xfrm>
        </p:grpSpPr>
        <p:sp>
          <p:nvSpPr>
            <p:cNvPr id="52" name="직사각형 51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37684" y="2040389"/>
              <a:ext cx="1116011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Project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PM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Start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End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Status: </a:t>
              </a:r>
              <a:r>
                <a:rPr lang="en-US" altLang="ko-KR" sz="800" dirty="0" smtClean="0"/>
                <a:t>Progress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Member: 5</a:t>
              </a:r>
              <a:endParaRPr lang="ko-KR" altLang="en-US" sz="8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274289" y="4900744"/>
            <a:ext cx="1320424" cy="1028571"/>
            <a:chOff x="2037684" y="2040389"/>
            <a:chExt cx="1320424" cy="1028571"/>
          </a:xfrm>
        </p:grpSpPr>
        <p:sp>
          <p:nvSpPr>
            <p:cNvPr id="55" name="직사각형 54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37684" y="2040389"/>
              <a:ext cx="1116011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Project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PM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Start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End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Status: </a:t>
              </a:r>
              <a:r>
                <a:rPr lang="en-US" altLang="ko-KR" sz="800" dirty="0" smtClean="0"/>
                <a:t>Progress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Member: 5</a:t>
              </a:r>
              <a:endParaRPr lang="ko-KR" altLang="en-US" sz="8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145744" y="4908724"/>
            <a:ext cx="1320424" cy="1028571"/>
            <a:chOff x="2037684" y="2040389"/>
            <a:chExt cx="1320424" cy="1028571"/>
          </a:xfrm>
        </p:grpSpPr>
        <p:sp>
          <p:nvSpPr>
            <p:cNvPr id="58" name="직사각형 57"/>
            <p:cNvSpPr/>
            <p:nvPr/>
          </p:nvSpPr>
          <p:spPr>
            <a:xfrm>
              <a:off x="2113426" y="2060848"/>
              <a:ext cx="124468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37684" y="2040389"/>
              <a:ext cx="1116011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Project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PM Name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Start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End Date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/>
                <a:t>Status: </a:t>
              </a:r>
              <a:r>
                <a:rPr lang="en-US" altLang="ko-KR" sz="800" dirty="0" smtClean="0"/>
                <a:t>Progress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Member: 5</a:t>
              </a:r>
              <a:endParaRPr lang="ko-KR" altLang="en-US" sz="8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46140" y="3140968"/>
            <a:ext cx="7261924" cy="20867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Project Name: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tblProject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ProjectName</a:t>
            </a:r>
            <a:endParaRPr lang="en-US" altLang="ko-KR" sz="12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PM Name: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tblProjectMember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ProjectRole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= PM &gt; User Full Name Display</a:t>
            </a: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Start Date: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tblProject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StartDate</a:t>
            </a:r>
            <a:endParaRPr lang="en-US" altLang="ko-KR" sz="12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End Data: </a:t>
            </a:r>
            <a:r>
              <a:rPr lang="en-US" altLang="ko-KR" sz="1200" i="1" dirty="0">
                <a:solidFill>
                  <a:srgbClr val="FF0000"/>
                </a:solidFill>
              </a:rPr>
              <a:t>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tblProject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i="1" dirty="0" err="1">
                <a:solidFill>
                  <a:srgbClr val="FF0000"/>
                </a:solidFill>
              </a:rPr>
              <a:t>StartDate</a:t>
            </a:r>
            <a:endParaRPr lang="en-US" altLang="ko-KR" sz="1200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Status</a:t>
            </a:r>
            <a:r>
              <a:rPr lang="en-US" altLang="ko-KR" sz="1200" i="1" dirty="0">
                <a:solidFill>
                  <a:srgbClr val="FF0000"/>
                </a:solidFill>
              </a:rPr>
              <a:t>: </a:t>
            </a:r>
            <a:r>
              <a:rPr lang="en-US" altLang="ko-KR" sz="1200" i="1" dirty="0" err="1">
                <a:solidFill>
                  <a:srgbClr val="FF0000"/>
                </a:solidFill>
              </a:rPr>
              <a:t>tblProject</a:t>
            </a:r>
            <a:r>
              <a:rPr lang="en-US" altLang="ko-KR" sz="1200" i="1" dirty="0">
                <a:solidFill>
                  <a:srgbClr val="FF0000"/>
                </a:solidFill>
              </a:rPr>
              <a:t> 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ProjectStatus</a:t>
            </a:r>
            <a:endParaRPr lang="en-US" altLang="ko-KR" sz="12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Member : select count(*) from 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tblProjectMember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&gt; where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ProjectID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= this Project ID</a:t>
            </a:r>
          </a:p>
          <a:p>
            <a:pPr>
              <a:lnSpc>
                <a:spcPct val="90000"/>
              </a:lnSpc>
            </a:pPr>
            <a:endParaRPr lang="en-US" altLang="ko-KR" sz="1200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** Images :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tblProjectAttachment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&gt; File(Image) Display</a:t>
            </a:r>
            <a:br>
              <a:rPr lang="en-US" altLang="ko-KR" sz="1200" i="1" dirty="0" smtClean="0">
                <a:solidFill>
                  <a:srgbClr val="FF0000"/>
                </a:solidFill>
              </a:rPr>
            </a:br>
            <a:r>
              <a:rPr lang="en-US" altLang="ko-KR" sz="1200" i="1" dirty="0" smtClean="0">
                <a:solidFill>
                  <a:srgbClr val="FF0000"/>
                </a:solidFill>
              </a:rPr>
              <a:t>   select … from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tblProjectAttachment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where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ImgOrOther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= 0 (0 is image) and 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DisplayImgYn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= 1</a:t>
            </a:r>
          </a:p>
          <a:p>
            <a:pPr>
              <a:lnSpc>
                <a:spcPct val="90000"/>
              </a:lnSpc>
            </a:pPr>
            <a:endParaRPr lang="en-US" altLang="ko-KR" sz="1200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12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i="1" dirty="0" smtClean="0">
                <a:solidFill>
                  <a:srgbClr val="FF0000"/>
                </a:solidFill>
              </a:rPr>
              <a:t>View Detail Click &gt; go to the Next Slide(Detail Page)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 </a:t>
            </a:r>
            <a:endParaRPr lang="ko-KR" altLang="en-US" sz="1200" i="1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90269" y="2042195"/>
            <a:ext cx="1927469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Create </a:t>
            </a:r>
            <a:r>
              <a:rPr lang="en-US" altLang="ko-KR" sz="1100" dirty="0" smtClean="0"/>
              <a:t>Project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572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Detail Page</a:t>
            </a:r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Delete Link(Button) is: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if (Login User = create user(This contents) </a:t>
            </a:r>
            <a:r>
              <a:rPr lang="en-US" altLang="ko-KR" sz="900" dirty="0">
                <a:sym typeface="Wingdings" panose="05000000000000000000" pitchFamily="2" charset="2"/>
              </a:rPr>
              <a:t> Display or Click possible the  Number (2) Link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</a:t>
            </a:r>
            <a:r>
              <a:rPr lang="en-US" altLang="ko-KR" sz="900" dirty="0"/>
              <a:t>Table: </a:t>
            </a:r>
            <a:r>
              <a:rPr lang="en-US" altLang="ko-KR" sz="900" dirty="0" err="1"/>
              <a:t>tblProject</a:t>
            </a:r>
            <a:r>
              <a:rPr lang="en-US" altLang="ko-KR" sz="900" dirty="0"/>
              <a:t>, </a:t>
            </a:r>
            <a:r>
              <a:rPr lang="en-US" altLang="ko-KR" sz="900" dirty="0" err="1"/>
              <a:t>tblProjectMember</a:t>
            </a:r>
            <a:r>
              <a:rPr lang="en-US" altLang="ko-KR" sz="900" dirty="0"/>
              <a:t>, </a:t>
            </a:r>
            <a:r>
              <a:rPr lang="en-US" altLang="ko-KR" sz="900" dirty="0" err="1"/>
              <a:t>tblProjectAttachemnt</a:t>
            </a:r>
            <a:r>
              <a:rPr lang="en-US" altLang="ko-KR" sz="900" dirty="0"/>
              <a:t>, </a:t>
            </a:r>
            <a:r>
              <a:rPr lang="en-US" altLang="ko-KR" sz="900" dirty="0" err="1" smtClean="0"/>
              <a:t>tblProjectComment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4. PM and System Manager is</a:t>
            </a:r>
            <a:br>
              <a:rPr lang="en-US" altLang="ko-KR" sz="900" dirty="0" smtClean="0"/>
            </a:br>
            <a:r>
              <a:rPr lang="en-US" altLang="ko-KR" sz="900" dirty="0" smtClean="0"/>
              <a:t>    if (Login user = PM ) &gt; attach file, comment, Project Edit &gt; </a:t>
            </a:r>
            <a:r>
              <a:rPr lang="en-US" altLang="ko-KR" sz="900" dirty="0" err="1" smtClean="0"/>
              <a:t>Possibel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if( Login User = System Manager )&gt;  all project edit, attach file, comment delete, edit  &gt; </a:t>
            </a:r>
            <a:r>
              <a:rPr lang="en-US" altLang="ko-KR" sz="900" dirty="0" err="1" smtClean="0"/>
              <a:t>Possibel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002133" y="930687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78188" y="1091663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19851" y="1918282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87" name="직사각형 86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189756" y="2322716"/>
            <a:ext cx="9830275" cy="197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TextBox 88"/>
          <p:cNvSpPr txBox="1"/>
          <p:nvPr/>
        </p:nvSpPr>
        <p:spPr>
          <a:xfrm>
            <a:off x="4294212" y="3080319"/>
            <a:ext cx="15953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Display Image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89756" y="4365104"/>
            <a:ext cx="1224136" cy="360040"/>
          </a:xfrm>
          <a:prstGeom prst="rect">
            <a:avLst/>
          </a:prstGeom>
          <a:solidFill>
            <a:srgbClr val="69D8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13892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9756" y="4797152"/>
            <a:ext cx="612068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3" name="직사각형 92"/>
          <p:cNvSpPr/>
          <p:nvPr/>
        </p:nvSpPr>
        <p:spPr>
          <a:xfrm>
            <a:off x="7462563" y="4797152"/>
            <a:ext cx="2557467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7" name="직사각형 96"/>
          <p:cNvSpPr/>
          <p:nvPr/>
        </p:nvSpPr>
        <p:spPr>
          <a:xfrm>
            <a:off x="6354887" y="4797152"/>
            <a:ext cx="103567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TextBox 97"/>
          <p:cNvSpPr txBox="1"/>
          <p:nvPr/>
        </p:nvSpPr>
        <p:spPr>
          <a:xfrm>
            <a:off x="6330980" y="483763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30980" y="5071586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100" name="TextBox 99"/>
          <p:cNvSpPr txBox="1"/>
          <p:nvPr/>
        </p:nvSpPr>
        <p:spPr>
          <a:xfrm>
            <a:off x="6339563" y="6087647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101" name="TextBox 100"/>
          <p:cNvSpPr txBox="1"/>
          <p:nvPr/>
        </p:nvSpPr>
        <p:spPr>
          <a:xfrm>
            <a:off x="7469304" y="483763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(6-1)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262" y="4940993"/>
            <a:ext cx="1908785" cy="764621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51" y="6306378"/>
            <a:ext cx="271378" cy="298839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8082320" y="6334573"/>
            <a:ext cx="154080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 Display (File Size)</a:t>
            </a:r>
            <a:endParaRPr lang="ko-KR" altLang="en-US" sz="800"/>
          </a:p>
        </p:txBody>
      </p:sp>
      <p:sp>
        <p:nvSpPr>
          <p:cNvPr id="105" name="TextBox 104"/>
          <p:cNvSpPr txBox="1"/>
          <p:nvPr/>
        </p:nvSpPr>
        <p:spPr>
          <a:xfrm>
            <a:off x="239993" y="5855168"/>
            <a:ext cx="150233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Project Contents</a:t>
            </a:r>
            <a:endParaRPr lang="en-US" altLang="ko-KR" sz="800" dirty="0" smtClean="0"/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………………</a:t>
            </a:r>
            <a:endParaRPr lang="en-US" altLang="ko-KR" sz="8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6024930" y="4961897"/>
            <a:ext cx="27122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::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5302324" y="5228551"/>
            <a:ext cx="963391" cy="3143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Edit| Delete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6035379" y="5115654"/>
            <a:ext cx="115640" cy="165089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14692" y="1946087"/>
            <a:ext cx="1316889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Go to the list</a:t>
            </a:r>
            <a:endParaRPr lang="ko-KR" altLang="en-US" sz="1100"/>
          </a:p>
        </p:txBody>
      </p:sp>
      <p:sp>
        <p:nvSpPr>
          <p:cNvPr id="111" name="TextBox 110"/>
          <p:cNvSpPr txBox="1"/>
          <p:nvPr/>
        </p:nvSpPr>
        <p:spPr>
          <a:xfrm>
            <a:off x="219850" y="1848215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112" name="TextBox 111"/>
          <p:cNvSpPr txBox="1"/>
          <p:nvPr/>
        </p:nvSpPr>
        <p:spPr>
          <a:xfrm>
            <a:off x="238840" y="4876439"/>
            <a:ext cx="4113627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Project Name Display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Project </a:t>
            </a:r>
            <a:r>
              <a:rPr lang="en-US" altLang="ko-KR" sz="800" dirty="0" smtClean="0"/>
              <a:t>Period</a:t>
            </a:r>
            <a:r>
              <a:rPr lang="en-US" altLang="ko-KR" sz="800" dirty="0" smtClean="0"/>
              <a:t>: Start Date ~ End Date ( 300 day)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Category Display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PM Name Display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Project Size Display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Client Name Display  (</a:t>
            </a:r>
            <a:r>
              <a:rPr lang="en-US" altLang="ko-KR" sz="800" dirty="0" err="1" smtClean="0"/>
              <a:t>tblProject</a:t>
            </a:r>
            <a:r>
              <a:rPr lang="en-US" altLang="ko-KR" sz="800" dirty="0" smtClean="0"/>
              <a:t> &gt; </a:t>
            </a:r>
            <a:r>
              <a:rPr lang="en-US" altLang="ko-KR" sz="800" dirty="0" err="1" smtClean="0"/>
              <a:t>CompanyID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– </a:t>
            </a:r>
            <a:r>
              <a:rPr lang="en-US" altLang="ko-KR" sz="800" dirty="0" err="1" smtClean="0"/>
              <a:t>tblCompany</a:t>
            </a:r>
            <a:r>
              <a:rPr lang="en-US" altLang="ko-KR" sz="800" dirty="0" smtClean="0"/>
              <a:t> name Display(</a:t>
            </a:r>
            <a:endParaRPr lang="en-US" altLang="ko-KR" sz="800" dirty="0" smtClean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err="1" smtClean="0"/>
              <a:t>RegDate</a:t>
            </a:r>
            <a:r>
              <a:rPr lang="en-US" altLang="ko-KR" sz="800" dirty="0" smtClean="0"/>
              <a:t>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err="1" smtClean="0"/>
              <a:t>RedEdit</a:t>
            </a:r>
            <a:r>
              <a:rPr lang="en-US" altLang="ko-KR" sz="800" dirty="0" smtClean="0"/>
              <a:t>: </a:t>
            </a:r>
            <a:endParaRPr lang="en-US" altLang="ko-KR" sz="800" dirty="0" smtClean="0"/>
          </a:p>
        </p:txBody>
      </p:sp>
      <p:sp>
        <p:nvSpPr>
          <p:cNvPr id="113" name="직사각형 112"/>
          <p:cNvSpPr/>
          <p:nvPr/>
        </p:nvSpPr>
        <p:spPr>
          <a:xfrm>
            <a:off x="2638028" y="4365016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</a:t>
            </a:r>
            <a:r>
              <a:rPr lang="en-US" altLang="ko-KR" sz="900" dirty="0" smtClean="0"/>
              <a:t>. Registration, Edit View page</a:t>
            </a:r>
            <a:br>
              <a:rPr lang="en-US" altLang="ko-KR" sz="900" dirty="0" smtClean="0"/>
            </a:b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Eidt</a:t>
            </a:r>
            <a:r>
              <a:rPr lang="en-US" altLang="ko-KR" sz="900" dirty="0" smtClean="0"/>
              <a:t> : if(PM = Login User) &gt; Edit </a:t>
            </a:r>
            <a:r>
              <a:rPr lang="en-US" altLang="ko-KR" sz="900" dirty="0" err="1" smtClean="0"/>
              <a:t>Possibel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</a:t>
            </a:r>
            <a:r>
              <a:rPr lang="en-US" altLang="ko-KR" sz="900" dirty="0"/>
              <a:t>Button Event</a:t>
            </a:r>
            <a:br>
              <a:rPr lang="en-US" altLang="ko-KR" sz="900" dirty="0"/>
            </a:br>
            <a:r>
              <a:rPr lang="en-US" altLang="ko-KR" sz="900" dirty="0"/>
              <a:t>  - Save: “Do you want to save it</a:t>
            </a:r>
            <a:r>
              <a:rPr lang="en-US" altLang="ko-KR" sz="900" dirty="0" smtClean="0"/>
              <a:t>?” Yes or No &gt; Yes Select – Save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Cancel: </a:t>
            </a:r>
            <a:r>
              <a:rPr lang="en-US" altLang="ko-KR" sz="900" dirty="0"/>
              <a:t>Do you want </a:t>
            </a:r>
            <a:r>
              <a:rPr lang="en-US" altLang="ko-KR" sz="900" dirty="0" smtClean="0"/>
              <a:t>move </a:t>
            </a:r>
            <a:r>
              <a:rPr lang="en-US" altLang="ko-KR" sz="900" dirty="0"/>
              <a:t>to list</a:t>
            </a:r>
            <a:r>
              <a:rPr lang="en-US" altLang="ko-KR" sz="900" dirty="0" smtClean="0"/>
              <a:t>?</a:t>
            </a:r>
            <a:br>
              <a:rPr lang="en-US" altLang="ko-KR" sz="900" dirty="0" smtClean="0"/>
            </a:br>
            <a:r>
              <a:rPr lang="en-US" altLang="ko-KR" sz="900" dirty="0" smtClean="0"/>
              <a:t>Yes or No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Table: </a:t>
            </a:r>
            <a:r>
              <a:rPr lang="en-US" altLang="ko-KR" sz="900" dirty="0" err="1" smtClean="0"/>
              <a:t>tblProject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tblProjectMember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tblProjectAttachemnt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tblProjectComment</a:t>
            </a:r>
            <a:endParaRPr lang="en-US" altLang="ko-KR" sz="900" dirty="0"/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002133" y="930687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78188" y="1091663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19851" y="1918282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87" name="직사각형 86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219850" y="2424189"/>
            <a:ext cx="1224136" cy="360040"/>
          </a:xfrm>
          <a:prstGeom prst="rect">
            <a:avLst/>
          </a:prstGeom>
          <a:solidFill>
            <a:srgbClr val="69D8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9756" y="2885702"/>
            <a:ext cx="9577064" cy="385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7894612" y="3050423"/>
            <a:ext cx="884841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8836930" y="3051025"/>
            <a:ext cx="884841" cy="2492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Cancel</a:t>
            </a:r>
            <a:endParaRPr lang="ko-KR" altLang="en-US" sz="1100"/>
          </a:p>
        </p:txBody>
      </p:sp>
      <p:sp>
        <p:nvSpPr>
          <p:cNvPr id="111" name="TextBox 110"/>
          <p:cNvSpPr txBox="1"/>
          <p:nvPr/>
        </p:nvSpPr>
        <p:spPr>
          <a:xfrm>
            <a:off x="219850" y="1848215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112" name="TextBox 111"/>
          <p:cNvSpPr txBox="1"/>
          <p:nvPr/>
        </p:nvSpPr>
        <p:spPr>
          <a:xfrm>
            <a:off x="240115" y="2913470"/>
            <a:ext cx="25859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Project Name: 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Project </a:t>
            </a:r>
            <a:r>
              <a:rPr lang="en-US" altLang="ko-KR" sz="800" dirty="0" smtClean="0"/>
              <a:t>Period</a:t>
            </a:r>
            <a:r>
              <a:rPr lang="en-US" altLang="ko-KR" sz="800" dirty="0" smtClean="0"/>
              <a:t>:                                                  ~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Category: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Project Size: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Client :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Project Status: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Project Attachment </a:t>
            </a:r>
            <a:endParaRPr lang="en-US" altLang="ko-KR" sz="800" dirty="0" smtClean="0"/>
          </a:p>
        </p:txBody>
      </p:sp>
      <p:sp>
        <p:nvSpPr>
          <p:cNvPr id="113" name="직사각형 112"/>
          <p:cNvSpPr/>
          <p:nvPr/>
        </p:nvSpPr>
        <p:spPr>
          <a:xfrm>
            <a:off x="1453307" y="2424189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98660" y="2972197"/>
            <a:ext cx="4019688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7" name="직사각형 36"/>
          <p:cNvSpPr/>
          <p:nvPr/>
        </p:nvSpPr>
        <p:spPr>
          <a:xfrm>
            <a:off x="1498660" y="3331613"/>
            <a:ext cx="851336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75000"/>
                  </a:schemeClr>
                </a:solidFill>
              </a:rPr>
              <a:t>2017-05-01</a:t>
            </a:r>
            <a:endParaRPr lang="ko-KR" altLang="en-US" sz="7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4052" y="3338964"/>
            <a:ext cx="851336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grpSp>
        <p:nvGrpSpPr>
          <p:cNvPr id="39" name="그룹 38"/>
          <p:cNvGrpSpPr/>
          <p:nvPr/>
        </p:nvGrpSpPr>
        <p:grpSpPr>
          <a:xfrm>
            <a:off x="1501509" y="3639653"/>
            <a:ext cx="1646639" cy="249317"/>
            <a:chOff x="3398758" y="2861292"/>
            <a:chExt cx="1647068" cy="249382"/>
          </a:xfrm>
        </p:grpSpPr>
        <p:sp>
          <p:nvSpPr>
            <p:cNvPr id="40" name="직사각형 39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501870" y="3928975"/>
            <a:ext cx="1646639" cy="249317"/>
            <a:chOff x="3398758" y="2861292"/>
            <a:chExt cx="1647068" cy="249382"/>
          </a:xfrm>
        </p:grpSpPr>
        <p:sp>
          <p:nvSpPr>
            <p:cNvPr id="44" name="직사각형 43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499858" y="4225689"/>
            <a:ext cx="1646639" cy="249317"/>
            <a:chOff x="3398758" y="2861292"/>
            <a:chExt cx="1647068" cy="249382"/>
          </a:xfrm>
        </p:grpSpPr>
        <p:sp>
          <p:nvSpPr>
            <p:cNvPr id="48" name="직사각형 47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77788" y="5227932"/>
            <a:ext cx="9011372" cy="13764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2" name="그룹 51"/>
          <p:cNvGrpSpPr/>
          <p:nvPr/>
        </p:nvGrpSpPr>
        <p:grpSpPr>
          <a:xfrm>
            <a:off x="1504265" y="4546150"/>
            <a:ext cx="1646639" cy="249317"/>
            <a:chOff x="3398758" y="2861292"/>
            <a:chExt cx="1647068" cy="249382"/>
          </a:xfrm>
        </p:grpSpPr>
        <p:sp>
          <p:nvSpPr>
            <p:cNvPr id="53" name="직사각형 52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498660" y="4866928"/>
            <a:ext cx="1025784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Add files..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</a:t>
            </a:r>
            <a:r>
              <a:rPr lang="en-US" altLang="ko-KR" sz="900" dirty="0" smtClean="0"/>
              <a:t>. Registration, Edit View page</a:t>
            </a:r>
            <a:br>
              <a:rPr lang="en-US" altLang="ko-KR" sz="900" dirty="0" smtClean="0"/>
            </a:b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Eidt</a:t>
            </a:r>
            <a:r>
              <a:rPr lang="en-US" altLang="ko-KR" sz="900" dirty="0" smtClean="0"/>
              <a:t> : if(PM = Login User) &gt; Edit </a:t>
            </a:r>
            <a:r>
              <a:rPr lang="en-US" altLang="ko-KR" sz="900" dirty="0" err="1" smtClean="0"/>
              <a:t>Possibel</a:t>
            </a: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</a:t>
            </a:r>
            <a:r>
              <a:rPr lang="en-US" altLang="ko-KR" sz="900" dirty="0"/>
              <a:t>Button Event</a:t>
            </a:r>
            <a:br>
              <a:rPr lang="en-US" altLang="ko-KR" sz="900" dirty="0"/>
            </a:br>
            <a:r>
              <a:rPr lang="en-US" altLang="ko-KR" sz="900" dirty="0"/>
              <a:t>  - Save: “Do you want to save it</a:t>
            </a:r>
            <a:r>
              <a:rPr lang="en-US" altLang="ko-KR" sz="900" dirty="0" smtClean="0"/>
              <a:t>?” Yes or No &gt; Yes Select – Save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Cancel: </a:t>
            </a:r>
            <a:r>
              <a:rPr lang="en-US" altLang="ko-KR" sz="900" dirty="0"/>
              <a:t>Do you want </a:t>
            </a:r>
            <a:r>
              <a:rPr lang="en-US" altLang="ko-KR" sz="900" dirty="0" smtClean="0"/>
              <a:t>move </a:t>
            </a:r>
            <a:r>
              <a:rPr lang="en-US" altLang="ko-KR" sz="900" dirty="0"/>
              <a:t>to list</a:t>
            </a:r>
            <a:r>
              <a:rPr lang="en-US" altLang="ko-KR" sz="900" dirty="0" smtClean="0"/>
              <a:t>?</a:t>
            </a:r>
            <a:br>
              <a:rPr lang="en-US" altLang="ko-KR" sz="900" dirty="0" smtClean="0"/>
            </a:br>
            <a:r>
              <a:rPr lang="en-US" altLang="ko-KR" sz="900" dirty="0" smtClean="0"/>
              <a:t>Yes or No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Table: </a:t>
            </a:r>
            <a:r>
              <a:rPr lang="en-US" altLang="ko-KR" sz="900" dirty="0" err="1" smtClean="0"/>
              <a:t>tblProject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tblProjectMember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tblProjectAttachemnt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tblProjectComment</a:t>
            </a:r>
            <a:endParaRPr lang="en-US" altLang="ko-KR" sz="900" dirty="0"/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002133" y="930687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78188" y="1091663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19851" y="1918282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87" name="직사각형 86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219850" y="2424189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9756" y="2885702"/>
            <a:ext cx="9577064" cy="385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9850" y="1848215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112" name="TextBox 111"/>
          <p:cNvSpPr txBox="1"/>
          <p:nvPr/>
        </p:nvSpPr>
        <p:spPr>
          <a:xfrm>
            <a:off x="240115" y="2913470"/>
            <a:ext cx="1035861" cy="472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Member </a:t>
            </a:r>
            <a:endParaRPr lang="en-US" altLang="ko-KR" sz="1200" dirty="0" smtClean="0"/>
          </a:p>
        </p:txBody>
      </p:sp>
      <p:sp>
        <p:nvSpPr>
          <p:cNvPr id="113" name="직사각형 112"/>
          <p:cNvSpPr/>
          <p:nvPr/>
        </p:nvSpPr>
        <p:spPr>
          <a:xfrm>
            <a:off x="1453307" y="2424189"/>
            <a:ext cx="1224136" cy="360040"/>
          </a:xfrm>
          <a:prstGeom prst="rect">
            <a:avLst/>
          </a:prstGeom>
          <a:solidFill>
            <a:srgbClr val="69D8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19326" y="3450199"/>
            <a:ext cx="1646639" cy="249317"/>
            <a:chOff x="3398758" y="2861292"/>
            <a:chExt cx="1647068" cy="249382"/>
          </a:xfrm>
        </p:grpSpPr>
        <p:sp>
          <p:nvSpPr>
            <p:cNvPr id="57" name="직사각형 56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33772" y="3448767"/>
            <a:ext cx="1085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Specialty Type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158696" y="3456279"/>
            <a:ext cx="1646639" cy="249317"/>
            <a:chOff x="3398758" y="2861292"/>
            <a:chExt cx="1647068" cy="249382"/>
          </a:xfrm>
        </p:grpSpPr>
        <p:sp>
          <p:nvSpPr>
            <p:cNvPr id="63" name="직사각형 62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4898065" y="3465169"/>
            <a:ext cx="783272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9" y="3771531"/>
            <a:ext cx="4604835" cy="287464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92762" y="3909872"/>
            <a:ext cx="266611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(Country, Specialty Type Display)</a:t>
            </a:r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958384" y="4813535"/>
            <a:ext cx="783272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Add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58384" y="5142794"/>
            <a:ext cx="783272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Remove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57" y="3864173"/>
            <a:ext cx="4025164" cy="287464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159002" y="4039138"/>
            <a:ext cx="266611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(Country, Specialty Type Display)</a:t>
            </a:r>
            <a:endParaRPr lang="ko-KR" altLang="en-US" sz="1200"/>
          </a:p>
        </p:txBody>
      </p:sp>
      <p:sp>
        <p:nvSpPr>
          <p:cNvPr id="75" name="직사각형 74"/>
          <p:cNvSpPr/>
          <p:nvPr/>
        </p:nvSpPr>
        <p:spPr>
          <a:xfrm>
            <a:off x="7894612" y="3050423"/>
            <a:ext cx="884841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ko-KR" altLang="en-US" sz="1100"/>
          </a:p>
        </p:txBody>
      </p:sp>
      <p:sp>
        <p:nvSpPr>
          <p:cNvPr id="76" name="직사각형 75"/>
          <p:cNvSpPr/>
          <p:nvPr/>
        </p:nvSpPr>
        <p:spPr>
          <a:xfrm>
            <a:off x="8836930" y="3051025"/>
            <a:ext cx="884841" cy="2492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Cancel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85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Detail Page</a:t>
            </a:r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Delete Link(Button) is: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if (Login User = create user(This contents) </a:t>
            </a:r>
            <a:r>
              <a:rPr lang="en-US" altLang="ko-KR" sz="900" dirty="0">
                <a:sym typeface="Wingdings" panose="05000000000000000000" pitchFamily="2" charset="2"/>
              </a:rPr>
              <a:t> Display or Click possible the  Number (2) Link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</a:t>
            </a:r>
            <a:r>
              <a:rPr lang="en-US" altLang="ko-KR" sz="900" dirty="0" smtClean="0"/>
              <a:t>  </a:t>
            </a:r>
            <a:r>
              <a:rPr lang="en-US" altLang="ko-KR" sz="900" dirty="0" smtClean="0"/>
              <a:t> 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002133" y="930687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78188" y="1091663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19851" y="1918282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87" name="직사각형 86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189756" y="2322716"/>
            <a:ext cx="9830275" cy="197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TextBox 88"/>
          <p:cNvSpPr txBox="1"/>
          <p:nvPr/>
        </p:nvSpPr>
        <p:spPr>
          <a:xfrm>
            <a:off x="4294212" y="3080319"/>
            <a:ext cx="15953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Display Image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89756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13892" y="4365104"/>
            <a:ext cx="1224136" cy="360040"/>
          </a:xfrm>
          <a:prstGeom prst="rect">
            <a:avLst/>
          </a:prstGeom>
          <a:solidFill>
            <a:srgbClr val="69D8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9756" y="4797152"/>
            <a:ext cx="612068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3" name="직사각형 92"/>
          <p:cNvSpPr/>
          <p:nvPr/>
        </p:nvSpPr>
        <p:spPr>
          <a:xfrm>
            <a:off x="7462563" y="4797152"/>
            <a:ext cx="2557467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7" name="직사각형 96"/>
          <p:cNvSpPr/>
          <p:nvPr/>
        </p:nvSpPr>
        <p:spPr>
          <a:xfrm>
            <a:off x="6354887" y="4797152"/>
            <a:ext cx="103567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TextBox 97"/>
          <p:cNvSpPr txBox="1"/>
          <p:nvPr/>
        </p:nvSpPr>
        <p:spPr>
          <a:xfrm>
            <a:off x="6330980" y="483763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30980" y="5071586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100" name="TextBox 99"/>
          <p:cNvSpPr txBox="1"/>
          <p:nvPr/>
        </p:nvSpPr>
        <p:spPr>
          <a:xfrm>
            <a:off x="6339563" y="6087647"/>
            <a:ext cx="10663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Attach Comment</a:t>
            </a:r>
            <a:endParaRPr lang="ko-KR" altLang="en-US" sz="800"/>
          </a:p>
        </p:txBody>
      </p:sp>
      <p:sp>
        <p:nvSpPr>
          <p:cNvPr id="101" name="TextBox 100"/>
          <p:cNvSpPr txBox="1"/>
          <p:nvPr/>
        </p:nvSpPr>
        <p:spPr>
          <a:xfrm>
            <a:off x="7469304" y="483763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i="1" dirty="0" smtClean="0">
                <a:solidFill>
                  <a:srgbClr val="FF0000"/>
                </a:solidFill>
              </a:rPr>
              <a:t>(6-1)</a:t>
            </a:r>
            <a:endParaRPr lang="ko-KR" altLang="en-US" sz="1000" i="1">
              <a:solidFill>
                <a:srgbClr val="FF0000"/>
              </a:solidFill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262" y="4940993"/>
            <a:ext cx="1908785" cy="764621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51" y="6306378"/>
            <a:ext cx="271378" cy="298839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8082320" y="6334573"/>
            <a:ext cx="154080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smtClean="0"/>
              <a:t>File Name Display (File Size)</a:t>
            </a:r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8141204" y="2001594"/>
            <a:ext cx="884841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9046740" y="2001594"/>
            <a:ext cx="884841" cy="2492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Cancel</a:t>
            </a:r>
            <a:endParaRPr lang="ko-KR" altLang="en-US" sz="1100"/>
          </a:p>
        </p:txBody>
      </p:sp>
      <p:sp>
        <p:nvSpPr>
          <p:cNvPr id="111" name="TextBox 110"/>
          <p:cNvSpPr txBox="1"/>
          <p:nvPr/>
        </p:nvSpPr>
        <p:spPr>
          <a:xfrm>
            <a:off x="219850" y="1848215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113" name="직사각형 112"/>
          <p:cNvSpPr/>
          <p:nvPr/>
        </p:nvSpPr>
        <p:spPr>
          <a:xfrm>
            <a:off x="2638028" y="4365016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787" y="4988539"/>
            <a:ext cx="1221809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b="1" dirty="0" err="1" smtClean="0"/>
              <a:t>CommentUserName</a:t>
            </a:r>
            <a:r>
              <a:rPr lang="en-US" altLang="ko-KR" sz="800" b="1" dirty="0" smtClean="0"/>
              <a:t> 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1" y="4985664"/>
            <a:ext cx="485775" cy="48577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74063" y="5170083"/>
            <a:ext cx="45945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dirty="0" err="1" smtClean="0"/>
              <a:t>CommentContent</a:t>
            </a:r>
            <a:r>
              <a:rPr lang="en-US" altLang="ko-KR" sz="800" dirty="0" smtClean="0"/>
              <a:t>…………………………………………………………………………………………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………………..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……………………….</a:t>
            </a:r>
          </a:p>
          <a:p>
            <a:pPr>
              <a:lnSpc>
                <a:spcPct val="90000"/>
              </a:lnSpc>
            </a:pPr>
            <a:r>
              <a:rPr lang="en-US" altLang="ko-KR" sz="800" dirty="0" smtClean="0"/>
              <a:t>……………………..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6952" y="5613281"/>
            <a:ext cx="81785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800" b="1" dirty="0" err="1" smtClean="0"/>
              <a:t>ComnetTIme</a:t>
            </a:r>
            <a:endParaRPr lang="en-US" altLang="ko-KR" sz="8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45944" y="6305135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 smtClean="0"/>
              <a:t>+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477788" y="5816414"/>
            <a:ext cx="5664265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7788" y="6196013"/>
            <a:ext cx="5664265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11291" y="6257562"/>
            <a:ext cx="5330762" cy="4425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588499" y="6257562"/>
            <a:ext cx="553554" cy="442507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Send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4930" y="4961897"/>
            <a:ext cx="27122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::</a:t>
            </a:r>
          </a:p>
        </p:txBody>
      </p:sp>
    </p:spTree>
    <p:extLst>
      <p:ext uri="{BB962C8B-B14F-4D97-AF65-F5344CB8AC3E}">
        <p14:creationId xmlns:p14="http://schemas.microsoft.com/office/powerpoint/2010/main" val="33557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Detail Page</a:t>
            </a:r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Delete Link(Button) is: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if (Login User = create user(This contents) </a:t>
            </a:r>
            <a:r>
              <a:rPr lang="en-US" altLang="ko-KR" sz="900" dirty="0">
                <a:sym typeface="Wingdings" panose="05000000000000000000" pitchFamily="2" charset="2"/>
              </a:rPr>
              <a:t> Display or Click possible the  Number (2) Link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</a:t>
            </a:r>
            <a:r>
              <a:rPr lang="en-US" altLang="ko-KR" sz="900" dirty="0" smtClean="0"/>
              <a:t>  </a:t>
            </a:r>
            <a:r>
              <a:rPr lang="en-US" altLang="ko-KR" sz="900" dirty="0" smtClean="0"/>
              <a:t> 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002133" y="930687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78188" y="1091663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19851" y="1918282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87" name="직사각형 86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189756" y="2322716"/>
            <a:ext cx="9830275" cy="197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TextBox 88"/>
          <p:cNvSpPr txBox="1"/>
          <p:nvPr/>
        </p:nvSpPr>
        <p:spPr>
          <a:xfrm>
            <a:off x="4294212" y="3080319"/>
            <a:ext cx="15953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Display Image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89756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13892" y="4365104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9755" y="4797152"/>
            <a:ext cx="9830275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8141204" y="2001594"/>
            <a:ext cx="884841" cy="249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9046740" y="2001594"/>
            <a:ext cx="884841" cy="2492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Cancel</a:t>
            </a:r>
            <a:endParaRPr lang="ko-KR" altLang="en-US" sz="1100"/>
          </a:p>
        </p:txBody>
      </p:sp>
      <p:sp>
        <p:nvSpPr>
          <p:cNvPr id="111" name="TextBox 110"/>
          <p:cNvSpPr txBox="1"/>
          <p:nvPr/>
        </p:nvSpPr>
        <p:spPr>
          <a:xfrm>
            <a:off x="219850" y="1848215"/>
            <a:ext cx="8803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Project</a:t>
            </a:r>
            <a:endParaRPr lang="ko-KR" altLang="en-US" sz="1600"/>
          </a:p>
        </p:txBody>
      </p:sp>
      <p:sp>
        <p:nvSpPr>
          <p:cNvPr id="113" name="직사각형 112"/>
          <p:cNvSpPr/>
          <p:nvPr/>
        </p:nvSpPr>
        <p:spPr>
          <a:xfrm>
            <a:off x="2638028" y="4365016"/>
            <a:ext cx="1224136" cy="360040"/>
          </a:xfrm>
          <a:prstGeom prst="rect">
            <a:avLst/>
          </a:prstGeom>
          <a:solidFill>
            <a:srgbClr val="69D8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5" y="4843261"/>
            <a:ext cx="542925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926" y="4829182"/>
            <a:ext cx="146226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 smtClean="0"/>
              <a:t>PM: PM Name</a:t>
            </a:r>
          </a:p>
          <a:p>
            <a:pPr>
              <a:lnSpc>
                <a:spcPct val="90000"/>
              </a:lnSpc>
            </a:pPr>
            <a:r>
              <a:rPr lang="en-US" altLang="ko-KR" sz="1100" dirty="0" err="1" smtClean="0"/>
              <a:t>PercentInProject</a:t>
            </a:r>
            <a:r>
              <a:rPr lang="en-US" altLang="ko-KR" sz="1100" dirty="0" smtClean="0"/>
              <a:t> %</a:t>
            </a:r>
            <a:endParaRPr lang="ko-KR" alt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827926" y="5315855"/>
            <a:ext cx="146226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 smtClean="0"/>
              <a:t>PL: Name</a:t>
            </a:r>
          </a:p>
          <a:p>
            <a:pPr>
              <a:lnSpc>
                <a:spcPct val="90000"/>
              </a:lnSpc>
            </a:pPr>
            <a:r>
              <a:rPr lang="en-US" altLang="ko-KR" sz="1100" dirty="0" err="1" smtClean="0"/>
              <a:t>PercentInProject</a:t>
            </a:r>
            <a:r>
              <a:rPr lang="en-US" altLang="ko-KR" sz="1100" dirty="0" smtClean="0"/>
              <a:t> %</a:t>
            </a:r>
            <a:endParaRPr lang="ko-KR" alt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840024" y="5811681"/>
            <a:ext cx="162897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 smtClean="0"/>
              <a:t>Development: Name</a:t>
            </a:r>
          </a:p>
          <a:p>
            <a:pPr>
              <a:lnSpc>
                <a:spcPct val="90000"/>
              </a:lnSpc>
            </a:pPr>
            <a:r>
              <a:rPr lang="en-US" altLang="ko-KR" sz="1100" dirty="0" err="1" smtClean="0"/>
              <a:t>PercentInProject</a:t>
            </a:r>
            <a:r>
              <a:rPr lang="en-US" altLang="ko-KR" sz="1100" dirty="0" smtClean="0"/>
              <a:t> %</a:t>
            </a:r>
            <a:endParaRPr lang="ko-KR" altLang="en-US" sz="11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18" y="4850063"/>
            <a:ext cx="200025" cy="236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675" y="4921355"/>
            <a:ext cx="5381625" cy="232406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09" y="4815189"/>
            <a:ext cx="200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063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Project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Detail Page</a:t>
            </a:r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Delete Link(Button) is:</a:t>
            </a:r>
          </a:p>
          <a:p>
            <a:pPr>
              <a:lnSpc>
                <a:spcPct val="90000"/>
              </a:lnSpc>
            </a:pPr>
            <a:r>
              <a:rPr lang="en-US" altLang="ko-KR" sz="900" dirty="0"/>
              <a:t>if (Login User = create user(This contents) </a:t>
            </a:r>
            <a:r>
              <a:rPr lang="en-US" altLang="ko-KR" sz="900" dirty="0">
                <a:sym typeface="Wingdings" panose="05000000000000000000" pitchFamily="2" charset="2"/>
              </a:rPr>
              <a:t> Display or Click possible the  Number (2) Link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</a:t>
            </a:r>
            <a:r>
              <a:rPr lang="en-US" altLang="ko-KR" sz="900" dirty="0" smtClean="0"/>
              <a:t>  </a:t>
            </a:r>
            <a:r>
              <a:rPr lang="en-US" altLang="ko-KR" sz="900" dirty="0" smtClean="0"/>
              <a:t> 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670864" y="908720"/>
            <a:ext cx="703219" cy="611589"/>
          </a:xfrm>
          <a:prstGeom prst="rect">
            <a:avLst/>
          </a:prstGeom>
          <a:solidFill>
            <a:srgbClr val="69D8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System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746919" y="1069696"/>
            <a:ext cx="5523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78588" y="1121581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My </a:t>
            </a:r>
            <a:r>
              <a:rPr lang="en-US" altLang="ko-KR" sz="1000" dirty="0" smtClean="0"/>
              <a:t>Information | Logout</a:t>
            </a:r>
            <a:endParaRPr lang="ko-KR" altLang="en-US" sz="1000"/>
          </a:p>
        </p:txBody>
      </p:sp>
      <p:sp>
        <p:nvSpPr>
          <p:cNvPr id="29" name="직사각형 28"/>
          <p:cNvSpPr/>
          <p:nvPr/>
        </p:nvSpPr>
        <p:spPr>
          <a:xfrm>
            <a:off x="189756" y="1700808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19851" y="1918282"/>
            <a:ext cx="87235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System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48624" y="2446227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 smtClean="0"/>
              <a:t>사용자관리</a:t>
            </a:r>
            <a:endParaRPr lang="en-US" altLang="ko-KR" sz="1100" dirty="0" smtClean="0"/>
          </a:p>
          <a:p>
            <a:pPr>
              <a:lnSpc>
                <a:spcPct val="200000"/>
              </a:lnSpc>
            </a:pPr>
            <a:r>
              <a:rPr lang="ko-KR" altLang="en-US" sz="1100" dirty="0" smtClean="0"/>
              <a:t>공통코드관리</a:t>
            </a:r>
            <a:endParaRPr lang="en-US" altLang="ko-KR" sz="1100" dirty="0" smtClean="0"/>
          </a:p>
          <a:p>
            <a:pPr>
              <a:lnSpc>
                <a:spcPct val="200000"/>
              </a:lnSpc>
            </a:pPr>
            <a:r>
              <a:rPr lang="ko-KR" altLang="en-US" sz="1100" dirty="0" smtClean="0"/>
              <a:t>거래처관리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89756" y="255666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1635138" y="2446227"/>
            <a:ext cx="889987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 smtClean="0"/>
              <a:t>사용자관리</a:t>
            </a:r>
            <a:endParaRPr lang="ko-KR" altLang="en-US" sz="11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99183"/>
              </p:ext>
            </p:extLst>
          </p:nvPr>
        </p:nvGraphicFramePr>
        <p:xfrm>
          <a:off x="1773932" y="2872890"/>
          <a:ext cx="8136904" cy="258889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0574"/>
                <a:gridCol w="509630"/>
                <a:gridCol w="867755"/>
                <a:gridCol w="857423"/>
                <a:gridCol w="1157007"/>
                <a:gridCol w="857423"/>
                <a:gridCol w="1239645"/>
                <a:gridCol w="1170779"/>
                <a:gridCol w="573334"/>
                <a:gridCol w="57333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First 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Last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Specialty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CareerInfo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CareerDuration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Recommender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LastLoginDate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010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smtClean="0"/>
              <a:t>Home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9678" y="302198"/>
            <a:ext cx="4631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Link:  </a:t>
            </a:r>
            <a:r>
              <a:rPr lang="en-US" altLang="ko-KR" sz="1000" dirty="0" smtClean="0">
                <a:hlinkClick r:id="rId2"/>
              </a:rPr>
              <a:t>http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demos.telerik.com/aspnet-mvc/tripxpert/Destinations</a:t>
            </a:r>
            <a:r>
              <a:rPr lang="en-US" altLang="ko-KR" sz="1000" dirty="0" smtClean="0"/>
              <a:t>  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2323072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1. I want home the slid 6 </a:t>
            </a:r>
          </a:p>
          <a:p>
            <a:pPr>
              <a:lnSpc>
                <a:spcPct val="90000"/>
              </a:lnSpc>
            </a:pPr>
            <a:endParaRPr lang="en-US" altLang="ko-KR" sz="9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2. U refer PPT file and Check the Menu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grpSp>
        <p:nvGrpSpPr>
          <p:cNvPr id="2" name="그룹 1"/>
          <p:cNvGrpSpPr/>
          <p:nvPr/>
        </p:nvGrpSpPr>
        <p:grpSpPr>
          <a:xfrm>
            <a:off x="2510213" y="928261"/>
            <a:ext cx="703219" cy="611589"/>
            <a:chOff x="4699282" y="936499"/>
            <a:chExt cx="703219" cy="611589"/>
          </a:xfrm>
        </p:grpSpPr>
        <p:sp>
          <p:nvSpPr>
            <p:cNvPr id="15" name="직사각형 14"/>
            <p:cNvSpPr/>
            <p:nvPr/>
          </p:nvSpPr>
          <p:spPr>
            <a:xfrm>
              <a:off x="4699282" y="936499"/>
              <a:ext cx="703219" cy="611589"/>
            </a:xfrm>
            <a:prstGeom prst="rect">
              <a:avLst/>
            </a:prstGeom>
            <a:solidFill>
              <a:srgbClr val="69D8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HOME</a:t>
              </a:r>
              <a:r>
                <a:rPr lang="ko-KR" altLang="en-US" sz="1200" smtClean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774700" y="1103795"/>
              <a:ext cx="55238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| My Information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341884" y="1884849"/>
            <a:ext cx="670087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BEN </a:t>
            </a:r>
            <a:r>
              <a:rPr lang="en-US" altLang="ko-KR" sz="2400" dirty="0" smtClean="0"/>
              <a:t>Community_WorkORder_20170501.pptx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This file refer &gt; Slide 6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69" y="2986978"/>
            <a:ext cx="5329436" cy="27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5295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2 Login Status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3129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</a:t>
            </a:r>
            <a:endParaRPr lang="ko-KR" alt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grpSp>
        <p:nvGrpSpPr>
          <p:cNvPr id="2" name="그룹 1"/>
          <p:cNvGrpSpPr/>
          <p:nvPr/>
        </p:nvGrpSpPr>
        <p:grpSpPr>
          <a:xfrm>
            <a:off x="2510213" y="928261"/>
            <a:ext cx="703219" cy="611589"/>
            <a:chOff x="4699282" y="936499"/>
            <a:chExt cx="703219" cy="611589"/>
          </a:xfrm>
        </p:grpSpPr>
        <p:sp>
          <p:nvSpPr>
            <p:cNvPr id="15" name="직사각형 14"/>
            <p:cNvSpPr/>
            <p:nvPr/>
          </p:nvSpPr>
          <p:spPr>
            <a:xfrm>
              <a:off x="4699282" y="936499"/>
              <a:ext cx="703219" cy="611589"/>
            </a:xfrm>
            <a:prstGeom prst="rect">
              <a:avLst/>
            </a:prstGeom>
            <a:solidFill>
              <a:srgbClr val="69D8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HOME</a:t>
              </a:r>
              <a:r>
                <a:rPr lang="ko-KR" altLang="en-US" sz="1200" smtClean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774700" y="1103795"/>
              <a:ext cx="55238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</a:t>
            </a:r>
            <a:r>
              <a:rPr lang="en-US" altLang="ko-KR" sz="1000" dirty="0" smtClean="0"/>
              <a:t>| My Information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8038628" y="1053694"/>
            <a:ext cx="2160240" cy="4861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053851" y="2852935"/>
            <a:ext cx="21948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Status Logout</a:t>
            </a:r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718148" y="2942191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Login  </a:t>
            </a:r>
            <a:r>
              <a:rPr lang="en-US" altLang="ko-KR" sz="1000" dirty="0" smtClean="0"/>
              <a:t>| </a:t>
            </a:r>
            <a:r>
              <a:rPr lang="en-US" altLang="ko-KR" sz="1000" dirty="0" smtClean="0"/>
              <a:t>Create account</a:t>
            </a:r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1053851" y="3670922"/>
            <a:ext cx="19495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Status Login</a:t>
            </a:r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3718148" y="3760177"/>
            <a:ext cx="2478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Full Name </a:t>
            </a:r>
            <a:r>
              <a:rPr lang="en-US" altLang="ko-KR" sz="1000" dirty="0" smtClean="0"/>
              <a:t>| </a:t>
            </a:r>
            <a:r>
              <a:rPr lang="en-US" altLang="ko-KR" sz="1000" dirty="0" smtClean="0"/>
              <a:t>My Information | Logout</a:t>
            </a:r>
            <a:endParaRPr lang="ko-KR" altLang="en-US" sz="100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382444" y="1539850"/>
            <a:ext cx="2160240" cy="1457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03225" y="4941168"/>
            <a:ext cx="60468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u="sng" dirty="0" smtClean="0">
                <a:solidFill>
                  <a:srgbClr val="FF0000"/>
                </a:solidFill>
              </a:rPr>
              <a:t>All Page </a:t>
            </a:r>
            <a:r>
              <a:rPr lang="en-US" altLang="ko-KR" sz="2000" u="sng" dirty="0">
                <a:solidFill>
                  <a:srgbClr val="FF0000"/>
                </a:solidFill>
              </a:rPr>
              <a:t>Permission check ---- Must be signed 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in</a:t>
            </a:r>
          </a:p>
          <a:p>
            <a:endParaRPr lang="en-US" altLang="ko-KR" sz="2000" u="sng" dirty="0">
              <a:solidFill>
                <a:srgbClr val="FF0000"/>
              </a:solidFill>
            </a:endParaRPr>
          </a:p>
          <a:p>
            <a:r>
              <a:rPr lang="en-US" altLang="ko-KR" sz="2000" u="sng" dirty="0">
                <a:solidFill>
                  <a:srgbClr val="FF0000"/>
                </a:solidFill>
              </a:rPr>
              <a:t>If you have not logged 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in &gt; Go </a:t>
            </a:r>
            <a:r>
              <a:rPr lang="en-US" altLang="ko-KR" sz="2000" u="sng" dirty="0">
                <a:solidFill>
                  <a:srgbClr val="FF0000"/>
                </a:solidFill>
              </a:rPr>
              <a:t>to login page</a:t>
            </a:r>
            <a:endParaRPr lang="ko-KR" altLang="en-US" sz="2000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8453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2 My Information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Save </a:t>
            </a:r>
            <a:r>
              <a:rPr lang="en-US" altLang="ko-KR" sz="900" dirty="0"/>
              <a:t>button Click “Saved successfully</a:t>
            </a:r>
            <a:r>
              <a:rPr lang="en-US" altLang="ko-KR" sz="900" dirty="0" smtClean="0"/>
              <a:t>.”</a:t>
            </a:r>
            <a:br>
              <a:rPr lang="en-US" altLang="ko-KR" sz="900" dirty="0" smtClean="0"/>
            </a:br>
            <a:r>
              <a:rPr lang="en-US" altLang="ko-KR" sz="900" dirty="0" smtClean="0"/>
              <a:t>Message</a:t>
            </a:r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Cancel </a:t>
            </a:r>
            <a:r>
              <a:rPr lang="en-US" altLang="ko-KR" sz="900" dirty="0"/>
              <a:t>button click : “Go to Home. (Not saved</a:t>
            </a:r>
            <a:r>
              <a:rPr lang="en-US" altLang="ko-KR" sz="900" dirty="0" smtClean="0"/>
              <a:t>)” </a:t>
            </a:r>
            <a:br>
              <a:rPr lang="en-US" altLang="ko-KR" sz="900" dirty="0" smtClean="0"/>
            </a:br>
            <a:r>
              <a:rPr lang="en-US" altLang="ko-KR" sz="900" dirty="0" smtClean="0"/>
              <a:t>Yes or No Alter</a:t>
            </a:r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3. I </a:t>
            </a:r>
            <a:r>
              <a:rPr lang="en-US" altLang="ko-KR" sz="900" dirty="0"/>
              <a:t>has change Model</a:t>
            </a:r>
            <a:br>
              <a:rPr lang="en-US" altLang="ko-KR" sz="900" dirty="0"/>
            </a:br>
            <a:r>
              <a:rPr lang="en-US" altLang="ko-KR" sz="900" dirty="0"/>
              <a:t>“</a:t>
            </a:r>
            <a:r>
              <a:rPr lang="en-US" altLang="ko-KR" sz="900" dirty="0" smtClean="0"/>
              <a:t>BEN_Community_Model_20170405.xlsx” this file refer U</a:t>
            </a:r>
          </a:p>
          <a:p>
            <a:pPr>
              <a:lnSpc>
                <a:spcPct val="90000"/>
              </a:lnSpc>
            </a:pPr>
            <a:endParaRPr lang="ko-KR" alt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grpSp>
        <p:nvGrpSpPr>
          <p:cNvPr id="2" name="그룹 1"/>
          <p:cNvGrpSpPr/>
          <p:nvPr/>
        </p:nvGrpSpPr>
        <p:grpSpPr>
          <a:xfrm>
            <a:off x="2510213" y="928261"/>
            <a:ext cx="703219" cy="611589"/>
            <a:chOff x="4699282" y="936499"/>
            <a:chExt cx="703219" cy="611589"/>
          </a:xfrm>
        </p:grpSpPr>
        <p:sp>
          <p:nvSpPr>
            <p:cNvPr id="15" name="직사각형 14"/>
            <p:cNvSpPr/>
            <p:nvPr/>
          </p:nvSpPr>
          <p:spPr>
            <a:xfrm>
              <a:off x="4699282" y="936499"/>
              <a:ext cx="703219" cy="611589"/>
            </a:xfrm>
            <a:prstGeom prst="rect">
              <a:avLst/>
            </a:prstGeom>
            <a:solidFill>
              <a:srgbClr val="69D8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HOME</a:t>
              </a:r>
              <a:r>
                <a:rPr lang="ko-KR" altLang="en-US" sz="1200" smtClean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774700" y="1103795"/>
              <a:ext cx="55238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</a:t>
            </a:r>
            <a:r>
              <a:rPr lang="en-US" altLang="ko-KR" sz="1000" dirty="0" smtClean="0"/>
              <a:t>| My Information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662603" y="2348880"/>
            <a:ext cx="10663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Email:</a:t>
            </a: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First </a:t>
            </a:r>
            <a:r>
              <a:rPr lang="en-US" altLang="ko-KR" sz="900" dirty="0">
                <a:solidFill>
                  <a:srgbClr val="FF0000"/>
                </a:solidFill>
              </a:rPr>
              <a:t>Name</a:t>
            </a:r>
            <a:r>
              <a:rPr lang="en-US" altLang="ko-KR" sz="900" dirty="0"/>
              <a:t>:</a:t>
            </a:r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Last Name</a:t>
            </a:r>
            <a:r>
              <a:rPr lang="en-US" altLang="ko-KR" sz="900" dirty="0"/>
              <a:t>:</a:t>
            </a:r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Tel</a:t>
            </a:r>
            <a:r>
              <a:rPr lang="en-US" altLang="ko-KR" sz="900" dirty="0"/>
              <a:t>:</a:t>
            </a:r>
          </a:p>
          <a:p>
            <a:endParaRPr lang="en-US" altLang="ko-KR" sz="900" dirty="0"/>
          </a:p>
          <a:p>
            <a:r>
              <a:rPr lang="en-US" altLang="ko-KR" sz="900" dirty="0"/>
              <a:t>Address:</a:t>
            </a:r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Country</a:t>
            </a:r>
            <a:r>
              <a:rPr lang="en-US" altLang="ko-KR" sz="900" dirty="0"/>
              <a:t>:</a:t>
            </a:r>
          </a:p>
          <a:p>
            <a:endParaRPr lang="en-US" altLang="ko-KR" sz="9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Photo</a:t>
            </a:r>
            <a:r>
              <a:rPr lang="en-US" altLang="ko-KR" sz="900" dirty="0" smtClean="0"/>
              <a:t>:</a:t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>
                <a:solidFill>
                  <a:srgbClr val="FF0000"/>
                </a:solidFill>
              </a:rPr>
              <a:t>Specialty Type</a:t>
            </a:r>
            <a:endParaRPr lang="en-US" altLang="ko-KR" sz="900" dirty="0">
              <a:solidFill>
                <a:srgbClr val="FF0000"/>
              </a:solidFill>
            </a:endParaRPr>
          </a:p>
          <a:p>
            <a:endParaRPr lang="en-US" altLang="ko-KR" sz="900" dirty="0"/>
          </a:p>
          <a:p>
            <a:r>
              <a:rPr lang="en-US" altLang="ko-KR" sz="900" dirty="0" smtClean="0"/>
              <a:t>SNS Site</a:t>
            </a:r>
            <a:r>
              <a:rPr lang="en-US" altLang="ko-KR" sz="900" dirty="0"/>
              <a:t>: </a:t>
            </a:r>
          </a:p>
          <a:p>
            <a:endParaRPr lang="en-US" altLang="ko-KR" sz="900" dirty="0"/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Recommender:</a:t>
            </a:r>
            <a:endParaRPr lang="en-US" altLang="ko-KR" sz="900" dirty="0">
              <a:solidFill>
                <a:srgbClr val="FF0000"/>
              </a:solidFill>
            </a:endParaRPr>
          </a:p>
          <a:p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Introduction</a:t>
            </a:r>
            <a:r>
              <a:rPr lang="en-US" altLang="ko-KR" sz="900" dirty="0"/>
              <a:t>: </a:t>
            </a:r>
          </a:p>
          <a:p>
            <a:endParaRPr lang="en-US" altLang="ko-KR" sz="900" dirty="0"/>
          </a:p>
        </p:txBody>
      </p:sp>
      <p:sp>
        <p:nvSpPr>
          <p:cNvPr id="3" name="직사각형 2"/>
          <p:cNvSpPr/>
          <p:nvPr/>
        </p:nvSpPr>
        <p:spPr>
          <a:xfrm>
            <a:off x="405780" y="1916832"/>
            <a:ext cx="1440160" cy="288032"/>
          </a:xfrm>
          <a:prstGeom prst="rect">
            <a:avLst/>
          </a:prstGeom>
          <a:solidFill>
            <a:srgbClr val="69D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</a:rPr>
              <a:t>My</a:t>
            </a:r>
            <a:r>
              <a:rPr lang="ko-KR" altLang="en-US" sz="120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</a:rPr>
              <a:t>Information</a:t>
            </a:r>
            <a:endParaRPr lang="ko-KR" altLang="en-US" sz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5940" y="1916832"/>
            <a:ext cx="165618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</a:rPr>
              <a:t>Password Change</a:t>
            </a:r>
            <a:endParaRPr lang="ko-KR" altLang="en-US" sz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5940" y="2273604"/>
            <a:ext cx="11913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email@email.com</a:t>
            </a:r>
            <a:endParaRPr lang="en-US" altLang="ko-KR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62603" y="5338160"/>
            <a:ext cx="643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Career: </a:t>
            </a:r>
            <a:endParaRPr lang="en-US" altLang="ko-KR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196" y="5632217"/>
            <a:ext cx="1112805" cy="273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Career duration: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662603" y="2636912"/>
            <a:ext cx="7614643" cy="345638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2695560" y="3918540"/>
            <a:ext cx="20569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changeable</a:t>
            </a:r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814492" y="6309320"/>
            <a:ext cx="1025784" cy="249317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Save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03381" y="6309320"/>
            <a:ext cx="1025784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0276" y="4047806"/>
            <a:ext cx="232307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i="1" dirty="0" smtClean="0"/>
              <a:t>Validation Check (read text)</a:t>
            </a:r>
            <a:endParaRPr lang="ko-KR" altLang="en-US" sz="1200" i="1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40" y="2639964"/>
            <a:ext cx="942434" cy="107706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238428" y="3457271"/>
            <a:ext cx="1800200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Add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Change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3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8453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2 My Information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Save </a:t>
            </a:r>
            <a:r>
              <a:rPr lang="en-US" altLang="ko-KR" sz="900" dirty="0"/>
              <a:t>button Click “Saved successfully</a:t>
            </a:r>
            <a:r>
              <a:rPr lang="en-US" altLang="ko-KR" sz="900" dirty="0" smtClean="0"/>
              <a:t>.”</a:t>
            </a:r>
            <a:br>
              <a:rPr lang="en-US" altLang="ko-KR" sz="900" dirty="0" smtClean="0"/>
            </a:br>
            <a:r>
              <a:rPr lang="en-US" altLang="ko-KR" sz="900" dirty="0" smtClean="0"/>
              <a:t>Message</a:t>
            </a:r>
          </a:p>
          <a:p>
            <a:pPr>
              <a:lnSpc>
                <a:spcPct val="90000"/>
              </a:lnSpc>
            </a:pPr>
            <a:endParaRPr lang="en-US" altLang="ko-KR" sz="900" dirty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Cancel </a:t>
            </a:r>
            <a:r>
              <a:rPr lang="en-US" altLang="ko-KR" sz="900" dirty="0"/>
              <a:t>button click : “Go to Home. (Not saved</a:t>
            </a:r>
            <a:r>
              <a:rPr lang="en-US" altLang="ko-KR" sz="900" dirty="0" smtClean="0"/>
              <a:t>)” </a:t>
            </a:r>
            <a:br>
              <a:rPr lang="en-US" altLang="ko-KR" sz="900" dirty="0" smtClean="0"/>
            </a:br>
            <a:r>
              <a:rPr lang="en-US" altLang="ko-KR" sz="900" dirty="0" smtClean="0"/>
              <a:t>Yes or No Alter</a:t>
            </a:r>
            <a:endParaRPr lang="ko-KR" alt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333772" y="1124744"/>
            <a:ext cx="17796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BEN </a:t>
            </a:r>
            <a:r>
              <a:rPr lang="en-US" altLang="ko-KR" sz="1600" dirty="0" smtClean="0"/>
              <a:t>Community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2677443" y="1103795"/>
            <a:ext cx="2696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Home   Member   Project   System</a:t>
            </a:r>
            <a:endParaRPr lang="ko-KR" altLang="en-US" sz="1200"/>
          </a:p>
        </p:txBody>
      </p:sp>
      <p:grpSp>
        <p:nvGrpSpPr>
          <p:cNvPr id="2" name="그룹 1"/>
          <p:cNvGrpSpPr/>
          <p:nvPr/>
        </p:nvGrpSpPr>
        <p:grpSpPr>
          <a:xfrm>
            <a:off x="2510213" y="928261"/>
            <a:ext cx="703219" cy="611589"/>
            <a:chOff x="4699282" y="936499"/>
            <a:chExt cx="703219" cy="611589"/>
          </a:xfrm>
        </p:grpSpPr>
        <p:sp>
          <p:nvSpPr>
            <p:cNvPr id="15" name="직사각형 14"/>
            <p:cNvSpPr/>
            <p:nvPr/>
          </p:nvSpPr>
          <p:spPr>
            <a:xfrm>
              <a:off x="4699282" y="936499"/>
              <a:ext cx="703219" cy="611589"/>
            </a:xfrm>
            <a:prstGeom prst="rect">
              <a:avLst/>
            </a:prstGeom>
            <a:solidFill>
              <a:srgbClr val="69D8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HOME</a:t>
              </a:r>
              <a:r>
                <a:rPr lang="ko-KR" altLang="en-US" sz="1200" smtClean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774700" y="1103795"/>
              <a:ext cx="55238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8277246" y="1151650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Logout  </a:t>
            </a:r>
            <a:r>
              <a:rPr lang="en-US" altLang="ko-KR" sz="1000" dirty="0" smtClean="0"/>
              <a:t>| My Information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662603" y="2348880"/>
            <a:ext cx="123623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Email:</a:t>
            </a: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Current password: </a:t>
            </a: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Password</a:t>
            </a:r>
          </a:p>
          <a:p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Conform Password</a:t>
            </a:r>
            <a:endParaRPr lang="en-US" altLang="ko-KR" sz="900" dirty="0"/>
          </a:p>
        </p:txBody>
      </p:sp>
      <p:sp>
        <p:nvSpPr>
          <p:cNvPr id="3" name="직사각형 2"/>
          <p:cNvSpPr/>
          <p:nvPr/>
        </p:nvSpPr>
        <p:spPr>
          <a:xfrm>
            <a:off x="405780" y="1916832"/>
            <a:ext cx="1440160" cy="2880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</a:rPr>
              <a:t>My</a:t>
            </a:r>
            <a:r>
              <a:rPr lang="ko-KR" altLang="en-US" sz="120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</a:rPr>
              <a:t>Information</a:t>
            </a:r>
            <a:endParaRPr lang="ko-KR" altLang="en-US" sz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5940" y="1916832"/>
            <a:ext cx="1656184" cy="288032"/>
          </a:xfrm>
          <a:prstGeom prst="rect">
            <a:avLst/>
          </a:prstGeom>
          <a:solidFill>
            <a:srgbClr val="69D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</a:rPr>
              <a:t>Password Change</a:t>
            </a:r>
            <a:endParaRPr lang="ko-KR" altLang="en-US" sz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5940" y="2273604"/>
            <a:ext cx="11913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email@email.com</a:t>
            </a:r>
            <a:endParaRPr lang="en-US" altLang="ko-KR" sz="900" dirty="0"/>
          </a:p>
        </p:txBody>
      </p:sp>
      <p:sp>
        <p:nvSpPr>
          <p:cNvPr id="30" name="직사각형 29"/>
          <p:cNvSpPr/>
          <p:nvPr/>
        </p:nvSpPr>
        <p:spPr>
          <a:xfrm>
            <a:off x="6814492" y="6309320"/>
            <a:ext cx="1025784" cy="249317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Save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03381" y="6309320"/>
            <a:ext cx="1025784" cy="2493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31460" y="2595645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5" name="직사각형 24"/>
          <p:cNvSpPr/>
          <p:nvPr/>
        </p:nvSpPr>
        <p:spPr>
          <a:xfrm>
            <a:off x="1923553" y="2890480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6" name="직사각형 25"/>
          <p:cNvSpPr/>
          <p:nvPr/>
        </p:nvSpPr>
        <p:spPr>
          <a:xfrm>
            <a:off x="1935082" y="3185315"/>
            <a:ext cx="1646637" cy="2493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3790156" y="2686180"/>
            <a:ext cx="273344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i="1" dirty="0" smtClean="0"/>
              <a:t>Validation Check</a:t>
            </a:r>
          </a:p>
          <a:p>
            <a:pPr>
              <a:lnSpc>
                <a:spcPct val="90000"/>
              </a:lnSpc>
            </a:pPr>
            <a:r>
              <a:rPr lang="en-US" altLang="ko-KR" sz="1200" i="1" dirty="0"/>
              <a:t>And Minimum password </a:t>
            </a:r>
            <a:r>
              <a:rPr lang="en-US" altLang="ko-KR" sz="1200" i="1" dirty="0" smtClean="0"/>
              <a:t>length (6)</a:t>
            </a:r>
            <a:endParaRPr lang="en-US" altLang="ko-KR" sz="1200" i="1" dirty="0"/>
          </a:p>
          <a:p>
            <a:pPr>
              <a:lnSpc>
                <a:spcPct val="90000"/>
              </a:lnSpc>
            </a:pPr>
            <a:r>
              <a:rPr lang="en-US" altLang="ko-KR" sz="1200" i="1" dirty="0"/>
              <a:t>Include special characters</a:t>
            </a:r>
            <a:endParaRPr lang="ko-KR" altLang="en-US" sz="1200" i="1"/>
          </a:p>
        </p:txBody>
      </p:sp>
    </p:spTree>
    <p:extLst>
      <p:ext uri="{BB962C8B-B14F-4D97-AF65-F5344CB8AC3E}">
        <p14:creationId xmlns:p14="http://schemas.microsoft.com/office/powerpoint/2010/main" val="1637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13845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3. </a:t>
            </a:r>
            <a:r>
              <a:rPr lang="en-US" altLang="ko-KR" sz="1600" dirty="0" smtClean="0"/>
              <a:t>Sign up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34496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 </a:t>
            </a:r>
            <a:endParaRPr lang="ko-KR" altLang="en-US" sz="9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484784"/>
            <a:ext cx="8602576" cy="405001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94012" y="4276620"/>
            <a:ext cx="237626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" name="직선 화살표 연결선 12"/>
          <p:cNvCxnSpPr>
            <a:endCxn id="14" idx="3"/>
          </p:cNvCxnSpPr>
          <p:nvPr/>
        </p:nvCxnSpPr>
        <p:spPr>
          <a:xfrm flipH="1" flipV="1">
            <a:off x="1750629" y="3233477"/>
            <a:ext cx="743383" cy="623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3841" y="3083436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 smtClean="0"/>
              <a:t>Email</a:t>
            </a:r>
            <a:endParaRPr lang="ko-KR" altLang="en-US" sz="150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43978" y="3780802"/>
            <a:ext cx="4500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812" y="3568436"/>
            <a:ext cx="954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500" dirty="0" smtClean="0"/>
              <a:t>비밀번호</a:t>
            </a:r>
            <a:endParaRPr lang="ko-KR" altLang="en-US" sz="15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084870" y="4716906"/>
            <a:ext cx="4500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756" y="4551615"/>
            <a:ext cx="1981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/>
              <a:t>Keep me logged in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166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261802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4. Menu And Text Check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19656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</a:t>
            </a:r>
            <a:r>
              <a:rPr lang="en-US" altLang="ko-KR" sz="900" dirty="0" smtClean="0"/>
              <a:t>Language select:</a:t>
            </a:r>
            <a:br>
              <a:rPr lang="en-US" altLang="ko-KR" sz="900" dirty="0" smtClean="0"/>
            </a:br>
            <a:r>
              <a:rPr lang="en-US" altLang="ko-KR" sz="900" dirty="0" smtClean="0"/>
              <a:t>   default value = Korea display</a:t>
            </a:r>
            <a:r>
              <a:rPr lang="en-US" altLang="ko-KR" sz="900" dirty="0" smtClean="0"/>
              <a:t>  </a:t>
            </a:r>
            <a:endParaRPr lang="ko-KR" altLang="en-US" sz="9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484784"/>
            <a:ext cx="8602576" cy="405001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94012" y="4276620"/>
            <a:ext cx="237626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" name="직선 화살표 연결선 12"/>
          <p:cNvCxnSpPr>
            <a:endCxn id="14" idx="3"/>
          </p:cNvCxnSpPr>
          <p:nvPr/>
        </p:nvCxnSpPr>
        <p:spPr>
          <a:xfrm flipH="1" flipV="1">
            <a:off x="1750629" y="3233477"/>
            <a:ext cx="743383" cy="623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3841" y="3083436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 smtClean="0"/>
              <a:t>Email</a:t>
            </a:r>
            <a:endParaRPr lang="ko-KR" altLang="en-US" sz="150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43978" y="3780802"/>
            <a:ext cx="4500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812" y="3568436"/>
            <a:ext cx="954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500" dirty="0" smtClean="0"/>
              <a:t>비밀번호</a:t>
            </a:r>
            <a:endParaRPr lang="ko-KR" altLang="en-US" sz="15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084870" y="4716906"/>
            <a:ext cx="4500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756" y="4551615"/>
            <a:ext cx="1981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/>
              <a:t>Keep me logged in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15" y="4077072"/>
            <a:ext cx="5688632" cy="256458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38228" y="5013176"/>
            <a:ext cx="1728192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82044" y="1554502"/>
            <a:ext cx="237626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646140" y="1178344"/>
            <a:ext cx="33906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Check menu – Slide 6</a:t>
            </a:r>
            <a:endParaRPr lang="ko-KR" altLang="en-US" sz="2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70" y="2520815"/>
            <a:ext cx="4571787" cy="1124210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8758708" y="1854767"/>
            <a:ext cx="72008" cy="7798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1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34676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BEM Membership Registration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4852" y="836712"/>
            <a:ext cx="21339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</a:t>
            </a:r>
            <a:r>
              <a:rPr lang="en-US" altLang="ko-KR" sz="900" dirty="0" smtClean="0"/>
              <a:t>Add the common code</a:t>
            </a:r>
            <a:br>
              <a:rPr lang="en-US" altLang="ko-KR" sz="900" dirty="0" smtClean="0"/>
            </a:br>
            <a:r>
              <a:rPr lang="en-US" altLang="ko-KR" sz="900" dirty="0" smtClean="0"/>
              <a:t>  </a:t>
            </a:r>
            <a:endParaRPr lang="ko-KR" alt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261764" y="1049078"/>
            <a:ext cx="202811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Add the Common Code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3202308" y="3284984"/>
            <a:ext cx="32893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IT 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4267170" y="3265977"/>
            <a:ext cx="218521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Embedded </a:t>
            </a:r>
            <a:r>
              <a:rPr lang="en-US" altLang="ko-KR" sz="1200" dirty="0" smtClean="0"/>
              <a:t>developer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Database Engineer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Network </a:t>
            </a:r>
            <a:r>
              <a:rPr lang="en-US" altLang="ko-KR" sz="1200" dirty="0" smtClean="0"/>
              <a:t>Engineer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Application </a:t>
            </a:r>
            <a:r>
              <a:rPr lang="en-US" altLang="ko-KR" sz="1200" dirty="0" smtClean="0"/>
              <a:t>developers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System </a:t>
            </a:r>
            <a:r>
              <a:rPr lang="en-US" altLang="ko-KR" sz="1200" dirty="0" smtClean="0"/>
              <a:t>Engineer</a:t>
            </a:r>
            <a:endParaRPr lang="en-US" altLang="ko-KR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Security </a:t>
            </a:r>
            <a:r>
              <a:rPr lang="en-US" altLang="ko-KR" sz="1200" dirty="0" smtClean="0"/>
              <a:t>Engineer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System Analysis </a:t>
            </a:r>
            <a:r>
              <a:rPr lang="en-US" altLang="ko-KR" sz="1200" dirty="0" smtClean="0"/>
              <a:t>Engineer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463074" y="2283015"/>
            <a:ext cx="994183" cy="273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Specialty Type</a:t>
            </a:r>
            <a:endParaRPr lang="en-US" altLang="ko-KR" sz="9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492846" y="2307427"/>
            <a:ext cx="1646639" cy="249317"/>
            <a:chOff x="3398758" y="2861292"/>
            <a:chExt cx="1647068" cy="249382"/>
          </a:xfrm>
        </p:grpSpPr>
        <p:sp>
          <p:nvSpPr>
            <p:cNvPr id="44" name="직사각형 43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273197" y="2313996"/>
            <a:ext cx="1646639" cy="249317"/>
            <a:chOff x="3398758" y="2861292"/>
            <a:chExt cx="1647068" cy="249382"/>
          </a:xfrm>
        </p:grpSpPr>
        <p:sp>
          <p:nvSpPr>
            <p:cNvPr id="48" name="직사각형 47"/>
            <p:cNvSpPr/>
            <p:nvPr/>
          </p:nvSpPr>
          <p:spPr>
            <a:xfrm>
              <a:off x="3398758" y="2861292"/>
              <a:ext cx="1647067" cy="2493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58568" y="28760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▼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6029" y="288434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Select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79430" y="2886741"/>
            <a:ext cx="1853392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 smtClean="0"/>
              <a:t>Top Code Name Display</a:t>
            </a:r>
            <a:endParaRPr lang="ko-KR" altLang="en-US" sz="1100"/>
          </a:p>
        </p:txBody>
      </p:sp>
      <p:sp>
        <p:nvSpPr>
          <p:cNvPr id="51" name="TextBox 50"/>
          <p:cNvSpPr txBox="1"/>
          <p:nvPr/>
        </p:nvSpPr>
        <p:spPr>
          <a:xfrm>
            <a:off x="4232822" y="2900892"/>
            <a:ext cx="185659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 smtClean="0"/>
              <a:t>Sub Code Name Display</a:t>
            </a:r>
            <a:endParaRPr lang="ko-KR" altLang="en-US" sz="1100"/>
          </a:p>
        </p:txBody>
      </p:sp>
      <p:cxnSp>
        <p:nvCxnSpPr>
          <p:cNvPr id="52" name="직선 화살표 연결선 51"/>
          <p:cNvCxnSpPr>
            <a:stCxn id="16" idx="0"/>
          </p:cNvCxnSpPr>
          <p:nvPr/>
        </p:nvCxnSpPr>
        <p:spPr>
          <a:xfrm flipV="1">
            <a:off x="3306126" y="2603914"/>
            <a:ext cx="10039" cy="2828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5091496" y="2626376"/>
            <a:ext cx="10039" cy="2828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4" idx="0"/>
            <a:endCxn id="48" idx="0"/>
          </p:cNvCxnSpPr>
          <p:nvPr/>
        </p:nvCxnSpPr>
        <p:spPr>
          <a:xfrm rot="16200000" flipH="1">
            <a:off x="4203055" y="1420536"/>
            <a:ext cx="6569" cy="1780351"/>
          </a:xfrm>
          <a:prstGeom prst="bentConnector3">
            <a:avLst>
              <a:gd name="adj1" fmla="val -3479982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60263" y="1859897"/>
            <a:ext cx="825867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/>
              <a:t>Cascade</a:t>
            </a:r>
            <a:endParaRPr lang="ko-KR" altLang="en-US" sz="1100"/>
          </a:p>
        </p:txBody>
      </p:sp>
      <p:cxnSp>
        <p:nvCxnSpPr>
          <p:cNvPr id="58" name="직선 연결선 57"/>
          <p:cNvCxnSpPr/>
          <p:nvPr/>
        </p:nvCxnSpPr>
        <p:spPr>
          <a:xfrm>
            <a:off x="537019" y="3183719"/>
            <a:ext cx="80648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8" y="260648"/>
            <a:ext cx="12602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5. Member</a:t>
            </a:r>
            <a:endParaRPr lang="ko-KR" altLang="en-US" sz="1600"/>
          </a:p>
        </p:txBody>
      </p:sp>
      <p:cxnSp>
        <p:nvCxnSpPr>
          <p:cNvPr id="5" name="직선 연결선 4"/>
          <p:cNvCxnSpPr/>
          <p:nvPr/>
        </p:nvCxnSpPr>
        <p:spPr>
          <a:xfrm>
            <a:off x="189756" y="620688"/>
            <a:ext cx="115932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5940" y="302198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dirty="0" smtClean="0"/>
              <a:t>Refer </a:t>
            </a:r>
            <a:r>
              <a:rPr lang="en-US" altLang="ko-KR" sz="1000" dirty="0" smtClean="0"/>
              <a:t>Slide:  Slide 9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0054852" y="836712"/>
            <a:ext cx="21339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dirty="0" smtClean="0"/>
              <a:t>1. </a:t>
            </a:r>
            <a:r>
              <a:rPr lang="en-US" altLang="ko-KR" sz="900" dirty="0" smtClean="0"/>
              <a:t>Add the member information</a:t>
            </a:r>
            <a:br>
              <a:rPr lang="en-US" altLang="ko-KR" sz="900" dirty="0" smtClean="0"/>
            </a:br>
            <a:r>
              <a:rPr lang="en-US" altLang="ko-KR" sz="900" dirty="0" smtClean="0"/>
              <a:t>  in Left Grid</a:t>
            </a:r>
          </a:p>
          <a:p>
            <a:pPr>
              <a:lnSpc>
                <a:spcPct val="90000"/>
              </a:lnSpc>
            </a:pPr>
            <a:endParaRPr lang="en-US" altLang="ko-KR" sz="900" dirty="0" smtClean="0"/>
          </a:p>
          <a:p>
            <a:pPr>
              <a:lnSpc>
                <a:spcPct val="90000"/>
              </a:lnSpc>
            </a:pPr>
            <a:r>
              <a:rPr lang="en-US" altLang="ko-KR" sz="900" dirty="0" smtClean="0"/>
              <a:t>2. Add item: Country Name, Specialty Type(Sub Code Name)</a:t>
            </a:r>
            <a:endParaRPr lang="ko-KR" altLang="en-US" sz="900"/>
          </a:p>
        </p:txBody>
      </p:sp>
      <p:grpSp>
        <p:nvGrpSpPr>
          <p:cNvPr id="23" name="그룹 22"/>
          <p:cNvGrpSpPr/>
          <p:nvPr/>
        </p:nvGrpSpPr>
        <p:grpSpPr>
          <a:xfrm>
            <a:off x="333772" y="2348880"/>
            <a:ext cx="9505056" cy="4130620"/>
            <a:chOff x="333772" y="2322716"/>
            <a:chExt cx="9505056" cy="413062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72" y="2322716"/>
              <a:ext cx="9505056" cy="413062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4438228" y="3402835"/>
              <a:ext cx="5400600" cy="818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05727" y="1052736"/>
            <a:ext cx="9830275" cy="62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235822" y="1270210"/>
            <a:ext cx="10342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/>
              <a:t>Member</a:t>
            </a:r>
            <a:endParaRPr lang="ko-KR" altLang="en-US" sz="1600"/>
          </a:p>
        </p:txBody>
      </p:sp>
      <p:sp>
        <p:nvSpPr>
          <p:cNvPr id="35" name="직사각형 34"/>
          <p:cNvSpPr/>
          <p:nvPr/>
        </p:nvSpPr>
        <p:spPr>
          <a:xfrm>
            <a:off x="5340005" y="2911224"/>
            <a:ext cx="178343" cy="212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4582244" y="3275481"/>
            <a:ext cx="53864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Name: First Name + space + Last Name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Email: </a:t>
            </a:r>
            <a:r>
              <a:rPr lang="en-US" altLang="ko-KR" sz="1200" dirty="0" err="1" smtClean="0"/>
              <a:t>email@email</a:t>
            </a:r>
            <a:endParaRPr lang="en-US" altLang="ko-KR" sz="1200" dirty="0" smtClean="0"/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Country: Korea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Photo: photo.png   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SNS Site: www.facebook.com/.,</a:t>
            </a:r>
          </a:p>
          <a:p>
            <a:pPr>
              <a:lnSpc>
                <a:spcPct val="90000"/>
              </a:lnSpc>
            </a:pPr>
            <a:endParaRPr lang="en-US" altLang="ko-KR" sz="1200" dirty="0" smtClean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Recommender: Recommender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Last Login Date: 2017-04-01 17:35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smtClean="0"/>
              <a:t>Registration Date: 2017-03-01 09:15</a:t>
            </a:r>
          </a:p>
          <a:p>
            <a:pPr>
              <a:lnSpc>
                <a:spcPct val="90000"/>
              </a:lnSpc>
            </a:pP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 err="1" smtClean="0"/>
              <a:t>Indroduction</a:t>
            </a:r>
            <a:r>
              <a:rPr lang="en-US" altLang="ko-KR" sz="1200" dirty="0" smtClean="0"/>
              <a:t>: 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……………………………………………………………………………………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………………………………………………………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………………………………………………………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35822" y="1821914"/>
            <a:ext cx="7072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Search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1644258" y="2681916"/>
            <a:ext cx="266611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/>
              <a:t>(Country, Specialty Type Display)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002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세계 지도편, 아시아 대륙 프레젠테이션(와이드스크린)</Template>
  <TotalTime>0</TotalTime>
  <Words>1195</Words>
  <Application>Microsoft Office PowerPoint</Application>
  <PresentationFormat>사용자 지정</PresentationFormat>
  <Paragraphs>463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Malgun Gothic</vt:lpstr>
      <vt:lpstr>Arial</vt:lpstr>
      <vt:lpstr>Century Gothic</vt:lpstr>
      <vt:lpstr>Wingdings</vt:lpstr>
      <vt:lpstr>Continental_Asia_16x9</vt:lpstr>
      <vt:lpstr>BEN Community Development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2017-01-03T23:53:25Z</dcterms:created>
  <dcterms:modified xsi:type="dcterms:W3CDTF">2017-05-15T07:30:26Z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