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4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8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85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88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4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4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6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31ED9-7248-4213-A883-193D44FBCC16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B6520-AE15-494C-9307-6C9824BD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Giới thiệu tổng quan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Giảng viên: Nguyễn Dũng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Hiểu được các thành phần chính trong project ASP.NET Core MVC.</a:t>
            </a:r>
            <a:endParaRPr lang="en-US" smtClean="0"/>
          </a:p>
          <a:p>
            <a:r>
              <a:rPr lang="vi-VN" smtClean="0"/>
              <a:t>Biết vai trò của từng thư mục và tệp tin quan trọng.</a:t>
            </a:r>
            <a:endParaRPr lang="en-US" smtClean="0"/>
          </a:p>
          <a:p>
            <a:r>
              <a:rPr lang="vi-VN" smtClean="0"/>
              <a:t>Chuẩn bị cho việc lập trình và tổ chức mã nguồn hiệu quả.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tổng quan thư mục dự án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 mục Controllers/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Chứa các lớp controller (kế thừa từ Controller).</a:t>
            </a:r>
          </a:p>
          <a:p>
            <a:r>
              <a:rPr lang="en-US" smtClean="0"/>
              <a:t>Mỗi controller sẽ xử lý các request đến một nhóm route cụ thể.</a:t>
            </a:r>
          </a:p>
          <a:p>
            <a:r>
              <a:rPr lang="en-US" smtClean="0"/>
              <a:t>Ví dụ: ProductController.cs, CustomerController.cs.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30728" y="3743235"/>
            <a:ext cx="9840686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HomeController : Controller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IActionResult Index() =&gt; View();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99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tổng quan thư mục dự án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 mục </a:t>
            </a:r>
            <a:r>
              <a:rPr lang="en-US" b="1" smtClean="0"/>
              <a:t>Models/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Chứa các lớp biểu diễn dữ liệu và logic nghiệp vụ.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Thường kết nối với Entity Framework để ánh xạ CSDL.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Ví dụ: Product.cs, Order.cs, Customer.cs.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0728" y="3743235"/>
            <a:ext cx="9840686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class Product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int Id { get; set; }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Name { get; set; }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public decimal Price { get; set; }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259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tổng quan thư mục dự án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 mục </a:t>
            </a:r>
            <a:r>
              <a:rPr lang="en-US" b="1" smtClean="0"/>
              <a:t>Views/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cs typeface="Arial" panose="020B0604020202020204" pitchFamily="34" charset="0"/>
              </a:rPr>
              <a:t>Chứa các file Razor (.cshtml) để hiển thị giao diện người dùng</a:t>
            </a:r>
            <a:r>
              <a:rPr lang="vi-VN" smtClean="0">
                <a:cs typeface="Arial" panose="020B0604020202020204" pitchFamily="34" charset="0"/>
              </a:rPr>
              <a:t>.</a:t>
            </a:r>
            <a:endParaRPr lang="en-US" smtClean="0">
              <a:cs typeface="Arial" panose="020B0604020202020204" pitchFamily="34" charset="0"/>
            </a:endParaRPr>
          </a:p>
          <a:p>
            <a:r>
              <a:rPr lang="vi-VN" smtClean="0">
                <a:cs typeface="Arial" panose="020B0604020202020204" pitchFamily="34" charset="0"/>
              </a:rPr>
              <a:t>Có </a:t>
            </a:r>
            <a:r>
              <a:rPr lang="vi-VN">
                <a:cs typeface="Arial" panose="020B0604020202020204" pitchFamily="34" charset="0"/>
              </a:rPr>
              <a:t>thư mục con tương ứng với tên controller</a:t>
            </a:r>
            <a:r>
              <a:rPr lang="vi-VN" smtClean="0">
                <a:cs typeface="Arial" panose="020B0604020202020204" pitchFamily="34" charset="0"/>
              </a:rPr>
              <a:t>.</a:t>
            </a:r>
            <a:endParaRPr lang="en-US" smtClean="0">
              <a:cs typeface="Arial" panose="020B0604020202020204" pitchFamily="34" charset="0"/>
            </a:endParaRPr>
          </a:p>
          <a:p>
            <a:r>
              <a:rPr lang="vi-VN" smtClean="0">
                <a:cs typeface="Arial" panose="020B0604020202020204" pitchFamily="34" charset="0"/>
              </a:rPr>
              <a:t>Có </a:t>
            </a:r>
            <a:r>
              <a:rPr lang="vi-VN">
                <a:cs typeface="Arial" panose="020B0604020202020204" pitchFamily="34" charset="0"/>
              </a:rPr>
              <a:t>thư mục đặc biệt /Shared/ chứa các layout hoặc partial view dùng chung.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98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tổng quan thư mục dự án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 mục </a:t>
            </a:r>
            <a:r>
              <a:rPr lang="en-US" b="1" smtClean="0"/>
              <a:t>wwwroot/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cs typeface="Arial" panose="020B0604020202020204" pitchFamily="34" charset="0"/>
              </a:rPr>
              <a:t>Thư mục chứa tài nguyên tĩnh (static files) như:</a:t>
            </a:r>
            <a:endParaRPr lang="en-US" smtClean="0">
              <a:cs typeface="Arial" panose="020B0604020202020204" pitchFamily="34" charset="0"/>
            </a:endParaRPr>
          </a:p>
          <a:p>
            <a:pPr lvl="1"/>
            <a:r>
              <a:rPr lang="vi-VN" smtClean="0">
                <a:cs typeface="Arial" panose="020B0604020202020204" pitchFamily="34" charset="0"/>
              </a:rPr>
              <a:t>CSS</a:t>
            </a:r>
            <a:endParaRPr lang="en-US" smtClean="0">
              <a:cs typeface="Arial" panose="020B0604020202020204" pitchFamily="34" charset="0"/>
            </a:endParaRPr>
          </a:p>
          <a:p>
            <a:pPr lvl="1"/>
            <a:r>
              <a:rPr lang="vi-VN" smtClean="0">
                <a:cs typeface="Arial" panose="020B0604020202020204" pitchFamily="34" charset="0"/>
              </a:rPr>
              <a:t>JS</a:t>
            </a:r>
            <a:endParaRPr lang="en-US" smtClean="0">
              <a:cs typeface="Arial" panose="020B0604020202020204" pitchFamily="34" charset="0"/>
            </a:endParaRPr>
          </a:p>
          <a:p>
            <a:pPr lvl="1"/>
            <a:r>
              <a:rPr lang="vi-VN" smtClean="0">
                <a:cs typeface="Arial" panose="020B0604020202020204" pitchFamily="34" charset="0"/>
              </a:rPr>
              <a:t>Hình ảnh</a:t>
            </a:r>
            <a:endParaRPr lang="en-US" smtClean="0">
              <a:cs typeface="Arial" panose="020B0604020202020204" pitchFamily="34" charset="0"/>
            </a:endParaRPr>
          </a:p>
          <a:p>
            <a:r>
              <a:rPr lang="vi-VN" smtClean="0">
                <a:cs typeface="Arial" panose="020B0604020202020204" pitchFamily="34" charset="0"/>
              </a:rPr>
              <a:t>Ví dụ: wwwroot/css/site.css, wwwroot/js/script.js</a:t>
            </a:r>
            <a:endParaRPr lang="en-US" smtClean="0">
              <a:cs typeface="Arial" panose="020B0604020202020204" pitchFamily="34" charset="0"/>
            </a:endParaRPr>
          </a:p>
          <a:p>
            <a:r>
              <a:rPr lang="vi-VN" smtClean="0">
                <a:cs typeface="Arial" panose="020B0604020202020204" pitchFamily="34" charset="0"/>
              </a:rPr>
              <a:t>Chỉ trong thư mục này, file tĩnh mới được truy cập từ trình duyệt.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2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tổng quan thư mục dự án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appsettings.json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cs typeface="Arial" panose="020B0604020202020204" pitchFamily="34" charset="0"/>
              </a:rPr>
              <a:t>Chứa cấu hình ứng dụng: kết nối CSDL, biến môi trường,...</a:t>
            </a:r>
            <a:endParaRPr lang="en-US" smtClean="0">
              <a:cs typeface="Arial" panose="020B0604020202020204" pitchFamily="34" charset="0"/>
            </a:endParaRPr>
          </a:p>
          <a:p>
            <a:r>
              <a:rPr lang="vi-VN" smtClean="0">
                <a:cs typeface="Arial" panose="020B0604020202020204" pitchFamily="34" charset="0"/>
              </a:rPr>
              <a:t>Tương tự như web.config cũ nhưng dạng JSON.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3528" y="4001294"/>
            <a:ext cx="11244944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"ConnectionStrings": </a:t>
            </a:r>
          </a:p>
          <a:p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"DefaultConnection": "Server=.;Database=SalesDb;Trusted_Connection=True;"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9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Giới thiệu tổng quan thư mục dự án</a:t>
            </a:r>
            <a: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n-US" smtClean="0"/>
              <a:t>Program.cs</a:t>
            </a: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>
                <a:cs typeface="Arial" panose="020B0604020202020204" pitchFamily="34" charset="0"/>
              </a:rPr>
              <a:t>Điểm khởi đầu của ứng dụng ASP.NET Core.</a:t>
            </a:r>
            <a:endParaRPr lang="en-US" smtClean="0">
              <a:cs typeface="Arial" panose="020B0604020202020204" pitchFamily="34" charset="0"/>
            </a:endParaRPr>
          </a:p>
          <a:p>
            <a:r>
              <a:rPr lang="vi-VN" smtClean="0">
                <a:cs typeface="Arial" panose="020B0604020202020204" pitchFamily="34" charset="0"/>
              </a:rPr>
              <a:t>Cấu hình middleware, định tuyến, service...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6171" y="3257568"/>
            <a:ext cx="10270671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 builder = WebApplication.CreateBuilder(args);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builder.Services.AddControllersWithViews();</a:t>
            </a:r>
          </a:p>
          <a:p>
            <a:endParaRPr 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var app = builder.Build();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app.MapControllerRoute(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name: "default",</a:t>
            </a: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    pattern: "{controller=Home}/{action=Index}/{id?}");</a:t>
            </a:r>
          </a:p>
          <a:p>
            <a:endParaRPr lang="en-US" b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app.Run();</a:t>
            </a:r>
            <a:endParaRPr 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4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Thiết lập môi trường 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Cài đặt và cấu hình đầy đủ các công cụ để lập trình với ASP.NET Core.</a:t>
            </a:r>
          </a:p>
          <a:p>
            <a:r>
              <a:rPr lang="en-US" smtClean="0"/>
              <a:t>Đảm bảo sẵn sàng tạo và chạy ứng dụng MVC đầu tiên.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9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Công cụ cần cài đặt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6327986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49286">
                  <a:extLst>
                    <a:ext uri="{9D8B030D-6E8A-4147-A177-3AD203B41FA5}">
                      <a16:colId xmlns:a16="http://schemas.microsoft.com/office/drawing/2014/main" val="4154463206"/>
                    </a:ext>
                  </a:extLst>
                </a:gridCol>
                <a:gridCol w="3875314">
                  <a:extLst>
                    <a:ext uri="{9D8B030D-6E8A-4147-A177-3AD203B41FA5}">
                      <a16:colId xmlns:a16="http://schemas.microsoft.com/office/drawing/2014/main" val="1433550895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34753297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Công cụ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Mục đích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Gợi ý phiên bản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9319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.NET SDK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Nền tảng để chạy ASP.NET 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/>
                        <a:t>&gt;= .NET 6 (ưu tiên .NET 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38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Visual Studio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Môi trường lập trình (IDE)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Visual Studio </a:t>
                      </a:r>
                      <a:r>
                        <a:rPr lang="en-US" b="1">
                          <a:solidFill>
                            <a:srgbClr val="FF0000"/>
                          </a:solidFill>
                        </a:rPr>
                        <a:t>2022</a:t>
                      </a:r>
                      <a:r>
                        <a:rPr lang="en-US"/>
                        <a:t> trở </a:t>
                      </a:r>
                      <a:r>
                        <a:rPr lang="en-US" smtClean="0"/>
                        <a:t>lên </a:t>
                      </a:r>
                      <a:r>
                        <a:rPr lang="en-US" b="1" smtClean="0">
                          <a:solidFill>
                            <a:srgbClr val="FF0000"/>
                          </a:solidFill>
                        </a:rPr>
                        <a:t>(Enterprise)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32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SQL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Cơ sở dữ liệu quan hệ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SQL Server </a:t>
                      </a:r>
                      <a:r>
                        <a:rPr lang="en-US" smtClean="0"/>
                        <a:t>2014/2019 Express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527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Quản lý SQL Server bằng giao diện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SQL Server Management Studio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021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72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Mục tiêu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Học viên nắm được tổng quan về lập trình web động.</a:t>
            </a:r>
            <a:endParaRPr lang="en-US" smtClean="0"/>
          </a:p>
          <a:p>
            <a:r>
              <a:rPr lang="vi-VN" smtClean="0"/>
              <a:t>Biết vai trò của ASP.NET Core trong phát triển web hiện đại.</a:t>
            </a:r>
            <a:endParaRPr lang="en-US" smtClean="0"/>
          </a:p>
          <a:p>
            <a:r>
              <a:rPr lang="vi-VN" smtClean="0"/>
              <a:t>Hiểu khái niệm và vai trò của mô hình MVC trong ASP.NET Core.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5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lệnh cơ bản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Kiểm tra phiên bản: 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--version</a:t>
            </a:r>
          </a:p>
          <a:p>
            <a:r>
              <a:rPr lang="en-US" smtClean="0"/>
              <a:t>Kiểm tra danh sách .Net SDK: 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--list-sdks</a:t>
            </a:r>
          </a:p>
          <a:p>
            <a:r>
              <a:rPr lang="en-US" smtClean="0"/>
              <a:t>Kiểm tra thông tin đầy đủ của .dotnet: 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dotnet --info</a:t>
            </a:r>
            <a:endParaRPr lang="en-US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9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tĩnh vs. Web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smtClean="0"/>
              <a:t>Web tĩnh</a:t>
            </a:r>
            <a:r>
              <a:rPr lang="vi-VN" smtClean="0"/>
              <a:t>:</a:t>
            </a:r>
          </a:p>
          <a:p>
            <a:pPr lvl="1"/>
            <a:r>
              <a:rPr lang="vi-VN" smtClean="0"/>
              <a:t>Chỉ gồm HTML/CSS.</a:t>
            </a:r>
          </a:p>
          <a:p>
            <a:pPr lvl="1"/>
            <a:r>
              <a:rPr lang="vi-VN" smtClean="0"/>
              <a:t>Không thay đổi nội dung theo người dùng.</a:t>
            </a:r>
          </a:p>
          <a:p>
            <a:pPr lvl="1"/>
            <a:r>
              <a:rPr lang="vi-VN" smtClean="0"/>
              <a:t>Ví dụ: Trang thông tin giới thiệu đơn giản.</a:t>
            </a:r>
          </a:p>
          <a:p>
            <a:r>
              <a:rPr lang="vi-VN" b="1" smtClean="0"/>
              <a:t>Web động</a:t>
            </a:r>
            <a:r>
              <a:rPr lang="vi-VN" smtClean="0"/>
              <a:t>:</a:t>
            </a:r>
          </a:p>
          <a:p>
            <a:pPr lvl="1"/>
            <a:r>
              <a:rPr lang="vi-VN" smtClean="0"/>
              <a:t>Dữ liệu và nội dung có thể thay đổi.</a:t>
            </a:r>
          </a:p>
          <a:p>
            <a:pPr lvl="1"/>
            <a:r>
              <a:rPr lang="vi-VN" smtClean="0"/>
              <a:t>Kết nối đến cơ sở dữ liệu (Database).</a:t>
            </a:r>
          </a:p>
          <a:p>
            <a:pPr lvl="1"/>
            <a:r>
              <a:rPr lang="vi-VN" smtClean="0"/>
              <a:t>Có chức năng như đăng nhập, mua hàng, quản lý người dùng</a:t>
            </a:r>
            <a:r>
              <a:rPr lang="en-US" smtClean="0"/>
              <a:t>…</a:t>
            </a:r>
            <a:endParaRPr lang="vi-VN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Kiến trúc Web hiện đại – Frontend vs Backend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Frontend:</a:t>
            </a:r>
            <a:endParaRPr lang="en-US" smtClean="0"/>
          </a:p>
          <a:p>
            <a:pPr lvl="1"/>
            <a:r>
              <a:rPr lang="vi-VN" smtClean="0"/>
              <a:t>Giao diện người dùng (UI): HTML, CSS, JavaScript.</a:t>
            </a:r>
            <a:endParaRPr lang="en-US" smtClean="0"/>
          </a:p>
          <a:p>
            <a:pPr lvl="1"/>
            <a:r>
              <a:rPr lang="vi-VN" smtClean="0"/>
              <a:t>Hiển thị thông tin và tương tác với người dùng.</a:t>
            </a:r>
            <a:endParaRPr lang="en-US" smtClean="0"/>
          </a:p>
          <a:p>
            <a:r>
              <a:rPr lang="vi-VN" smtClean="0"/>
              <a:t>Backend:</a:t>
            </a:r>
            <a:endParaRPr lang="en-US" smtClean="0"/>
          </a:p>
          <a:p>
            <a:pPr lvl="1"/>
            <a:r>
              <a:rPr lang="vi-VN" smtClean="0"/>
              <a:t>Xử lý logic nghiệp vụ, giao tiếp với Database.</a:t>
            </a:r>
            <a:endParaRPr lang="en-US" smtClean="0"/>
          </a:p>
          <a:p>
            <a:pPr lvl="1"/>
            <a:r>
              <a:rPr lang="vi-VN" smtClean="0"/>
              <a:t>Viết bằng các công nghệ như: ASP.NET Core, Node.js, Django,...</a:t>
            </a:r>
            <a:endParaRPr lang="en-US" smtClean="0"/>
          </a:p>
          <a:p>
            <a:pPr lvl="1"/>
            <a:r>
              <a:rPr lang="vi-VN" smtClean="0"/>
              <a:t>CSDL (Database):Lưu trữ dữ liệu: người dùng, sản phẩm, đơn hàng, v.v.</a:t>
            </a:r>
            <a:endParaRPr lang="en-US" smtClean="0"/>
          </a:p>
          <a:p>
            <a:pPr marL="0" indent="0">
              <a:buNone/>
            </a:pPr>
            <a:r>
              <a:rPr lang="en-US" smtClean="0">
                <a:solidFill>
                  <a:srgbClr val="FF0000"/>
                </a:solidFill>
              </a:rPr>
              <a:t>Frontend ↔ Backend ↔ Database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2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Core là gì?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Nền tảng open-source của Microsoft.</a:t>
            </a:r>
            <a:endParaRPr lang="en-US" smtClean="0"/>
          </a:p>
          <a:p>
            <a:r>
              <a:rPr lang="vi-VN" smtClean="0"/>
              <a:t>Hỗ trợ đa nền tảng: Windows, Linux, macOS.</a:t>
            </a:r>
            <a:endParaRPr lang="en-US" smtClean="0"/>
          </a:p>
          <a:p>
            <a:r>
              <a:rPr lang="vi-VN" smtClean="0"/>
              <a:t>Hiệu suất cao, hỗ trợ kiến trúc hiện đại như REST API, MVC.</a:t>
            </a:r>
            <a:endParaRPr lang="en-US" smtClean="0"/>
          </a:p>
          <a:p>
            <a:r>
              <a:rPr lang="vi-VN" smtClean="0"/>
              <a:t>Có thể xây dựng: Web App, Web API, gRPC, Blazor,...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7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ASP.NET Core là gì?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 với ASP.NET cũ: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47765"/>
              </p:ext>
            </p:extLst>
          </p:nvPr>
        </p:nvGraphicFramePr>
        <p:xfrm>
          <a:off x="838200" y="3269774"/>
          <a:ext cx="10515600" cy="14630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67081391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66371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ASP.NET Framework (cũ)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ASP.NET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585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Chạy trên Windows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Đa nền tảng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2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Khá nặng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/>
                        <a:t>Nhẹ, nhanh hơn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408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Không hỗ trợ SPA tốt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Hỗ trợ Razor Pages, Web API, SPA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32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4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Mô hình MVC là gì?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mtClean="0">
                <a:solidFill>
                  <a:srgbClr val="FF0000"/>
                </a:solidFill>
              </a:rPr>
              <a:t>MVC = Model – View – Controller</a:t>
            </a:r>
            <a:endParaRPr lang="en-US" smtClean="0">
              <a:solidFill>
                <a:srgbClr val="FF0000"/>
              </a:solidFill>
            </a:endParaRPr>
          </a:p>
          <a:p>
            <a:r>
              <a:rPr lang="vi-VN" smtClean="0"/>
              <a:t>Model:</a:t>
            </a:r>
            <a:endParaRPr lang="en-US" smtClean="0"/>
          </a:p>
          <a:p>
            <a:pPr lvl="1"/>
            <a:r>
              <a:rPr lang="vi-VN" smtClean="0"/>
              <a:t>Đại diện cho dữ liệu &amp; nghiệp vụ.</a:t>
            </a:r>
            <a:endParaRPr lang="en-US" smtClean="0"/>
          </a:p>
          <a:p>
            <a:pPr lvl="1"/>
            <a:r>
              <a:rPr lang="vi-VN" smtClean="0"/>
              <a:t>Ví dụ: lớp Product, Order.</a:t>
            </a:r>
            <a:endParaRPr lang="en-US" smtClean="0"/>
          </a:p>
          <a:p>
            <a:r>
              <a:rPr lang="vi-VN" smtClean="0"/>
              <a:t>View:</a:t>
            </a:r>
            <a:endParaRPr lang="en-US" smtClean="0"/>
          </a:p>
          <a:p>
            <a:pPr lvl="1"/>
            <a:r>
              <a:rPr lang="vi-VN" smtClean="0"/>
              <a:t>Giao diện hiển thị HTML cho người dùng.</a:t>
            </a:r>
            <a:endParaRPr lang="en-US" smtClean="0"/>
          </a:p>
          <a:p>
            <a:pPr lvl="1"/>
            <a:r>
              <a:rPr lang="vi-VN" smtClean="0"/>
              <a:t>Viết bằng Razor (có thể dùng Bootstrap để làm đẹp).</a:t>
            </a:r>
            <a:endParaRPr lang="en-US" smtClean="0"/>
          </a:p>
          <a:p>
            <a:r>
              <a:rPr lang="vi-VN" smtClean="0"/>
              <a:t>Controller:</a:t>
            </a:r>
            <a:endParaRPr lang="en-US" smtClean="0"/>
          </a:p>
          <a:p>
            <a:pPr lvl="1"/>
            <a:r>
              <a:rPr lang="vi-VN" smtClean="0"/>
              <a:t>Trung gian giữa View và Model.</a:t>
            </a:r>
            <a:endParaRPr lang="en-US" smtClean="0"/>
          </a:p>
          <a:p>
            <a:pPr lvl="1"/>
            <a:r>
              <a:rPr lang="vi-VN" smtClean="0"/>
              <a:t>Xử lý request, gọi model, trả về view phù hợp.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9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Mô hình MVC là gì?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Luồng xử lý MVC:</a:t>
            </a:r>
          </a:p>
          <a:p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Người dùng gõ URL → Gửi Request đến Controller.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Controller xử lý logic, gọi Model nếu cần.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Controller trả về View → Trình duyệt hiển thị cho người dùng.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Ví dụ thực tế</a:t>
            </a:r>
            <a:r>
              <a:rPr lang="en-US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gười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dùng truy cập /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Product/List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: ProductController → Action List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Lấy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danh sách sản phẩm từ </a:t>
            </a:r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vi-VN" smtClean="0">
                <a:latin typeface="Arial" panose="020B0604020202020204" pitchFamily="34" charset="0"/>
                <a:cs typeface="Arial" panose="020B0604020202020204" pitchFamily="34" charset="0"/>
              </a:rPr>
              <a:t>Hiển </a:t>
            </a:r>
            <a:r>
              <a:rPr lang="vi-VN">
                <a:latin typeface="Arial" panose="020B0604020202020204" pitchFamily="34" charset="0"/>
                <a:cs typeface="Arial" panose="020B0604020202020204" pitchFamily="34" charset="0"/>
              </a:rPr>
              <a:t>thị ra View List.cshtml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47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Cấu trúc dự án ASP.NET Core MVC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985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Office Theme</vt:lpstr>
      <vt:lpstr>Giới thiệu tổng quan</vt:lpstr>
      <vt:lpstr>Mục tiêu</vt:lpstr>
      <vt:lpstr>Web tĩnh vs. Web động</vt:lpstr>
      <vt:lpstr>Kiến trúc Web hiện đại – Frontend vs Backend</vt:lpstr>
      <vt:lpstr>ASP.NET Core là gì?</vt:lpstr>
      <vt:lpstr>ASP.NET Core là gì?</vt:lpstr>
      <vt:lpstr>Mô hình MVC là gì?</vt:lpstr>
      <vt:lpstr>Mô hình MVC là gì?</vt:lpstr>
      <vt:lpstr>Cấu trúc dự án ASP.NET Core MVC</vt:lpstr>
      <vt:lpstr>Mục tiêu</vt:lpstr>
      <vt:lpstr>Giới thiệu tổng quan thư mục dự án Thư mục Controllers/</vt:lpstr>
      <vt:lpstr>Giới thiệu tổng quan thư mục dự án Thư mục Models/</vt:lpstr>
      <vt:lpstr>Giới thiệu tổng quan thư mục dự án Thư mục Views/</vt:lpstr>
      <vt:lpstr>Giới thiệu tổng quan thư mục dự án Thư mục wwwroot/</vt:lpstr>
      <vt:lpstr>Giới thiệu tổng quan thư mục dự án File appsettings.json</vt:lpstr>
      <vt:lpstr>Giới thiệu tổng quan thư mục dự án File Program.cs</vt:lpstr>
      <vt:lpstr>Thiết lập môi trường </vt:lpstr>
      <vt:lpstr>Mục tiêu</vt:lpstr>
      <vt:lpstr>Công cụ cần cài đặt</vt:lpstr>
      <vt:lpstr>Một số lệnh cơ bản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tổng quan</dc:title>
  <dc:creator>ASUS</dc:creator>
  <cp:lastModifiedBy>ASUS</cp:lastModifiedBy>
  <cp:revision>22</cp:revision>
  <dcterms:created xsi:type="dcterms:W3CDTF">2025-07-21T02:27:26Z</dcterms:created>
  <dcterms:modified xsi:type="dcterms:W3CDTF">2025-07-21T06:42:41Z</dcterms:modified>
</cp:coreProperties>
</file>