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70" r:id="rId11"/>
    <p:sldId id="265" r:id="rId12"/>
    <p:sldId id="267" r:id="rId13"/>
    <p:sldId id="269" r:id="rId14"/>
    <p:sldId id="272" r:id="rId15"/>
    <p:sldId id="274" r:id="rId16"/>
    <p:sldId id="273" r:id="rId17"/>
    <p:sldId id="277" r:id="rId18"/>
    <p:sldId id="278" r:id="rId19"/>
    <p:sldId id="280" r:id="rId20"/>
    <p:sldId id="279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1657" autoAdjust="0"/>
  </p:normalViewPr>
  <p:slideViewPr>
    <p:cSldViewPr snapToGrid="0">
      <p:cViewPr varScale="1">
        <p:scale>
          <a:sx n="73" d="100"/>
          <a:sy n="73" d="100"/>
        </p:scale>
        <p:origin x="7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2949C-FE7B-4E27-A44B-9562D8F4322A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FE419-EFEE-4F5B-9124-F62DFAB7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Server=.\SQLEXPRESS;Database=SalesDb;Trusted_Connection=True;Encrypt=True;TrustServerCertificate=True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FE419-EFEE-4F5B-9124-F62DFAB77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0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51D3-C97C-C4AE-7E85-865609CD5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ptos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C4307-2960-CF00-41D3-12ED86CC0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ptos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0C58C-5519-9560-65D9-3424E3E1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B10D-3AEC-8D4E-9987-FAB5AE113806}" type="datetimeFigureOut">
              <a:t>7/30/2025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7D09B-BB84-244E-C8BB-97AC55AD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37ADC-D1F1-1006-6B27-889CF983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C03-873A-8A4D-A36C-5FF4157696F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3868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BD2D-117C-00F2-7B3C-EFCB5DC4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FAD54-3F89-1C05-9473-3F3F669CD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20AF5-AEBF-452C-FF5B-1FF88151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B10D-3AEC-8D4E-9987-FAB5AE113806}" type="datetimeFigureOut">
              <a:t>7/30/2025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F9BD5-6E32-D4E1-1180-03F8E25B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4DEFC-1E76-EB8B-7921-8D6FF5A9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C03-873A-8A4D-A36C-5FF4157696F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3298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81C591-B0B4-E98E-E581-DFD43AEA5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21558-9A5B-C8E7-EC2E-969AF98CC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90099-3F06-1F5E-98F9-DD2D469A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B10D-3AEC-8D4E-9987-FAB5AE113806}" type="datetimeFigureOut">
              <a:t>7/30/2025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2227-0F72-15B8-A9E7-5C1A778F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5B037-9EC1-439C-C93A-6ADD2500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C03-873A-8A4D-A36C-5FF4157696F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6402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4A78-3DE4-317C-210B-870EFD4B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55036-C0D6-94AB-D10F-FB81C86C1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6616-1C0D-E057-B487-195948AA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B10D-3AEC-8D4E-9987-FAB5AE113806}" type="datetimeFigureOut">
              <a:t>7/30/2025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6330D-F3A0-7F35-9A54-C97A90F6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CF85-5EAC-84D2-77AA-2D294DA2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C03-873A-8A4D-A36C-5FF4157696F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0974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F417-9E5A-B312-8AA0-D43C8E9C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787C5-55FC-762A-F40E-1FF06840B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AEC7-70C6-75D3-204C-ACFF2E93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B10D-3AEC-8D4E-9987-FAB5AE113806}" type="datetimeFigureOut">
              <a:t>7/30/2025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FB9E8-6FC3-A292-7E88-EFA99201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9B047-D63C-9F57-C1C2-3A5AB054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C03-873A-8A4D-A36C-5FF4157696F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161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DD94-3386-9F1F-1B24-5F25E7C0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1E7E-D890-8776-4E80-6BAFFCA40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AE5A6-6361-4210-C057-53E215B7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645B3-6A1C-CB4C-9330-5E26BC92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B10D-3AEC-8D4E-9987-FAB5AE113806}" type="datetimeFigureOut">
              <a:t>7/30/2025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07558-4397-2801-8E5D-7D727CCE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A104E-8EF8-EC4C-F2E2-980E6318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C03-873A-8A4D-A36C-5FF4157696F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3805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1D9F-0247-CE53-E337-56D13279D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8CF35-1591-FE41-94A6-4714FDF42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7FCA7-7043-2B41-43AD-C67441DC2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C736F-C7A9-B438-DDC7-B121CC0C6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8DB53-2866-853F-1308-C424D1289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36E24-7CF1-9A2C-DC6C-B2583B8C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B10D-3AEC-8D4E-9987-FAB5AE113806}" type="datetimeFigureOut">
              <a:t>7/30/2025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F1469-9A1F-976F-080A-5CECF774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3749-D3A6-16F7-0F73-4E3195FD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C03-873A-8A4D-A36C-5FF4157696F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6257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FDF3-55D2-4BC2-455E-33451CA5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08FDD-74F9-56DF-5754-7EC9B91F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B10D-3AEC-8D4E-9987-FAB5AE113806}" type="datetimeFigureOut">
              <a:t>7/30/2025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17584-5583-990A-60EC-2C17426B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4240-2C50-6B8D-C639-3B903AB6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C03-873A-8A4D-A36C-5FF4157696F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336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779CA-5486-289F-EEC7-26FDB9FC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B10D-3AEC-8D4E-9987-FAB5AE113806}" type="datetimeFigureOut">
              <a:t>7/30/2025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1D0AD-11AF-EE4D-E518-87066AEE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10BCB-5D74-DEA6-B0D1-AD66AE51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C03-873A-8A4D-A36C-5FF4157696F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0128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3785-E19F-C353-32BD-658B505C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A721E-7C60-CEC4-EBAF-AB8C40CC7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090BB-F888-3E7B-4349-ACABF851A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01FFC-4C43-224D-1495-103747D1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B10D-3AEC-8D4E-9987-FAB5AE113806}" type="datetimeFigureOut">
              <a:t>7/30/2025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6CCF-E939-AEF9-6C2E-416FB34C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8BCBB-4446-B7E2-6AD3-53CD9B74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C03-873A-8A4D-A36C-5FF4157696F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5796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1559-7438-A898-9148-21A8C55A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0859E-BC19-D7D0-EEB9-D376DC562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5682C-927A-4ECF-7E98-108CA2CA4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6D969-76F3-3861-2607-A8606239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B10D-3AEC-8D4E-9987-FAB5AE113806}" type="datetimeFigureOut">
              <a:t>7/30/2025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E5F33-8B29-3398-55F4-228EDCE9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80208-8E38-6C15-082B-B30E3414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9C03-873A-8A4D-A36C-5FF4157696F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7328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F129A-6F64-BA44-8851-8376C35F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D494C-A5C9-484E-D7EE-DC9E4C37D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E7710-655A-CCD0-94DA-45EB522F0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B10D-3AEC-8D4E-9987-FAB5AE113806}" type="datetimeFigureOut">
              <a:t>7/30/2025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294FA-FE51-D3EB-7256-C3D569AB9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ACB17-CBE9-BE9E-B733-63DA4B5E7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39C03-873A-8A4D-A36C-5FF4157696F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4575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7596-4451-BAAF-2BFE-0D9768E40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>
                <a:latin typeface="Aptos" panose="020B0004020202020204" pitchFamily="34" charset="0"/>
              </a:rPr>
              <a:t>Làm việc với Cơ sở dữ liệu và Entity Framework Core</a:t>
            </a:r>
            <a:endParaRPr lang="en-VN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E3449-4E35-3F4F-BAAD-CBC3719F3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Giảng viên: Nguyễn Dũng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482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5CE6-83B3-9D73-C741-0610DF07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Quy trình làm việc với Code First</a:t>
            </a:r>
            <a:br>
              <a:rPr lang="en-US"/>
            </a:br>
            <a:r>
              <a:rPr lang="en-US" sz="4000">
                <a:solidFill>
                  <a:srgbClr val="FF0000"/>
                </a:solidFill>
              </a:rPr>
              <a:t>Tạo các lớp model</a:t>
            </a:r>
            <a:endParaRPr lang="en-VN" sz="400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46970-8783-889A-02C4-B86AE501D18E}"/>
              </a:ext>
            </a:extLst>
          </p:cNvPr>
          <p:cNvSpPr txBox="1"/>
          <p:nvPr/>
        </p:nvSpPr>
        <p:spPr>
          <a:xfrm>
            <a:off x="328913" y="2404293"/>
            <a:ext cx="60960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VN">
                <a:latin typeface="Aptos" panose="020B0004020202020204" pitchFamily="34" charset="0"/>
              </a:rPr>
              <a:t>public class Category</a:t>
            </a:r>
          </a:p>
          <a:p>
            <a:r>
              <a:rPr lang="en-VN">
                <a:latin typeface="Aptos" panose="020B0004020202020204" pitchFamily="34" charset="0"/>
              </a:rPr>
              <a:t>{</a:t>
            </a:r>
          </a:p>
          <a:p>
            <a:r>
              <a:rPr lang="en-VN">
                <a:latin typeface="Aptos" panose="020B0004020202020204" pitchFamily="34" charset="0"/>
              </a:rPr>
              <a:t>    public int Id { get; set; }</a:t>
            </a:r>
          </a:p>
          <a:p>
            <a:r>
              <a:rPr lang="en-VN">
                <a:latin typeface="Aptos" panose="020B0004020202020204" pitchFamily="34" charset="0"/>
              </a:rPr>
              <a:t>    public string Name { get; set; }</a:t>
            </a:r>
          </a:p>
          <a:p>
            <a:endParaRPr lang="en-VN">
              <a:latin typeface="Aptos" panose="020B0004020202020204" pitchFamily="34" charset="0"/>
            </a:endParaRPr>
          </a:p>
          <a:p>
            <a:r>
              <a:rPr lang="en-VN">
                <a:latin typeface="Aptos" panose="020B0004020202020204" pitchFamily="34" charset="0"/>
              </a:rPr>
              <a:t>    // Navigation property: 1 Category có nhiều Products</a:t>
            </a:r>
          </a:p>
          <a:p>
            <a:r>
              <a:rPr lang="en-VN">
                <a:latin typeface="Aptos" panose="020B0004020202020204" pitchFamily="34" charset="0"/>
              </a:rPr>
              <a:t>    public ICollection&lt;Product&gt; Products { get; set; }</a:t>
            </a:r>
          </a:p>
          <a:p>
            <a:r>
              <a:rPr lang="en-VN">
                <a:latin typeface="Aptos" panose="020B0004020202020204" pitchFamily="34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79125-0B5B-07E4-58A2-CFCA793213AE}"/>
              </a:ext>
            </a:extLst>
          </p:cNvPr>
          <p:cNvSpPr txBox="1"/>
          <p:nvPr/>
        </p:nvSpPr>
        <p:spPr>
          <a:xfrm>
            <a:off x="7216677" y="1850295"/>
            <a:ext cx="424226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VN">
                <a:latin typeface="Aptos" panose="020B0004020202020204" pitchFamily="34" charset="0"/>
              </a:rPr>
              <a:t>public class Product</a:t>
            </a:r>
          </a:p>
          <a:p>
            <a:r>
              <a:rPr lang="en-VN">
                <a:latin typeface="Aptos" panose="020B0004020202020204" pitchFamily="34" charset="0"/>
              </a:rPr>
              <a:t>{</a:t>
            </a:r>
          </a:p>
          <a:p>
            <a:r>
              <a:rPr lang="en-VN">
                <a:latin typeface="Aptos" panose="020B0004020202020204" pitchFamily="34" charset="0"/>
              </a:rPr>
              <a:t>    public int Id { get; set; }</a:t>
            </a:r>
          </a:p>
          <a:p>
            <a:r>
              <a:rPr lang="en-VN">
                <a:latin typeface="Aptos" panose="020B0004020202020204" pitchFamily="34" charset="0"/>
              </a:rPr>
              <a:t>    public string Name { get; set; }</a:t>
            </a:r>
          </a:p>
          <a:p>
            <a:r>
              <a:rPr lang="en-VN">
                <a:latin typeface="Aptos" panose="020B0004020202020204" pitchFamily="34" charset="0"/>
              </a:rPr>
              <a:t>    public decimal Price { get; set; }</a:t>
            </a:r>
          </a:p>
          <a:p>
            <a:endParaRPr lang="en-VN">
              <a:latin typeface="Aptos" panose="020B0004020202020204" pitchFamily="34" charset="0"/>
            </a:endParaRPr>
          </a:p>
          <a:p>
            <a:r>
              <a:rPr lang="en-VN">
                <a:latin typeface="Aptos" panose="020B0004020202020204" pitchFamily="34" charset="0"/>
              </a:rPr>
              <a:t>    // Foreign Key</a:t>
            </a:r>
          </a:p>
          <a:p>
            <a:r>
              <a:rPr lang="en-VN">
                <a:latin typeface="Aptos" panose="020B0004020202020204" pitchFamily="34" charset="0"/>
              </a:rPr>
              <a:t>    public int CategoryId { get; set; }</a:t>
            </a:r>
          </a:p>
          <a:p>
            <a:endParaRPr lang="en-VN">
              <a:latin typeface="Aptos" panose="020B0004020202020204" pitchFamily="34" charset="0"/>
            </a:endParaRPr>
          </a:p>
          <a:p>
            <a:r>
              <a:rPr lang="en-VN">
                <a:latin typeface="Aptos" panose="020B0004020202020204" pitchFamily="34" charset="0"/>
              </a:rPr>
              <a:t>    // Navigation property</a:t>
            </a:r>
          </a:p>
          <a:p>
            <a:r>
              <a:rPr lang="en-VN">
                <a:latin typeface="Aptos" panose="020B0004020202020204" pitchFamily="34" charset="0"/>
              </a:rPr>
              <a:t>    public Category Category { get; set; }</a:t>
            </a:r>
          </a:p>
          <a:p>
            <a:r>
              <a:rPr lang="en-VN">
                <a:latin typeface="Aptos" panose="020B00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54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D46970-8783-889A-02C4-B86AE501D18E}"/>
              </a:ext>
            </a:extLst>
          </p:cNvPr>
          <p:cNvSpPr txBox="1"/>
          <p:nvPr/>
        </p:nvSpPr>
        <p:spPr>
          <a:xfrm>
            <a:off x="262359" y="2503850"/>
            <a:ext cx="11667281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latin typeface="Aptos" panose="020B0004020202020204" pitchFamily="34" charset="0"/>
              </a:rPr>
              <a:t>using Microsoft.EntityFrameworkCore;</a:t>
            </a:r>
          </a:p>
          <a:p>
            <a:endParaRPr lang="en-US" sz="2000">
              <a:latin typeface="Aptos" panose="020B0004020202020204" pitchFamily="34" charset="0"/>
            </a:endParaRPr>
          </a:p>
          <a:p>
            <a:r>
              <a:rPr lang="en-US" sz="2000">
                <a:latin typeface="Aptos" panose="020B0004020202020204" pitchFamily="34" charset="0"/>
              </a:rPr>
              <a:t>public class AppDbContext : DbContext</a:t>
            </a:r>
          </a:p>
          <a:p>
            <a:r>
              <a:rPr lang="en-US" sz="2000">
                <a:latin typeface="Aptos" panose="020B0004020202020204" pitchFamily="34" charset="0"/>
              </a:rPr>
              <a:t>{</a:t>
            </a:r>
          </a:p>
          <a:p>
            <a:r>
              <a:rPr lang="en-US" sz="2000">
                <a:latin typeface="Aptos" panose="020B0004020202020204" pitchFamily="34" charset="0"/>
              </a:rPr>
              <a:t>    </a:t>
            </a:r>
            <a:r>
              <a:rPr lang="en-US" sz="2000">
                <a:solidFill>
                  <a:srgbClr val="FF0000"/>
                </a:solidFill>
                <a:latin typeface="Aptos" panose="020B0004020202020204" pitchFamily="34" charset="0"/>
              </a:rPr>
              <a:t>public AppDbContext(DbContextOptions&lt;AppDbContext&gt; options) : base(options) { }</a:t>
            </a:r>
          </a:p>
          <a:p>
            <a:r>
              <a:rPr lang="en-US" sz="2000">
                <a:latin typeface="Aptos" panose="020B0004020202020204" pitchFamily="34" charset="0"/>
              </a:rPr>
              <a:t>    public DbSet&lt;Category&gt; Categories { get; set; }</a:t>
            </a:r>
          </a:p>
          <a:p>
            <a:r>
              <a:rPr lang="en-US" sz="2000">
                <a:latin typeface="Aptos" panose="020B0004020202020204" pitchFamily="34" charset="0"/>
              </a:rPr>
              <a:t>    public DbSet&lt;Product&gt; Products { get; set; }</a:t>
            </a:r>
          </a:p>
          <a:p>
            <a:r>
              <a:rPr lang="en-US" sz="2000">
                <a:latin typeface="Aptos" panose="020B0004020202020204" pitchFamily="34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45CE6-83B3-9D73-C741-0610DF07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Quy trình làm việc với Code First</a:t>
            </a:r>
            <a:br>
              <a:rPr lang="en-US"/>
            </a:br>
            <a:r>
              <a:rPr lang="en-US" sz="4000">
                <a:solidFill>
                  <a:srgbClr val="FF0000"/>
                </a:solidFill>
              </a:rPr>
              <a:t>Tạo lớp DbContext</a:t>
            </a:r>
            <a:endParaRPr lang="en-VN" sz="4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1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5CE6-83B3-9D73-C741-0610DF07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Quy trình làm việc với Code First</a:t>
            </a:r>
            <a:br>
              <a:rPr lang="en-US"/>
            </a:br>
            <a:r>
              <a:rPr lang="en-US" sz="4000">
                <a:solidFill>
                  <a:srgbClr val="FF0000"/>
                </a:solidFill>
              </a:rPr>
              <a:t>Cấu hình chuỗi kết nối trong appsettings.json</a:t>
            </a:r>
            <a:endParaRPr lang="en-VN" sz="400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F1774-6049-DF46-86CB-754E27186742}"/>
              </a:ext>
            </a:extLst>
          </p:cNvPr>
          <p:cNvSpPr txBox="1"/>
          <p:nvPr/>
        </p:nvSpPr>
        <p:spPr>
          <a:xfrm>
            <a:off x="254643" y="2551837"/>
            <a:ext cx="11620982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VN" sz="2000">
                <a:latin typeface="Aptos" panose="020B0004020202020204" pitchFamily="34" charset="0"/>
              </a:rPr>
              <a:t>{</a:t>
            </a:r>
          </a:p>
          <a:p>
            <a:r>
              <a:rPr lang="en-VN" sz="2000">
                <a:latin typeface="Aptos" panose="020B0004020202020204" pitchFamily="34" charset="0"/>
              </a:rPr>
              <a:t>  "ConnectionStrings": </a:t>
            </a:r>
            <a:endParaRPr lang="en-US" sz="2000">
              <a:latin typeface="Aptos" panose="020B0004020202020204" pitchFamily="34" charset="0"/>
            </a:endParaRPr>
          </a:p>
          <a:p>
            <a:r>
              <a:rPr lang="en-US" sz="2000">
                <a:latin typeface="Aptos" panose="020B0004020202020204" pitchFamily="34" charset="0"/>
              </a:rPr>
              <a:t>  </a:t>
            </a:r>
            <a:r>
              <a:rPr lang="en-VN" sz="2000">
                <a:latin typeface="Aptos" panose="020B0004020202020204" pitchFamily="34" charset="0"/>
              </a:rPr>
              <a:t>{</a:t>
            </a:r>
          </a:p>
          <a:p>
            <a:r>
              <a:rPr lang="en-VN" sz="2000">
                <a:latin typeface="Aptos" panose="020B0004020202020204" pitchFamily="34" charset="0"/>
              </a:rPr>
              <a:t>    "DefaultConnection":</a:t>
            </a:r>
            <a:r>
              <a:rPr lang="en-US" sz="2000">
                <a:latin typeface="Aptos" panose="020B0004020202020204" pitchFamily="34" charset="0"/>
              </a:rPr>
              <a:t> </a:t>
            </a:r>
            <a:r>
              <a:rPr lang="en-VN" sz="2000">
                <a:latin typeface="Aptos" panose="020B0004020202020204" pitchFamily="34" charset="0"/>
              </a:rPr>
              <a:t>"</a:t>
            </a:r>
            <a:r>
              <a:rPr lang="en-VN" sz="2000">
                <a:solidFill>
                  <a:srgbClr val="FF0000"/>
                </a:solidFill>
                <a:latin typeface="Aptos" panose="020B0004020202020204" pitchFamily="34" charset="0"/>
              </a:rPr>
              <a:t>Server=.;</a:t>
            </a:r>
            <a:r>
              <a:rPr lang="en-US" sz="2000">
                <a:solidFill>
                  <a:srgbClr val="FF0000"/>
                </a:solidFill>
                <a:latin typeface="Aptos" panose="020B0004020202020204" pitchFamily="34" charset="0"/>
              </a:rPr>
              <a:t> </a:t>
            </a:r>
            <a:r>
              <a:rPr lang="en-VN" sz="2000">
                <a:solidFill>
                  <a:srgbClr val="FF0000"/>
                </a:solidFill>
                <a:latin typeface="Aptos" panose="020B0004020202020204" pitchFamily="34" charset="0"/>
              </a:rPr>
              <a:t>Database=SalesDb;</a:t>
            </a:r>
            <a:r>
              <a:rPr lang="en-US" sz="2000">
                <a:solidFill>
                  <a:srgbClr val="FF0000"/>
                </a:solidFill>
                <a:latin typeface="Aptos" panose="020B0004020202020204" pitchFamily="34" charset="0"/>
              </a:rPr>
              <a:t> </a:t>
            </a:r>
            <a:r>
              <a:rPr lang="en-VN" sz="2000">
                <a:solidFill>
                  <a:srgbClr val="FF0000"/>
                </a:solidFill>
                <a:latin typeface="Aptos" panose="020B0004020202020204" pitchFamily="34" charset="0"/>
              </a:rPr>
              <a:t>Trusted_Connection=True;</a:t>
            </a:r>
            <a:r>
              <a:rPr lang="en-VN" sz="2000">
                <a:latin typeface="Aptos" panose="020B0004020202020204" pitchFamily="34" charset="0"/>
              </a:rPr>
              <a:t>"</a:t>
            </a:r>
          </a:p>
          <a:p>
            <a:r>
              <a:rPr lang="en-VN" sz="2000">
                <a:latin typeface="Aptos" panose="020B0004020202020204" pitchFamily="34" charset="0"/>
              </a:rPr>
              <a:t>  }</a:t>
            </a:r>
          </a:p>
          <a:p>
            <a:r>
              <a:rPr lang="en-VN" sz="2000">
                <a:latin typeface="Aptos" panose="020B00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011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5CE6-83B3-9D73-C741-0610DF07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140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Quy trình làm việc với Code First</a:t>
            </a:r>
            <a:br>
              <a:rPr lang="en-US"/>
            </a:br>
            <a:r>
              <a:rPr lang="en-US" sz="4000">
                <a:solidFill>
                  <a:srgbClr val="FF0000"/>
                </a:solidFill>
              </a:rPr>
              <a:t>Cấu hình EF Core trong Program.cs</a:t>
            </a:r>
            <a:endParaRPr lang="en-VN" sz="400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F1774-6049-DF46-86CB-754E27186742}"/>
              </a:ext>
            </a:extLst>
          </p:cNvPr>
          <p:cNvSpPr txBox="1"/>
          <p:nvPr/>
        </p:nvSpPr>
        <p:spPr>
          <a:xfrm>
            <a:off x="312516" y="1454703"/>
            <a:ext cx="11609407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using Microsoft.EntityFrameworkCore;</a:t>
            </a:r>
          </a:p>
          <a:p>
            <a:r>
              <a:rPr lang="en-US">
                <a:latin typeface="Aptos" panose="020B0004020202020204" pitchFamily="34" charset="0"/>
              </a:rPr>
              <a:t>using Microsoft.Extensions.DependencyInjection;</a:t>
            </a:r>
          </a:p>
          <a:p>
            <a:endParaRPr lang="en-US">
              <a:latin typeface="Aptos" panose="020B0004020202020204" pitchFamily="34" charset="0"/>
            </a:endParaRPr>
          </a:p>
          <a:p>
            <a:r>
              <a:rPr lang="en-US">
                <a:latin typeface="Aptos" panose="020B0004020202020204" pitchFamily="34" charset="0"/>
              </a:rPr>
              <a:t>var builder = WebApplication.CreateBuilder(args);</a:t>
            </a:r>
          </a:p>
          <a:p>
            <a:endParaRPr lang="en-US">
              <a:latin typeface="Aptos" panose="020B0004020202020204" pitchFamily="34" charset="0"/>
            </a:endParaRPr>
          </a:p>
          <a:p>
            <a:r>
              <a:rPr lang="en-US">
                <a:solidFill>
                  <a:srgbClr val="FF0000"/>
                </a:solidFill>
                <a:latin typeface="Aptos" panose="020B0004020202020204" pitchFamily="34" charset="0"/>
              </a:rPr>
              <a:t>// Đăng ký DbContext</a:t>
            </a:r>
          </a:p>
          <a:p>
            <a:r>
              <a:rPr lang="en-US">
                <a:solidFill>
                  <a:srgbClr val="FF0000"/>
                </a:solidFill>
                <a:latin typeface="Aptos" panose="020B0004020202020204" pitchFamily="34" charset="0"/>
              </a:rPr>
              <a:t>builder.Services.AddDbContext&lt;AppDbContext&gt;(options =&gt;</a:t>
            </a:r>
          </a:p>
          <a:p>
            <a:r>
              <a:rPr lang="en-US">
                <a:solidFill>
                  <a:srgbClr val="FF0000"/>
                </a:solidFill>
                <a:latin typeface="Aptos" panose="020B0004020202020204" pitchFamily="34" charset="0"/>
              </a:rPr>
              <a:t>    options.UseSqlServer(builder.Configuration.GetConnectionString("DefaultConnection")));</a:t>
            </a:r>
          </a:p>
          <a:p>
            <a:endParaRPr lang="en-US">
              <a:latin typeface="Aptos" panose="020B0004020202020204" pitchFamily="34" charset="0"/>
            </a:endParaRPr>
          </a:p>
          <a:p>
            <a:r>
              <a:rPr lang="en-US">
                <a:latin typeface="Aptos" panose="020B0004020202020204" pitchFamily="34" charset="0"/>
              </a:rPr>
              <a:t>builder.Services.AddControllersWithViews();</a:t>
            </a:r>
          </a:p>
          <a:p>
            <a:r>
              <a:rPr lang="en-US">
                <a:latin typeface="Aptos" panose="020B0004020202020204" pitchFamily="34" charset="0"/>
              </a:rPr>
              <a:t>var app = builder.Build();</a:t>
            </a:r>
          </a:p>
          <a:p>
            <a:endParaRPr lang="en-US">
              <a:latin typeface="Aptos" panose="020B0004020202020204" pitchFamily="34" charset="0"/>
            </a:endParaRPr>
          </a:p>
          <a:p>
            <a:r>
              <a:rPr lang="en-US">
                <a:latin typeface="Aptos" panose="020B0004020202020204" pitchFamily="34" charset="0"/>
              </a:rPr>
              <a:t>// Routing mặc định</a:t>
            </a:r>
          </a:p>
          <a:p>
            <a:r>
              <a:rPr lang="en-US">
                <a:latin typeface="Aptos" panose="020B0004020202020204" pitchFamily="34" charset="0"/>
              </a:rPr>
              <a:t>app.MapControllerRoute(</a:t>
            </a:r>
          </a:p>
          <a:p>
            <a:r>
              <a:rPr lang="en-US">
                <a:latin typeface="Aptos" panose="020B0004020202020204" pitchFamily="34" charset="0"/>
              </a:rPr>
              <a:t>    name: "default",</a:t>
            </a:r>
          </a:p>
          <a:p>
            <a:r>
              <a:rPr lang="en-US">
                <a:latin typeface="Aptos" panose="020B0004020202020204" pitchFamily="34" charset="0"/>
              </a:rPr>
              <a:t>    pattern: "{controller=Home}/{action=Index}/{id?}");</a:t>
            </a:r>
          </a:p>
          <a:p>
            <a:endParaRPr lang="en-US">
              <a:latin typeface="Aptos" panose="020B0004020202020204" pitchFamily="34" charset="0"/>
            </a:endParaRPr>
          </a:p>
          <a:p>
            <a:r>
              <a:rPr lang="en-US">
                <a:latin typeface="Aptos" panose="020B0004020202020204" pitchFamily="34" charset="0"/>
              </a:rPr>
              <a:t>app.Run();</a:t>
            </a:r>
          </a:p>
        </p:txBody>
      </p:sp>
    </p:spTree>
    <p:extLst>
      <p:ext uri="{BB962C8B-B14F-4D97-AF65-F5344CB8AC3E}">
        <p14:creationId xmlns:p14="http://schemas.microsoft.com/office/powerpoint/2010/main" val="20244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5CE6-83B3-9D73-C741-0610DF07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Quy trình làm việc với Code First</a:t>
            </a:r>
            <a:br>
              <a:rPr lang="en-US"/>
            </a:br>
            <a:r>
              <a:rPr lang="en-US" sz="4000">
                <a:solidFill>
                  <a:srgbClr val="FF0000"/>
                </a:solidFill>
              </a:rPr>
              <a:t>Tạo Migration và cập nhật database</a:t>
            </a:r>
            <a:endParaRPr lang="en-VN" sz="400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8D11-3CC7-2E6E-AF79-909E6AEB5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Trong </a:t>
            </a:r>
            <a:r>
              <a:rPr lang="en-US" b="1"/>
              <a:t>Package Manager Console</a:t>
            </a:r>
            <a:r>
              <a:rPr lang="en-US"/>
              <a:t>, chạy: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Sau khi chạy thành công, mở </a:t>
            </a:r>
            <a:r>
              <a:rPr lang="en-US" b="1"/>
              <a:t>SQL Server Management Studio (SSMS)</a:t>
            </a:r>
            <a:r>
              <a:rPr lang="en-US"/>
              <a:t> → kiểm tra có database tên SalesDb và 2 bảng Products, Categories.</a:t>
            </a:r>
          </a:p>
          <a:p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2E99D-BB43-315C-8B34-D64F46D07E00}"/>
              </a:ext>
            </a:extLst>
          </p:cNvPr>
          <p:cNvSpPr txBox="1"/>
          <p:nvPr/>
        </p:nvSpPr>
        <p:spPr>
          <a:xfrm>
            <a:off x="2220685" y="2782669"/>
            <a:ext cx="7814566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VN" sz="3200">
                <a:solidFill>
                  <a:srgbClr val="FF0000"/>
                </a:solidFill>
                <a:latin typeface="Aptos" panose="020B0004020202020204" pitchFamily="34" charset="0"/>
              </a:rPr>
              <a:t>Add-Migration InitialCreate</a:t>
            </a:r>
          </a:p>
          <a:p>
            <a:r>
              <a:rPr lang="en-VN" sz="3200">
                <a:solidFill>
                  <a:srgbClr val="FF0000"/>
                </a:solidFill>
                <a:latin typeface="Aptos" panose="020B0004020202020204" pitchFamily="34" charset="0"/>
              </a:rPr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1538715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5CE6-83B3-9D73-C741-0610DF07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Quy trình làm việc với Code First</a:t>
            </a:r>
            <a:br>
              <a:rPr lang="en-US"/>
            </a:br>
            <a:r>
              <a:rPr lang="en-US" sz="4000">
                <a:solidFill>
                  <a:srgbClr val="FF0000"/>
                </a:solidFill>
              </a:rPr>
              <a:t>Thêm dữ liệu mẫu trong Program.cs (Seed)</a:t>
            </a:r>
            <a:endParaRPr lang="en-VN" sz="400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2E99D-BB43-315C-8B34-D64F46D07E00}"/>
              </a:ext>
            </a:extLst>
          </p:cNvPr>
          <p:cNvSpPr txBox="1"/>
          <p:nvPr/>
        </p:nvSpPr>
        <p:spPr>
          <a:xfrm>
            <a:off x="407043" y="1690688"/>
            <a:ext cx="11377914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latin typeface="Aptos" panose="020B0004020202020204" pitchFamily="34" charset="0"/>
              </a:rPr>
              <a:t>using (var scope = app.Services.CreateScope())</a:t>
            </a:r>
          </a:p>
          <a:p>
            <a:r>
              <a:rPr lang="en-US" sz="2000">
                <a:latin typeface="Aptos" panose="020B0004020202020204" pitchFamily="34" charset="0"/>
              </a:rPr>
              <a:t>{</a:t>
            </a:r>
          </a:p>
          <a:p>
            <a:r>
              <a:rPr lang="en-US" sz="2000">
                <a:latin typeface="Aptos" panose="020B0004020202020204" pitchFamily="34" charset="0"/>
              </a:rPr>
              <a:t>    var context = scope.ServiceProvider.GetRequiredService&lt;AppDbContext&gt;();</a:t>
            </a:r>
          </a:p>
          <a:p>
            <a:endParaRPr lang="en-US" sz="2000">
              <a:latin typeface="Aptos" panose="020B0004020202020204" pitchFamily="34" charset="0"/>
            </a:endParaRPr>
          </a:p>
          <a:p>
            <a:r>
              <a:rPr lang="en-US" sz="2000">
                <a:latin typeface="Aptos" panose="020B0004020202020204" pitchFamily="34" charset="0"/>
              </a:rPr>
              <a:t>    if (!context.Categories.Any())</a:t>
            </a:r>
          </a:p>
          <a:p>
            <a:r>
              <a:rPr lang="en-US" sz="2000">
                <a:latin typeface="Aptos" panose="020B0004020202020204" pitchFamily="34" charset="0"/>
              </a:rPr>
              <a:t>    {</a:t>
            </a:r>
          </a:p>
          <a:p>
            <a:r>
              <a:rPr lang="en-US" sz="2000">
                <a:latin typeface="Aptos" panose="020B0004020202020204" pitchFamily="34" charset="0"/>
              </a:rPr>
              <a:t>        var cat = new Category { Name = "Điện thoại" };</a:t>
            </a:r>
          </a:p>
          <a:p>
            <a:r>
              <a:rPr lang="en-US" sz="2000">
                <a:latin typeface="Aptos" panose="020B0004020202020204" pitchFamily="34" charset="0"/>
              </a:rPr>
              <a:t>        context.Categories.Add(cat);</a:t>
            </a:r>
          </a:p>
          <a:p>
            <a:r>
              <a:rPr lang="en-US" sz="2000">
                <a:latin typeface="Aptos" panose="020B0004020202020204" pitchFamily="34" charset="0"/>
              </a:rPr>
              <a:t>        context.Products.Add(new Product { Name = "iPhone 14", Price = 20000000, Category = cat });</a:t>
            </a:r>
          </a:p>
          <a:p>
            <a:r>
              <a:rPr lang="en-US" sz="2000">
                <a:latin typeface="Aptos" panose="020B0004020202020204" pitchFamily="34" charset="0"/>
              </a:rPr>
              <a:t>        context.SaveChanges();</a:t>
            </a:r>
          </a:p>
          <a:p>
            <a:r>
              <a:rPr lang="en-US" sz="2000">
                <a:latin typeface="Aptos" panose="020B0004020202020204" pitchFamily="34" charset="0"/>
              </a:rPr>
              <a:t>    }</a:t>
            </a:r>
          </a:p>
          <a:p>
            <a:r>
              <a:rPr lang="en-US" sz="2000">
                <a:latin typeface="Aptos" panose="020B00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7702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E951-316E-1ACA-A0C6-78A9B356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 quy trình Code First với Product &amp; Category</a:t>
            </a:r>
            <a:endParaRPr lang="en-V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444BC8-BA40-FBC1-D039-D64BF8087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753496"/>
              </p:ext>
            </p:extLst>
          </p:nvPr>
        </p:nvGraphicFramePr>
        <p:xfrm>
          <a:off x="838200" y="2538254"/>
          <a:ext cx="10515600" cy="3657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55471">
                  <a:extLst>
                    <a:ext uri="{9D8B030D-6E8A-4147-A177-3AD203B41FA5}">
                      <a16:colId xmlns:a16="http://schemas.microsoft.com/office/drawing/2014/main" val="3468529230"/>
                    </a:ext>
                  </a:extLst>
                </a:gridCol>
                <a:gridCol w="8460129">
                  <a:extLst>
                    <a:ext uri="{9D8B030D-6E8A-4147-A177-3AD203B41FA5}">
                      <a16:colId xmlns:a16="http://schemas.microsoft.com/office/drawing/2014/main" val="4275891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vi-VN" sz="2400" b="1">
                          <a:latin typeface="Aptos" panose="020B0004020202020204" pitchFamily="34" charset="0"/>
                        </a:rPr>
                        <a:t>Bước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Aptos" panose="020B0004020202020204" pitchFamily="34" charset="0"/>
                        </a:rPr>
                        <a:t>Mô tả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544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VN" sz="2400"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ptos" panose="020B0004020202020204" pitchFamily="34" charset="0"/>
                        </a:rPr>
                        <a:t>Tạo class Product &amp; Category có quan hệ 1-n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24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VN" sz="2400"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ptos" panose="020B0004020202020204" pitchFamily="34" charset="0"/>
                        </a:rPr>
                        <a:t>Tạo AppDbContext và ánh xạ DbSet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590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VN" sz="2400"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ptos" panose="020B0004020202020204" pitchFamily="34" charset="0"/>
                        </a:rPr>
                        <a:t>Cấu hình chuỗi kết nối trong appsettings.json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109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VN" sz="2400"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ptos" panose="020B0004020202020204" pitchFamily="34" charset="0"/>
                        </a:rPr>
                        <a:t>Cấu hình dịch vụ trong Program.cs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10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VN" sz="2400"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ptos" panose="020B0004020202020204" pitchFamily="34" charset="0"/>
                        </a:rPr>
                        <a:t>Cài EF Core qua NuGet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875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VN" sz="2400"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ptos" panose="020B0004020202020204" pitchFamily="34" charset="0"/>
                        </a:rPr>
                        <a:t>Tạo migration và cập nhật database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981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VN" sz="2400"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ptos" panose="020B0004020202020204" pitchFamily="34" charset="0"/>
                        </a:rPr>
                        <a:t>(Tuỳ chọn) Thêm dữ liệu mẫu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260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338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3A2A-92B7-E6CF-3EF7-A36D8DEF0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CategoryController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44867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03E4-F968-78F3-6ED3-F6F500A2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CategoryController</a:t>
            </a:r>
            <a:br>
              <a:rPr lang="en-US"/>
            </a:br>
            <a:r>
              <a:rPr lang="en-US" sz="4000">
                <a:solidFill>
                  <a:srgbClr val="FF0000"/>
                </a:solidFill>
              </a:rPr>
              <a:t>Action Index</a:t>
            </a:r>
            <a:endParaRPr lang="en-VN" sz="400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A888-57EE-8087-48B3-F2F2604E4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88428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using Microsoft.AspNetCore.Mvc;</a:t>
            </a:r>
          </a:p>
          <a:p>
            <a:pPr marL="0" indent="0">
              <a:buNone/>
            </a:pPr>
            <a:r>
              <a:rPr lang="en-US"/>
              <a:t>using Microsoft.EntityFrameworkCore;</a:t>
            </a:r>
          </a:p>
          <a:p>
            <a:pPr marL="0" indent="0">
              <a:buNone/>
            </a:pPr>
            <a:r>
              <a:rPr lang="en-US"/>
              <a:t>public class CategoryController : Controller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    private readonly AppDbContext _context;</a:t>
            </a:r>
          </a:p>
          <a:p>
            <a:pPr marL="0" indent="0">
              <a:buNone/>
            </a:pPr>
            <a:r>
              <a:rPr lang="en-US"/>
              <a:t>    public CategoryController(AppDbContext context)</a:t>
            </a:r>
          </a:p>
          <a:p>
            <a:pPr marL="0" indent="0">
              <a:buNone/>
            </a:pPr>
            <a:r>
              <a:rPr lang="en-US"/>
              <a:t>    {</a:t>
            </a:r>
          </a:p>
          <a:p>
            <a:pPr marL="0" indent="0">
              <a:buNone/>
            </a:pPr>
            <a:r>
              <a:rPr lang="en-US"/>
              <a:t>        _context = context;</a:t>
            </a:r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>
                <a:solidFill>
                  <a:srgbClr val="FF0000"/>
                </a:solidFill>
              </a:rPr>
              <a:t>public IActionResult Index()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       var categories = _context.Categories.Include(c =&gt; c.Products).ToList();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       return View(categories);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9532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03E4-F968-78F3-6ED3-F6F500A2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CategoryController</a:t>
            </a:r>
            <a:br>
              <a:rPr lang="en-US"/>
            </a:br>
            <a:r>
              <a:rPr lang="en-US" sz="4000">
                <a:solidFill>
                  <a:srgbClr val="FF0000"/>
                </a:solidFill>
              </a:rPr>
              <a:t>View Index.cshtml</a:t>
            </a:r>
            <a:endParaRPr lang="en-VN" sz="400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A888-57EE-8087-48B3-F2F2604E4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88428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vi-VN"/>
              <a:t>@model List&lt;Category&gt;</a:t>
            </a:r>
          </a:p>
          <a:p>
            <a:pPr marL="0" indent="0">
              <a:buNone/>
            </a:pPr>
            <a:r>
              <a:rPr lang="vi-VN"/>
              <a:t>&lt;h2&gt;Danh sách loại sản phẩm&lt;/h2&gt;</a:t>
            </a:r>
          </a:p>
          <a:p>
            <a:pPr marL="0" indent="0">
              <a:buNone/>
            </a:pPr>
            <a:r>
              <a:rPr lang="vi-VN"/>
              <a:t>&lt;table class="table table-bordered"&gt;</a:t>
            </a:r>
          </a:p>
          <a:p>
            <a:pPr marL="0" indent="0">
              <a:buNone/>
            </a:pPr>
            <a:r>
              <a:rPr lang="vi-VN"/>
              <a:t>    &lt;thead&gt;</a:t>
            </a:r>
          </a:p>
          <a:p>
            <a:pPr marL="0" indent="0">
              <a:buNone/>
            </a:pPr>
            <a:r>
              <a:rPr lang="vi-VN"/>
              <a:t>        &lt;tr&gt;</a:t>
            </a:r>
          </a:p>
          <a:p>
            <a:pPr marL="0" indent="0">
              <a:buNone/>
            </a:pPr>
            <a:r>
              <a:rPr lang="vi-VN"/>
              <a:t>            &lt;th&gt;Tên loại&lt;/th&gt; &lt;th&gt;Số lượng sản phẩm&lt;/th&gt;</a:t>
            </a:r>
          </a:p>
          <a:p>
            <a:pPr marL="0" indent="0">
              <a:buNone/>
            </a:pPr>
            <a:r>
              <a:rPr lang="vi-VN"/>
              <a:t>        &lt;/tr&gt;</a:t>
            </a:r>
          </a:p>
          <a:p>
            <a:pPr marL="0" indent="0">
              <a:buNone/>
            </a:pPr>
            <a:r>
              <a:rPr lang="vi-VN"/>
              <a:t>    &lt;/thead&gt;</a:t>
            </a:r>
          </a:p>
          <a:p>
            <a:pPr marL="0" indent="0">
              <a:buNone/>
            </a:pPr>
            <a:r>
              <a:rPr lang="vi-VN"/>
              <a:t>    &lt;tbody&gt;</a:t>
            </a:r>
          </a:p>
          <a:p>
            <a:pPr marL="0" indent="0">
              <a:buNone/>
            </a:pPr>
            <a:r>
              <a:rPr lang="vi-VN"/>
              <a:t>        @foreach (var item in Model)</a:t>
            </a:r>
          </a:p>
          <a:p>
            <a:pPr marL="0" indent="0">
              <a:buNone/>
            </a:pPr>
            <a:r>
              <a:rPr lang="vi-VN"/>
              <a:t>        {</a:t>
            </a:r>
          </a:p>
          <a:p>
            <a:pPr marL="0" indent="0">
              <a:buNone/>
            </a:pPr>
            <a:r>
              <a:rPr lang="vi-VN"/>
              <a:t>            &lt;tr&gt;</a:t>
            </a:r>
          </a:p>
          <a:p>
            <a:pPr marL="0" indent="0">
              <a:buNone/>
            </a:pPr>
            <a:r>
              <a:rPr lang="vi-VN"/>
              <a:t>                &lt;td&gt;@item.Name&lt;/td&gt; &lt;td&gt;@(item.Products?.Count ?? 0)&lt;/td&gt;</a:t>
            </a:r>
          </a:p>
          <a:p>
            <a:pPr marL="0" indent="0">
              <a:buNone/>
            </a:pPr>
            <a:r>
              <a:rPr lang="vi-VN"/>
              <a:t>            &lt;/tr&gt;</a:t>
            </a:r>
          </a:p>
          <a:p>
            <a:pPr marL="0" indent="0">
              <a:buNone/>
            </a:pPr>
            <a:r>
              <a:rPr lang="vi-VN"/>
              <a:t>        }</a:t>
            </a:r>
          </a:p>
          <a:p>
            <a:pPr marL="0" indent="0">
              <a:buNone/>
            </a:pPr>
            <a:r>
              <a:rPr lang="vi-VN"/>
              <a:t>    &lt;/tbody&gt;</a:t>
            </a:r>
          </a:p>
          <a:p>
            <a:pPr marL="0" indent="0">
              <a:buNone/>
            </a:pPr>
            <a:r>
              <a:rPr lang="vi-VN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83570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8DC7-85F3-689B-702B-2AE723A0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Mục tiêu buổi học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E475-B458-B820-2A94-BC6DA09BB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Hiểu mô hình </a:t>
            </a:r>
            <a:r>
              <a:rPr lang="en-US" b="1"/>
              <a:t>Code First</a:t>
            </a:r>
            <a:r>
              <a:rPr lang="en-US"/>
              <a:t> trong Entity Framework Core.</a:t>
            </a:r>
          </a:p>
          <a:p>
            <a:r>
              <a:rPr lang="en-US"/>
              <a:t>Biết cách tạo Model, DbContext, migration và kết nối SQL Server.</a:t>
            </a:r>
          </a:p>
          <a:p>
            <a:r>
              <a:rPr lang="en-US"/>
              <a:t>Tạo bảng Category và Product, thiết lập mối quan hệ One-to-Many.</a:t>
            </a:r>
          </a:p>
          <a:p>
            <a:r>
              <a:rPr lang="en-US"/>
              <a:t>Hiển thị danh sách dữ liệu từ database lên View.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415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B5E2-01FF-D3B3-4DA1-8F4DF48B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CategoryController</a:t>
            </a:r>
            <a:br>
              <a:rPr lang="en-US"/>
            </a:br>
            <a:r>
              <a:rPr lang="en-VN" sz="4000">
                <a:solidFill>
                  <a:srgbClr val="FF0000"/>
                </a:solidFill>
              </a:rPr>
              <a:t>Create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24C0-A3F9-4254-D2C7-A288F1FB0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4514" cy="409342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/>
              <a:t>// GET: Category/Create</a:t>
            </a:r>
          </a:p>
          <a:p>
            <a:pPr marL="0" indent="0">
              <a:buNone/>
            </a:pPr>
            <a:r>
              <a:rPr lang="en-US"/>
              <a:t>public IActionResult Create()</a:t>
            </a:r>
          </a:p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        return View();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B8DE4-5DCF-ACD1-E210-D66DDE11B8F3}"/>
              </a:ext>
            </a:extLst>
          </p:cNvPr>
          <p:cNvSpPr txBox="1"/>
          <p:nvPr/>
        </p:nvSpPr>
        <p:spPr>
          <a:xfrm>
            <a:off x="6259288" y="1825625"/>
            <a:ext cx="5396418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VN" sz="2000"/>
              <a:t>// POST: Category/Create</a:t>
            </a:r>
          </a:p>
          <a:p>
            <a:r>
              <a:rPr lang="en-VN" sz="2000"/>
              <a:t>[HttpPost]</a:t>
            </a:r>
          </a:p>
          <a:p>
            <a:r>
              <a:rPr lang="en-VN" sz="2000"/>
              <a:t>[ValidateAntiForgeryToken]</a:t>
            </a:r>
          </a:p>
          <a:p>
            <a:r>
              <a:rPr lang="en-VN" sz="2000"/>
              <a:t>public IActionResult Create(Category category)</a:t>
            </a:r>
          </a:p>
          <a:p>
            <a:r>
              <a:rPr lang="en-VN" sz="2000"/>
              <a:t>    {</a:t>
            </a:r>
          </a:p>
          <a:p>
            <a:r>
              <a:rPr lang="en-VN" sz="2000"/>
              <a:t>        if (ModelState.IsValid)</a:t>
            </a:r>
          </a:p>
          <a:p>
            <a:r>
              <a:rPr lang="en-VN" sz="2000"/>
              <a:t>        {</a:t>
            </a:r>
          </a:p>
          <a:p>
            <a:r>
              <a:rPr lang="en-VN" sz="2000"/>
              <a:t>            _context.Categories.Add(category);</a:t>
            </a:r>
          </a:p>
          <a:p>
            <a:r>
              <a:rPr lang="en-VN" sz="2000"/>
              <a:t>            _context.SaveChanges();</a:t>
            </a:r>
          </a:p>
          <a:p>
            <a:r>
              <a:rPr lang="en-VN" sz="2000"/>
              <a:t>            return RedirectToAction(nameof(Index));</a:t>
            </a:r>
          </a:p>
          <a:p>
            <a:r>
              <a:rPr lang="en-VN" sz="2000"/>
              <a:t>        }</a:t>
            </a:r>
          </a:p>
          <a:p>
            <a:r>
              <a:rPr lang="en-VN" sz="2000"/>
              <a:t>        return View(category);</a:t>
            </a:r>
          </a:p>
          <a:p>
            <a:r>
              <a:rPr lang="en-VN" sz="200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17573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62950-04FD-BD17-DE60-F044C6FF83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5686" y="127453"/>
            <a:ext cx="11734800" cy="6030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@model Category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@{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ViewData["Title"] = "Thêm loại sản phẩm";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&lt;h2&gt;@ViewData["Title"]&lt;/h2&gt;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&lt;div class="row"&gt;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&lt;div class="col-md-6"&gt;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    &lt;form asp-action="Create"&gt;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        &lt;div class="form-group mb-3"&gt;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            &lt;label asp-for="Name" class="form-label"&gt;&lt;/label&gt;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            &lt;input asp-for="Name" class="form-control" /&gt;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            &lt;span asp-validation-for="Name" class="text-danger"&gt;&lt;/span&gt;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        &lt;/div&gt;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        &lt;button type="submit" class="btn btn-primary"&gt;Lưu&lt;/button&gt;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        &lt;a asp-action="Index" class="btn btn-secondary"&gt;Quay lại&lt;/a&gt;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    &lt;/form&gt;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&lt;/div&gt;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&lt;/div&gt;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@section Scripts {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@{await Html.RenderPartialAsync("_ValidationScriptsPartial");}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806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8F9A-3EB7-D6D3-1AEC-67977F44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CategoryController</a:t>
            </a:r>
            <a:br>
              <a:rPr lang="en-US" b="1"/>
            </a:br>
            <a:r>
              <a:rPr lang="en-VN" sz="4000" b="1">
                <a:solidFill>
                  <a:srgbClr val="FF0000"/>
                </a:solidFill>
              </a:rPr>
              <a:t>Edit Category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A6CFA-746B-D57D-0650-0D14F72AAE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ptos" panose="020B0004020202020204" pitchFamily="34" charset="0"/>
              </a:rPr>
              <a:t>// GET: Category/Edit/5</a:t>
            </a:r>
          </a:p>
          <a:p>
            <a:pPr marL="0" indent="0">
              <a:buNone/>
            </a:pPr>
            <a:r>
              <a:rPr lang="en-US">
                <a:latin typeface="Aptos" panose="020B0004020202020204" pitchFamily="34" charset="0"/>
              </a:rPr>
              <a:t>    public IActionResult Edit(int id)</a:t>
            </a:r>
          </a:p>
          <a:p>
            <a:pPr marL="0" indent="0">
              <a:buNone/>
            </a:pPr>
            <a:r>
              <a:rPr lang="en-US">
                <a:latin typeface="Aptos" panose="020B0004020202020204" pitchFamily="34" charset="0"/>
              </a:rPr>
              <a:t>    {</a:t>
            </a:r>
          </a:p>
          <a:p>
            <a:pPr marL="0" indent="0">
              <a:buNone/>
            </a:pPr>
            <a:r>
              <a:rPr lang="en-US">
                <a:latin typeface="Aptos" panose="020B0004020202020204" pitchFamily="34" charset="0"/>
              </a:rPr>
              <a:t>        var category = _context.Categories.Find(id);</a:t>
            </a:r>
          </a:p>
          <a:p>
            <a:pPr marL="0" indent="0">
              <a:buNone/>
            </a:pPr>
            <a:r>
              <a:rPr lang="en-US">
                <a:latin typeface="Aptos" panose="020B0004020202020204" pitchFamily="34" charset="0"/>
              </a:rPr>
              <a:t>        if (category == null)</a:t>
            </a:r>
          </a:p>
          <a:p>
            <a:pPr marL="0" indent="0">
              <a:buNone/>
            </a:pPr>
            <a:r>
              <a:rPr lang="en-US">
                <a:latin typeface="Aptos" panose="020B0004020202020204" pitchFamily="34" charset="0"/>
              </a:rPr>
              <a:t>            return NotFound();</a:t>
            </a:r>
          </a:p>
          <a:p>
            <a:pPr marL="0" indent="0">
              <a:buNone/>
            </a:pPr>
            <a:r>
              <a:rPr lang="en-US">
                <a:latin typeface="Aptos" panose="020B0004020202020204" pitchFamily="34" charset="0"/>
              </a:rPr>
              <a:t>        return View(category);</a:t>
            </a:r>
          </a:p>
          <a:p>
            <a:pPr marL="0" indent="0">
              <a:buNone/>
            </a:pPr>
            <a:r>
              <a:rPr lang="en-US">
                <a:latin typeface="Aptos" panose="020B0004020202020204" pitchFamily="34" charset="0"/>
              </a:rPr>
              <a:t>    }</a:t>
            </a:r>
          </a:p>
          <a:p>
            <a:pPr marL="0" indent="0">
              <a:buNone/>
            </a:pPr>
            <a:endParaRPr lang="en-US">
              <a:latin typeface="Aptos" panose="020B00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78E032-F0A1-5938-85ED-F8A3D96CB0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ptos" panose="020B0004020202020204" pitchFamily="34" charset="0"/>
              </a:rPr>
              <a:t>// POST: Category/Edit/5</a:t>
            </a:r>
          </a:p>
          <a:p>
            <a:pPr marL="0" indent="0">
              <a:buNone/>
            </a:pPr>
            <a:r>
              <a:rPr lang="en-US">
                <a:latin typeface="Aptos" panose="020B0004020202020204" pitchFamily="34" charset="0"/>
              </a:rPr>
              <a:t>    [HttpPost]</a:t>
            </a:r>
          </a:p>
          <a:p>
            <a:pPr marL="0" indent="0">
              <a:buNone/>
            </a:pPr>
            <a:r>
              <a:rPr lang="en-US">
                <a:latin typeface="Aptos" panose="020B0004020202020204" pitchFamily="34" charset="0"/>
              </a:rPr>
              <a:t>    [ValidateAntiForgeryToken]</a:t>
            </a:r>
          </a:p>
          <a:p>
            <a:pPr marL="0" indent="0">
              <a:buNone/>
            </a:pPr>
            <a:r>
              <a:rPr lang="en-US">
                <a:latin typeface="Aptos" panose="020B0004020202020204" pitchFamily="34" charset="0"/>
              </a:rPr>
              <a:t>    public IActionResult Edit(Category category)</a:t>
            </a:r>
          </a:p>
          <a:p>
            <a:pPr marL="0" indent="0">
              <a:buNone/>
            </a:pPr>
            <a:r>
              <a:rPr lang="en-US">
                <a:latin typeface="Aptos" panose="020B0004020202020204" pitchFamily="34" charset="0"/>
              </a:rPr>
              <a:t>    {</a:t>
            </a:r>
          </a:p>
          <a:p>
            <a:pPr marL="0" indent="0">
              <a:buNone/>
            </a:pPr>
            <a:r>
              <a:rPr lang="en-US">
                <a:latin typeface="Aptos" panose="020B0004020202020204" pitchFamily="34" charset="0"/>
              </a:rPr>
              <a:t>        if (ModelState.IsValid)</a:t>
            </a:r>
          </a:p>
          <a:p>
            <a:pPr marL="0" indent="0">
              <a:buNone/>
            </a:pPr>
            <a:r>
              <a:rPr lang="en-US">
                <a:latin typeface="Aptos" panose="020B0004020202020204" pitchFamily="34" charset="0"/>
              </a:rPr>
              <a:t>        {</a:t>
            </a:r>
          </a:p>
          <a:p>
            <a:pPr marL="0" indent="0">
              <a:buNone/>
            </a:pPr>
            <a:r>
              <a:rPr lang="en-US">
                <a:latin typeface="Aptos" panose="020B0004020202020204" pitchFamily="34" charset="0"/>
              </a:rPr>
              <a:t>            _context.Update(category);</a:t>
            </a:r>
          </a:p>
          <a:p>
            <a:pPr marL="0" indent="0">
              <a:buNone/>
            </a:pPr>
            <a:r>
              <a:rPr lang="en-US">
                <a:latin typeface="Aptos" panose="020B0004020202020204" pitchFamily="34" charset="0"/>
              </a:rPr>
              <a:t>            _context.SaveChanges();</a:t>
            </a:r>
          </a:p>
          <a:p>
            <a:pPr marL="0" indent="0">
              <a:buNone/>
            </a:pPr>
            <a:r>
              <a:rPr lang="en-US">
                <a:latin typeface="Aptos" panose="020B0004020202020204" pitchFamily="34" charset="0"/>
              </a:rPr>
              <a:t>            return RedirectToAction(nameof(Index));</a:t>
            </a:r>
          </a:p>
          <a:p>
            <a:pPr marL="0" indent="0">
              <a:buNone/>
            </a:pPr>
            <a:r>
              <a:rPr lang="en-US">
                <a:latin typeface="Aptos" panose="020B0004020202020204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>
                <a:latin typeface="Aptos" panose="020B0004020202020204" pitchFamily="34" charset="0"/>
              </a:rPr>
              <a:t>        return View(category);</a:t>
            </a:r>
          </a:p>
          <a:p>
            <a:pPr marL="0" indent="0">
              <a:buNone/>
            </a:pPr>
            <a:r>
              <a:rPr lang="en-US">
                <a:latin typeface="Aptos" panose="020B0004020202020204" pitchFamily="34" charset="0"/>
              </a:rPr>
              <a:t>    }</a:t>
            </a:r>
            <a:endParaRPr lang="en-VN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516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8512A-3DA5-535C-4648-CDD6E01A0B7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6056" y="92597"/>
            <a:ext cx="11408229" cy="62850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@model Category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@{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ViewData["Title"] = "Chỉnh sửa loại sản phẩm";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&lt;h2&gt;@ViewData["Title"]&lt;/h2&gt;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&lt;div class="row"&gt;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&lt;div class="col-md-6"&gt;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    &lt;form asp-action="Edit"&gt;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        &lt;input type="hidden" asp-for="Id" /&gt;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        &lt;div class="form-group mb-3"&gt;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            &lt;label asp-for="Name" class="form-label"&gt;&lt;/label&gt;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            &lt;input asp-for="Name" class="form-control" /&gt;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            &lt;span asp-validation-for="Name" class="text-danger"&gt;&lt;/span&gt;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        &lt;/div&gt;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        &lt;button type="submit" class="btn btn-primary"&gt;Lưu thay đổi&lt;/button&gt;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        &lt;a asp-action="Index" class="btn btn-secondary"&gt;Quay lại&lt;/a&gt;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    &lt;/form&gt;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&lt;/div&gt;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&lt;/div&gt;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@section Scripts {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    @{await Html.RenderPartialAsync("_ValidationScriptsPartial");}</a:t>
            </a:r>
          </a:p>
          <a:p>
            <a:pPr marL="0" indent="0">
              <a:buNone/>
            </a:pPr>
            <a:r>
              <a:rPr lang="vi-VN" sz="1400">
                <a:latin typeface="Aptos" panose="020B00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6089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5653-6FD5-E705-BDE8-B49DC4B6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Aptos" panose="020B0004020202020204" pitchFamily="34" charset="0"/>
              </a:rPr>
              <a:t>CategoryController</a:t>
            </a:r>
            <a:br>
              <a:rPr lang="en-US" b="1">
                <a:latin typeface="Aptos" panose="020B0004020202020204" pitchFamily="34" charset="0"/>
              </a:rPr>
            </a:br>
            <a:r>
              <a:rPr lang="en-VN" sz="4000" b="1">
                <a:solidFill>
                  <a:srgbClr val="FF0000"/>
                </a:solidFill>
                <a:latin typeface="Aptos" panose="020B0004020202020204" pitchFamily="34" charset="0"/>
              </a:rPr>
              <a:t>Delete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8F40A-EBCF-8057-8D59-A1ED4C0B9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486" y="1825625"/>
            <a:ext cx="5780314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Aptos" panose="020B0004020202020204" pitchFamily="34" charset="0"/>
              </a:rPr>
              <a:t>// GET: Category/Delete/5</a:t>
            </a:r>
          </a:p>
          <a:p>
            <a:pPr marL="0" indent="0">
              <a:buNone/>
            </a:pPr>
            <a:r>
              <a:rPr lang="en-US" sz="2000">
                <a:latin typeface="Aptos" panose="020B0004020202020204" pitchFamily="34" charset="0"/>
              </a:rPr>
              <a:t>    public IActionResult Delete(int id)</a:t>
            </a:r>
          </a:p>
          <a:p>
            <a:pPr marL="0" indent="0">
              <a:buNone/>
            </a:pPr>
            <a:r>
              <a:rPr lang="en-US" sz="2000">
                <a:latin typeface="Aptos" panose="020B0004020202020204" pitchFamily="34" charset="0"/>
              </a:rPr>
              <a:t>    {</a:t>
            </a:r>
          </a:p>
          <a:p>
            <a:pPr marL="0" indent="0">
              <a:buNone/>
            </a:pPr>
            <a:r>
              <a:rPr lang="en-US" sz="2000">
                <a:latin typeface="Aptos" panose="020B0004020202020204" pitchFamily="34" charset="0"/>
              </a:rPr>
              <a:t>        var category = _context.Categories.Find(id);</a:t>
            </a:r>
          </a:p>
          <a:p>
            <a:pPr marL="0" indent="0">
              <a:buNone/>
            </a:pPr>
            <a:r>
              <a:rPr lang="en-US" sz="2000">
                <a:latin typeface="Aptos" panose="020B0004020202020204" pitchFamily="34" charset="0"/>
              </a:rPr>
              <a:t>        if (category == null)</a:t>
            </a:r>
          </a:p>
          <a:p>
            <a:pPr marL="0" indent="0">
              <a:buNone/>
            </a:pPr>
            <a:r>
              <a:rPr lang="en-US" sz="2000">
                <a:latin typeface="Aptos" panose="020B0004020202020204" pitchFamily="34" charset="0"/>
              </a:rPr>
              <a:t>            return NotFound();</a:t>
            </a:r>
          </a:p>
          <a:p>
            <a:pPr marL="0" indent="0">
              <a:buNone/>
            </a:pPr>
            <a:r>
              <a:rPr lang="en-US" sz="2000">
                <a:latin typeface="Aptos" panose="020B0004020202020204" pitchFamily="34" charset="0"/>
              </a:rPr>
              <a:t>        return View(category);</a:t>
            </a:r>
          </a:p>
          <a:p>
            <a:pPr marL="0" indent="0">
              <a:buNone/>
            </a:pPr>
            <a:r>
              <a:rPr lang="en-US" sz="2000">
                <a:latin typeface="Aptos" panose="020B0004020202020204" pitchFamily="34" charset="0"/>
              </a:rPr>
              <a:t>  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F6FAD-1732-C681-CA1F-8271DE177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80313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Aptos" panose="020B0004020202020204" pitchFamily="34" charset="0"/>
              </a:rPr>
              <a:t>    // POST: Category/DeleteConfirmed/5</a:t>
            </a:r>
          </a:p>
          <a:p>
            <a:pPr marL="0" indent="0">
              <a:buNone/>
            </a:pPr>
            <a:r>
              <a:rPr lang="en-US" sz="2000">
                <a:latin typeface="Aptos" panose="020B0004020202020204" pitchFamily="34" charset="0"/>
              </a:rPr>
              <a:t>    [HttpPost, ActionName("Delete")]</a:t>
            </a:r>
          </a:p>
          <a:p>
            <a:pPr marL="0" indent="0">
              <a:buNone/>
            </a:pPr>
            <a:r>
              <a:rPr lang="en-US" sz="2000">
                <a:latin typeface="Aptos" panose="020B0004020202020204" pitchFamily="34" charset="0"/>
              </a:rPr>
              <a:t>    [ValidateAntiForgeryToken]</a:t>
            </a:r>
          </a:p>
          <a:p>
            <a:pPr marL="0" indent="0">
              <a:buNone/>
            </a:pPr>
            <a:r>
              <a:rPr lang="en-US" sz="2000">
                <a:latin typeface="Aptos" panose="020B0004020202020204" pitchFamily="34" charset="0"/>
              </a:rPr>
              <a:t>    public IActionResult DeleteConfirmed(int id)</a:t>
            </a:r>
          </a:p>
          <a:p>
            <a:pPr marL="0" indent="0">
              <a:buNone/>
            </a:pPr>
            <a:r>
              <a:rPr lang="en-US" sz="2000">
                <a:latin typeface="Aptos" panose="020B0004020202020204" pitchFamily="34" charset="0"/>
              </a:rPr>
              <a:t>    {</a:t>
            </a:r>
          </a:p>
          <a:p>
            <a:pPr marL="0" indent="0">
              <a:buNone/>
            </a:pPr>
            <a:r>
              <a:rPr lang="en-US" sz="2000">
                <a:latin typeface="Aptos" panose="020B0004020202020204" pitchFamily="34" charset="0"/>
              </a:rPr>
              <a:t>        var category = _context.Categories.Find(id);</a:t>
            </a:r>
          </a:p>
          <a:p>
            <a:pPr marL="0" indent="0">
              <a:buNone/>
            </a:pPr>
            <a:r>
              <a:rPr lang="en-US" sz="2000">
                <a:latin typeface="Aptos" panose="020B0004020202020204" pitchFamily="34" charset="0"/>
              </a:rPr>
              <a:t>        _context.Categories.Remove(category);</a:t>
            </a:r>
          </a:p>
          <a:p>
            <a:pPr marL="0" indent="0">
              <a:buNone/>
            </a:pPr>
            <a:r>
              <a:rPr lang="en-US" sz="2000">
                <a:latin typeface="Aptos" panose="020B0004020202020204" pitchFamily="34" charset="0"/>
              </a:rPr>
              <a:t>        _context.SaveChanges();</a:t>
            </a:r>
          </a:p>
          <a:p>
            <a:pPr marL="0" indent="0">
              <a:buNone/>
            </a:pPr>
            <a:r>
              <a:rPr lang="en-US" sz="2000">
                <a:latin typeface="Aptos" panose="020B0004020202020204" pitchFamily="34" charset="0"/>
              </a:rPr>
              <a:t>        return RedirectToAction(nameof(Index));</a:t>
            </a:r>
          </a:p>
          <a:p>
            <a:pPr marL="0" indent="0">
              <a:buNone/>
            </a:pPr>
            <a:r>
              <a:rPr lang="en-US" sz="2000">
                <a:latin typeface="Aptos" panose="020B0004020202020204" pitchFamily="34" charset="0"/>
              </a:rPr>
              <a:t>    }</a:t>
            </a:r>
            <a:endParaRPr lang="en-VN" sz="200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VN" sz="200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671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4E30F3-E11B-9F88-2CCF-D71A24F310B7}"/>
              </a:ext>
            </a:extLst>
          </p:cNvPr>
          <p:cNvSpPr txBox="1"/>
          <p:nvPr/>
        </p:nvSpPr>
        <p:spPr>
          <a:xfrm>
            <a:off x="756557" y="117693"/>
            <a:ext cx="1067888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2400">
                <a:latin typeface="Aptos" panose="020B0004020202020204" pitchFamily="34" charset="0"/>
              </a:rPr>
              <a:t>@model Category</a:t>
            </a:r>
          </a:p>
          <a:p>
            <a:r>
              <a:rPr lang="en-VN" sz="2400">
                <a:latin typeface="Aptos" panose="020B0004020202020204" pitchFamily="34" charset="0"/>
              </a:rPr>
              <a:t>@{</a:t>
            </a:r>
          </a:p>
          <a:p>
            <a:r>
              <a:rPr lang="en-VN" sz="2400">
                <a:latin typeface="Aptos" panose="020B0004020202020204" pitchFamily="34" charset="0"/>
              </a:rPr>
              <a:t>    ViewData["Title"] = "Xóa loại sản phẩm";</a:t>
            </a:r>
          </a:p>
          <a:p>
            <a:r>
              <a:rPr lang="en-VN" sz="2400">
                <a:latin typeface="Aptos" panose="020B0004020202020204" pitchFamily="34" charset="0"/>
              </a:rPr>
              <a:t>}</a:t>
            </a:r>
          </a:p>
          <a:p>
            <a:r>
              <a:rPr lang="en-VN" sz="2400">
                <a:latin typeface="Aptos" panose="020B0004020202020204" pitchFamily="34" charset="0"/>
              </a:rPr>
              <a:t>&lt;h2&gt;@ViewData["Title"]&lt;/h2&gt;</a:t>
            </a:r>
          </a:p>
          <a:p>
            <a:r>
              <a:rPr lang="en-VN" sz="2400">
                <a:latin typeface="Aptos" panose="020B0004020202020204" pitchFamily="34" charset="0"/>
              </a:rPr>
              <a:t>&lt;h4&gt;Bạn có chắc chắn muốn xóa loại sau?&lt;/h4&gt;</a:t>
            </a:r>
          </a:p>
          <a:p>
            <a:r>
              <a:rPr lang="en-VN" sz="2400">
                <a:latin typeface="Aptos" panose="020B0004020202020204" pitchFamily="34" charset="0"/>
              </a:rPr>
              <a:t>&lt;hr /&gt;</a:t>
            </a:r>
          </a:p>
          <a:p>
            <a:r>
              <a:rPr lang="en-VN" sz="2400">
                <a:latin typeface="Aptos" panose="020B0004020202020204" pitchFamily="34" charset="0"/>
              </a:rPr>
              <a:t>&lt;div class="mb-3"&gt;</a:t>
            </a:r>
          </a:p>
          <a:p>
            <a:r>
              <a:rPr lang="en-VN" sz="2400">
                <a:latin typeface="Aptos" panose="020B0004020202020204" pitchFamily="34" charset="0"/>
              </a:rPr>
              <a:t>    &lt;dl class="row"&gt;</a:t>
            </a:r>
          </a:p>
          <a:p>
            <a:r>
              <a:rPr lang="en-VN" sz="2400">
                <a:latin typeface="Aptos" panose="020B0004020202020204" pitchFamily="34" charset="0"/>
              </a:rPr>
              <a:t>        &lt;dt class="col-sm-2"&gt;Tên loại&lt;/dt&gt;</a:t>
            </a:r>
          </a:p>
          <a:p>
            <a:r>
              <a:rPr lang="en-VN" sz="2400">
                <a:latin typeface="Aptos" panose="020B0004020202020204" pitchFamily="34" charset="0"/>
              </a:rPr>
              <a:t>        &lt;dd class="col-sm-10"&gt;@Model.Name&lt;/dd&gt;</a:t>
            </a:r>
          </a:p>
          <a:p>
            <a:r>
              <a:rPr lang="en-VN" sz="2400">
                <a:latin typeface="Aptos" panose="020B0004020202020204" pitchFamily="34" charset="0"/>
              </a:rPr>
              <a:t>    &lt;/dl&gt;</a:t>
            </a:r>
          </a:p>
          <a:p>
            <a:r>
              <a:rPr lang="en-VN" sz="2400">
                <a:latin typeface="Aptos" panose="020B0004020202020204" pitchFamily="34" charset="0"/>
              </a:rPr>
              <a:t>&lt;/div&gt;</a:t>
            </a:r>
          </a:p>
          <a:p>
            <a:r>
              <a:rPr lang="en-VN" sz="2400">
                <a:latin typeface="Aptos" panose="020B0004020202020204" pitchFamily="34" charset="0"/>
              </a:rPr>
              <a:t>&lt;form asp-action="Delete"&gt;</a:t>
            </a:r>
          </a:p>
          <a:p>
            <a:r>
              <a:rPr lang="en-VN" sz="2400">
                <a:latin typeface="Aptos" panose="020B0004020202020204" pitchFamily="34" charset="0"/>
              </a:rPr>
              <a:t>    &lt;input type="hidden" asp-for="Id" /&gt;</a:t>
            </a:r>
          </a:p>
          <a:p>
            <a:r>
              <a:rPr lang="en-VN" sz="2400">
                <a:latin typeface="Aptos" panose="020B0004020202020204" pitchFamily="34" charset="0"/>
              </a:rPr>
              <a:t>    &lt;button type="submit" class="btn btn-danger"&gt;Xóa&lt;/button&gt;</a:t>
            </a:r>
          </a:p>
          <a:p>
            <a:r>
              <a:rPr lang="en-VN" sz="2400">
                <a:latin typeface="Aptos" panose="020B0004020202020204" pitchFamily="34" charset="0"/>
              </a:rPr>
              <a:t>    &lt;a asp-action="Index" class="btn btn-secondary"&gt;Hủy&lt;/a&gt;</a:t>
            </a:r>
          </a:p>
          <a:p>
            <a:r>
              <a:rPr lang="en-VN" sz="2400">
                <a:latin typeface="Aptos" panose="020B0004020202020204" pitchFamily="34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47890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7163-35A3-1D7D-B90B-F323D4AA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 là gì?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0EE0F-5868-C99A-C0CC-3F72263E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ORM là gì?</a:t>
            </a:r>
            <a:endParaRPr lang="vi-VN" b="1"/>
          </a:p>
          <a:p>
            <a:pPr lvl="1"/>
            <a:r>
              <a:rPr lang="vi-VN" b="1"/>
              <a:t>Object-Relational Mapping</a:t>
            </a:r>
            <a:r>
              <a:rPr lang="vi-VN"/>
              <a:t>: kỹ thuật ánh xạ giữa </a:t>
            </a:r>
            <a:r>
              <a:rPr lang="vi-VN" b="1"/>
              <a:t>object trong C#</a:t>
            </a:r>
            <a:r>
              <a:rPr lang="vi-VN"/>
              <a:t> và </a:t>
            </a:r>
            <a:r>
              <a:rPr lang="vi-VN" b="1"/>
              <a:t>bảng trong cơ sở dữ liệu</a:t>
            </a:r>
            <a:r>
              <a:rPr lang="vi-VN"/>
              <a:t>.</a:t>
            </a:r>
          </a:p>
          <a:p>
            <a:pPr lvl="1"/>
            <a:r>
              <a:rPr lang="vi-VN"/>
              <a:t>Giúp lập trình viên làm việc với </a:t>
            </a:r>
            <a:r>
              <a:rPr lang="vi-VN" b="1"/>
              <a:t>database như làm việc với đối tượng</a:t>
            </a:r>
            <a:r>
              <a:rPr lang="vi-VN"/>
              <a:t> thay vì viết trực tiếp SQL.</a:t>
            </a:r>
          </a:p>
          <a:p>
            <a:r>
              <a:rPr lang="vi-VN" b="1"/>
              <a:t>EF Core giúp:</a:t>
            </a:r>
          </a:p>
          <a:p>
            <a:pPr lvl="1"/>
            <a:r>
              <a:rPr lang="vi-VN"/>
              <a:t>EF Core là một </a:t>
            </a:r>
            <a:r>
              <a:rPr lang="vi-VN" b="1"/>
              <a:t>ORM hiện đại, nhẹ, open-source</a:t>
            </a:r>
            <a:r>
              <a:rPr lang="vi-VN"/>
              <a:t>, do Microsoft phát triển.</a:t>
            </a:r>
          </a:p>
          <a:p>
            <a:pPr lvl="1"/>
            <a:r>
              <a:rPr lang="vi-VN"/>
              <a:t>Là phiên bản mới và tối ưu hơn so với EF truyền thống.</a:t>
            </a:r>
          </a:p>
          <a:p>
            <a:pPr lvl="1"/>
            <a:r>
              <a:rPr lang="vi-VN"/>
              <a:t>Làm việc tốt với </a:t>
            </a:r>
            <a:r>
              <a:rPr lang="vi-VN" b="1"/>
              <a:t>SQL Server</a:t>
            </a:r>
            <a:r>
              <a:rPr lang="vi-VN"/>
              <a:t>, </a:t>
            </a:r>
            <a:r>
              <a:rPr lang="vi-VN" b="1"/>
              <a:t>PostgreSQL</a:t>
            </a:r>
            <a:r>
              <a:rPr lang="vi-VN"/>
              <a:t>, </a:t>
            </a:r>
            <a:r>
              <a:rPr lang="vi-VN" b="1"/>
              <a:t>MySQL</a:t>
            </a:r>
            <a:r>
              <a:rPr lang="vi-VN"/>
              <a:t>, </a:t>
            </a:r>
            <a:r>
              <a:rPr lang="vi-VN" b="1"/>
              <a:t>SQLite</a:t>
            </a:r>
            <a:r>
              <a:rPr lang="vi-VN"/>
              <a:t>,…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0640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3C0E-3E4F-5503-4725-FA347379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Lợi ích khi dùng EF Core</a:t>
            </a:r>
            <a:endParaRPr lang="en-V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DAD1A3-976F-F6A0-651B-655009403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479591"/>
              </p:ext>
            </p:extLst>
          </p:nvPr>
        </p:nvGraphicFramePr>
        <p:xfrm>
          <a:off x="838200" y="3086894"/>
          <a:ext cx="10515600" cy="2362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413246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28482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500" b="1">
                          <a:latin typeface="Aptos" panose="020B0004020202020204" pitchFamily="34" charset="0"/>
                        </a:rPr>
                        <a:t>Không dùng 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>
                          <a:latin typeface="Aptos" panose="020B0004020202020204" pitchFamily="34" charset="0"/>
                        </a:rPr>
                        <a:t>Dùng EF 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0925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500">
                          <a:latin typeface="Aptos" panose="020B0004020202020204" pitchFamily="34" charset="0"/>
                        </a:rPr>
                        <a:t>Phải viết SQL thủ công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500">
                          <a:latin typeface="Aptos" panose="020B0004020202020204" pitchFamily="34" charset="0"/>
                        </a:rPr>
                        <a:t>Truy vấn bằng LINQ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13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500">
                          <a:latin typeface="Aptos" panose="020B0004020202020204" pitchFamily="34" charset="0"/>
                        </a:rPr>
                        <a:t>Kết nối, xử lý thủ công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500">
                          <a:latin typeface="Aptos" panose="020B0004020202020204" pitchFamily="34" charset="0"/>
                        </a:rPr>
                        <a:t>Có DbContext quản lý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528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500">
                          <a:latin typeface="Aptos" panose="020B0004020202020204" pitchFamily="34" charset="0"/>
                        </a:rPr>
                        <a:t>Dễ sai khi cập nhật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500">
                          <a:latin typeface="Aptos" panose="020B0004020202020204" pitchFamily="34" charset="0"/>
                        </a:rPr>
                        <a:t>Có Migration kiểm soát thay đổi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873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500">
                          <a:latin typeface="Aptos" panose="020B0004020202020204" pitchFamily="34" charset="0"/>
                        </a:rPr>
                        <a:t>Khó bảo trì mã nguồn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500">
                          <a:latin typeface="Aptos" panose="020B0004020202020204" pitchFamily="34" charset="0"/>
                        </a:rPr>
                        <a:t>Dễ đọc, dễ mở rộng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437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4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5521-823D-4DA7-0431-42F275F8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cách tiếp cận với EF Core</a:t>
            </a:r>
            <a:endParaRPr lang="en-V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DD8104-5E91-9B4B-D6C4-19DB1E916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810446"/>
              </p:ext>
            </p:extLst>
          </p:nvPr>
        </p:nvGraphicFramePr>
        <p:xfrm>
          <a:off x="838200" y="3269774"/>
          <a:ext cx="10515600" cy="2072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61122">
                  <a:extLst>
                    <a:ext uri="{9D8B030D-6E8A-4147-A177-3AD203B41FA5}">
                      <a16:colId xmlns:a16="http://schemas.microsoft.com/office/drawing/2014/main" val="2308910733"/>
                    </a:ext>
                  </a:extLst>
                </a:gridCol>
                <a:gridCol w="6654478">
                  <a:extLst>
                    <a:ext uri="{9D8B030D-6E8A-4147-A177-3AD203B41FA5}">
                      <a16:colId xmlns:a16="http://schemas.microsoft.com/office/drawing/2014/main" val="601215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latin typeface="Aptos" panose="020B0004020202020204" pitchFamily="34" charset="0"/>
                        </a:rPr>
                        <a:t>Cách tiếp cận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latin typeface="Aptos" panose="020B0004020202020204" pitchFamily="34" charset="0"/>
                        </a:rPr>
                        <a:t>Mô tả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479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latin typeface="Aptos" panose="020B0004020202020204" pitchFamily="34" charset="0"/>
                        </a:rPr>
                        <a:t>Code First</a:t>
                      </a:r>
                      <a:endParaRPr lang="en-US" sz="2800">
                        <a:latin typeface="Aptos" panose="020B00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2800">
                          <a:latin typeface="Aptos" panose="020B0004020202020204" pitchFamily="34" charset="0"/>
                        </a:rPr>
                        <a:t>Viết model C# trước, EF tự tạo DB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934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>
                          <a:latin typeface="Aptos" panose="020B0004020202020204" pitchFamily="34" charset="0"/>
                        </a:rPr>
                        <a:t>Database First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2800">
                          <a:latin typeface="Aptos" panose="020B0004020202020204" pitchFamily="34" charset="0"/>
                        </a:rPr>
                        <a:t>Tạo DB trước, sinh model từ 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281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>
                          <a:latin typeface="Aptos" panose="020B0004020202020204" pitchFamily="34" charset="0"/>
                        </a:rPr>
                        <a:t>Model First (ít dùng)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Aptos" panose="020B0004020202020204" pitchFamily="34" charset="0"/>
                        </a:rPr>
                        <a:t>Vẽ mô hình ER, sinh code và 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08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71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D682-9C91-0DD7-AAC8-BBC869556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Mô hình Code First trong EF Core</a:t>
            </a:r>
            <a:r>
              <a:rPr lang="en-US"/>
              <a:t> 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510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EF16-253C-A713-8BE9-5A542E94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2A48-383C-6420-81D9-7EF5B8E92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/>
              <a:t>Nắm được quy trình làm việc với Code First.</a:t>
            </a:r>
          </a:p>
          <a:p>
            <a:r>
              <a:rPr lang="vi-VN" sz="3600"/>
              <a:t>Biết cách tạo model → migration → database.</a:t>
            </a:r>
          </a:p>
        </p:txBody>
      </p:sp>
    </p:spTree>
    <p:extLst>
      <p:ext uri="{BB962C8B-B14F-4D97-AF65-F5344CB8AC3E}">
        <p14:creationId xmlns:p14="http://schemas.microsoft.com/office/powerpoint/2010/main" val="241174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254E-D3F9-239A-22F4-AC66C612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First là gì?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B004D-B23C-4836-1AEA-02C40E09C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/>
              <a:t>Chúng ta </a:t>
            </a:r>
            <a:r>
              <a:rPr lang="vi-VN" sz="3200" b="1"/>
              <a:t>không cần tạo bảng thủ công</a:t>
            </a:r>
            <a:r>
              <a:rPr lang="vi-VN" sz="3200"/>
              <a:t> trong SQL Server.</a:t>
            </a:r>
          </a:p>
          <a:p>
            <a:r>
              <a:rPr lang="vi-VN" sz="3200"/>
              <a:t>Chỉ cần </a:t>
            </a:r>
            <a:r>
              <a:rPr lang="vi-VN" sz="3200" b="1"/>
              <a:t>tạo class (model) trong C#</a:t>
            </a:r>
            <a:r>
              <a:rPr lang="vi-VN" sz="3200"/>
              <a:t>, EF Core sẽ:</a:t>
            </a:r>
          </a:p>
          <a:p>
            <a:pPr lvl="1"/>
            <a:r>
              <a:rPr lang="vi-VN" sz="2800"/>
              <a:t>Tạo bảng tương ứng.</a:t>
            </a:r>
          </a:p>
          <a:p>
            <a:pPr lvl="1"/>
            <a:r>
              <a:rPr lang="vi-VN" sz="2800"/>
              <a:t>Gán kiểu dữ liệu phù hợp.</a:t>
            </a:r>
          </a:p>
          <a:p>
            <a:pPr lvl="1"/>
            <a:r>
              <a:rPr lang="vi-VN" sz="2800"/>
              <a:t>Tạo mối quan hệ nếu có (One-to-Many, Many-to-Many,…)</a:t>
            </a:r>
          </a:p>
          <a:p>
            <a:endParaRPr lang="en-VN" sz="3200"/>
          </a:p>
        </p:txBody>
      </p:sp>
    </p:spTree>
    <p:extLst>
      <p:ext uri="{BB962C8B-B14F-4D97-AF65-F5344CB8AC3E}">
        <p14:creationId xmlns:p14="http://schemas.microsoft.com/office/powerpoint/2010/main" val="371581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5CE6-83B3-9D73-C741-0610DF07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Quy trình làm việc với Code First</a:t>
            </a:r>
            <a:br>
              <a:rPr lang="en-US"/>
            </a:br>
            <a:r>
              <a:rPr lang="en-US" sz="3000">
                <a:solidFill>
                  <a:srgbClr val="FF0000"/>
                </a:solidFill>
              </a:rPr>
              <a:t>Cài đặt gói EF Core và SQL Server</a:t>
            </a:r>
            <a:endParaRPr lang="en-VN" sz="3000">
              <a:solidFill>
                <a:srgbClr val="FF0000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1663A6-B65C-60E3-4805-29FFFF8CA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Mở </a:t>
            </a:r>
            <a:r>
              <a:rPr lang="en-US" b="1"/>
              <a:t>NuGet Package Manager Console</a:t>
            </a:r>
            <a:r>
              <a:rPr lang="en-US"/>
              <a:t>, chạy:</a:t>
            </a:r>
            <a:endParaRPr lang="en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1F13A-5453-1451-D59B-88B2831CACCE}"/>
              </a:ext>
            </a:extLst>
          </p:cNvPr>
          <p:cNvSpPr txBox="1"/>
          <p:nvPr/>
        </p:nvSpPr>
        <p:spPr>
          <a:xfrm>
            <a:off x="486137" y="3760217"/>
            <a:ext cx="11082757" cy="101566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VN" sz="3000">
                <a:latin typeface="Aptos" panose="020B0004020202020204" pitchFamily="34" charset="0"/>
              </a:rPr>
              <a:t>Install-Package Microsoft.EntityFrameworkCore.SqlServer</a:t>
            </a:r>
          </a:p>
          <a:p>
            <a:r>
              <a:rPr lang="en-VN" sz="3000">
                <a:latin typeface="Aptos" panose="020B0004020202020204" pitchFamily="34" charset="0"/>
              </a:rPr>
              <a:t>Install-Package Microsoft.EntityFrameworkCore.Tools</a:t>
            </a:r>
          </a:p>
        </p:txBody>
      </p:sp>
    </p:spTree>
    <p:extLst>
      <p:ext uri="{BB962C8B-B14F-4D97-AF65-F5344CB8AC3E}">
        <p14:creationId xmlns:p14="http://schemas.microsoft.com/office/powerpoint/2010/main" val="42800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1659</Words>
  <Application>Microsoft Office PowerPoint</Application>
  <PresentationFormat>Widescreen</PresentationFormat>
  <Paragraphs>304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Office Theme</vt:lpstr>
      <vt:lpstr>Làm việc với Cơ sở dữ liệu và Entity Framework Core</vt:lpstr>
      <vt:lpstr>Mục tiêu buổi học</vt:lpstr>
      <vt:lpstr>Entity Framework Core là gì?</vt:lpstr>
      <vt:lpstr>Lợi ích khi dùng EF Core</vt:lpstr>
      <vt:lpstr>Các cách tiếp cận với EF Core</vt:lpstr>
      <vt:lpstr>Mô hình Code First trong EF Core </vt:lpstr>
      <vt:lpstr>Mục tiêu</vt:lpstr>
      <vt:lpstr>Code First là gì?</vt:lpstr>
      <vt:lpstr>Quy trình làm việc với Code First Cài đặt gói EF Core và SQL Server</vt:lpstr>
      <vt:lpstr>Quy trình làm việc với Code First Tạo các lớp model</vt:lpstr>
      <vt:lpstr>Quy trình làm việc với Code First Tạo lớp DbContext</vt:lpstr>
      <vt:lpstr>Quy trình làm việc với Code First Cấu hình chuỗi kết nối trong appsettings.json</vt:lpstr>
      <vt:lpstr>Quy trình làm việc với Code First Cấu hình EF Core trong Program.cs</vt:lpstr>
      <vt:lpstr>Quy trình làm việc với Code First Tạo Migration và cập nhật database</vt:lpstr>
      <vt:lpstr>Quy trình làm việc với Code First Thêm dữ liệu mẫu trong Program.cs (Seed)</vt:lpstr>
      <vt:lpstr>Tổng kết quy trình Code First với Product &amp; Category</vt:lpstr>
      <vt:lpstr>CategoryController</vt:lpstr>
      <vt:lpstr>CategoryController Action Index</vt:lpstr>
      <vt:lpstr>CategoryController View Index.cshtml</vt:lpstr>
      <vt:lpstr>CategoryController Create Category</vt:lpstr>
      <vt:lpstr>PowerPoint Presentation</vt:lpstr>
      <vt:lpstr>CategoryController Edit Category</vt:lpstr>
      <vt:lpstr>PowerPoint Presentation</vt:lpstr>
      <vt:lpstr>CategoryController Delete Category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Làm việc với Cơ sở dữ liệu và Entity Framework Core</dc:title>
  <dc:creator>Microsoft Office User</dc:creator>
  <cp:lastModifiedBy>ASUS</cp:lastModifiedBy>
  <cp:revision>34</cp:revision>
  <dcterms:created xsi:type="dcterms:W3CDTF">2025-07-22T04:57:02Z</dcterms:created>
  <dcterms:modified xsi:type="dcterms:W3CDTF">2025-07-30T12:01:43Z</dcterms:modified>
</cp:coreProperties>
</file>