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5"/>
  </p:notesMasterIdLst>
  <p:sldIdLst>
    <p:sldId id="256" r:id="rId2"/>
    <p:sldId id="304" r:id="rId3"/>
    <p:sldId id="259" r:id="rId4"/>
    <p:sldId id="258" r:id="rId5"/>
    <p:sldId id="261" r:id="rId6"/>
    <p:sldId id="281" r:id="rId7"/>
    <p:sldId id="260" r:id="rId8"/>
    <p:sldId id="263" r:id="rId9"/>
    <p:sldId id="293" r:id="rId10"/>
    <p:sldId id="294" r:id="rId11"/>
    <p:sldId id="282" r:id="rId12"/>
    <p:sldId id="305" r:id="rId13"/>
    <p:sldId id="309" r:id="rId14"/>
    <p:sldId id="307" r:id="rId15"/>
    <p:sldId id="317" r:id="rId16"/>
    <p:sldId id="312" r:id="rId17"/>
    <p:sldId id="310" r:id="rId18"/>
    <p:sldId id="311" r:id="rId19"/>
    <p:sldId id="313" r:id="rId20"/>
    <p:sldId id="314" r:id="rId21"/>
    <p:sldId id="315" r:id="rId22"/>
    <p:sldId id="316" r:id="rId23"/>
    <p:sldId id="276" r:id="rId24"/>
  </p:sldIdLst>
  <p:sldSz cx="12192000" cy="6858000"/>
  <p:notesSz cx="6858000" cy="9144000"/>
  <p:embeddedFontLst>
    <p:embeddedFont>
      <p:font typeface="Abril Fatface" panose="02000503000000020003" pitchFamily="2" charset="0"/>
      <p:regular r:id="rId26"/>
    </p:embeddedFont>
    <p:embeddedFont>
      <p:font typeface="Barlow Condensed" panose="00000506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swald Medium" panose="00000600000000000000"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6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93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64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73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93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9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08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8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12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71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86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p:nvPr/>
        </p:nvSpPr>
        <p:spPr>
          <a:xfrm>
            <a:off x="598250" y="570000"/>
            <a:ext cx="11049000" cy="571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1520325" y="2345975"/>
            <a:ext cx="91275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3" name="Google Shape;13;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14" name="Google Shape;14;p2"/>
          <p:cNvSpPr/>
          <p:nvPr/>
        </p:nvSpPr>
        <p:spPr>
          <a:xfrm rot="-2700000">
            <a:off x="-185251" y="8336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9793049" y="54779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850" y="615210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a:off x="289000" y="546402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a:off x="289000" y="587787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2" name="Google Shape;22;p2"/>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383050" y="24080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5407825" y="6550275"/>
            <a:ext cx="4348500" cy="135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2298925" y="254700"/>
            <a:ext cx="4348500" cy="13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5"/>
        <p:cNvGrpSpPr/>
        <p:nvPr/>
      </p:nvGrpSpPr>
      <p:grpSpPr>
        <a:xfrm>
          <a:off x="0" y="0"/>
          <a:ext cx="0" cy="0"/>
          <a:chOff x="0" y="0"/>
          <a:chExt cx="0" cy="0"/>
        </a:xfrm>
      </p:grpSpPr>
      <p:sp>
        <p:nvSpPr>
          <p:cNvPr id="56" name="Google Shape;56;p6"/>
          <p:cNvSpPr/>
          <p:nvPr/>
        </p:nvSpPr>
        <p:spPr>
          <a:xfrm>
            <a:off x="0" y="0"/>
            <a:ext cx="11476500" cy="399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580725" y="610225"/>
            <a:ext cx="11360700" cy="415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6"/>
          <p:cNvCxnSpPr/>
          <p:nvPr/>
        </p:nvCxnSpPr>
        <p:spPr>
          <a:xfrm>
            <a:off x="2352950" y="6302575"/>
            <a:ext cx="4348500" cy="13500"/>
          </a:xfrm>
          <a:prstGeom prst="straightConnector1">
            <a:avLst/>
          </a:prstGeom>
          <a:noFill/>
          <a:ln w="19050" cap="flat" cmpd="sng">
            <a:solidFill>
              <a:schemeClr val="dk1"/>
            </a:solidFill>
            <a:prstDash val="solid"/>
            <a:round/>
            <a:headEnd type="none" w="med" len="med"/>
            <a:tailEnd type="none" w="med" len="med"/>
          </a:ln>
        </p:spPr>
      </p:cxnSp>
      <p:sp>
        <p:nvSpPr>
          <p:cNvPr id="59" name="Google Shape;59;p6"/>
          <p:cNvSpPr/>
          <p:nvPr/>
        </p:nvSpPr>
        <p:spPr>
          <a:xfrm>
            <a:off x="6701450" y="5903350"/>
            <a:ext cx="55167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7825" y="3473275"/>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222975" y="27852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6"/>
          <p:cNvSpPr/>
          <p:nvPr/>
        </p:nvSpPr>
        <p:spPr>
          <a:xfrm>
            <a:off x="222975" y="31990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6"/>
          <p:cNvSpPr txBox="1">
            <a:spLocks noGrp="1"/>
          </p:cNvSpPr>
          <p:nvPr>
            <p:ph type="title"/>
          </p:nvPr>
        </p:nvSpPr>
        <p:spPr>
          <a:xfrm>
            <a:off x="1669400" y="1050575"/>
            <a:ext cx="7437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4" name="Google Shape;64;p6"/>
          <p:cNvSpPr txBox="1">
            <a:spLocks noGrp="1"/>
          </p:cNvSpPr>
          <p:nvPr>
            <p:ph type="body" idx="1"/>
          </p:nvPr>
        </p:nvSpPr>
        <p:spPr>
          <a:xfrm>
            <a:off x="2657025" y="3153925"/>
            <a:ext cx="8955600" cy="28833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5"/>
        <p:cNvGrpSpPr/>
        <p:nvPr/>
      </p:nvGrpSpPr>
      <p:grpSpPr>
        <a:xfrm>
          <a:off x="0" y="0"/>
          <a:ext cx="0" cy="0"/>
          <a:chOff x="0" y="0"/>
          <a:chExt cx="0" cy="0"/>
        </a:xfrm>
      </p:grpSpPr>
      <p:sp>
        <p:nvSpPr>
          <p:cNvPr id="66" name="Google Shape;66;p7"/>
          <p:cNvSpPr/>
          <p:nvPr/>
        </p:nvSpPr>
        <p:spPr>
          <a:xfrm>
            <a:off x="4269150" y="0"/>
            <a:ext cx="3653700" cy="349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10800000">
            <a:off x="1162692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7"/>
          <p:cNvCxnSpPr/>
          <p:nvPr/>
        </p:nvCxnSpPr>
        <p:spPr>
          <a:xfrm rot="10800000">
            <a:off x="11915825" y="20318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7"/>
          <p:cNvSpPr/>
          <p:nvPr/>
        </p:nvSpPr>
        <p:spPr>
          <a:xfrm rot="5400000">
            <a:off x="481863" y="62425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1500238"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71;p7"/>
          <p:cNvSpPr/>
          <p:nvPr/>
        </p:nvSpPr>
        <p:spPr>
          <a:xfrm rot="5400000">
            <a:off x="1086388"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7"/>
          <p:cNvSpPr txBox="1">
            <a:spLocks noGrp="1"/>
          </p:cNvSpPr>
          <p:nvPr>
            <p:ph type="title"/>
          </p:nvPr>
        </p:nvSpPr>
        <p:spPr>
          <a:xfrm>
            <a:off x="4253600" y="0"/>
            <a:ext cx="3653700" cy="34917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0"/>
              <a:buNone/>
              <a:defRPr sz="15000"/>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73" name="Google Shape;73;p7"/>
          <p:cNvSpPr txBox="1">
            <a:spLocks noGrp="1"/>
          </p:cNvSpPr>
          <p:nvPr>
            <p:ph type="subTitle" idx="1"/>
          </p:nvPr>
        </p:nvSpPr>
        <p:spPr>
          <a:xfrm>
            <a:off x="2689913" y="3718125"/>
            <a:ext cx="68319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3600"/>
              <a:buNone/>
              <a:defRPr sz="3600" b="1"/>
            </a:lvl1pPr>
            <a:lvl2pPr lvl="1" algn="ctr" rtl="0">
              <a:spcBef>
                <a:spcPts val="2100"/>
              </a:spcBef>
              <a:spcAft>
                <a:spcPts val="0"/>
              </a:spcAft>
              <a:buSzPts val="3600"/>
              <a:buNone/>
              <a:defRPr sz="3600" b="1"/>
            </a:lvl2pPr>
            <a:lvl3pPr lvl="2" algn="ctr" rtl="0">
              <a:spcBef>
                <a:spcPts val="2100"/>
              </a:spcBef>
              <a:spcAft>
                <a:spcPts val="0"/>
              </a:spcAft>
              <a:buSzPts val="3600"/>
              <a:buNone/>
              <a:defRPr sz="3600" b="1"/>
            </a:lvl3pPr>
            <a:lvl4pPr lvl="3" algn="ctr" rtl="0">
              <a:spcBef>
                <a:spcPts val="2100"/>
              </a:spcBef>
              <a:spcAft>
                <a:spcPts val="0"/>
              </a:spcAft>
              <a:buSzPts val="3600"/>
              <a:buNone/>
              <a:defRPr sz="3600" b="1"/>
            </a:lvl4pPr>
            <a:lvl5pPr lvl="4" algn="ctr" rtl="0">
              <a:spcBef>
                <a:spcPts val="2100"/>
              </a:spcBef>
              <a:spcAft>
                <a:spcPts val="0"/>
              </a:spcAft>
              <a:buSzPts val="3600"/>
              <a:buNone/>
              <a:defRPr sz="3600" b="1"/>
            </a:lvl5pPr>
            <a:lvl6pPr lvl="5" algn="ctr" rtl="0">
              <a:spcBef>
                <a:spcPts val="2100"/>
              </a:spcBef>
              <a:spcAft>
                <a:spcPts val="0"/>
              </a:spcAft>
              <a:buSzPts val="3600"/>
              <a:buNone/>
              <a:defRPr sz="3600" b="1"/>
            </a:lvl6pPr>
            <a:lvl7pPr lvl="6" algn="ctr" rtl="0">
              <a:spcBef>
                <a:spcPts val="2100"/>
              </a:spcBef>
              <a:spcAft>
                <a:spcPts val="0"/>
              </a:spcAft>
              <a:buSzPts val="3600"/>
              <a:buNone/>
              <a:defRPr sz="3600" b="1"/>
            </a:lvl7pPr>
            <a:lvl8pPr lvl="7" algn="ctr" rtl="0">
              <a:spcBef>
                <a:spcPts val="2100"/>
              </a:spcBef>
              <a:spcAft>
                <a:spcPts val="0"/>
              </a:spcAft>
              <a:buSzPts val="3600"/>
              <a:buNone/>
              <a:defRPr sz="3600" b="1"/>
            </a:lvl8pPr>
            <a:lvl9pPr lvl="8" algn="ctr" rtl="0">
              <a:spcBef>
                <a:spcPts val="2100"/>
              </a:spcBef>
              <a:spcAft>
                <a:spcPts val="2100"/>
              </a:spcAft>
              <a:buSzPts val="3600"/>
              <a:buNone/>
              <a:defRPr sz="3600" b="1"/>
            </a:lvl9pPr>
          </a:lstStyle>
          <a:p>
            <a:endParaRPr/>
          </a:p>
        </p:txBody>
      </p:sp>
      <p:sp>
        <p:nvSpPr>
          <p:cNvPr id="74" name="Google Shape;74;p7"/>
          <p:cNvSpPr txBox="1">
            <a:spLocks noGrp="1"/>
          </p:cNvSpPr>
          <p:nvPr>
            <p:ph type="body" idx="2"/>
          </p:nvPr>
        </p:nvSpPr>
        <p:spPr>
          <a:xfrm>
            <a:off x="2670188" y="4651950"/>
            <a:ext cx="6820500" cy="2075100"/>
          </a:xfrm>
          <a:prstGeom prst="rect">
            <a:avLst/>
          </a:prstGeom>
        </p:spPr>
        <p:txBody>
          <a:bodyPr spcFirstLastPara="1" wrap="square" lIns="121900" tIns="121900" rIns="121900" bIns="121900" anchor="ctr"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5" name="Google Shape;75;p7"/>
          <p:cNvSpPr/>
          <p:nvPr/>
        </p:nvSpPr>
        <p:spPr>
          <a:xfrm flipH="1">
            <a:off x="-31125" y="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7"/>
          <p:cNvCxnSpPr/>
          <p:nvPr/>
        </p:nvCxnSpPr>
        <p:spPr>
          <a:xfrm flipH="1">
            <a:off x="257775" y="6330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77" name="Google Shape;77;p7"/>
          <p:cNvSpPr/>
          <p:nvPr/>
        </p:nvSpPr>
        <p:spPr>
          <a:xfrm rot="-5400000" flipH="1">
            <a:off x="11498563"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5400000" flipH="1">
            <a:off x="1081048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7"/>
          <p:cNvSpPr/>
          <p:nvPr/>
        </p:nvSpPr>
        <p:spPr>
          <a:xfrm rot="-5400000" flipH="1">
            <a:off x="1122433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80"/>
        <p:cNvGrpSpPr/>
        <p:nvPr/>
      </p:nvGrpSpPr>
      <p:grpSpPr>
        <a:xfrm>
          <a:off x="0" y="0"/>
          <a:ext cx="0" cy="0"/>
          <a:chOff x="0" y="0"/>
          <a:chExt cx="0" cy="0"/>
        </a:xfrm>
      </p:grpSpPr>
      <p:sp>
        <p:nvSpPr>
          <p:cNvPr id="81" name="Google Shape;81;p8"/>
          <p:cNvSpPr/>
          <p:nvPr/>
        </p:nvSpPr>
        <p:spPr>
          <a:xfrm>
            <a:off x="426575" y="0"/>
            <a:ext cx="5391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flipH="1">
            <a:off x="11498563"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flipH="1">
            <a:off x="1081048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84;p8"/>
          <p:cNvSpPr/>
          <p:nvPr/>
        </p:nvSpPr>
        <p:spPr>
          <a:xfrm rot="-5400000" flipH="1">
            <a:off x="1122433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8"/>
          <p:cNvSpPr/>
          <p:nvPr/>
        </p:nvSpPr>
        <p:spPr>
          <a:xfrm rot="10800000">
            <a:off x="1162692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8"/>
          <p:cNvCxnSpPr/>
          <p:nvPr/>
        </p:nvCxnSpPr>
        <p:spPr>
          <a:xfrm rot="10800000">
            <a:off x="11915825" y="20318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87" name="Google Shape;87;p8"/>
          <p:cNvSpPr txBox="1">
            <a:spLocks noGrp="1"/>
          </p:cNvSpPr>
          <p:nvPr>
            <p:ph type="subTitle" idx="1"/>
          </p:nvPr>
        </p:nvSpPr>
        <p:spPr>
          <a:xfrm>
            <a:off x="7536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8" name="Google Shape;88;p8"/>
          <p:cNvSpPr txBox="1">
            <a:spLocks noGrp="1"/>
          </p:cNvSpPr>
          <p:nvPr>
            <p:ph type="subTitle" idx="2"/>
          </p:nvPr>
        </p:nvSpPr>
        <p:spPr>
          <a:xfrm>
            <a:off x="64012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9" name="Google Shape;89;p8"/>
          <p:cNvSpPr txBox="1">
            <a:spLocks noGrp="1"/>
          </p:cNvSpPr>
          <p:nvPr>
            <p:ph type="title"/>
          </p:nvPr>
        </p:nvSpPr>
        <p:spPr>
          <a:xfrm>
            <a:off x="720400" y="593375"/>
            <a:ext cx="456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rgbClr val="FFFFFF"/>
              </a:buClr>
              <a:buSzPts val="4000"/>
              <a:buFont typeface="Aldrich"/>
              <a:buNone/>
              <a:defRPr>
                <a:solidFill>
                  <a:srgbClr val="FFFFFF"/>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0" name="Google Shape;90;p8"/>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91" name="Google Shape;91;p8"/>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92"/>
        <p:cNvGrpSpPr/>
        <p:nvPr/>
      </p:nvGrpSpPr>
      <p:grpSpPr>
        <a:xfrm>
          <a:off x="0" y="0"/>
          <a:ext cx="0" cy="0"/>
          <a:chOff x="0" y="0"/>
          <a:chExt cx="0" cy="0"/>
        </a:xfrm>
      </p:grpSpPr>
      <p:sp>
        <p:nvSpPr>
          <p:cNvPr id="93" name="Google Shape;93;p9"/>
          <p:cNvSpPr/>
          <p:nvPr/>
        </p:nvSpPr>
        <p:spPr>
          <a:xfrm rot="10800000" flipH="1">
            <a:off x="0" y="-13850"/>
            <a:ext cx="9087600" cy="6866700"/>
          </a:xfrm>
          <a:prstGeom prst="snip1Rect">
            <a:avLst>
              <a:gd name="adj" fmla="val 3884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10742525" y="13750"/>
            <a:ext cx="1449300" cy="63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9"/>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sp>
        <p:nvSpPr>
          <p:cNvPr id="96" name="Google Shape;96;p9"/>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9"/>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9"/>
          <p:cNvSpPr txBox="1">
            <a:spLocks noGrp="1"/>
          </p:cNvSpPr>
          <p:nvPr>
            <p:ph type="subTitle" idx="1"/>
          </p:nvPr>
        </p:nvSpPr>
        <p:spPr>
          <a:xfrm>
            <a:off x="753677" y="2176575"/>
            <a:ext cx="4768800" cy="717900"/>
          </a:xfrm>
          <a:prstGeom prst="rect">
            <a:avLst/>
          </a:prstGeom>
          <a:solidFill>
            <a:schemeClr val="accent1"/>
          </a:solidFill>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00" name="Google Shape;100;p9"/>
          <p:cNvSpPr txBox="1">
            <a:spLocks noGrp="1"/>
          </p:cNvSpPr>
          <p:nvPr>
            <p:ph type="title"/>
          </p:nvPr>
        </p:nvSpPr>
        <p:spPr>
          <a:xfrm>
            <a:off x="720400" y="1355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01" name="Google Shape;101;p9"/>
          <p:cNvSpPr txBox="1">
            <a:spLocks noGrp="1"/>
          </p:cNvSpPr>
          <p:nvPr>
            <p:ph type="body" idx="2"/>
          </p:nvPr>
        </p:nvSpPr>
        <p:spPr>
          <a:xfrm>
            <a:off x="1609650" y="3065350"/>
            <a:ext cx="49074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02" name="Google Shape;102;p9"/>
          <p:cNvSpPr/>
          <p:nvPr/>
        </p:nvSpPr>
        <p:spPr>
          <a:xfrm rot="-5400000" flipH="1">
            <a:off x="11549750" y="6141313"/>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flipH="1">
            <a:off x="10861675" y="6306463"/>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9"/>
          <p:cNvSpPr/>
          <p:nvPr/>
        </p:nvSpPr>
        <p:spPr>
          <a:xfrm rot="-5400000" flipH="1">
            <a:off x="11275525" y="6306463"/>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
        <p:cNvGrpSpPr/>
        <p:nvPr/>
      </p:nvGrpSpPr>
      <p:grpSpPr>
        <a:xfrm>
          <a:off x="0" y="0"/>
          <a:ext cx="0" cy="0"/>
          <a:chOff x="0" y="0"/>
          <a:chExt cx="0" cy="0"/>
        </a:xfrm>
      </p:grpSpPr>
      <p:sp>
        <p:nvSpPr>
          <p:cNvPr id="128" name="Google Shape;128;p12"/>
          <p:cNvSpPr/>
          <p:nvPr/>
        </p:nvSpPr>
        <p:spPr>
          <a:xfrm rot="10800000">
            <a:off x="1653000" y="-25"/>
            <a:ext cx="10539000" cy="6839100"/>
          </a:xfrm>
          <a:prstGeom prst="snip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415600" y="610150"/>
            <a:ext cx="11360700" cy="889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rot="10800000">
            <a:off x="415600" y="6225000"/>
            <a:ext cx="605400" cy="63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2"/>
          <p:cNvCxnSpPr/>
          <p:nvPr/>
        </p:nvCxnSpPr>
        <p:spPr>
          <a:xfrm rot="10800000">
            <a:off x="704500" y="20142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132" name="Google Shape;132;p12"/>
          <p:cNvSpPr/>
          <p:nvPr/>
        </p:nvSpPr>
        <p:spPr>
          <a:xfrm rot="-5400000" flipH="1">
            <a:off x="11113263" y="793438"/>
            <a:ext cx="522900" cy="522900"/>
          </a:xfrm>
          <a:prstGeom prst="mathMultiply">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rot="-5400000" flipH="1">
            <a:off x="10425188" y="958588"/>
            <a:ext cx="192600" cy="19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 name="Google Shape;134;p12"/>
          <p:cNvSpPr/>
          <p:nvPr/>
        </p:nvSpPr>
        <p:spPr>
          <a:xfrm rot="-5400000" flipH="1">
            <a:off x="10839038" y="958588"/>
            <a:ext cx="192600" cy="19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5" name="Google Shape;135;p12"/>
          <p:cNvSpPr txBox="1">
            <a:spLocks noGrp="1"/>
          </p:cNvSpPr>
          <p:nvPr>
            <p:ph type="subTitle" idx="1"/>
          </p:nvPr>
        </p:nvSpPr>
        <p:spPr>
          <a:xfrm>
            <a:off x="5056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6" name="Google Shape;136;p12"/>
          <p:cNvSpPr txBox="1">
            <a:spLocks noGrp="1"/>
          </p:cNvSpPr>
          <p:nvPr>
            <p:ph type="subTitle" idx="2"/>
          </p:nvPr>
        </p:nvSpPr>
        <p:spPr>
          <a:xfrm>
            <a:off x="5056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7" name="Google Shape;137;p12"/>
          <p:cNvSpPr txBox="1">
            <a:spLocks noGrp="1"/>
          </p:cNvSpPr>
          <p:nvPr>
            <p:ph type="subTitle" idx="3"/>
          </p:nvPr>
        </p:nvSpPr>
        <p:spPr>
          <a:xfrm>
            <a:off x="5056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8" name="Google Shape;138;p1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 name="Google Shape;139;p12"/>
          <p:cNvSpPr txBox="1">
            <a:spLocks noGrp="1"/>
          </p:cNvSpPr>
          <p:nvPr>
            <p:ph type="body" idx="4"/>
          </p:nvPr>
        </p:nvSpPr>
        <p:spPr>
          <a:xfrm>
            <a:off x="5056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40" name="Google Shape;140;p12"/>
          <p:cNvSpPr txBox="1">
            <a:spLocks noGrp="1"/>
          </p:cNvSpPr>
          <p:nvPr>
            <p:ph type="body" idx="5"/>
          </p:nvPr>
        </p:nvSpPr>
        <p:spPr>
          <a:xfrm>
            <a:off x="5056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41" name="Google Shape;141;p12"/>
          <p:cNvSpPr txBox="1">
            <a:spLocks noGrp="1"/>
          </p:cNvSpPr>
          <p:nvPr>
            <p:ph type="body" idx="6"/>
          </p:nvPr>
        </p:nvSpPr>
        <p:spPr>
          <a:xfrm>
            <a:off x="5056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765425" y="20399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a:endParaRPr/>
          </a:p>
        </p:txBody>
      </p:sp>
      <p:sp>
        <p:nvSpPr>
          <p:cNvPr id="147" name="Google Shape;147;p14"/>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14"/>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0" name="Google Shape;150;p14"/>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152;p14"/>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153" name="Google Shape;153;p14"/>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49"/>
        <p:cNvGrpSpPr/>
        <p:nvPr/>
      </p:nvGrpSpPr>
      <p:grpSpPr>
        <a:xfrm>
          <a:off x="0" y="0"/>
          <a:ext cx="0" cy="0"/>
          <a:chOff x="0" y="0"/>
          <a:chExt cx="0" cy="0"/>
        </a:xfrm>
      </p:grpSpPr>
      <p:sp>
        <p:nvSpPr>
          <p:cNvPr id="250" name="Google Shape;250;p21"/>
          <p:cNvSpPr/>
          <p:nvPr/>
        </p:nvSpPr>
        <p:spPr>
          <a:xfrm flipH="1">
            <a:off x="5727725" y="0"/>
            <a:ext cx="65046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1" name="Google Shape;251;p21"/>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2" name="Google Shape;252;p21"/>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7000"/>
              <a:buFont typeface="Aldrich"/>
              <a:buNone/>
              <a:defRPr sz="7000">
                <a:solidFill>
                  <a:schemeClr val="lt1"/>
                </a:solidFill>
              </a:defRPr>
            </a:lvl1pPr>
            <a:lvl2pPr lvl="1"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8000"/>
              <a:buFont typeface="Abril Fatface"/>
              <a:buNone/>
              <a:defRPr sz="8000">
                <a:solidFill>
                  <a:schemeClr val="lt1"/>
                </a:solidFill>
                <a:latin typeface="Abril Fatface"/>
                <a:ea typeface="Abril Fatface"/>
                <a:cs typeface="Abril Fatface"/>
                <a:sym typeface="Abril Fatface"/>
              </a:defRPr>
            </a:lvl9pPr>
          </a:lstStyle>
          <a:p>
            <a:endParaRPr/>
          </a:p>
        </p:txBody>
      </p:sp>
      <p:sp>
        <p:nvSpPr>
          <p:cNvPr id="253" name="Google Shape;253;p21"/>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Clr>
                <a:schemeClr val="lt1"/>
              </a:buClr>
              <a:buSzPts val="1900"/>
              <a:buChar char="●"/>
              <a:defRPr>
                <a:solidFill>
                  <a:schemeClr val="lt1"/>
                </a:solidFill>
              </a:defRPr>
            </a:lvl1pPr>
            <a:lvl2pPr marL="914400" lvl="1" indent="-349250">
              <a:lnSpc>
                <a:spcPct val="100000"/>
              </a:lnSpc>
              <a:spcBef>
                <a:spcPts val="0"/>
              </a:spcBef>
              <a:spcAft>
                <a:spcPts val="0"/>
              </a:spcAft>
              <a:buClr>
                <a:schemeClr val="lt1"/>
              </a:buClr>
              <a:buSzPts val="1900"/>
              <a:buChar char="○"/>
              <a:defRPr>
                <a:solidFill>
                  <a:schemeClr val="lt1"/>
                </a:solidFill>
              </a:defRPr>
            </a:lvl2pPr>
            <a:lvl3pPr marL="1371600" lvl="2" indent="-349250">
              <a:lnSpc>
                <a:spcPct val="100000"/>
              </a:lnSpc>
              <a:spcBef>
                <a:spcPts val="0"/>
              </a:spcBef>
              <a:spcAft>
                <a:spcPts val="0"/>
              </a:spcAft>
              <a:buClr>
                <a:schemeClr val="lt1"/>
              </a:buClr>
              <a:buSzPts val="1900"/>
              <a:buChar char="■"/>
              <a:defRPr>
                <a:solidFill>
                  <a:schemeClr val="lt1"/>
                </a:solidFill>
              </a:defRPr>
            </a:lvl3pPr>
            <a:lvl4pPr marL="1828800" lvl="3" indent="-349250">
              <a:lnSpc>
                <a:spcPct val="100000"/>
              </a:lnSpc>
              <a:spcBef>
                <a:spcPts val="0"/>
              </a:spcBef>
              <a:spcAft>
                <a:spcPts val="0"/>
              </a:spcAft>
              <a:buClr>
                <a:schemeClr val="lt1"/>
              </a:buClr>
              <a:buSzPts val="1900"/>
              <a:buChar char="●"/>
              <a:defRPr>
                <a:solidFill>
                  <a:schemeClr val="lt1"/>
                </a:solidFill>
              </a:defRPr>
            </a:lvl4pPr>
            <a:lvl5pPr marL="2286000" lvl="4" indent="-349250">
              <a:lnSpc>
                <a:spcPct val="100000"/>
              </a:lnSpc>
              <a:spcBef>
                <a:spcPts val="0"/>
              </a:spcBef>
              <a:spcAft>
                <a:spcPts val="0"/>
              </a:spcAft>
              <a:buClr>
                <a:schemeClr val="lt1"/>
              </a:buClr>
              <a:buSzPts val="1900"/>
              <a:buChar char="○"/>
              <a:defRPr>
                <a:solidFill>
                  <a:schemeClr val="lt1"/>
                </a:solidFill>
              </a:defRPr>
            </a:lvl5pPr>
            <a:lvl6pPr marL="2743200" lvl="5" indent="-349250">
              <a:lnSpc>
                <a:spcPct val="100000"/>
              </a:lnSpc>
              <a:spcBef>
                <a:spcPts val="0"/>
              </a:spcBef>
              <a:spcAft>
                <a:spcPts val="0"/>
              </a:spcAft>
              <a:buClr>
                <a:schemeClr val="lt1"/>
              </a:buClr>
              <a:buSzPts val="1900"/>
              <a:buChar char="■"/>
              <a:defRPr>
                <a:solidFill>
                  <a:schemeClr val="lt1"/>
                </a:solidFill>
              </a:defRPr>
            </a:lvl6pPr>
            <a:lvl7pPr marL="3200400" lvl="6" indent="-349250">
              <a:lnSpc>
                <a:spcPct val="100000"/>
              </a:lnSpc>
              <a:spcBef>
                <a:spcPts val="0"/>
              </a:spcBef>
              <a:spcAft>
                <a:spcPts val="0"/>
              </a:spcAft>
              <a:buClr>
                <a:schemeClr val="lt1"/>
              </a:buClr>
              <a:buSzPts val="1900"/>
              <a:buChar char="●"/>
              <a:defRPr>
                <a:solidFill>
                  <a:schemeClr val="lt1"/>
                </a:solidFill>
              </a:defRPr>
            </a:lvl7pPr>
            <a:lvl8pPr marL="3657600" lvl="7" indent="-349250">
              <a:lnSpc>
                <a:spcPct val="100000"/>
              </a:lnSpc>
              <a:spcBef>
                <a:spcPts val="0"/>
              </a:spcBef>
              <a:spcAft>
                <a:spcPts val="0"/>
              </a:spcAft>
              <a:buClr>
                <a:schemeClr val="lt1"/>
              </a:buClr>
              <a:buSzPts val="1900"/>
              <a:buChar char="○"/>
              <a:defRPr>
                <a:solidFill>
                  <a:schemeClr val="lt1"/>
                </a:solidFill>
              </a:defRPr>
            </a:lvl8pPr>
            <a:lvl9pPr marL="4114800" lvl="8" indent="-349250">
              <a:lnSpc>
                <a:spcPct val="100000"/>
              </a:lnSpc>
              <a:spcBef>
                <a:spcPts val="0"/>
              </a:spcBef>
              <a:spcAft>
                <a:spcPts val="0"/>
              </a:spcAft>
              <a:buClr>
                <a:schemeClr val="lt1"/>
              </a:buClr>
              <a:buSzPts val="1900"/>
              <a:buChar char="■"/>
              <a:defRPr>
                <a:solidFill>
                  <a:schemeClr val="lt1"/>
                </a:solidFill>
              </a:defRPr>
            </a:lvl9pPr>
          </a:lstStyle>
          <a:p>
            <a:endParaRPr/>
          </a:p>
        </p:txBody>
      </p:sp>
      <p:sp>
        <p:nvSpPr>
          <p:cNvPr id="254" name="Google Shape;254;p21"/>
          <p:cNvSpPr/>
          <p:nvPr/>
        </p:nvSpPr>
        <p:spPr>
          <a:xfrm rot="5400000">
            <a:off x="180238"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rot="5400000">
            <a:off x="1198613"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1"/>
          <p:cNvSpPr/>
          <p:nvPr/>
        </p:nvSpPr>
        <p:spPr>
          <a:xfrm rot="5400000">
            <a:off x="784763"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7" name="Google Shape;257;p21"/>
          <p:cNvSpPr/>
          <p:nvPr/>
        </p:nvSpPr>
        <p:spPr>
          <a:xfrm rot="10800000" flipH="1">
            <a:off x="19797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21"/>
          <p:cNvCxnSpPr/>
          <p:nvPr/>
        </p:nvCxnSpPr>
        <p:spPr>
          <a:xfrm rot="10800000" flipH="1">
            <a:off x="500675" y="2031800"/>
            <a:ext cx="13800" cy="4210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Oswald Medium"/>
              <a:buNone/>
              <a:defRPr sz="40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60"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2025247" y="1698259"/>
            <a:ext cx="8321766" cy="210833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effectLst>
                  <a:outerShdw blurRad="38100" dist="38100" dir="2700000" algn="tl">
                    <a:srgbClr val="000000">
                      <a:alpha val="43137"/>
                    </a:srgbClr>
                  </a:outerShdw>
                </a:effectLst>
              </a:rPr>
              <a:t>Ứng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dụng</a:t>
            </a:r>
            <a:r>
              <a:rPr lang="en-US" dirty="0">
                <a:effectLst>
                  <a:outerShdw blurRad="38100" dist="38100" dir="2700000" algn="tl">
                    <a:srgbClr val="000000">
                      <a:alpha val="43137"/>
                    </a:srgbClr>
                  </a:outerShdw>
                </a:effectLst>
              </a:rPr>
              <a:t> ERP </a:t>
            </a:r>
            <a:r>
              <a:rPr lang="en-US" dirty="0" err="1">
                <a:effectLst>
                  <a:outerShdw blurRad="38100" dist="38100" dir="2700000" algn="tl">
                    <a:srgbClr val="000000">
                      <a:alpha val="43137"/>
                    </a:srgbClr>
                  </a:outerShdw>
                </a:effectLst>
              </a:rPr>
              <a:t>vào</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hệ</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thống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quản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lý</a:t>
            </a:r>
            <a:r>
              <a:rPr lang="en-US" dirty="0">
                <a:effectLst>
                  <a:outerShdw blurRad="38100" dist="38100" dir="2700000" algn="tl">
                    <a:srgbClr val="000000">
                      <a:alpha val="43137"/>
                    </a:srgbClr>
                  </a:outerShdw>
                </a:effectLst>
              </a:rPr>
              <a:t> </a:t>
            </a:r>
            <a:r>
              <a:rPr lang="vi-VN" dirty="0">
                <a:effectLst>
                  <a:outerShdw blurRad="38100" dist="38100" dir="2700000" algn="tl">
                    <a:srgbClr val="000000">
                      <a:alpha val="43137"/>
                    </a:srgbClr>
                  </a:outerShdw>
                </a:effectLst>
              </a:rPr>
              <a:t>Spa</a:t>
            </a:r>
            <a:endParaRPr lang="en-US" dirty="0">
              <a:effectLst>
                <a:outerShdw blurRad="38100" dist="38100" dir="2700000" algn="tl">
                  <a:srgbClr val="000000">
                    <a:alpha val="43137"/>
                  </a:srgbClr>
                </a:outerShdw>
              </a:effectLst>
            </a:endParaRPr>
          </a:p>
        </p:txBody>
      </p:sp>
      <p:sp>
        <p:nvSpPr>
          <p:cNvPr id="264" name="Google Shape;264;p22"/>
          <p:cNvSpPr txBox="1">
            <a:spLocks noGrp="1"/>
          </p:cNvSpPr>
          <p:nvPr>
            <p:ph type="subTitle" idx="1"/>
          </p:nvPr>
        </p:nvSpPr>
        <p:spPr>
          <a:xfrm>
            <a:off x="4825300" y="4201539"/>
            <a:ext cx="3709100" cy="54318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GVHD: Đỗ Duy Thanh</a:t>
            </a:r>
          </a:p>
          <a:p>
            <a:pPr marL="0" lvl="0" indent="0" algn="l" rtl="0">
              <a:spcBef>
                <a:spcPts val="0"/>
              </a:spcBef>
              <a:spcAft>
                <a:spcPts val="2100"/>
              </a:spcAft>
              <a:buNone/>
            </a:pPr>
            <a:r>
              <a:rPr lang="en" dirty="0"/>
              <a:t>              </a:t>
            </a:r>
          </a:p>
          <a:p>
            <a:pPr marL="0" lvl="0" indent="0" algn="ctr" rtl="0">
              <a:spcBef>
                <a:spcPts val="0"/>
              </a:spcBef>
              <a:spcAft>
                <a:spcPts val="21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96F8AC-F8FE-E6B1-D737-B1C5C1C474FE}"/>
              </a:ext>
            </a:extLst>
          </p:cNvPr>
          <p:cNvSpPr>
            <a:spLocks noGrp="1"/>
          </p:cNvSpPr>
          <p:nvPr>
            <p:ph type="title"/>
          </p:nvPr>
        </p:nvSpPr>
        <p:spPr>
          <a:xfrm>
            <a:off x="464762" y="549130"/>
            <a:ext cx="7961484" cy="552083"/>
          </a:xfrm>
        </p:spPr>
        <p:txBody>
          <a:bodyPr/>
          <a:lstStyle/>
          <a:p>
            <a:r>
              <a:rPr lang="en-US" dirty="0" err="1"/>
              <a:t>Những</a:t>
            </a:r>
            <a:r>
              <a:rPr lang="en-US" dirty="0"/>
              <a:t> </a:t>
            </a:r>
            <a:r>
              <a:rPr lang="en-US" dirty="0" err="1"/>
              <a:t>hiệu</a:t>
            </a:r>
            <a:r>
              <a:rPr lang="en-US" dirty="0"/>
              <a:t> </a:t>
            </a:r>
            <a:r>
              <a:rPr lang="en-US" dirty="0" err="1"/>
              <a:t>quả</a:t>
            </a:r>
            <a:r>
              <a:rPr lang="en-US" dirty="0"/>
              <a:t> </a:t>
            </a:r>
            <a:r>
              <a:rPr lang="en-US" dirty="0" err="1"/>
              <a:t>mà</a:t>
            </a:r>
            <a:r>
              <a:rPr lang="en-US" dirty="0"/>
              <a:t> ERP </a:t>
            </a:r>
            <a:r>
              <a:rPr lang="en-US" dirty="0" err="1"/>
              <a:t>mang</a:t>
            </a:r>
            <a:r>
              <a:rPr lang="en-US" dirty="0"/>
              <a:t> </a:t>
            </a:r>
            <a:r>
              <a:rPr lang="en-US" dirty="0" err="1"/>
              <a:t>lại</a:t>
            </a:r>
            <a:r>
              <a:rPr lang="en-US" dirty="0"/>
              <a:t> </a:t>
            </a:r>
          </a:p>
        </p:txBody>
      </p:sp>
      <p:sp>
        <p:nvSpPr>
          <p:cNvPr id="4" name="Text Placeholder 3">
            <a:extLst>
              <a:ext uri="{FF2B5EF4-FFF2-40B4-BE49-F238E27FC236}">
                <a16:creationId xmlns:a16="http://schemas.microsoft.com/office/drawing/2014/main" id="{A5AF37D6-9A57-BAD6-87D6-18D8C88E8B0D}"/>
              </a:ext>
            </a:extLst>
          </p:cNvPr>
          <p:cNvSpPr>
            <a:spLocks noGrp="1"/>
          </p:cNvSpPr>
          <p:nvPr>
            <p:ph type="body" idx="2"/>
          </p:nvPr>
        </p:nvSpPr>
        <p:spPr>
          <a:xfrm>
            <a:off x="881022" y="2445919"/>
            <a:ext cx="4907400" cy="2371887"/>
          </a:xfrm>
        </p:spPr>
        <p:txBody>
          <a:bodyPr/>
          <a:lstStyle/>
          <a:p>
            <a:r>
              <a:rPr lang="en-US" dirty="0" err="1"/>
              <a:t>Tối</a:t>
            </a:r>
            <a:r>
              <a:rPr lang="en-US" dirty="0"/>
              <a:t> </a:t>
            </a:r>
            <a:r>
              <a:rPr lang="en-US" dirty="0" err="1"/>
              <a:t>ưu</a:t>
            </a:r>
            <a:r>
              <a:rPr lang="en-US" dirty="0"/>
              <a:t> </a:t>
            </a:r>
            <a:r>
              <a:rPr lang="en-US" dirty="0" err="1"/>
              <a:t>Hóa</a:t>
            </a:r>
            <a:r>
              <a:rPr lang="en-US" dirty="0"/>
              <a:t> Quy </a:t>
            </a:r>
            <a:r>
              <a:rPr lang="en-US" dirty="0" err="1"/>
              <a:t>Trình</a:t>
            </a:r>
            <a:r>
              <a:rPr lang="en-US" dirty="0"/>
              <a:t> </a:t>
            </a:r>
            <a:r>
              <a:rPr lang="en-US" dirty="0" err="1"/>
              <a:t>Kinh</a:t>
            </a:r>
            <a:r>
              <a:rPr lang="en-US" dirty="0"/>
              <a:t> </a:t>
            </a:r>
            <a:r>
              <a:rPr lang="en-US" dirty="0" err="1"/>
              <a:t>doanh</a:t>
            </a:r>
            <a:r>
              <a:rPr lang="en-US" dirty="0"/>
              <a:t> </a:t>
            </a:r>
          </a:p>
          <a:p>
            <a:r>
              <a:rPr lang="en-US" dirty="0" err="1"/>
              <a:t>Dịch</a:t>
            </a:r>
            <a:r>
              <a:rPr lang="en-US" dirty="0"/>
              <a:t> </a:t>
            </a:r>
            <a:r>
              <a:rPr lang="en-US" dirty="0" err="1"/>
              <a:t>vụ</a:t>
            </a:r>
            <a:r>
              <a:rPr lang="en-US" dirty="0"/>
              <a:t> </a:t>
            </a:r>
            <a:r>
              <a:rPr lang="en-US" dirty="0" err="1"/>
              <a:t>khách</a:t>
            </a:r>
            <a:r>
              <a:rPr lang="en-US" dirty="0"/>
              <a:t> </a:t>
            </a:r>
            <a:r>
              <a:rPr lang="en-US" dirty="0" err="1"/>
              <a:t>hàng</a:t>
            </a:r>
            <a:r>
              <a:rPr lang="en-US" dirty="0"/>
              <a:t> </a:t>
            </a:r>
            <a:r>
              <a:rPr lang="en-US" dirty="0" err="1"/>
              <a:t>tốt</a:t>
            </a:r>
            <a:r>
              <a:rPr lang="en-US" dirty="0"/>
              <a:t> </a:t>
            </a:r>
            <a:r>
              <a:rPr lang="en-US" dirty="0" err="1"/>
              <a:t>hơn</a:t>
            </a:r>
            <a:endParaRPr lang="en-US" dirty="0"/>
          </a:p>
          <a:p>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hiệu</a:t>
            </a:r>
            <a:r>
              <a:rPr lang="en-US" dirty="0"/>
              <a:t> </a:t>
            </a:r>
            <a:r>
              <a:rPr lang="en-US" dirty="0" err="1"/>
              <a:t>quả</a:t>
            </a:r>
            <a:r>
              <a:rPr lang="en-US" dirty="0"/>
              <a:t> </a:t>
            </a:r>
          </a:p>
          <a:p>
            <a:r>
              <a:rPr lang="en-US" dirty="0" err="1"/>
              <a:t>Tăng</a:t>
            </a:r>
            <a:r>
              <a:rPr lang="en-US" dirty="0"/>
              <a:t> </a:t>
            </a:r>
            <a:r>
              <a:rPr lang="en-US" dirty="0" err="1"/>
              <a:t>cường</a:t>
            </a:r>
            <a:r>
              <a:rPr lang="en-US" dirty="0"/>
              <a:t> </a:t>
            </a:r>
            <a:r>
              <a:rPr lang="en-US" dirty="0" err="1"/>
              <a:t>tính</a:t>
            </a:r>
            <a:r>
              <a:rPr lang="en-US" dirty="0"/>
              <a:t> </a:t>
            </a:r>
            <a:r>
              <a:rPr lang="en-US" dirty="0" err="1"/>
              <a:t>linh</a:t>
            </a:r>
            <a:r>
              <a:rPr lang="en-US" dirty="0"/>
              <a:t> </a:t>
            </a:r>
            <a:r>
              <a:rPr lang="en-US" dirty="0" err="1"/>
              <a:t>hoạt</a:t>
            </a:r>
            <a:endParaRPr lang="en-US" dirty="0"/>
          </a:p>
        </p:txBody>
      </p:sp>
    </p:spTree>
    <p:extLst>
      <p:ext uri="{BB962C8B-B14F-4D97-AF65-F5344CB8AC3E}">
        <p14:creationId xmlns:p14="http://schemas.microsoft.com/office/powerpoint/2010/main" val="4220940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1171825" y="1846934"/>
            <a:ext cx="4395855" cy="3304185"/>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8800" dirty="0">
                <a:effectLst>
                  <a:outerShdw blurRad="38100" dist="38100" dir="2700000" algn="tl">
                    <a:srgbClr val="000000">
                      <a:alpha val="43137"/>
                    </a:srgbClr>
                  </a:outerShdw>
                </a:effectLst>
              </a:rPr>
              <a:t>Sơ đồ cấu trúc tổ chức</a:t>
            </a:r>
            <a:endParaRPr sz="8800" dirty="0">
              <a:effectLst>
                <a:outerShdw blurRad="38100" dist="38100" dir="2700000" algn="tl">
                  <a:srgbClr val="000000">
                    <a:alpha val="43137"/>
                  </a:srgbClr>
                </a:outerShdw>
              </a:effectLs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2286537" y="698253"/>
            <a:ext cx="8261181" cy="120101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effectLst>
                  <a:outerShdw blurRad="38100" dist="38100" dir="2700000" algn="tl">
                    <a:srgbClr val="000000">
                      <a:alpha val="43137"/>
                    </a:srgbClr>
                  </a:outerShdw>
                </a:effectLst>
              </a:rPr>
              <a:t>Tổng quan </a:t>
            </a:r>
            <a:r>
              <a:rPr lang="vi-VN" sz="4800" dirty="0">
                <a:effectLst>
                  <a:outerShdw blurRad="38100" dist="38100" dir="2700000" algn="tl">
                    <a:srgbClr val="000000">
                      <a:alpha val="43137"/>
                    </a:srgbClr>
                  </a:outerShdw>
                </a:effectLst>
              </a:rPr>
              <a:t>mô hình kinh doanh</a:t>
            </a:r>
            <a:endParaRPr sz="48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EFDC8BD6-6CF2-E716-5ABF-707EC1EBF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51" y="2086678"/>
            <a:ext cx="10444089" cy="333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9021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7468137" y="1856492"/>
            <a:ext cx="3585943" cy="4493508"/>
          </a:xfrm>
          <a:prstGeom prst="rect">
            <a:avLst/>
          </a:prstGeom>
        </p:spPr>
        <p:txBody>
          <a:bodyPr spcFirstLastPara="1" wrap="square" lIns="121900" tIns="121900" rIns="121900" bIns="121900" anchor="t" anchorCtr="0">
            <a:noAutofit/>
          </a:bodyPr>
          <a:lstStyle/>
          <a:p>
            <a:pPr lvl="0"/>
            <a:r>
              <a:rPr lang="en-US" sz="6000" dirty="0">
                <a:solidFill>
                  <a:schemeClr val="tx1"/>
                </a:solidFill>
                <a:effectLst>
                  <a:outerShdw blurRad="38100" dist="38100" dir="2700000" algn="tl">
                    <a:srgbClr val="000000">
                      <a:alpha val="43137"/>
                    </a:srgbClr>
                  </a:outerShdw>
                </a:effectLst>
              </a:rPr>
              <a:t>BPMN </a:t>
            </a:r>
            <a:r>
              <a:rPr lang="en-US" sz="6000" dirty="0" err="1">
                <a:solidFill>
                  <a:schemeClr val="tx1"/>
                </a:solidFill>
                <a:effectLst>
                  <a:outerShdw blurRad="38100" dist="38100" dir="2700000" algn="tl">
                    <a:srgbClr val="000000">
                      <a:alpha val="43137"/>
                    </a:srgbClr>
                  </a:outerShdw>
                </a:effectLst>
              </a:rPr>
              <a:t>quy</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trình</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bán</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hàng</a:t>
            </a:r>
            <a:endParaRPr sz="6000" dirty="0">
              <a:effectLst>
                <a:outerShdw blurRad="38100" dist="38100" dir="2700000" algn="tl">
                  <a:srgbClr val="000000">
                    <a:alpha val="43137"/>
                  </a:srgbClr>
                </a:outerShdw>
              </a:effectLst>
            </a:endParaRPr>
          </a:p>
        </p:txBody>
      </p:sp>
      <p:pic>
        <p:nvPicPr>
          <p:cNvPr id="4" name="Picture 2">
            <a:extLst>
              <a:ext uri="{FF2B5EF4-FFF2-40B4-BE49-F238E27FC236}">
                <a16:creationId xmlns:a16="http://schemas.microsoft.com/office/drawing/2014/main" id="{0A94C267-039E-5BD9-8772-3577C7ED8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28" y="551930"/>
            <a:ext cx="5132440" cy="630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5916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803177" y="1309113"/>
            <a:ext cx="3585943" cy="4493508"/>
          </a:xfrm>
          <a:prstGeom prst="rect">
            <a:avLst/>
          </a:prstGeom>
        </p:spPr>
        <p:txBody>
          <a:bodyPr spcFirstLastPara="1" wrap="square" lIns="121900" tIns="121900" rIns="121900" bIns="121900" anchor="t" anchorCtr="0">
            <a:noAutofit/>
          </a:bodyPr>
          <a:lstStyle/>
          <a:p>
            <a:pPr lvl="0"/>
            <a:r>
              <a:rPr lang="en-US" sz="5400" dirty="0">
                <a:solidFill>
                  <a:schemeClr val="tx1"/>
                </a:solidFill>
                <a:effectLst>
                  <a:outerShdw blurRad="38100" dist="38100" dir="2700000" algn="tl">
                    <a:srgbClr val="000000">
                      <a:alpha val="43137"/>
                    </a:srgbClr>
                  </a:outerShdw>
                </a:effectLst>
              </a:rPr>
              <a:t>BPMN </a:t>
            </a:r>
            <a:r>
              <a:rPr lang="en-US" sz="5400" dirty="0" err="1">
                <a:solidFill>
                  <a:schemeClr val="tx1"/>
                </a:solidFill>
                <a:effectLst>
                  <a:outerShdw blurRad="38100" dist="38100" dir="2700000" algn="tl">
                    <a:srgbClr val="000000">
                      <a:alpha val="43137"/>
                    </a:srgbClr>
                  </a:outerShdw>
                </a:effectLst>
              </a:rPr>
              <a:t>quy</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trình</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mua</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hàng</a:t>
            </a:r>
            <a:endParaRPr sz="5400" dirty="0">
              <a:effectLst>
                <a:outerShdw blurRad="38100" dist="38100" dir="2700000" algn="tl">
                  <a:srgbClr val="000000">
                    <a:alpha val="43137"/>
                  </a:srgbClr>
                </a:outerShdw>
              </a:effectLst>
            </a:endParaRPr>
          </a:p>
        </p:txBody>
      </p:sp>
      <p:pic>
        <p:nvPicPr>
          <p:cNvPr id="6" name="Picture 2">
            <a:extLst>
              <a:ext uri="{FF2B5EF4-FFF2-40B4-BE49-F238E27FC236}">
                <a16:creationId xmlns:a16="http://schemas.microsoft.com/office/drawing/2014/main" id="{27AF2ACA-972F-DCFE-E56C-1EAFA9820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560" y="859180"/>
            <a:ext cx="7484344" cy="494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4735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E8E-D67E-8A9F-7089-078099251BD4}"/>
              </a:ext>
            </a:extLst>
          </p:cNvPr>
          <p:cNvSpPr>
            <a:spLocks noGrp="1"/>
          </p:cNvSpPr>
          <p:nvPr>
            <p:ph type="title"/>
          </p:nvPr>
        </p:nvSpPr>
        <p:spPr>
          <a:xfrm>
            <a:off x="7846143" y="2181284"/>
            <a:ext cx="3569109" cy="1368161"/>
          </a:xfrm>
        </p:spPr>
        <p:txBody>
          <a:bodyPr/>
          <a:lstStyle/>
          <a:p>
            <a:pPr algn="ctr"/>
            <a:r>
              <a:rPr lang="en-US" dirty="0"/>
              <a:t>BPMN </a:t>
            </a:r>
            <a:r>
              <a:rPr lang="en-US" dirty="0" err="1"/>
              <a:t>quy</a:t>
            </a:r>
            <a:r>
              <a:rPr lang="en-US" dirty="0"/>
              <a:t> </a:t>
            </a:r>
            <a:r>
              <a:rPr lang="en-US" dirty="0" err="1"/>
              <a:t>trình</a:t>
            </a:r>
            <a:r>
              <a:rPr lang="en-US" dirty="0"/>
              <a:t> </a:t>
            </a:r>
            <a:r>
              <a:rPr lang="en-US" dirty="0" err="1"/>
              <a:t>đặt</a:t>
            </a:r>
            <a:r>
              <a:rPr lang="en-US" dirty="0"/>
              <a:t> </a:t>
            </a:r>
            <a:r>
              <a:rPr lang="en-US" dirty="0" err="1"/>
              <a:t>lịch</a:t>
            </a:r>
            <a:endParaRPr lang="en-US" dirty="0"/>
          </a:p>
        </p:txBody>
      </p:sp>
      <p:pic>
        <p:nvPicPr>
          <p:cNvPr id="4" name="Picture 3">
            <a:extLst>
              <a:ext uri="{FF2B5EF4-FFF2-40B4-BE49-F238E27FC236}">
                <a16:creationId xmlns:a16="http://schemas.microsoft.com/office/drawing/2014/main" id="{E38AE373-648C-9941-8DDC-F2301CE9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19" y="260569"/>
            <a:ext cx="5397909" cy="6336861"/>
          </a:xfrm>
          <a:prstGeom prst="rect">
            <a:avLst/>
          </a:prstGeom>
        </p:spPr>
      </p:pic>
    </p:spTree>
    <p:extLst>
      <p:ext uri="{BB962C8B-B14F-4D97-AF65-F5344CB8AC3E}">
        <p14:creationId xmlns:p14="http://schemas.microsoft.com/office/powerpoint/2010/main" val="2172323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2690927" y="375920"/>
            <a:ext cx="10576023" cy="713988"/>
          </a:xfrm>
          <a:prstGeom prst="rect">
            <a:avLst/>
          </a:prstGeom>
        </p:spPr>
        <p:txBody>
          <a:bodyPr spcFirstLastPara="1" wrap="square" lIns="121900" tIns="121900" rIns="121900" bIns="121900" anchor="t" anchorCtr="0">
            <a:noAutofit/>
          </a:bodyPr>
          <a:lstStyle/>
          <a:p>
            <a:pPr lvl="0"/>
            <a:r>
              <a:rPr lang="en-US" sz="4800" dirty="0">
                <a:solidFill>
                  <a:schemeClr val="tx1"/>
                </a:solidFill>
                <a:effectLst>
                  <a:outerShdw blurRad="38100" dist="38100" dir="2700000" algn="tl">
                    <a:srgbClr val="000000">
                      <a:alpha val="43137"/>
                    </a:srgbClr>
                  </a:outerShdw>
                </a:effectLst>
              </a:rPr>
              <a:t>BPMN </a:t>
            </a:r>
            <a:r>
              <a:rPr lang="en-US" sz="4800" dirty="0" err="1">
                <a:solidFill>
                  <a:schemeClr val="tx1"/>
                </a:solidFill>
                <a:effectLst>
                  <a:outerShdw blurRad="38100" dist="38100" dir="2700000" algn="tl">
                    <a:srgbClr val="000000">
                      <a:alpha val="43137"/>
                    </a:srgbClr>
                  </a:outerShdw>
                </a:effectLst>
              </a:rPr>
              <a:t>quy</a:t>
            </a:r>
            <a:r>
              <a:rPr lang="en-US" sz="4800" dirty="0">
                <a:solidFill>
                  <a:schemeClr val="tx1"/>
                </a:solidFill>
                <a:effectLst>
                  <a:outerShdw blurRad="38100" dist="38100" dir="2700000" algn="tl">
                    <a:srgbClr val="000000">
                      <a:alpha val="43137"/>
                    </a:srgbClr>
                  </a:outerShdw>
                </a:effectLst>
              </a:rPr>
              <a:t> </a:t>
            </a:r>
            <a:r>
              <a:rPr lang="en-US" sz="4800" dirty="0" err="1">
                <a:solidFill>
                  <a:schemeClr val="tx1"/>
                </a:solidFill>
                <a:effectLst>
                  <a:outerShdw blurRad="38100" dist="38100" dir="2700000" algn="tl">
                    <a:srgbClr val="000000">
                      <a:alpha val="43137"/>
                    </a:srgbClr>
                  </a:outerShdw>
                </a:effectLst>
              </a:rPr>
              <a:t>trình</a:t>
            </a:r>
            <a:r>
              <a:rPr lang="en-US" sz="4800" dirty="0">
                <a:solidFill>
                  <a:schemeClr val="tx1"/>
                </a:solidFill>
                <a:effectLst>
                  <a:outerShdw blurRad="38100" dist="38100" dir="2700000" algn="tl">
                    <a:srgbClr val="000000">
                      <a:alpha val="43137"/>
                    </a:srgbClr>
                  </a:outerShdw>
                </a:effectLst>
              </a:rPr>
              <a:t> </a:t>
            </a:r>
            <a:r>
              <a:rPr lang="en-US" sz="4800" dirty="0" err="1">
                <a:solidFill>
                  <a:schemeClr val="tx1"/>
                </a:solidFill>
                <a:effectLst>
                  <a:outerShdw blurRad="38100" dist="38100" dir="2700000" algn="tl">
                    <a:srgbClr val="000000">
                      <a:alpha val="43137"/>
                    </a:srgbClr>
                  </a:outerShdw>
                </a:effectLst>
              </a:rPr>
              <a:t>nhập</a:t>
            </a:r>
            <a:r>
              <a:rPr lang="en-US" sz="4800" dirty="0">
                <a:solidFill>
                  <a:schemeClr val="tx1"/>
                </a:solidFill>
                <a:effectLst>
                  <a:outerShdw blurRad="38100" dist="38100" dir="2700000" algn="tl">
                    <a:srgbClr val="000000">
                      <a:alpha val="43137"/>
                    </a:srgbClr>
                  </a:outerShdw>
                </a:effectLst>
              </a:rPr>
              <a:t> </a:t>
            </a:r>
            <a:r>
              <a:rPr lang="en-US" sz="4800" dirty="0" err="1">
                <a:solidFill>
                  <a:schemeClr val="tx1"/>
                </a:solidFill>
                <a:effectLst>
                  <a:outerShdw blurRad="38100" dist="38100" dir="2700000" algn="tl">
                    <a:srgbClr val="000000">
                      <a:alpha val="43137"/>
                    </a:srgbClr>
                  </a:outerShdw>
                </a:effectLst>
              </a:rPr>
              <a:t>kho</a:t>
            </a:r>
            <a:endParaRPr sz="4800" dirty="0">
              <a:effectLst>
                <a:outerShdw blurRad="38100" dist="38100" dir="2700000" algn="tl">
                  <a:srgbClr val="000000">
                    <a:alpha val="43137"/>
                  </a:srgbClr>
                </a:outerShdw>
              </a:effectLst>
            </a:endParaRPr>
          </a:p>
        </p:txBody>
      </p:sp>
      <p:pic>
        <p:nvPicPr>
          <p:cNvPr id="5" name="Picture 2">
            <a:extLst>
              <a:ext uri="{FF2B5EF4-FFF2-40B4-BE49-F238E27FC236}">
                <a16:creationId xmlns:a16="http://schemas.microsoft.com/office/drawing/2014/main" id="{1019158C-0812-F198-7B95-B8131B46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47" y="1386348"/>
            <a:ext cx="10133002" cy="465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09769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2083337" y="556012"/>
            <a:ext cx="8310343" cy="622548"/>
          </a:xfrm>
          <a:prstGeom prst="rect">
            <a:avLst/>
          </a:prstGeom>
        </p:spPr>
        <p:txBody>
          <a:bodyPr spcFirstLastPara="1" wrap="square" lIns="121900" tIns="121900" rIns="121900" bIns="121900" anchor="t" anchorCtr="0">
            <a:noAutofit/>
          </a:bodyPr>
          <a:lstStyle/>
          <a:p>
            <a:pPr lvl="0" algn="ctr"/>
            <a:r>
              <a:rPr lang="en-US" sz="6000" dirty="0">
                <a:solidFill>
                  <a:schemeClr val="tx1"/>
                </a:solidFill>
                <a:effectLst>
                  <a:outerShdw blurRad="38100" dist="38100" dir="2700000" algn="tl">
                    <a:srgbClr val="000000">
                      <a:alpha val="43137"/>
                    </a:srgbClr>
                  </a:outerShdw>
                </a:effectLst>
              </a:rPr>
              <a:t>BPMN </a:t>
            </a:r>
            <a:r>
              <a:rPr lang="en-US" sz="6000" dirty="0" err="1">
                <a:solidFill>
                  <a:schemeClr val="tx1"/>
                </a:solidFill>
                <a:effectLst>
                  <a:outerShdw blurRad="38100" dist="38100" dir="2700000" algn="tl">
                    <a:srgbClr val="000000">
                      <a:alpha val="43137"/>
                    </a:srgbClr>
                  </a:outerShdw>
                </a:effectLst>
              </a:rPr>
              <a:t>quy</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trình</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xuất</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kho</a:t>
            </a:r>
            <a:endParaRPr sz="6000" dirty="0">
              <a:effectLst>
                <a:outerShdw blurRad="38100" dist="38100" dir="2700000" algn="tl">
                  <a:srgbClr val="000000">
                    <a:alpha val="43137"/>
                  </a:srgbClr>
                </a:outerShdw>
              </a:effectLst>
            </a:endParaRPr>
          </a:p>
        </p:txBody>
      </p:sp>
      <p:pic>
        <p:nvPicPr>
          <p:cNvPr id="5" name="Picture 2">
            <a:extLst>
              <a:ext uri="{FF2B5EF4-FFF2-40B4-BE49-F238E27FC236}">
                <a16:creationId xmlns:a16="http://schemas.microsoft.com/office/drawing/2014/main" id="{EC3E3B23-B8F1-A471-5F67-CC92C42C6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282" y="1860261"/>
            <a:ext cx="9326133" cy="398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4730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8199657" y="1834131"/>
            <a:ext cx="3585943" cy="4493508"/>
          </a:xfrm>
          <a:prstGeom prst="rect">
            <a:avLst/>
          </a:prstGeom>
        </p:spPr>
        <p:txBody>
          <a:bodyPr spcFirstLastPara="1" wrap="square" lIns="121900" tIns="121900" rIns="121900" bIns="121900" anchor="t" anchorCtr="0">
            <a:noAutofit/>
          </a:bodyPr>
          <a:lstStyle/>
          <a:p>
            <a:pPr lvl="0" algn="ctr"/>
            <a:r>
              <a:rPr lang="en-US" sz="6000" dirty="0">
                <a:solidFill>
                  <a:schemeClr val="tx1"/>
                </a:solidFill>
                <a:effectLst>
                  <a:outerShdw blurRad="38100" dist="38100" dir="2700000" algn="tl">
                    <a:srgbClr val="000000">
                      <a:alpha val="43137"/>
                    </a:srgbClr>
                  </a:outerShdw>
                </a:effectLst>
              </a:rPr>
              <a:t>BPMN </a:t>
            </a:r>
            <a:r>
              <a:rPr lang="en-US" sz="6000" dirty="0" err="1">
                <a:solidFill>
                  <a:schemeClr val="tx1"/>
                </a:solidFill>
                <a:effectLst>
                  <a:outerShdw blurRad="38100" dist="38100" dir="2700000" algn="tl">
                    <a:srgbClr val="000000">
                      <a:alpha val="43137"/>
                    </a:srgbClr>
                  </a:outerShdw>
                </a:effectLst>
              </a:rPr>
              <a:t>quy</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trình</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kiểm</a:t>
            </a:r>
            <a:r>
              <a:rPr lang="en-US" sz="6000" dirty="0">
                <a:solidFill>
                  <a:schemeClr val="tx1"/>
                </a:solidFill>
                <a:effectLst>
                  <a:outerShdw blurRad="38100" dist="38100" dir="2700000" algn="tl">
                    <a:srgbClr val="000000">
                      <a:alpha val="43137"/>
                    </a:srgbClr>
                  </a:outerShdw>
                </a:effectLst>
              </a:rPr>
              <a:t> </a:t>
            </a:r>
            <a:r>
              <a:rPr lang="en-US" sz="6000" dirty="0" err="1">
                <a:solidFill>
                  <a:schemeClr val="tx1"/>
                </a:solidFill>
                <a:effectLst>
                  <a:outerShdw blurRad="38100" dist="38100" dir="2700000" algn="tl">
                    <a:srgbClr val="000000">
                      <a:alpha val="43137"/>
                    </a:srgbClr>
                  </a:outerShdw>
                </a:effectLst>
              </a:rPr>
              <a:t>kho</a:t>
            </a:r>
            <a:endParaRPr sz="6000" dirty="0">
              <a:effectLst>
                <a:outerShdw blurRad="38100" dist="38100" dir="2700000" algn="tl">
                  <a:srgbClr val="000000">
                    <a:alpha val="43137"/>
                  </a:srgbClr>
                </a:outerShdw>
              </a:effectLst>
            </a:endParaRPr>
          </a:p>
        </p:txBody>
      </p:sp>
      <p:pic>
        <p:nvPicPr>
          <p:cNvPr id="5" name="Picture 2">
            <a:extLst>
              <a:ext uri="{FF2B5EF4-FFF2-40B4-BE49-F238E27FC236}">
                <a16:creationId xmlns:a16="http://schemas.microsoft.com/office/drawing/2014/main" id="{2F212C47-7650-F086-BF9E-98CD3F539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09" y="2216545"/>
            <a:ext cx="6544393" cy="246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8212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1189257" y="831593"/>
            <a:ext cx="10860503" cy="611127"/>
          </a:xfrm>
          <a:prstGeom prst="rect">
            <a:avLst/>
          </a:prstGeom>
        </p:spPr>
        <p:txBody>
          <a:bodyPr spcFirstLastPara="1" wrap="square" lIns="121900" tIns="121900" rIns="121900" bIns="121900" anchor="t" anchorCtr="0">
            <a:noAutofit/>
          </a:bodyPr>
          <a:lstStyle/>
          <a:p>
            <a:pPr lvl="0"/>
            <a:r>
              <a:rPr lang="en-US" sz="5400" dirty="0">
                <a:solidFill>
                  <a:schemeClr val="tx1"/>
                </a:solidFill>
                <a:effectLst>
                  <a:outerShdw blurRad="38100" dist="38100" dir="2700000" algn="tl">
                    <a:srgbClr val="000000">
                      <a:alpha val="43137"/>
                    </a:srgbClr>
                  </a:outerShdw>
                </a:effectLst>
              </a:rPr>
              <a:t>BPMN </a:t>
            </a:r>
            <a:r>
              <a:rPr lang="en-US" sz="5400" dirty="0" err="1">
                <a:solidFill>
                  <a:schemeClr val="tx1"/>
                </a:solidFill>
                <a:effectLst>
                  <a:outerShdw blurRad="38100" dist="38100" dir="2700000" algn="tl">
                    <a:srgbClr val="000000">
                      <a:alpha val="43137"/>
                    </a:srgbClr>
                  </a:outerShdw>
                </a:effectLst>
              </a:rPr>
              <a:t>quy</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trình</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chăm</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sóc</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khách</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hàng</a:t>
            </a:r>
            <a:endParaRPr sz="54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C3FD296-A56B-EB0B-DCB4-0BF2201FC2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290" y="2163339"/>
            <a:ext cx="9984499" cy="3463485"/>
          </a:xfrm>
          <a:prstGeom prst="rect">
            <a:avLst/>
          </a:prstGeom>
        </p:spPr>
      </p:pic>
    </p:spTree>
    <p:extLst>
      <p:ext uri="{BB962C8B-B14F-4D97-AF65-F5344CB8AC3E}">
        <p14:creationId xmlns:p14="http://schemas.microsoft.com/office/powerpoint/2010/main" val="20853007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 name="Title 1"/>
          <p:cNvSpPr>
            <a:spLocks noGrp="1"/>
          </p:cNvSpPr>
          <p:nvPr>
            <p:ph type="title"/>
          </p:nvPr>
        </p:nvSpPr>
        <p:spPr>
          <a:xfrm>
            <a:off x="1571125" y="1340135"/>
            <a:ext cx="9127500" cy="1230600"/>
          </a:xfrm>
        </p:spPr>
        <p:txBody>
          <a:bodyPr/>
          <a:lstStyle/>
          <a:p>
            <a:r>
              <a:rPr lang="vi-VN" dirty="0"/>
              <a:t>Nhóm 5</a:t>
            </a:r>
            <a:endParaRPr lang="en-US" dirty="0"/>
          </a:p>
        </p:txBody>
      </p:sp>
      <p:sp>
        <p:nvSpPr>
          <p:cNvPr id="3" name="Subtitle 2"/>
          <p:cNvSpPr>
            <a:spLocks noGrp="1"/>
          </p:cNvSpPr>
          <p:nvPr>
            <p:ph type="subTitle" idx="1"/>
          </p:nvPr>
        </p:nvSpPr>
        <p:spPr>
          <a:xfrm>
            <a:off x="444925" y="2829860"/>
            <a:ext cx="11379900" cy="2514300"/>
          </a:xfrm>
        </p:spPr>
        <p:txBody>
          <a:bodyPr/>
          <a:lstStyle/>
          <a:p>
            <a:pPr marL="0" lvl="0" indent="0">
              <a:spcAft>
                <a:spcPts val="2100"/>
              </a:spcAft>
            </a:pPr>
            <a:r>
              <a:rPr lang="en" sz="2400" b="1" dirty="0"/>
              <a:t>Huỳnh Mạnh Huy</a:t>
            </a:r>
            <a:r>
              <a:rPr lang="vi-VN" sz="2400" b="1" dirty="0"/>
              <a:t> -</a:t>
            </a:r>
            <a:r>
              <a:rPr lang="en" sz="2400" b="1" dirty="0"/>
              <a:t> 21520259</a:t>
            </a:r>
          </a:p>
          <a:p>
            <a:pPr marL="0" lvl="0" indent="0">
              <a:spcAft>
                <a:spcPts val="2100"/>
              </a:spcAft>
            </a:pPr>
            <a:r>
              <a:rPr lang="en" sz="2400" b="1" dirty="0"/>
              <a:t>Nguyễn Dương Chí Tâm</a:t>
            </a:r>
            <a:r>
              <a:rPr lang="vi-VN" sz="2400" b="1" dirty="0"/>
              <a:t> -</a:t>
            </a:r>
            <a:r>
              <a:rPr lang="en" sz="2400" b="1" dirty="0"/>
              <a:t> 21520439</a:t>
            </a:r>
          </a:p>
          <a:p>
            <a:pPr marL="0" lvl="0" indent="0">
              <a:spcAft>
                <a:spcPts val="2100"/>
              </a:spcAft>
            </a:pPr>
            <a:r>
              <a:rPr lang="en" sz="2400" b="1" dirty="0"/>
              <a:t>Đỗ Hiền Thảo </a:t>
            </a:r>
            <a:r>
              <a:rPr lang="vi-VN" sz="2400" b="1" dirty="0"/>
              <a:t>- </a:t>
            </a:r>
            <a:r>
              <a:rPr lang="en" sz="2400" b="1" dirty="0"/>
              <a:t>21520460</a:t>
            </a:r>
          </a:p>
          <a:p>
            <a:endParaRPr lang="en-US" dirty="0"/>
          </a:p>
        </p:txBody>
      </p:sp>
    </p:spTree>
    <p:extLst>
      <p:ext uri="{BB962C8B-B14F-4D97-AF65-F5344CB8AC3E}">
        <p14:creationId xmlns:p14="http://schemas.microsoft.com/office/powerpoint/2010/main" val="110795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1636297" y="658873"/>
            <a:ext cx="10860503" cy="611127"/>
          </a:xfrm>
          <a:prstGeom prst="rect">
            <a:avLst/>
          </a:prstGeom>
        </p:spPr>
        <p:txBody>
          <a:bodyPr spcFirstLastPara="1" wrap="square" lIns="121900" tIns="121900" rIns="121900" bIns="121900" anchor="t" anchorCtr="0">
            <a:noAutofit/>
          </a:bodyPr>
          <a:lstStyle/>
          <a:p>
            <a:pPr lvl="0"/>
            <a:r>
              <a:rPr lang="en-US" sz="5400" dirty="0">
                <a:solidFill>
                  <a:schemeClr val="tx1"/>
                </a:solidFill>
                <a:effectLst>
                  <a:outerShdw blurRad="38100" dist="38100" dir="2700000" algn="tl">
                    <a:srgbClr val="000000">
                      <a:alpha val="43137"/>
                    </a:srgbClr>
                  </a:outerShdw>
                </a:effectLst>
              </a:rPr>
              <a:t>BPMN </a:t>
            </a:r>
            <a:r>
              <a:rPr lang="en-US" sz="5400" dirty="0" err="1">
                <a:solidFill>
                  <a:schemeClr val="tx1"/>
                </a:solidFill>
                <a:effectLst>
                  <a:outerShdw blurRad="38100" dist="38100" dir="2700000" algn="tl">
                    <a:srgbClr val="000000">
                      <a:alpha val="43137"/>
                    </a:srgbClr>
                  </a:outerShdw>
                </a:effectLst>
              </a:rPr>
              <a:t>xử</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lý</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công</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nợ</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khách</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hàng</a:t>
            </a:r>
            <a:endParaRPr sz="5400" dirty="0">
              <a:effectLst>
                <a:outerShdw blurRad="38100" dist="38100" dir="2700000" algn="tl">
                  <a:srgbClr val="000000">
                    <a:alpha val="43137"/>
                  </a:srgbClr>
                </a:outerShdw>
              </a:effectLst>
            </a:endParaRPr>
          </a:p>
        </p:txBody>
      </p:sp>
      <p:pic>
        <p:nvPicPr>
          <p:cNvPr id="5" name="Picture 2">
            <a:extLst>
              <a:ext uri="{FF2B5EF4-FFF2-40B4-BE49-F238E27FC236}">
                <a16:creationId xmlns:a16="http://schemas.microsoft.com/office/drawing/2014/main" id="{D6628E06-2495-BDC2-7030-1433EF13C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053" y="1914987"/>
            <a:ext cx="8306307" cy="40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3865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1636297" y="658873"/>
            <a:ext cx="10860503" cy="611127"/>
          </a:xfrm>
          <a:prstGeom prst="rect">
            <a:avLst/>
          </a:prstGeom>
        </p:spPr>
        <p:txBody>
          <a:bodyPr spcFirstLastPara="1" wrap="square" lIns="121900" tIns="121900" rIns="121900" bIns="121900" anchor="t" anchorCtr="0">
            <a:noAutofit/>
          </a:bodyPr>
          <a:lstStyle/>
          <a:p>
            <a:pPr lvl="0"/>
            <a:r>
              <a:rPr lang="en-US" sz="5400" dirty="0">
                <a:solidFill>
                  <a:schemeClr val="tx1"/>
                </a:solidFill>
                <a:effectLst>
                  <a:outerShdw blurRad="38100" dist="38100" dir="2700000" algn="tl">
                    <a:srgbClr val="000000">
                      <a:alpha val="43137"/>
                    </a:srgbClr>
                  </a:outerShdw>
                </a:effectLst>
              </a:rPr>
              <a:t>BPMN </a:t>
            </a:r>
            <a:r>
              <a:rPr lang="en-US" sz="5400" dirty="0" err="1">
                <a:solidFill>
                  <a:schemeClr val="tx1"/>
                </a:solidFill>
                <a:effectLst>
                  <a:outerShdw blurRad="38100" dist="38100" dir="2700000" algn="tl">
                    <a:srgbClr val="000000">
                      <a:alpha val="43137"/>
                    </a:srgbClr>
                  </a:outerShdw>
                </a:effectLst>
              </a:rPr>
              <a:t>xử</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lý</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công</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nợ</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nhà</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cung</a:t>
            </a:r>
            <a:r>
              <a:rPr lang="en-US" sz="5400" dirty="0">
                <a:solidFill>
                  <a:schemeClr val="tx1"/>
                </a:solidFill>
                <a:effectLst>
                  <a:outerShdw blurRad="38100" dist="38100" dir="2700000" algn="tl">
                    <a:srgbClr val="000000">
                      <a:alpha val="43137"/>
                    </a:srgbClr>
                  </a:outerShdw>
                </a:effectLst>
              </a:rPr>
              <a:t> </a:t>
            </a:r>
            <a:r>
              <a:rPr lang="en-US" sz="5400" dirty="0" err="1">
                <a:solidFill>
                  <a:schemeClr val="tx1"/>
                </a:solidFill>
                <a:effectLst>
                  <a:outerShdw blurRad="38100" dist="38100" dir="2700000" algn="tl">
                    <a:srgbClr val="000000">
                      <a:alpha val="43137"/>
                    </a:srgbClr>
                  </a:outerShdw>
                </a:effectLst>
              </a:rPr>
              <a:t>cấp</a:t>
            </a:r>
            <a:endParaRPr sz="5400" dirty="0">
              <a:effectLst>
                <a:outerShdw blurRad="38100" dist="38100" dir="2700000" algn="tl">
                  <a:srgbClr val="000000">
                    <a:alpha val="43137"/>
                  </a:srgbClr>
                </a:outerShdw>
              </a:effectLst>
            </a:endParaRPr>
          </a:p>
        </p:txBody>
      </p:sp>
      <p:pic>
        <p:nvPicPr>
          <p:cNvPr id="4" name="Picture 2">
            <a:extLst>
              <a:ext uri="{FF2B5EF4-FFF2-40B4-BE49-F238E27FC236}">
                <a16:creationId xmlns:a16="http://schemas.microsoft.com/office/drawing/2014/main" id="{47ED6564-521E-7A1B-3058-592325E6B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966" y="1870366"/>
            <a:ext cx="8270925" cy="372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48764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4253600" y="0"/>
            <a:ext cx="3653700" cy="3491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solidFill>
                  <a:schemeClr val="lt1"/>
                </a:solidFill>
              </a:rPr>
              <a:t>03</a:t>
            </a:r>
            <a:endParaRPr dirty="0">
              <a:solidFill>
                <a:schemeClr val="lt1"/>
              </a:solidFill>
            </a:endParaRPr>
          </a:p>
        </p:txBody>
      </p:sp>
      <p:sp>
        <p:nvSpPr>
          <p:cNvPr id="283" name="Google Shape;283;p25"/>
          <p:cNvSpPr txBox="1">
            <a:spLocks noGrp="1"/>
          </p:cNvSpPr>
          <p:nvPr>
            <p:ph type="subTitle" idx="1"/>
          </p:nvPr>
        </p:nvSpPr>
        <p:spPr>
          <a:xfrm>
            <a:off x="2672311" y="3816447"/>
            <a:ext cx="6847377" cy="948593"/>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vi-VN" dirty="0"/>
              <a:t>Thao tác trên Odoo</a:t>
            </a:r>
            <a:endParaRPr lang="en" dirty="0"/>
          </a:p>
        </p:txBody>
      </p:sp>
      <p:sp>
        <p:nvSpPr>
          <p:cNvPr id="2" name="TextBox 1"/>
          <p:cNvSpPr txBox="1"/>
          <p:nvPr/>
        </p:nvSpPr>
        <p:spPr>
          <a:xfrm>
            <a:off x="2001210" y="5089787"/>
            <a:ext cx="8016240" cy="523220"/>
          </a:xfrm>
          <a:prstGeom prst="rect">
            <a:avLst/>
          </a:prstGeom>
          <a:noFill/>
        </p:spPr>
        <p:txBody>
          <a:bodyPr wrap="square" rtlCol="0">
            <a:spAutoFit/>
          </a:bodyPr>
          <a:lstStyle/>
          <a:p>
            <a:r>
              <a:rPr lang="vi-VN" sz="2800" b="1" i="1" dirty="0">
                <a:solidFill>
                  <a:schemeClr val="accent1">
                    <a:lumMod val="50000"/>
                  </a:schemeClr>
                </a:solidFill>
                <a:effectLst>
                  <a:outerShdw blurRad="38100" dist="38100" dir="2700000" algn="tl">
                    <a:srgbClr val="000000">
                      <a:alpha val="43137"/>
                    </a:srgbClr>
                  </a:outerShdw>
                </a:effectLst>
                <a:latin typeface="Open Sans" panose="020B0604020202020204" charset="0"/>
                <a:ea typeface="Open Sans" panose="020B0604020202020204" charset="0"/>
                <a:cs typeface="Open Sans" panose="020B0604020202020204" charset="0"/>
              </a:rPr>
              <a:t>Link Youtube:</a:t>
            </a:r>
            <a:r>
              <a:rPr lang="en-US" sz="2800" b="1" i="1" dirty="0">
                <a:solidFill>
                  <a:schemeClr val="accent1">
                    <a:lumMod val="50000"/>
                  </a:schemeClr>
                </a:solidFill>
                <a:effectLst>
                  <a:outerShdw blurRad="38100" dist="38100" dir="2700000" algn="tl">
                    <a:srgbClr val="000000">
                      <a:alpha val="43137"/>
                    </a:srgbClr>
                  </a:outerShdw>
                </a:effectLst>
                <a:latin typeface="Open Sans" panose="020B0604020202020204" charset="0"/>
                <a:ea typeface="Open Sans" panose="020B0604020202020204" charset="0"/>
                <a:cs typeface="Open Sans" panose="020B0604020202020204" charset="0"/>
              </a:rPr>
              <a:t> </a:t>
            </a:r>
            <a:r>
              <a:rPr lang="vi-VN" sz="2800" b="1" i="1" dirty="0">
                <a:solidFill>
                  <a:schemeClr val="accent1">
                    <a:lumMod val="50000"/>
                  </a:schemeClr>
                </a:solidFill>
                <a:effectLst>
                  <a:outerShdw blurRad="38100" dist="38100" dir="2700000" algn="tl">
                    <a:srgbClr val="000000">
                      <a:alpha val="43137"/>
                    </a:srgbClr>
                  </a:outerShdw>
                </a:effectLst>
                <a:latin typeface="Open Sans" panose="020B0604020202020204" charset="0"/>
                <a:ea typeface="Open Sans" panose="020B0604020202020204" charset="0"/>
                <a:cs typeface="Open Sans" panose="020B0604020202020204" charset="0"/>
              </a:rPr>
              <a:t>https://youtu.be/R-DBBEpczcY </a:t>
            </a:r>
            <a:endParaRPr lang="en-US" sz="2800" b="1" i="1" dirty="0">
              <a:solidFill>
                <a:schemeClr val="accent1">
                  <a:lumMod val="50000"/>
                </a:schemeClr>
              </a:solidFill>
              <a:effectLst>
                <a:outerShdw blurRad="38100" dist="38100" dir="2700000" algn="tl">
                  <a:srgbClr val="000000">
                    <a:alpha val="43137"/>
                  </a:srgb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9659785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2"/>
          <p:cNvSpPr txBox="1">
            <a:spLocks noGrp="1"/>
          </p:cNvSpPr>
          <p:nvPr>
            <p:ph type="title"/>
          </p:nvPr>
        </p:nvSpPr>
        <p:spPr>
          <a:xfrm>
            <a:off x="6643720" y="1400192"/>
            <a:ext cx="4745640" cy="416748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Thank you</a:t>
            </a:r>
            <a:r>
              <a:rPr lang="vi-VN" dirty="0">
                <a:effectLst>
                  <a:outerShdw blurRad="38100" dist="38100" dir="2700000" algn="tl">
                    <a:srgbClr val="000000">
                      <a:alpha val="43137"/>
                    </a:srgbClr>
                  </a:outerShdw>
                </a:effectLst>
              </a:rPr>
              <a:t> for watching!</a:t>
            </a:r>
            <a:endParaRPr dirty="0">
              <a:effectLst>
                <a:outerShdw blurRad="38100" dist="38100" dir="2700000" algn="tl">
                  <a:srgbClr val="000000">
                    <a:alpha val="43137"/>
                  </a:srgbClr>
                </a:outerShdw>
              </a:effectLst>
            </a:endParaRPr>
          </a:p>
        </p:txBody>
      </p:sp>
      <p:grpSp>
        <p:nvGrpSpPr>
          <p:cNvPr id="692" name="Google Shape;692;p42"/>
          <p:cNvGrpSpPr/>
          <p:nvPr/>
        </p:nvGrpSpPr>
        <p:grpSpPr>
          <a:xfrm>
            <a:off x="1602130" y="2025993"/>
            <a:ext cx="3018022" cy="2806004"/>
            <a:chOff x="6435300" y="2742175"/>
            <a:chExt cx="266325" cy="232875"/>
          </a:xfrm>
        </p:grpSpPr>
        <p:sp>
          <p:nvSpPr>
            <p:cNvPr id="693" name="Google Shape;693;p42"/>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4" name="Google Shape;694;p42"/>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4253600" y="0"/>
            <a:ext cx="3653700" cy="3491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
        <p:nvSpPr>
          <p:cNvPr id="283" name="Google Shape;283;p25"/>
          <p:cNvSpPr txBox="1">
            <a:spLocks noGrp="1"/>
          </p:cNvSpPr>
          <p:nvPr>
            <p:ph type="subTitle" idx="1"/>
          </p:nvPr>
        </p:nvSpPr>
        <p:spPr>
          <a:xfrm>
            <a:off x="2672311" y="3816447"/>
            <a:ext cx="6847377" cy="1945256"/>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Tổng quan ERP trong chăm sóc sức khỏe</a:t>
            </a:r>
            <a:endParaRPr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850034" y="688093"/>
            <a:ext cx="8261181" cy="120101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effectLst>
                  <a:outerShdw blurRad="38100" dist="38100" dir="2700000" algn="tl">
                    <a:srgbClr val="000000">
                      <a:alpha val="43137"/>
                    </a:srgbClr>
                  </a:outerShdw>
                </a:effectLst>
              </a:rPr>
              <a:t>Tổng quan ERP trong chăm sóc sức khỏe </a:t>
            </a:r>
            <a:endParaRPr sz="3600" dirty="0">
              <a:effectLst>
                <a:outerShdw blurRad="38100" dist="38100" dir="2700000" algn="tl">
                  <a:srgbClr val="000000">
                    <a:alpha val="43137"/>
                  </a:srgbClr>
                </a:outerShdw>
              </a:effectLst>
            </a:endParaRPr>
          </a:p>
        </p:txBody>
      </p:sp>
      <p:sp>
        <p:nvSpPr>
          <p:cNvPr id="277" name="Google Shape;277;p24"/>
          <p:cNvSpPr txBox="1">
            <a:spLocks noGrp="1"/>
          </p:cNvSpPr>
          <p:nvPr>
            <p:ph type="body" idx="4294967295"/>
          </p:nvPr>
        </p:nvSpPr>
        <p:spPr>
          <a:xfrm>
            <a:off x="5889890" y="2111583"/>
            <a:ext cx="5712542" cy="2929802"/>
          </a:xfrm>
          <a:prstGeom prst="rect">
            <a:avLst/>
          </a:prstGeom>
        </p:spPr>
        <p:txBody>
          <a:bodyPr spcFirstLastPara="1" wrap="square" lIns="121900" tIns="121900" rIns="121900" bIns="121900" anchor="t" anchorCtr="0">
            <a:noAutofit/>
          </a:bodyPr>
          <a:lstStyle/>
          <a:p>
            <a:pPr marL="107950" lvl="0" indent="0" algn="ctr" rtl="0">
              <a:lnSpc>
                <a:spcPct val="200000"/>
              </a:lnSpc>
              <a:spcBef>
                <a:spcPts val="0"/>
              </a:spcBef>
              <a:spcAft>
                <a:spcPts val="0"/>
              </a:spcAft>
              <a:buSzPts val="1900"/>
              <a:buNone/>
            </a:pPr>
            <a:r>
              <a:rPr lang="vi-VN" sz="1800" dirty="0">
                <a:effectLst/>
                <a:latin typeface="Open Sans" panose="020B0606030504020204" pitchFamily="34" charset="0"/>
                <a:ea typeface="Open Sans" panose="020B0606030504020204" pitchFamily="34" charset="0"/>
                <a:cs typeface="Open Sans" panose="020B0606030504020204" pitchFamily="34" charset="0"/>
              </a:rPr>
              <a:t>Mục tiêu của ERP trong chăm sóc sức khỏe là tăng cường hiệu suất hoạt động, tối ưu hóa tài nguyên và cung cấp chất lượng dịch vụ chăm sóc sức khỏe cao hơn.</a:t>
            </a:r>
            <a:endParaRPr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Phần mềm ERP cho lĩnh vực Thiết bị y tế là gì? - Ligosoft">
            <a:extLst>
              <a:ext uri="{FF2B5EF4-FFF2-40B4-BE49-F238E27FC236}">
                <a16:creationId xmlns:a16="http://schemas.microsoft.com/office/drawing/2014/main" id="{15912DE6-F745-FEAD-EE06-FC65CE834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122" y="1733490"/>
            <a:ext cx="3542503" cy="3571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txBox="1">
            <a:spLocks noGrp="1"/>
          </p:cNvSpPr>
          <p:nvPr>
            <p:ph type="title"/>
          </p:nvPr>
        </p:nvSpPr>
        <p:spPr>
          <a:xfrm>
            <a:off x="903318" y="571064"/>
            <a:ext cx="456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effectLst>
                  <a:outerShdw blurRad="38100" dist="38100" dir="2700000" algn="tl">
                    <a:srgbClr val="000000">
                      <a:alpha val="43137"/>
                    </a:srgbClr>
                  </a:outerShdw>
                </a:effectLst>
              </a:rPr>
              <a:t>Lý do hình thành?</a:t>
            </a:r>
            <a:endParaRPr sz="4800" dirty="0">
              <a:effectLst>
                <a:outerShdw blurRad="38100" dist="38100" dir="2700000" algn="tl">
                  <a:srgbClr val="000000">
                    <a:alpha val="43137"/>
                  </a:srgbClr>
                </a:outerShdw>
              </a:effectLst>
            </a:endParaRPr>
          </a:p>
        </p:txBody>
      </p:sp>
      <p:sp>
        <p:nvSpPr>
          <p:cNvPr id="297" name="Google Shape;297;p27"/>
          <p:cNvSpPr txBox="1">
            <a:spLocks noGrp="1"/>
          </p:cNvSpPr>
          <p:nvPr>
            <p:ph type="body" idx="4"/>
          </p:nvPr>
        </p:nvSpPr>
        <p:spPr>
          <a:xfrm>
            <a:off x="6272983" y="2088149"/>
            <a:ext cx="5126724" cy="3118500"/>
          </a:xfrm>
          <a:prstGeom prst="rect">
            <a:avLst/>
          </a:prstGeom>
        </p:spPr>
        <p:txBody>
          <a:bodyPr spcFirstLastPara="1" wrap="square" lIns="121900" tIns="121900" rIns="121900" bIns="121900" anchor="t" anchorCtr="0">
            <a:noAutofit/>
          </a:bodyPr>
          <a:lstStyle/>
          <a:p>
            <a:pPr marL="342900" marR="0" lvl="0" indent="-342900">
              <a:lnSpc>
                <a:spcPct val="107000"/>
              </a:lnSpc>
              <a:spcBef>
                <a:spcPts val="0"/>
              </a:spcBef>
              <a:spcAft>
                <a:spcPts val="800"/>
              </a:spcAft>
              <a:buFont typeface="Wingdings" panose="05000000000000000000" pitchFamily="2" charset="2"/>
              <a:buChar char=""/>
            </a:pPr>
            <a:r>
              <a:rPr lang="vi-VN" sz="1800" dirty="0">
                <a:effectLst/>
                <a:latin typeface="Open Sans" panose="020B0606030504020204" pitchFamily="34" charset="0"/>
                <a:ea typeface="Open Sans" panose="020B0606030504020204" pitchFamily="34" charset="0"/>
                <a:cs typeface="Open Sans" panose="020B0606030504020204" pitchFamily="34" charset="0"/>
              </a:rPr>
              <a:t>Giúp đồng bộ hóa dữ liệu, cập nhật thông tin theo tgian thực nhanh chóng, chính xác</a:t>
            </a:r>
          </a:p>
          <a:p>
            <a:pPr marL="0" marR="0" lvl="0" indent="0">
              <a:lnSpc>
                <a:spcPct val="107000"/>
              </a:lnSpc>
              <a:spcBef>
                <a:spcPts val="0"/>
              </a:spcBef>
              <a:spcAft>
                <a:spcPts val="800"/>
              </a:spcAft>
              <a:buNone/>
            </a:pPr>
            <a:r>
              <a:rPr lang="vi-VN" sz="1800" dirty="0">
                <a:effectLst/>
                <a:latin typeface="Open Sans" panose="020B0606030504020204" pitchFamily="34" charset="0"/>
                <a:ea typeface="Open Sans" panose="020B0606030504020204" pitchFamily="34" charset="0"/>
                <a:cs typeface="Open Sans" panose="020B0606030504020204" pitchFamily="34" charset="0"/>
              </a:rPr>
              <a:t> </a:t>
            </a:r>
            <a:r>
              <a:rPr lang="vi-VN" sz="1800" dirty="0">
                <a:effectLst/>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vi-VN" sz="1800" b="1" dirty="0">
                <a:effectLst/>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vi-VN" sz="1800" b="1" dirty="0">
                <a:effectLst/>
                <a:latin typeface="Open Sans" panose="020B0606030504020204" pitchFamily="34" charset="0"/>
                <a:ea typeface="Open Sans" panose="020B0606030504020204" pitchFamily="34" charset="0"/>
                <a:cs typeface="Open Sans" panose="020B0606030504020204" pitchFamily="34" charset="0"/>
              </a:rPr>
              <a:t>Tăng cường  khả năng tiếp cận, thích nghi thị trường.</a:t>
            </a:r>
            <a:endParaRPr lang="en-US" sz="1800" b="1"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99" name="Google Shape;299;p27"/>
          <p:cNvSpPr txBox="1">
            <a:spLocks noGrp="1"/>
          </p:cNvSpPr>
          <p:nvPr>
            <p:ph type="subTitle" idx="1"/>
          </p:nvPr>
        </p:nvSpPr>
        <p:spPr>
          <a:xfrm>
            <a:off x="819744" y="1955172"/>
            <a:ext cx="4727448" cy="2290701"/>
          </a:xfrm>
          <a:prstGeom prst="rect">
            <a:avLst/>
          </a:prstGeom>
        </p:spPr>
        <p:txBody>
          <a:bodyPr spcFirstLastPara="1" wrap="square" lIns="121900" tIns="121900" rIns="121900" bIns="121900" anchor="t" anchorCtr="0">
            <a:noAutofit/>
          </a:bodyPr>
          <a:lstStyle/>
          <a:p>
            <a:pPr marL="0" indent="0" algn="ctr">
              <a:spcAft>
                <a:spcPts val="2100"/>
              </a:spcAft>
            </a:pPr>
            <a:r>
              <a:rPr lang="en-US" sz="1800" dirty="0">
                <a:effectLst/>
                <a:latin typeface="Open Sans" panose="020B0606030504020204" pitchFamily="34" charset="0"/>
                <a:ea typeface="Open Sans" panose="020B0606030504020204" pitchFamily="34" charset="0"/>
                <a:cs typeface="Open Sans" panose="020B0606030504020204" pitchFamily="34" charset="0"/>
              </a:rPr>
              <a:t>1.</a:t>
            </a:r>
            <a:r>
              <a:rPr lang="vi-VN" sz="1800" dirty="0">
                <a:effectLst/>
                <a:latin typeface="Open Sans" panose="020B0606030504020204" pitchFamily="34" charset="0"/>
                <a:ea typeface="Open Sans" panose="020B0606030504020204" pitchFamily="34" charset="0"/>
                <a:cs typeface="Open Sans" panose="020B0606030504020204" pitchFamily="34" charset="0"/>
              </a:rPr>
              <a:t>Muốn tối ưu hóa hoạt động và cải thiện hiệu suất làm việc giúp việc quản lý hiệu quả hơn</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0"/>
              </a:spcBef>
              <a:spcAft>
                <a:spcPts val="210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0" name="Google Shape;300;p27"/>
          <p:cNvSpPr txBox="1">
            <a:spLocks noGrp="1"/>
          </p:cNvSpPr>
          <p:nvPr>
            <p:ph type="subTitle" idx="2"/>
          </p:nvPr>
        </p:nvSpPr>
        <p:spPr>
          <a:xfrm>
            <a:off x="1141927" y="4079240"/>
            <a:ext cx="3915934" cy="177764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800" dirty="0"/>
              <a:t>2.Muốn tăng khả năng phục vụ cho khách hàng </a:t>
            </a:r>
            <a:endParaRPr sz="1800" dirty="0"/>
          </a:p>
        </p:txBody>
      </p:sp>
      <p:sp>
        <p:nvSpPr>
          <p:cNvPr id="2" name="Google Shape;300;p27">
            <a:extLst>
              <a:ext uri="{FF2B5EF4-FFF2-40B4-BE49-F238E27FC236}">
                <a16:creationId xmlns:a16="http://schemas.microsoft.com/office/drawing/2014/main" id="{35C3BB59-2025-FC64-F306-CB73D6878E05}"/>
              </a:ext>
            </a:extLst>
          </p:cNvPr>
          <p:cNvSpPr txBox="1">
            <a:spLocks/>
          </p:cNvSpPr>
          <p:nvPr/>
        </p:nvSpPr>
        <p:spPr>
          <a:xfrm>
            <a:off x="6272983" y="1011299"/>
            <a:ext cx="5362242" cy="9438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1pPr>
            <a:lvl2pPr marL="914400" marR="0" lvl="1"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2pPr>
            <a:lvl3pPr marL="1371600" marR="0" lvl="2"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3pPr>
            <a:lvl4pPr marL="1828800" marR="0" lvl="3"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4pPr>
            <a:lvl5pPr marL="2286000" marR="0" lvl="4"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5pPr>
            <a:lvl6pPr marL="2743200" marR="0" lvl="5"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6pPr>
            <a:lvl7pPr marL="3200400" marR="0" lvl="6"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7pPr>
            <a:lvl8pPr marL="3657600" marR="0" lvl="7" indent="-349250" algn="l" rtl="0">
              <a:lnSpc>
                <a:spcPct val="115000"/>
              </a:lnSpc>
              <a:spcBef>
                <a:spcPts val="2100"/>
              </a:spcBef>
              <a:spcAft>
                <a:spcPts val="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8pPr>
            <a:lvl9pPr marL="4114800" marR="0" lvl="8" indent="-349250" algn="l" rtl="0">
              <a:lnSpc>
                <a:spcPct val="115000"/>
              </a:lnSpc>
              <a:spcBef>
                <a:spcPts val="2100"/>
              </a:spcBef>
              <a:spcAft>
                <a:spcPts val="2100"/>
              </a:spcAft>
              <a:buClr>
                <a:schemeClr val="dk1"/>
              </a:buClr>
              <a:buSzPts val="2100"/>
              <a:buFont typeface="Open Sans"/>
              <a:buNone/>
              <a:defRPr sz="2100" b="1" i="0" u="none" strike="noStrike" cap="none">
                <a:solidFill>
                  <a:schemeClr val="dk1"/>
                </a:solidFill>
                <a:latin typeface="Open Sans"/>
                <a:ea typeface="Open Sans"/>
                <a:cs typeface="Open Sans"/>
                <a:sym typeface="Open Sans"/>
              </a:defRPr>
            </a:lvl9pPr>
          </a:lstStyle>
          <a:p>
            <a:pPr marL="0" marR="0" lvl="0" indent="0">
              <a:lnSpc>
                <a:spcPct val="107000"/>
              </a:lnSpc>
              <a:spcBef>
                <a:spcPts val="0"/>
              </a:spcBef>
              <a:spcAft>
                <a:spcPts val="800"/>
              </a:spcAft>
            </a:pPr>
            <a:r>
              <a:rPr lang="en-US" sz="1800" dirty="0">
                <a:latin typeface="Open Sans" panose="020B0606030504020204" pitchFamily="34" charset="0"/>
                <a:ea typeface="Open Sans" panose="020B0606030504020204" pitchFamily="34" charset="0"/>
                <a:cs typeface="Open Sans" panose="020B0606030504020204" pitchFamily="34" charset="0"/>
              </a:rPr>
              <a:t>3. </a:t>
            </a:r>
            <a:r>
              <a:rPr lang="vi-VN" sz="1800" dirty="0">
                <a:effectLst/>
                <a:latin typeface="Open Sans" panose="020B0606030504020204" pitchFamily="34" charset="0"/>
                <a:ea typeface="Open Sans" panose="020B0606030504020204" pitchFamily="34" charset="0"/>
                <a:cs typeface="Open Sans" panose="020B0606030504020204" pitchFamily="34" charset="0"/>
              </a:rPr>
              <a:t>Dễ dàng hơn trong việc quản lý tài chính, tích hợp thông tin(lưu trữ, truy cập, chia sẻ thông tin dễ dàng, có hệ thống)</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53D2C265-ABDF-A4E7-4C86-45C67D58BCDC}"/>
              </a:ext>
            </a:extLst>
          </p:cNvPr>
          <p:cNvPicPr>
            <a:picLocks noChangeAspect="1"/>
          </p:cNvPicPr>
          <p:nvPr/>
        </p:nvPicPr>
        <p:blipFill>
          <a:blip r:embed="rId3"/>
          <a:stretch>
            <a:fillRect/>
          </a:stretch>
        </p:blipFill>
        <p:spPr>
          <a:xfrm>
            <a:off x="6852072" y="3861606"/>
            <a:ext cx="4319193" cy="2519529"/>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4253600" y="0"/>
            <a:ext cx="3653700" cy="3491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02</a:t>
            </a:r>
            <a:endParaRPr dirty="0">
              <a:solidFill>
                <a:schemeClr val="lt1"/>
              </a:solidFill>
            </a:endParaRPr>
          </a:p>
        </p:txBody>
      </p:sp>
      <p:sp>
        <p:nvSpPr>
          <p:cNvPr id="283" name="Google Shape;283;p25"/>
          <p:cNvSpPr txBox="1">
            <a:spLocks noGrp="1"/>
          </p:cNvSpPr>
          <p:nvPr>
            <p:ph type="subTitle" idx="1"/>
          </p:nvPr>
        </p:nvSpPr>
        <p:spPr>
          <a:xfrm>
            <a:off x="2672311" y="3816447"/>
            <a:ext cx="6847377" cy="1945256"/>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ERP trong </a:t>
            </a:r>
            <a:r>
              <a:rPr lang="vi-VN" dirty="0"/>
              <a:t>q</a:t>
            </a:r>
            <a:r>
              <a:rPr lang="en" dirty="0"/>
              <a:t>uản lý spa</a:t>
            </a:r>
          </a:p>
        </p:txBody>
      </p:sp>
    </p:spTree>
    <p:extLst>
      <p:ext uri="{BB962C8B-B14F-4D97-AF65-F5344CB8AC3E}">
        <p14:creationId xmlns:p14="http://schemas.microsoft.com/office/powerpoint/2010/main" val="22223732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title"/>
          </p:nvPr>
        </p:nvSpPr>
        <p:spPr>
          <a:xfrm>
            <a:off x="514500" y="686781"/>
            <a:ext cx="5581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Mục tiêu dự án </a:t>
            </a:r>
            <a:endParaRPr dirty="0">
              <a:effectLst>
                <a:outerShdw blurRad="38100" dist="38100" dir="2700000" algn="tl">
                  <a:srgbClr val="000000">
                    <a:alpha val="43137"/>
                  </a:srgbClr>
                </a:outerShdw>
              </a:effectLst>
            </a:endParaRPr>
          </a:p>
        </p:txBody>
      </p:sp>
      <p:sp>
        <p:nvSpPr>
          <p:cNvPr id="291" name="Google Shape;291;p26"/>
          <p:cNvSpPr txBox="1">
            <a:spLocks noGrp="1"/>
          </p:cNvSpPr>
          <p:nvPr>
            <p:ph type="body" idx="2"/>
          </p:nvPr>
        </p:nvSpPr>
        <p:spPr>
          <a:xfrm>
            <a:off x="121905" y="1582931"/>
            <a:ext cx="7458765" cy="4247598"/>
          </a:xfrm>
          <a:prstGeom prst="rect">
            <a:avLst/>
          </a:prstGeom>
        </p:spPr>
        <p:txBody>
          <a:bodyPr spcFirstLastPara="1" wrap="square" lIns="121900" tIns="121900" rIns="121900" bIns="121900" anchor="t" anchorCtr="0">
            <a:noAutofit/>
          </a:bodyPr>
          <a:lstStyle/>
          <a:p>
            <a:pPr marL="457200" marR="0">
              <a:lnSpc>
                <a:spcPct val="200000"/>
              </a:lnSpc>
              <a:spcBef>
                <a:spcPts val="0"/>
              </a:spcBef>
              <a:spcAft>
                <a:spcPts val="0"/>
              </a:spcAft>
            </a:pPr>
            <a:r>
              <a:rPr lang="vi-VN" sz="1800" dirty="0">
                <a:effectLst/>
                <a:latin typeface="Open Sans" panose="020B0606030504020204" pitchFamily="34" charset="0"/>
                <a:ea typeface="Open Sans" panose="020B0606030504020204" pitchFamily="34" charset="0"/>
                <a:cs typeface="Open Sans" panose="020B0606030504020204" pitchFamily="34" charset="0"/>
              </a:rPr>
              <a:t> Cung cấp một hệ thống quản lý toàn diện và tích hợp, giúp tăng cường trải nghiệm khách hàng, nâng cao hiệu suất và quản lý tài chính hiệu quả.</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lnSpc>
                <a:spcPct val="200000"/>
              </a:lnSpc>
              <a:spcBef>
                <a:spcPts val="0"/>
              </a:spcBef>
              <a:spcAft>
                <a:spcPts val="0"/>
              </a:spcAft>
            </a:pPr>
            <a:r>
              <a:rPr lang="vi-VN" sz="1800" dirty="0">
                <a:effectLst/>
                <a:latin typeface="Open Sans" panose="020B0606030504020204" pitchFamily="34" charset="0"/>
                <a:ea typeface="Open Sans" panose="020B0606030504020204" pitchFamily="34" charset="0"/>
                <a:cs typeface="Open Sans" panose="020B0606030504020204" pitchFamily="34" charset="0"/>
              </a:rPr>
              <a:t>Giúp nhóm hiểu rõ về cơ cấu, tổ chức cách thức hoạt động của một doanh nghiệp cụ thể trong thực tế.</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lnSpc>
                <a:spcPct val="200000"/>
              </a:lnSpc>
              <a:spcBef>
                <a:spcPts val="0"/>
              </a:spcBef>
              <a:spcAft>
                <a:spcPts val="800"/>
              </a:spcAft>
            </a:pPr>
            <a:r>
              <a:rPr lang="vi-VN" sz="1800" dirty="0">
                <a:effectLst/>
                <a:latin typeface="Open Sans" panose="020B0606030504020204" pitchFamily="34" charset="0"/>
                <a:ea typeface="Open Sans" panose="020B0606030504020204" pitchFamily="34" charset="0"/>
                <a:cs typeface="Open Sans" panose="020B0606030504020204" pitchFamily="34" charset="0"/>
              </a:rPr>
              <a:t> Nắm rõ cách thức hoạt động của một hệ thống ERP, hiểu rõ mối quan hệ giữa các phân hệ trong hệ thống đó.</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a:spLocks noGrp="1"/>
          </p:cNvSpPr>
          <p:nvPr>
            <p:ph type="title"/>
          </p:nvPr>
        </p:nvSpPr>
        <p:spPr>
          <a:xfrm>
            <a:off x="415650" y="620859"/>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Phạm vi dự án</a:t>
            </a:r>
            <a:endParaRPr dirty="0">
              <a:effectLst>
                <a:outerShdw blurRad="38100" dist="38100" dir="2700000" algn="tl">
                  <a:srgbClr val="000000">
                    <a:alpha val="43137"/>
                  </a:srgbClr>
                </a:outerShdw>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2441420697"/>
              </p:ext>
            </p:extLst>
          </p:nvPr>
        </p:nvGraphicFramePr>
        <p:xfrm>
          <a:off x="1391920" y="1617974"/>
          <a:ext cx="9794240" cy="5087625"/>
        </p:xfrm>
        <a:graphic>
          <a:graphicData uri="http://schemas.openxmlformats.org/drawingml/2006/table">
            <a:tbl>
              <a:tblPr firstRow="1" firstCol="1" bandRow="1">
                <a:tableStyleId>{5C22544A-7EE6-4342-B048-85BDC9FD1C3A}</a:tableStyleId>
              </a:tblPr>
              <a:tblGrid>
                <a:gridCol w="1330895">
                  <a:extLst>
                    <a:ext uri="{9D8B030D-6E8A-4147-A177-3AD203B41FA5}">
                      <a16:colId xmlns:a16="http://schemas.microsoft.com/office/drawing/2014/main" val="1971456511"/>
                    </a:ext>
                  </a:extLst>
                </a:gridCol>
                <a:gridCol w="4041296">
                  <a:extLst>
                    <a:ext uri="{9D8B030D-6E8A-4147-A177-3AD203B41FA5}">
                      <a16:colId xmlns:a16="http://schemas.microsoft.com/office/drawing/2014/main" val="2782339840"/>
                    </a:ext>
                  </a:extLst>
                </a:gridCol>
                <a:gridCol w="4422049">
                  <a:extLst>
                    <a:ext uri="{9D8B030D-6E8A-4147-A177-3AD203B41FA5}">
                      <a16:colId xmlns:a16="http://schemas.microsoft.com/office/drawing/2014/main" val="2454884260"/>
                    </a:ext>
                  </a:extLst>
                </a:gridCol>
              </a:tblGrid>
              <a:tr h="851867">
                <a:tc>
                  <a:txBody>
                    <a:bodyPr/>
                    <a:lstStyle/>
                    <a:p>
                      <a:pPr marL="0" marR="0" algn="ctr">
                        <a:lnSpc>
                          <a:spcPct val="107000"/>
                        </a:lnSpc>
                        <a:spcBef>
                          <a:spcPts val="0"/>
                        </a:spcBef>
                        <a:spcAft>
                          <a:spcPts val="0"/>
                        </a:spcAft>
                      </a:pPr>
                      <a:r>
                        <a:rPr lang="vi-VN" sz="1600" kern="100" dirty="0">
                          <a:effectLst/>
                        </a:rPr>
                        <a:t>STT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274" marR="53274" marT="0" marB="0" anchor="ctr"/>
                </a:tc>
                <a:tc>
                  <a:txBody>
                    <a:bodyPr/>
                    <a:lstStyle/>
                    <a:p>
                      <a:pPr marL="0" marR="0" algn="ctr">
                        <a:lnSpc>
                          <a:spcPct val="107000"/>
                        </a:lnSpc>
                        <a:spcBef>
                          <a:spcPts val="0"/>
                        </a:spcBef>
                        <a:spcAft>
                          <a:spcPts val="0"/>
                        </a:spcAft>
                      </a:pPr>
                      <a:r>
                        <a:rPr lang="vi-VN" sz="1600" kern="100" dirty="0">
                          <a:effectLst/>
                        </a:rPr>
                        <a:t>Dịch vụ</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274" marR="53274" marT="0" marB="0" anchor="ctr"/>
                </a:tc>
                <a:tc>
                  <a:txBody>
                    <a:bodyPr/>
                    <a:lstStyle/>
                    <a:p>
                      <a:pPr marL="0" marR="0" algn="ctr">
                        <a:lnSpc>
                          <a:spcPct val="107000"/>
                        </a:lnSpc>
                        <a:spcBef>
                          <a:spcPts val="0"/>
                        </a:spcBef>
                        <a:spcAft>
                          <a:spcPts val="0"/>
                        </a:spcAft>
                      </a:pPr>
                      <a:r>
                        <a:rPr lang="vi-VN" sz="1600" kern="100" dirty="0">
                          <a:effectLst/>
                        </a:rPr>
                        <a:t>Thuộc phạm vi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274" marR="53274" marT="0" marB="0" anchor="ctr"/>
                </a:tc>
                <a:extLst>
                  <a:ext uri="{0D108BD9-81ED-4DB2-BD59-A6C34878D82A}">
                    <a16:rowId xmlns:a16="http://schemas.microsoft.com/office/drawing/2014/main" val="422522505"/>
                  </a:ext>
                </a:extLst>
              </a:tr>
              <a:tr h="509468">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1</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Quản lý nghiệp vụ bán các sản phẩm và dịch vụ cho khách hàng</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280331011"/>
                  </a:ext>
                </a:extLst>
              </a:tr>
              <a:tr h="459546">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2</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nghiệp mua các sản phẩm</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 </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3057871879"/>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3</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kế toán</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234532128"/>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4</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kho và các hoạt động logistics</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1593392586"/>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5</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nghiệp vụ đặt lịch</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490561506"/>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6</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nghiệp vụ chăm sóc khách hàng</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Có</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15160576"/>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7</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Quản lý sản xuất</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Không</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1057769002"/>
                  </a:ext>
                </a:extLst>
              </a:tr>
              <a:tr h="459546">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8</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Theo dõi thiết bị và bảo trì</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Không</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2750511260"/>
                  </a:ext>
                </a:extLst>
              </a:tr>
              <a:tr h="509468">
                <a:tc>
                  <a:txBody>
                    <a:bodyPr/>
                    <a:lstStyle/>
                    <a:p>
                      <a:pPr marL="0" marR="0" algn="ctr">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9</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nSpc>
                          <a:spcPct val="107000"/>
                        </a:lnSpc>
                        <a:spcBef>
                          <a:spcPts val="0"/>
                        </a:spcBef>
                        <a:spcAft>
                          <a:spcPts val="0"/>
                        </a:spcAft>
                      </a:pPr>
                      <a:r>
                        <a:rPr lang="vi-VN" sz="1400" kern="100">
                          <a:effectLst/>
                          <a:latin typeface="Open Sans" panose="020B0604020202020204" charset="0"/>
                          <a:ea typeface="Open Sans" panose="020B0604020202020204" charset="0"/>
                          <a:cs typeface="Open Sans" panose="020B0604020202020204" charset="0"/>
                        </a:rPr>
                        <a:t>Quản lý đánh giá nhân viên, kiểm soát thời gian làm việc và tính lương</a:t>
                      </a:r>
                      <a:endParaRPr lang="en-US" sz="1400" kern="100">
                        <a:effectLst/>
                        <a:latin typeface="Open Sans" panose="020B0604020202020204" charset="0"/>
                        <a:ea typeface="Open Sans" panose="020B0604020202020204" charset="0"/>
                        <a:cs typeface="Open Sans" panose="020B0604020202020204" charset="0"/>
                      </a:endParaRPr>
                    </a:p>
                  </a:txBody>
                  <a:tcPr marL="53274" marR="53274" marT="0" marB="0" anchor="ctr"/>
                </a:tc>
                <a:tc>
                  <a:txBody>
                    <a:bodyPr/>
                    <a:lstStyle/>
                    <a:p>
                      <a:pPr marL="0" marR="0" algn="ctr">
                        <a:lnSpc>
                          <a:spcPct val="107000"/>
                        </a:lnSpc>
                        <a:spcBef>
                          <a:spcPts val="0"/>
                        </a:spcBef>
                        <a:spcAft>
                          <a:spcPts val="0"/>
                        </a:spcAft>
                      </a:pPr>
                      <a:r>
                        <a:rPr lang="vi-VN" sz="1400" kern="100" dirty="0">
                          <a:effectLst/>
                          <a:latin typeface="Open Sans" panose="020B0604020202020204" charset="0"/>
                          <a:ea typeface="Open Sans" panose="020B0604020202020204" charset="0"/>
                          <a:cs typeface="Open Sans" panose="020B0604020202020204" charset="0"/>
                        </a:rPr>
                        <a:t>Không</a:t>
                      </a:r>
                      <a:endParaRPr lang="en-US" sz="1400" kern="100" dirty="0">
                        <a:effectLst/>
                        <a:latin typeface="Open Sans" panose="020B0604020202020204" charset="0"/>
                        <a:ea typeface="Open Sans" panose="020B0604020202020204" charset="0"/>
                        <a:cs typeface="Open Sans" panose="020B0604020202020204" charset="0"/>
                      </a:endParaRPr>
                    </a:p>
                  </a:txBody>
                  <a:tcPr marL="53274" marR="53274" marT="0" marB="0" anchor="ctr"/>
                </a:tc>
                <a:extLst>
                  <a:ext uri="{0D108BD9-81ED-4DB2-BD59-A6C34878D82A}">
                    <a16:rowId xmlns:a16="http://schemas.microsoft.com/office/drawing/2014/main" val="24295778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944E-E75F-EDF2-9BD4-EE78F1227BCD}"/>
              </a:ext>
            </a:extLst>
          </p:cNvPr>
          <p:cNvSpPr>
            <a:spLocks noGrp="1"/>
          </p:cNvSpPr>
          <p:nvPr>
            <p:ph type="title"/>
          </p:nvPr>
        </p:nvSpPr>
        <p:spPr>
          <a:xfrm>
            <a:off x="1008999" y="1051558"/>
            <a:ext cx="10421001" cy="1285242"/>
          </a:xfrm>
        </p:spPr>
        <p:txBody>
          <a:bodyPr/>
          <a:lstStyle/>
          <a:p>
            <a:r>
              <a:rPr lang="en-US" dirty="0" err="1">
                <a:effectLst>
                  <a:outerShdw blurRad="38100" dist="38100" dir="2700000" algn="tl">
                    <a:srgbClr val="000000">
                      <a:alpha val="43137"/>
                    </a:srgbClr>
                  </a:outerShdw>
                </a:effectLst>
              </a:rPr>
              <a:t>Khó</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khăn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gặp</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phải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khi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chưa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ứng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dụng</a:t>
            </a:r>
            <a:r>
              <a:rPr lang="en-US" dirty="0">
                <a:effectLst>
                  <a:outerShdw blurRad="38100" dist="38100" dir="2700000" algn="tl">
                    <a:srgbClr val="000000">
                      <a:alpha val="43137"/>
                    </a:srgbClr>
                  </a:outerShdw>
                </a:effectLst>
              </a:rPr>
              <a:t> ERP </a:t>
            </a:r>
            <a:r>
              <a:rPr lang="en-US" dirty="0" err="1">
                <a:effectLst>
                  <a:outerShdw blurRad="38100" dist="38100" dir="2700000" algn="tl">
                    <a:srgbClr val="000000">
                      <a:alpha val="43137"/>
                    </a:srgbClr>
                  </a:outerShdw>
                </a:effectLst>
              </a:rPr>
              <a:t>vào</a:t>
            </a:r>
            <a:r>
              <a:rPr lang="vi-VN" dirty="0">
                <a:effectLst>
                  <a:outerShdw blurRad="38100" dist="38100" dir="2700000" algn="tl">
                    <a:srgbClr val="000000">
                      <a:alpha val="43137"/>
                    </a:srgbClr>
                  </a:outerShdw>
                </a:effectLst>
              </a:rPr>
              <a:t> Spa?</a:t>
            </a:r>
            <a:endParaRPr lang="en-US"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CFEF8B0-67DD-6FEF-E3D9-F9E68D519243}"/>
              </a:ext>
            </a:extLst>
          </p:cNvPr>
          <p:cNvSpPr>
            <a:spLocks noGrp="1"/>
          </p:cNvSpPr>
          <p:nvPr>
            <p:ph type="body" idx="1"/>
          </p:nvPr>
        </p:nvSpPr>
        <p:spPr>
          <a:xfrm>
            <a:off x="1897637" y="3046777"/>
            <a:ext cx="6172343" cy="2883300"/>
          </a:xfrm>
        </p:spPr>
        <p:txBody>
          <a:bodyPr/>
          <a:lstStyle/>
          <a:p>
            <a:r>
              <a:rPr lang="en-US" b="1" i="0" dirty="0" err="1">
                <a:effectLst/>
                <a:latin typeface="Söhne"/>
              </a:rPr>
              <a:t>Quản</a:t>
            </a:r>
            <a:r>
              <a:rPr lang="en-US" b="1" i="0" dirty="0">
                <a:effectLst/>
                <a:latin typeface="Söhne"/>
              </a:rPr>
              <a:t> </a:t>
            </a:r>
            <a:r>
              <a:rPr lang="en-US" b="1" i="0" dirty="0" err="1">
                <a:effectLst/>
                <a:latin typeface="Söhne"/>
              </a:rPr>
              <a:t>lý</a:t>
            </a:r>
            <a:r>
              <a:rPr lang="en-US" b="1" i="0" dirty="0">
                <a:effectLst/>
                <a:latin typeface="Söhne"/>
              </a:rPr>
              <a:t> </a:t>
            </a:r>
            <a:r>
              <a:rPr lang="en-US" b="1" i="0" dirty="0" err="1">
                <a:effectLst/>
                <a:latin typeface="Söhne"/>
              </a:rPr>
              <a:t>Dữ</a:t>
            </a:r>
            <a:r>
              <a:rPr lang="en-US" b="1" i="0" dirty="0">
                <a:effectLst/>
                <a:latin typeface="Söhne"/>
              </a:rPr>
              <a:t> </a:t>
            </a:r>
            <a:r>
              <a:rPr lang="en-US" b="1" i="0" dirty="0" err="1">
                <a:effectLst/>
                <a:latin typeface="Söhne"/>
              </a:rPr>
              <a:t>liệu</a:t>
            </a:r>
            <a:r>
              <a:rPr lang="en-US" b="1" i="0" dirty="0">
                <a:effectLst/>
                <a:latin typeface="Söhne"/>
              </a:rPr>
              <a:t> </a:t>
            </a:r>
            <a:r>
              <a:rPr lang="en-US" b="1" i="0" dirty="0" err="1">
                <a:effectLst/>
                <a:latin typeface="Söhne"/>
              </a:rPr>
              <a:t>không</a:t>
            </a:r>
            <a:r>
              <a:rPr lang="en-US" b="1" i="0" dirty="0">
                <a:effectLst/>
                <a:latin typeface="Söhne"/>
              </a:rPr>
              <a:t> </a:t>
            </a:r>
            <a:r>
              <a:rPr lang="en-US" b="1" i="0" dirty="0" err="1">
                <a:effectLst/>
                <a:latin typeface="Söhne"/>
              </a:rPr>
              <a:t>hiệu</a:t>
            </a:r>
            <a:r>
              <a:rPr lang="en-US" b="1" i="0" dirty="0">
                <a:effectLst/>
                <a:latin typeface="Söhne"/>
              </a:rPr>
              <a:t> </a:t>
            </a:r>
            <a:r>
              <a:rPr lang="en-US" b="1" i="0" dirty="0" err="1">
                <a:effectLst/>
                <a:latin typeface="Söhne"/>
              </a:rPr>
              <a:t>quả</a:t>
            </a:r>
            <a:endParaRPr lang="en-US" b="1" i="0" dirty="0">
              <a:effectLst/>
              <a:latin typeface="Söhne"/>
            </a:endParaRPr>
          </a:p>
          <a:p>
            <a:r>
              <a:rPr lang="en-US" b="1" i="0" dirty="0" err="1">
                <a:effectLst/>
                <a:latin typeface="Söhne"/>
              </a:rPr>
              <a:t>Quản</a:t>
            </a:r>
            <a:r>
              <a:rPr lang="en-US" b="1" i="0" dirty="0">
                <a:effectLst/>
                <a:latin typeface="Söhne"/>
              </a:rPr>
              <a:t> </a:t>
            </a:r>
            <a:r>
              <a:rPr lang="en-US" b="1" i="0" dirty="0" err="1">
                <a:effectLst/>
                <a:latin typeface="Söhne"/>
              </a:rPr>
              <a:t>lý</a:t>
            </a:r>
            <a:r>
              <a:rPr lang="en-US" b="1" i="0" dirty="0">
                <a:effectLst/>
                <a:latin typeface="Söhne"/>
              </a:rPr>
              <a:t> </a:t>
            </a:r>
            <a:r>
              <a:rPr lang="en-US" b="1" i="0" dirty="0" err="1">
                <a:effectLst/>
                <a:latin typeface="Söhne"/>
              </a:rPr>
              <a:t>Tài</a:t>
            </a:r>
            <a:r>
              <a:rPr lang="en-US" b="1" i="0" dirty="0">
                <a:effectLst/>
                <a:latin typeface="Söhne"/>
              </a:rPr>
              <a:t> </a:t>
            </a:r>
            <a:r>
              <a:rPr lang="en-US" b="1" i="0" dirty="0" err="1">
                <a:effectLst/>
                <a:latin typeface="Söhne"/>
              </a:rPr>
              <a:t>chính</a:t>
            </a:r>
            <a:r>
              <a:rPr lang="en-US" b="1" i="0" dirty="0">
                <a:effectLst/>
                <a:latin typeface="Söhne"/>
              </a:rPr>
              <a:t> </a:t>
            </a:r>
            <a:r>
              <a:rPr lang="en-US" b="1" i="0" dirty="0" err="1">
                <a:effectLst/>
                <a:latin typeface="Söhne"/>
              </a:rPr>
              <a:t>không</a:t>
            </a:r>
            <a:r>
              <a:rPr lang="en-US" b="1" i="0" dirty="0">
                <a:effectLst/>
                <a:latin typeface="Söhne"/>
              </a:rPr>
              <a:t> </a:t>
            </a:r>
            <a:r>
              <a:rPr lang="en-US" b="1" i="0" dirty="0" err="1">
                <a:effectLst/>
                <a:latin typeface="Söhne"/>
              </a:rPr>
              <a:t>hiệu</a:t>
            </a:r>
            <a:r>
              <a:rPr lang="en-US" b="1" i="0" dirty="0">
                <a:effectLst/>
                <a:latin typeface="Söhne"/>
              </a:rPr>
              <a:t> </a:t>
            </a:r>
            <a:r>
              <a:rPr lang="en-US" b="1" i="0" dirty="0" err="1">
                <a:effectLst/>
                <a:latin typeface="Söhne"/>
              </a:rPr>
              <a:t>quả</a:t>
            </a:r>
            <a:endParaRPr lang="en-US" b="1" i="0" dirty="0">
              <a:effectLst/>
              <a:latin typeface="Söhne"/>
            </a:endParaRPr>
          </a:p>
          <a:p>
            <a:r>
              <a:rPr lang="en-US" b="1" i="0" dirty="0" err="1">
                <a:effectLst/>
                <a:latin typeface="Söhne"/>
              </a:rPr>
              <a:t>Khó</a:t>
            </a:r>
            <a:r>
              <a:rPr lang="en-US" b="1" i="0" dirty="0">
                <a:effectLst/>
                <a:latin typeface="Söhne"/>
              </a:rPr>
              <a:t> </a:t>
            </a:r>
            <a:r>
              <a:rPr lang="en-US" b="1" i="0" dirty="0" err="1">
                <a:effectLst/>
                <a:latin typeface="Söhne"/>
              </a:rPr>
              <a:t>khăn</a:t>
            </a:r>
            <a:r>
              <a:rPr lang="en-US" b="1" i="0" dirty="0">
                <a:effectLst/>
                <a:latin typeface="Söhne"/>
              </a:rPr>
              <a:t> </a:t>
            </a:r>
            <a:r>
              <a:rPr lang="en-US" b="1" i="0" dirty="0" err="1">
                <a:effectLst/>
                <a:latin typeface="Söhne"/>
              </a:rPr>
              <a:t>trong</a:t>
            </a:r>
            <a:r>
              <a:rPr lang="en-US" b="1" i="0" dirty="0">
                <a:effectLst/>
                <a:latin typeface="Söhne"/>
              </a:rPr>
              <a:t> </a:t>
            </a:r>
            <a:r>
              <a:rPr lang="en-US" b="1" i="0" dirty="0" err="1">
                <a:effectLst/>
                <a:latin typeface="Söhne"/>
              </a:rPr>
              <a:t>việc</a:t>
            </a:r>
            <a:r>
              <a:rPr lang="en-US" b="1" i="0" dirty="0">
                <a:effectLst/>
                <a:latin typeface="Söhne"/>
              </a:rPr>
              <a:t> </a:t>
            </a:r>
            <a:r>
              <a:rPr lang="en-US" b="1" dirty="0" err="1">
                <a:latin typeface="Söhne"/>
              </a:rPr>
              <a:t>q</a:t>
            </a:r>
            <a:r>
              <a:rPr lang="en-US" b="1" i="0" dirty="0" err="1">
                <a:effectLst/>
                <a:latin typeface="Söhne"/>
              </a:rPr>
              <a:t>uản</a:t>
            </a:r>
            <a:r>
              <a:rPr lang="en-US" b="1" i="0" dirty="0">
                <a:effectLst/>
                <a:latin typeface="Söhne"/>
              </a:rPr>
              <a:t> </a:t>
            </a:r>
            <a:r>
              <a:rPr lang="en-US" b="1" i="0" dirty="0" err="1">
                <a:effectLst/>
                <a:latin typeface="Söhne"/>
              </a:rPr>
              <a:t>lý</a:t>
            </a:r>
            <a:r>
              <a:rPr lang="en-US" b="1" i="0" dirty="0">
                <a:effectLst/>
                <a:latin typeface="Söhne"/>
              </a:rPr>
              <a:t> </a:t>
            </a:r>
            <a:r>
              <a:rPr lang="en-US" b="1" i="0" dirty="0" err="1">
                <a:effectLst/>
                <a:latin typeface="Söhne"/>
              </a:rPr>
              <a:t>nhân</a:t>
            </a:r>
            <a:r>
              <a:rPr lang="en-US" b="1" i="0" dirty="0">
                <a:effectLst/>
                <a:latin typeface="Söhne"/>
              </a:rPr>
              <a:t> </a:t>
            </a:r>
            <a:r>
              <a:rPr lang="en-US" b="1" i="0" dirty="0" err="1">
                <a:effectLst/>
                <a:latin typeface="Söhne"/>
              </a:rPr>
              <a:t>sự</a:t>
            </a:r>
            <a:endParaRPr lang="en-US" b="1" i="0" dirty="0">
              <a:effectLst/>
              <a:latin typeface="Söhne"/>
            </a:endParaRPr>
          </a:p>
          <a:p>
            <a:r>
              <a:rPr lang="en-US" b="1" dirty="0" err="1">
                <a:latin typeface="Söhne"/>
              </a:rPr>
              <a:t>Khó</a:t>
            </a:r>
            <a:r>
              <a:rPr lang="en-US" b="1" dirty="0">
                <a:latin typeface="Söhne"/>
              </a:rPr>
              <a:t> </a:t>
            </a:r>
            <a:r>
              <a:rPr lang="en-US" b="1" dirty="0" err="1">
                <a:latin typeface="Söhne"/>
              </a:rPr>
              <a:t>khăn</a:t>
            </a:r>
            <a:r>
              <a:rPr lang="en-US" b="1" dirty="0">
                <a:latin typeface="Söhne"/>
              </a:rPr>
              <a:t> </a:t>
            </a:r>
            <a:r>
              <a:rPr lang="en-US" b="1" dirty="0" err="1">
                <a:latin typeface="Söhne"/>
              </a:rPr>
              <a:t>trong</a:t>
            </a:r>
            <a:r>
              <a:rPr lang="en-US" b="1" dirty="0">
                <a:latin typeface="Söhne"/>
              </a:rPr>
              <a:t> </a:t>
            </a:r>
            <a:r>
              <a:rPr lang="en-US" b="1" dirty="0" err="1">
                <a:latin typeface="Söhne"/>
              </a:rPr>
              <a:t>việc</a:t>
            </a:r>
            <a:r>
              <a:rPr lang="en-US" b="1" dirty="0">
                <a:latin typeface="Söhne"/>
              </a:rPr>
              <a:t> </a:t>
            </a:r>
            <a:r>
              <a:rPr lang="en-US" b="1" dirty="0" err="1">
                <a:latin typeface="Söhne"/>
              </a:rPr>
              <a:t>quản</a:t>
            </a:r>
            <a:r>
              <a:rPr lang="en-US" b="1" dirty="0">
                <a:latin typeface="Söhne"/>
              </a:rPr>
              <a:t> </a:t>
            </a:r>
            <a:r>
              <a:rPr lang="en-US" b="1" dirty="0" err="1">
                <a:latin typeface="Söhne"/>
              </a:rPr>
              <a:t>lý</a:t>
            </a:r>
            <a:r>
              <a:rPr lang="en-US" b="1" dirty="0">
                <a:latin typeface="Söhne"/>
              </a:rPr>
              <a:t> </a:t>
            </a:r>
            <a:r>
              <a:rPr lang="en-US" b="1" dirty="0" err="1">
                <a:latin typeface="Söhne"/>
              </a:rPr>
              <a:t>đặt</a:t>
            </a:r>
            <a:r>
              <a:rPr lang="en-US" b="1" dirty="0">
                <a:latin typeface="Söhne"/>
              </a:rPr>
              <a:t> </a:t>
            </a:r>
            <a:r>
              <a:rPr lang="en-US" b="1" dirty="0" err="1">
                <a:latin typeface="Söhne"/>
              </a:rPr>
              <a:t>hàng</a:t>
            </a:r>
            <a:r>
              <a:rPr lang="en-US" b="1" dirty="0">
                <a:latin typeface="Söhne"/>
              </a:rPr>
              <a:t> </a:t>
            </a:r>
            <a:r>
              <a:rPr lang="en-US" b="1" dirty="0" err="1">
                <a:latin typeface="Söhne"/>
              </a:rPr>
              <a:t>và</a:t>
            </a:r>
            <a:r>
              <a:rPr lang="en-US" b="1" dirty="0">
                <a:latin typeface="Söhne"/>
              </a:rPr>
              <a:t> </a:t>
            </a:r>
            <a:r>
              <a:rPr lang="en-US" b="1" dirty="0" err="1">
                <a:latin typeface="Söhne"/>
              </a:rPr>
              <a:t>tồn</a:t>
            </a:r>
            <a:r>
              <a:rPr lang="en-US" b="1" dirty="0">
                <a:latin typeface="Söhne"/>
              </a:rPr>
              <a:t> </a:t>
            </a:r>
            <a:r>
              <a:rPr lang="en-US" b="1" dirty="0" err="1">
                <a:latin typeface="Söhne"/>
              </a:rPr>
              <a:t>kho</a:t>
            </a:r>
            <a:endParaRPr lang="en-US" b="1" dirty="0">
              <a:latin typeface="Söhne"/>
            </a:endParaRPr>
          </a:p>
          <a:p>
            <a:r>
              <a:rPr lang="en-US" b="1" dirty="0" err="1">
                <a:latin typeface="Söhne"/>
              </a:rPr>
              <a:t>Không</a:t>
            </a:r>
            <a:r>
              <a:rPr lang="en-US" b="1" dirty="0">
                <a:latin typeface="Söhne"/>
              </a:rPr>
              <a:t> </a:t>
            </a:r>
            <a:r>
              <a:rPr lang="en-US" b="1" dirty="0" err="1">
                <a:latin typeface="Söhne"/>
              </a:rPr>
              <a:t>hiệu</a:t>
            </a:r>
            <a:r>
              <a:rPr lang="en-US" b="1" dirty="0">
                <a:latin typeface="Söhne"/>
              </a:rPr>
              <a:t> </a:t>
            </a:r>
            <a:r>
              <a:rPr lang="en-US" b="1" dirty="0" err="1">
                <a:latin typeface="Söhne"/>
              </a:rPr>
              <a:t>quả</a:t>
            </a:r>
            <a:r>
              <a:rPr lang="en-US" b="1" dirty="0">
                <a:latin typeface="Söhne"/>
              </a:rPr>
              <a:t> </a:t>
            </a:r>
            <a:r>
              <a:rPr lang="en-US" b="1" dirty="0" err="1">
                <a:latin typeface="Söhne"/>
              </a:rPr>
              <a:t>và</a:t>
            </a:r>
            <a:r>
              <a:rPr lang="en-US" b="1" dirty="0">
                <a:latin typeface="Söhne"/>
              </a:rPr>
              <a:t> </a:t>
            </a:r>
            <a:r>
              <a:rPr lang="en-US" b="1" dirty="0" err="1">
                <a:latin typeface="Söhne"/>
              </a:rPr>
              <a:t>tối</a:t>
            </a:r>
            <a:r>
              <a:rPr lang="en-US" b="1" dirty="0">
                <a:latin typeface="Söhne"/>
              </a:rPr>
              <a:t> </a:t>
            </a:r>
            <a:r>
              <a:rPr lang="en-US" b="1" dirty="0" err="1">
                <a:latin typeface="Söhne"/>
              </a:rPr>
              <a:t>ưu</a:t>
            </a:r>
            <a:r>
              <a:rPr lang="en-US" b="1" dirty="0">
                <a:latin typeface="Söhne"/>
              </a:rPr>
              <a:t> </a:t>
            </a:r>
            <a:r>
              <a:rPr lang="en-US" b="1" dirty="0" err="1">
                <a:latin typeface="Söhne"/>
              </a:rPr>
              <a:t>trong</a:t>
            </a:r>
            <a:r>
              <a:rPr lang="en-US" b="1" dirty="0">
                <a:latin typeface="Söhne"/>
              </a:rPr>
              <a:t> </a:t>
            </a:r>
            <a:r>
              <a:rPr lang="en-US" b="1" dirty="0" err="1">
                <a:latin typeface="Söhne"/>
              </a:rPr>
              <a:t>quy</a:t>
            </a:r>
            <a:r>
              <a:rPr lang="en-US" b="1" dirty="0">
                <a:latin typeface="Söhne"/>
              </a:rPr>
              <a:t> </a:t>
            </a:r>
            <a:r>
              <a:rPr lang="en-US" b="1" dirty="0" err="1">
                <a:latin typeface="Söhne"/>
              </a:rPr>
              <a:t>trình</a:t>
            </a:r>
            <a:endParaRPr lang="en-US" dirty="0"/>
          </a:p>
        </p:txBody>
      </p:sp>
      <p:pic>
        <p:nvPicPr>
          <p:cNvPr id="1026" name="Picture 2" descr="Bật mí những lý do website kinh doanh không hiệu quả như mong đợi">
            <a:extLst>
              <a:ext uri="{FF2B5EF4-FFF2-40B4-BE49-F238E27FC236}">
                <a16:creationId xmlns:a16="http://schemas.microsoft.com/office/drawing/2014/main" id="{812AC215-2B4F-709E-EA45-D22863F0E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355" y="2620451"/>
            <a:ext cx="38195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50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7AD2DE"/>
      </a:accent1>
      <a:accent2>
        <a:srgbClr val="FFDA72"/>
      </a:accent2>
      <a:accent3>
        <a:srgbClr val="F1C232"/>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561</Words>
  <Application>Microsoft Office PowerPoint</Application>
  <PresentationFormat>Widescreen</PresentationFormat>
  <Paragraphs>81</Paragraphs>
  <Slides>23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Abril Fatface</vt:lpstr>
      <vt:lpstr>Calibri</vt:lpstr>
      <vt:lpstr>Oswald Medium</vt:lpstr>
      <vt:lpstr>Aldrich</vt:lpstr>
      <vt:lpstr>Open Sans</vt:lpstr>
      <vt:lpstr>Arial</vt:lpstr>
      <vt:lpstr>Barlow Condensed</vt:lpstr>
      <vt:lpstr>Wingdings</vt:lpstr>
      <vt:lpstr>Söhne</vt:lpstr>
      <vt:lpstr>SlidesMania</vt:lpstr>
      <vt:lpstr>Ứng dụng ERP vào hệ thống quản lý Spa</vt:lpstr>
      <vt:lpstr>Nhóm 5</vt:lpstr>
      <vt:lpstr>01</vt:lpstr>
      <vt:lpstr>Tổng quan ERP trong chăm sóc sức khỏe </vt:lpstr>
      <vt:lpstr>Lý do hình thành?</vt:lpstr>
      <vt:lpstr>02</vt:lpstr>
      <vt:lpstr>Mục tiêu dự án </vt:lpstr>
      <vt:lpstr>Phạm vi dự án</vt:lpstr>
      <vt:lpstr>Khó khăn gặp phải khi chưa ứng dụng ERP vào Spa?</vt:lpstr>
      <vt:lpstr>Những hiệu quả mà ERP mang lại </vt:lpstr>
      <vt:lpstr>Sơ đồ cấu trúc tổ chức</vt:lpstr>
      <vt:lpstr>Tổng quan mô hình kinh doanh</vt:lpstr>
      <vt:lpstr>BPMN quy trình bán hàng</vt:lpstr>
      <vt:lpstr>BPMN quy trình mua hàng</vt:lpstr>
      <vt:lpstr>BPMN quy trình đặt lịch</vt:lpstr>
      <vt:lpstr>BPMN quy trình nhập kho</vt:lpstr>
      <vt:lpstr>BPMN quy trình xuất kho</vt:lpstr>
      <vt:lpstr>BPMN quy trình kiểm kho</vt:lpstr>
      <vt:lpstr>BPMN quy trình chăm sóc khách hàng</vt:lpstr>
      <vt:lpstr>BPMN xử lý công nợ khách hàng</vt:lpstr>
      <vt:lpstr>BPMN xử lý công nợ nhà cung cấp</vt:lpstr>
      <vt:lpstr>03</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spa</dc:title>
  <cp:lastModifiedBy>Nguyễn Dương Chí Tâm</cp:lastModifiedBy>
  <cp:revision>20</cp:revision>
  <dcterms:modified xsi:type="dcterms:W3CDTF">2024-01-20T13:04:31Z</dcterms:modified>
</cp:coreProperties>
</file>