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3"/>
  </p:notesMasterIdLst>
  <p:handoutMasterIdLst>
    <p:handoutMasterId r:id="rId14"/>
  </p:handoutMasterIdLst>
  <p:sldIdLst>
    <p:sldId id="289" r:id="rId5"/>
    <p:sldId id="288" r:id="rId6"/>
    <p:sldId id="276" r:id="rId7"/>
    <p:sldId id="283" r:id="rId8"/>
    <p:sldId id="261" r:id="rId9"/>
    <p:sldId id="257" r:id="rId10"/>
    <p:sldId id="290" r:id="rId11"/>
    <p:sldId id="29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59" d="100"/>
          <a:sy n="59" d="100"/>
        </p:scale>
        <p:origin x="400"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10/1/2025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10/1/2025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D12358-51D2-46B3-9BDE-DF29528B945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14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99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9463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3543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92974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792266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85847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62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47828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546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8061D-18C3-4F4F-85EF-561633F5875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2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132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8061D-18C3-4F4F-85EF-561633F58754}"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12358-51D2-46B3-9BDE-DF29528B945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89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8061D-18C3-4F4F-85EF-561633F58754}"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12358-51D2-46B3-9BDE-DF29528B945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43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061D-18C3-4F4F-85EF-561633F58754}"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0573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8061D-18C3-4F4F-85EF-561633F5875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49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D8061D-18C3-4F4F-85EF-561633F58754}" type="datetimeFigureOut">
              <a:rPr lang="en-US" smtClean="0"/>
              <a:t>10/1/2025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112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D8061D-18C3-4F4F-85EF-561633F58754}" type="datetimeFigureOut">
              <a:rPr lang="en-US" smtClean="0"/>
              <a:t>10/1/2025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12358-51D2-46B3-9BDE-DF29528B945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4230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68354" y="409937"/>
            <a:ext cx="5427584" cy="3599727"/>
          </a:xfrm>
        </p:spPr>
        <p:txBody>
          <a:bodyPr/>
          <a:lstStyle/>
          <a:p>
            <a:r>
              <a:rPr lang="vi-VN" b="1" dirty="0"/>
              <a:t>Climate change</a:t>
            </a:r>
            <a:br>
              <a:rPr lang="vi-VN" dirty="0"/>
            </a:br>
            <a:r>
              <a:rPr lang="vi-VN" dirty="0"/>
              <a:t>(Biến Đổi Khí Hậu)</a:t>
            </a:r>
            <a:endParaRPr lang="en-US" dirty="0"/>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a:xfrm>
            <a:off x="6096000" y="-18288"/>
            <a:ext cx="6578801" cy="6894576"/>
          </a:xfrm>
        </p:spPr>
      </p:pic>
    </p:spTree>
    <p:extLst>
      <p:ext uri="{BB962C8B-B14F-4D97-AF65-F5344CB8AC3E}">
        <p14:creationId xmlns:p14="http://schemas.microsoft.com/office/powerpoint/2010/main" val="30789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pPr marL="285750" indent="-285750">
              <a:buFont typeface="Arial" panose="020B0604020202020204" pitchFamily="34" charset="0"/>
              <a:buChar char="•"/>
            </a:pPr>
            <a:r>
              <a:rPr lang="vi-VN" dirty="0">
                <a:latin typeface="Time s New Roman"/>
              </a:rPr>
              <a:t>Biến đổi khí hậu là gì?</a:t>
            </a:r>
            <a:endParaRPr lang="en-US" dirty="0">
              <a:latin typeface="Time s New Roman"/>
            </a:endParaRPr>
          </a:p>
          <a:p>
            <a:pPr marL="285750" indent="-285750">
              <a:buFont typeface="Arial" panose="020B0604020202020204" pitchFamily="34" charset="0"/>
              <a:buChar char="•"/>
            </a:pPr>
            <a:r>
              <a:rPr lang="vi-VN" dirty="0">
                <a:latin typeface="Time s New Roman"/>
              </a:rPr>
              <a:t>Nguyên nhân gây ra biến đổi khí hậu</a:t>
            </a:r>
          </a:p>
          <a:p>
            <a:pPr marL="285750" indent="-285750">
              <a:buFont typeface="Arial" panose="020B0604020202020204" pitchFamily="34" charset="0"/>
              <a:buChar char="•"/>
            </a:pPr>
            <a:r>
              <a:rPr lang="vi-VN" dirty="0">
                <a:latin typeface="Time s New Roman"/>
              </a:rPr>
              <a:t>Thực Trạng hiện nay</a:t>
            </a:r>
            <a:endParaRPr lang="en-US" dirty="0">
              <a:latin typeface="Time s New Roman"/>
            </a:endParaRPr>
          </a:p>
          <a:p>
            <a:pPr marL="285750" indent="-285750">
              <a:buFont typeface="Arial" panose="020B0604020202020204" pitchFamily="34" charset="0"/>
              <a:buChar char="•"/>
            </a:pPr>
            <a:r>
              <a:rPr lang="vi-VN" dirty="0">
                <a:latin typeface="Time s New Roman"/>
              </a:rPr>
              <a:t>Hậu quả</a:t>
            </a:r>
            <a:endParaRPr lang="en-US" dirty="0">
              <a:latin typeface="Time s New Roman"/>
            </a:endParaRPr>
          </a:p>
          <a:p>
            <a:pPr marL="285750" indent="-285750">
              <a:buFont typeface="Arial" panose="020B0604020202020204" pitchFamily="34" charset="0"/>
              <a:buChar char="•"/>
            </a:pPr>
            <a:r>
              <a:rPr lang="vi-VN" dirty="0">
                <a:latin typeface="Time s New Roman"/>
              </a:rPr>
              <a:t>Giải pháp</a:t>
            </a:r>
            <a:endParaRPr lang="en-US" dirty="0">
              <a:latin typeface="Time s New Roman"/>
            </a:endParaRP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533401" y="1195903"/>
            <a:ext cx="6781800" cy="3854554"/>
          </a:xfrm>
          <a:noFill/>
        </p:spPr>
        <p:txBody>
          <a:bodyPr anchor="b"/>
          <a:lstStyle/>
          <a:p>
            <a:pPr marL="457200" indent="-457200" algn="l">
              <a:spcAft>
                <a:spcPts val="1200"/>
              </a:spcAft>
              <a:buFont typeface="Arial" panose="020B0604020202020204" pitchFamily="34" charset="0"/>
              <a:buChar char="•"/>
            </a:pPr>
            <a:r>
              <a:rPr lang="vi-VN" sz="2800" dirty="0">
                <a:latin typeface="Time s New Roman"/>
              </a:rPr>
              <a:t>Biến đổi khí hậu LÀ  sự thay đổi thời hạn trong nhiệt độ và các kiểu thời trang của Trái Đất, có thể là những yếu tố tự nhiên nhưng chủ yếu là hoạt động của con người, như đốt nhiên liệu hóa thạch, gây ra bởi khí thải nhà kính</a:t>
            </a:r>
            <a:endParaRPr lang="en-US" sz="2800" dirty="0">
              <a:latin typeface="Time s New Roman"/>
            </a:endParaRPr>
          </a:p>
        </p:txBody>
      </p:sp>
      <p:sp>
        <p:nvSpPr>
          <p:cNvPr id="5" name="TextBox 4">
            <a:extLst>
              <a:ext uri="{FF2B5EF4-FFF2-40B4-BE49-F238E27FC236}">
                <a16:creationId xmlns:a16="http://schemas.microsoft.com/office/drawing/2014/main" id="{72EEE916-FDB1-9260-7A2D-1893C9A66233}"/>
              </a:ext>
            </a:extLst>
          </p:cNvPr>
          <p:cNvSpPr txBox="1"/>
          <p:nvPr/>
        </p:nvSpPr>
        <p:spPr>
          <a:xfrm>
            <a:off x="1071381" y="903515"/>
            <a:ext cx="5889172" cy="707886"/>
          </a:xfrm>
          <a:prstGeom prst="rect">
            <a:avLst/>
          </a:prstGeom>
          <a:noFill/>
        </p:spPr>
        <p:txBody>
          <a:bodyPr wrap="square" rtlCol="0">
            <a:spAutoFit/>
          </a:bodyPr>
          <a:lstStyle/>
          <a:p>
            <a:r>
              <a:rPr lang="vi-VN" sz="4000" dirty="0">
                <a:solidFill>
                  <a:schemeClr val="accent1"/>
                </a:solidFill>
                <a:latin typeface="Time s New Roman"/>
              </a:rPr>
              <a:t>1.BIẾN ĐỔI KHÍ HẬU LÀ GÌ?</a:t>
            </a:r>
            <a:endParaRPr lang="en-US" sz="4000" dirty="0">
              <a:solidFill>
                <a:schemeClr val="accent1"/>
              </a:solidFill>
              <a:latin typeface="Time s New Roman"/>
            </a:endParaRPr>
          </a:p>
        </p:txBody>
      </p:sp>
      <p:pic>
        <p:nvPicPr>
          <p:cNvPr id="11" name="Picture 10" descr="A tree in different seasons&#10;&#10;AI-generated content may be incorrect.">
            <a:extLst>
              <a:ext uri="{FF2B5EF4-FFF2-40B4-BE49-F238E27FC236}">
                <a16:creationId xmlns:a16="http://schemas.microsoft.com/office/drawing/2014/main" id="{83DAA895-2B47-8C07-A0D5-B8E9B0881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1" y="1195903"/>
            <a:ext cx="3805418" cy="3470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1088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692558" y="-1899194"/>
            <a:ext cx="5028566" cy="3354992"/>
          </a:xfrm>
          <a:noFill/>
        </p:spPr>
        <p:txBody>
          <a:bodyPr>
            <a:noAutofit/>
          </a:bodyPr>
          <a:lstStyle/>
          <a:p>
            <a:r>
              <a:rPr lang="en-US" dirty="0">
                <a:latin typeface="Time s New Roman"/>
              </a:rPr>
              <a:t> </a:t>
            </a:r>
            <a:r>
              <a:rPr lang="vi-VN" dirty="0">
                <a:latin typeface="Time s New Roman"/>
              </a:rPr>
              <a:t>2.Nguyên nhân </a:t>
            </a:r>
            <a:endParaRPr lang="en-US" dirty="0">
              <a:latin typeface="Time s New Roman"/>
            </a:endParaRP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067435" y="1774649"/>
            <a:ext cx="5028565" cy="1894972"/>
          </a:xfrm>
          <a:noFill/>
        </p:spPr>
        <p:txBody>
          <a:bodyPr anchor="t"/>
          <a:lstStyle/>
          <a:p>
            <a:pPr marL="800100" lvl="1" indent="-342900">
              <a:buFont typeface="Arial" panose="020B0604020202020204" pitchFamily="34" charset="0"/>
              <a:buChar char="•"/>
            </a:pPr>
            <a:r>
              <a:rPr lang="vi-VN" b="1" dirty="0">
                <a:solidFill>
                  <a:schemeClr val="tx1"/>
                </a:solidFill>
                <a:latin typeface="Time s New Roman"/>
              </a:rPr>
              <a:t>Do các hoạt động của con người</a:t>
            </a:r>
          </a:p>
          <a:p>
            <a:r>
              <a:rPr lang="vi-VN" dirty="0">
                <a:solidFill>
                  <a:schemeClr val="tx1"/>
                </a:solidFill>
                <a:latin typeface="Time s New Roman"/>
              </a:rPr>
              <a:t>        </a:t>
            </a:r>
            <a:endParaRPr lang="en-US" dirty="0">
              <a:solidFill>
                <a:schemeClr val="tx1"/>
              </a:solidFill>
              <a:latin typeface="Time s New Roman"/>
            </a:endParaRP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a:xfrm>
            <a:off x="7245751" y="-45720"/>
            <a:ext cx="4946249" cy="6903720"/>
          </a:xfrm>
        </p:spPr>
      </p:pic>
      <p:sp>
        <p:nvSpPr>
          <p:cNvPr id="4" name="TextBox 3">
            <a:extLst>
              <a:ext uri="{FF2B5EF4-FFF2-40B4-BE49-F238E27FC236}">
                <a16:creationId xmlns:a16="http://schemas.microsoft.com/office/drawing/2014/main" id="{33AC914A-43E1-39AE-DE87-EF4A04E64510}"/>
              </a:ext>
            </a:extLst>
          </p:cNvPr>
          <p:cNvSpPr txBox="1"/>
          <p:nvPr/>
        </p:nvSpPr>
        <p:spPr>
          <a:xfrm>
            <a:off x="1665514" y="2351314"/>
            <a:ext cx="3298372" cy="1477328"/>
          </a:xfrm>
          <a:prstGeom prst="rect">
            <a:avLst/>
          </a:prstGeom>
          <a:noFill/>
        </p:spPr>
        <p:txBody>
          <a:bodyPr wrap="square" rtlCol="0">
            <a:spAutoFit/>
          </a:bodyPr>
          <a:lstStyle/>
          <a:p>
            <a:pPr marL="285750" indent="-285750">
              <a:buFont typeface="Wingdings" panose="05000000000000000000" pitchFamily="2" charset="2"/>
              <a:buChar char="q"/>
            </a:pPr>
            <a:r>
              <a:rPr lang="vi-VN" dirty="0">
                <a:latin typeface="Time s New Roman"/>
              </a:rPr>
              <a:t>Xả rác bừa bãi</a:t>
            </a:r>
          </a:p>
          <a:p>
            <a:pPr marL="285750" indent="-285750">
              <a:buFont typeface="Wingdings" panose="05000000000000000000" pitchFamily="2" charset="2"/>
              <a:buChar char="q"/>
            </a:pPr>
            <a:r>
              <a:rPr lang="vi-VN" dirty="0">
                <a:latin typeface="Time s New Roman"/>
              </a:rPr>
              <a:t>Sự gia tăng khai thác</a:t>
            </a:r>
          </a:p>
          <a:p>
            <a:pPr marL="285750" indent="-285750">
              <a:buFont typeface="Wingdings" panose="05000000000000000000" pitchFamily="2" charset="2"/>
              <a:buChar char="q"/>
            </a:pPr>
            <a:r>
              <a:rPr lang="vi-VN" dirty="0">
                <a:latin typeface="Time s New Roman"/>
              </a:rPr>
              <a:t>Khí thải từ việc chăn nuôi,giao thông...</a:t>
            </a:r>
          </a:p>
          <a:p>
            <a:pPr marL="285750" indent="-285750">
              <a:buFont typeface="Wingdings" panose="05000000000000000000" pitchFamily="2" charset="2"/>
              <a:buChar char="q"/>
            </a:pPr>
            <a:r>
              <a:rPr lang="vi-VN" dirty="0">
                <a:latin typeface="Time s New Roman"/>
              </a:rPr>
              <a:t>Chặt phá rừng...</a:t>
            </a:r>
            <a:endParaRPr lang="en-US" dirty="0">
              <a:latin typeface="Time s New Roman"/>
            </a:endParaRPr>
          </a:p>
        </p:txBody>
      </p:sp>
      <p:sp>
        <p:nvSpPr>
          <p:cNvPr id="6" name="TextBox 5">
            <a:extLst>
              <a:ext uri="{FF2B5EF4-FFF2-40B4-BE49-F238E27FC236}">
                <a16:creationId xmlns:a16="http://schemas.microsoft.com/office/drawing/2014/main" id="{9E2F17DF-82C8-B698-FE3B-C952BC080D46}"/>
              </a:ext>
            </a:extLst>
          </p:cNvPr>
          <p:cNvSpPr txBox="1"/>
          <p:nvPr/>
        </p:nvSpPr>
        <p:spPr>
          <a:xfrm>
            <a:off x="1186543" y="4038600"/>
            <a:ext cx="4419600" cy="369332"/>
          </a:xfrm>
          <a:prstGeom prst="rect">
            <a:avLst/>
          </a:prstGeom>
          <a:noFill/>
        </p:spPr>
        <p:txBody>
          <a:bodyPr wrap="square" rtlCol="0">
            <a:spAutoFit/>
          </a:bodyPr>
          <a:lstStyle/>
          <a:p>
            <a:pPr marL="285750" indent="-285750">
              <a:buFont typeface="Arial" panose="020B0604020202020204" pitchFamily="34" charset="0"/>
              <a:buChar char="•"/>
            </a:pPr>
            <a:r>
              <a:rPr lang="vi-VN" b="1" dirty="0">
                <a:latin typeface="Time s New Roman"/>
              </a:rPr>
              <a:t>NGUYÊN NHÂN TỰ NHIÊN</a:t>
            </a:r>
            <a:endParaRPr lang="en-US" b="1" dirty="0">
              <a:latin typeface="Time s New Roman"/>
            </a:endParaRPr>
          </a:p>
        </p:txBody>
      </p:sp>
      <p:sp>
        <p:nvSpPr>
          <p:cNvPr id="7" name="TextBox 6">
            <a:extLst>
              <a:ext uri="{FF2B5EF4-FFF2-40B4-BE49-F238E27FC236}">
                <a16:creationId xmlns:a16="http://schemas.microsoft.com/office/drawing/2014/main" id="{E85115A7-346F-232A-EF66-F1C8D6F8615C}"/>
              </a:ext>
            </a:extLst>
          </p:cNvPr>
          <p:cNvSpPr txBox="1"/>
          <p:nvPr/>
        </p:nvSpPr>
        <p:spPr>
          <a:xfrm>
            <a:off x="1665514" y="4593771"/>
            <a:ext cx="3113315" cy="923330"/>
          </a:xfrm>
          <a:prstGeom prst="rect">
            <a:avLst/>
          </a:prstGeom>
          <a:noFill/>
        </p:spPr>
        <p:txBody>
          <a:bodyPr wrap="square" rtlCol="0">
            <a:spAutoFit/>
          </a:bodyPr>
          <a:lstStyle/>
          <a:p>
            <a:pPr marL="285750" indent="-285750">
              <a:buFont typeface="Wingdings" panose="05000000000000000000" pitchFamily="2" charset="2"/>
              <a:buChar char="q"/>
            </a:pPr>
            <a:r>
              <a:rPr lang="vi-VN" dirty="0">
                <a:latin typeface="Time s New Roman"/>
              </a:rPr>
              <a:t>Biến đổi khí hậu toàn cầu</a:t>
            </a:r>
          </a:p>
          <a:p>
            <a:pPr marL="285750" indent="-285750">
              <a:buFont typeface="Wingdings" panose="05000000000000000000" pitchFamily="2" charset="2"/>
              <a:buChar char="q"/>
            </a:pPr>
            <a:r>
              <a:rPr lang="vi-VN" dirty="0">
                <a:latin typeface="Time s New Roman"/>
              </a:rPr>
              <a:t>Biến đổi bức xạ mặt trời</a:t>
            </a:r>
          </a:p>
          <a:p>
            <a:pPr marL="285750" indent="-285750">
              <a:buFont typeface="Wingdings" panose="05000000000000000000" pitchFamily="2" charset="2"/>
              <a:buChar char="q"/>
            </a:pPr>
            <a:r>
              <a:rPr lang="vi-VN" dirty="0">
                <a:latin typeface="Time s New Roman"/>
              </a:rPr>
              <a:t>Núi lửa....</a:t>
            </a:r>
            <a:endParaRPr lang="en-US" dirty="0">
              <a:latin typeface="Time s New Roman"/>
            </a:endParaRPr>
          </a:p>
        </p:txBody>
      </p:sp>
    </p:spTree>
    <p:extLst>
      <p:ext uri="{BB962C8B-B14F-4D97-AF65-F5344CB8AC3E}">
        <p14:creationId xmlns:p14="http://schemas.microsoft.com/office/powerpoint/2010/main" val="4242039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43"/>
                                        </p:tgtEl>
                                        <p:attrNameLst>
                                          <p:attrName>style.color</p:attrName>
                                        </p:attrNameLst>
                                      </p:cBhvr>
                                      <p:by>
                                        <p:hsl h="0" s="-70588" l="0"/>
                                      </p:by>
                                    </p:animClr>
                                    <p:animClr clrSpc="hsl" dir="cw">
                                      <p:cBhvr>
                                        <p:cTn id="7" dur="500" fill="hold"/>
                                        <p:tgtEl>
                                          <p:spTgt spid="43"/>
                                        </p:tgtEl>
                                        <p:attrNameLst>
                                          <p:attrName>fillcolor</p:attrName>
                                        </p:attrNameLst>
                                      </p:cBhvr>
                                      <p:by>
                                        <p:hsl h="0" s="-70588" l="0"/>
                                      </p:by>
                                    </p:animClr>
                                    <p:animClr clrSpc="hsl" dir="cw">
                                      <p:cBhvr>
                                        <p:cTn id="8" dur="500" fill="hold"/>
                                        <p:tgtEl>
                                          <p:spTgt spid="43"/>
                                        </p:tgtEl>
                                        <p:attrNameLst>
                                          <p:attrName>stroke.color</p:attrName>
                                        </p:attrNameLst>
                                      </p:cBhvr>
                                      <p:by>
                                        <p:hsl h="0" s="-70588" l="0"/>
                                      </p:by>
                                    </p:animClr>
                                    <p:set>
                                      <p:cBhvr>
                                        <p:cTn id="9" dur="500" fill="hold"/>
                                        <p:tgtEl>
                                          <p:spTgt spid="4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lstStyle/>
          <a:p>
            <a:r>
              <a:rPr lang="vi-VN" sz="4400" dirty="0">
                <a:latin typeface="Time s New Roman"/>
              </a:rPr>
              <a:t>3.Thực TRạng hiện nay</a:t>
            </a:r>
            <a:endParaRPr lang="en-US" sz="4400" dirty="0">
              <a:latin typeface="Time s New Roman"/>
            </a:endParaRP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noFill/>
        </p:spPr>
        <p:txBody>
          <a:bodyPr vert="horz" lIns="91440" tIns="45720" rIns="91440" bIns="45720" rtlCol="0" anchor="t">
            <a:normAutofit/>
          </a:bodyPr>
          <a:lstStyle/>
          <a:p>
            <a:r>
              <a:rPr lang="vi-VN" dirty="0">
                <a:latin typeface="Time s New Roman"/>
              </a:rPr>
              <a:t>Tình hình biến đổi khí hậu toàn cầu (nhiệt độ trung bình tăng, băng tan, nước biển dâng)</a:t>
            </a:r>
          </a:p>
          <a:p>
            <a:r>
              <a:rPr lang="vi-VN" dirty="0">
                <a:latin typeface="Time s New Roman"/>
              </a:rPr>
              <a:t>Thực trạng ở Việt Nam: thiên tai, xâm nhập mặn, bão lũ, ảnh hưởng đến đời sống</a:t>
            </a:r>
          </a:p>
          <a:p>
            <a:r>
              <a:rPr lang="vi-VN" dirty="0">
                <a:latin typeface="Time s New Roman"/>
              </a:rPr>
              <a:t>Mất đa dạng sinh học: nhiều loài động vật đối mặt nguy cơ tuyệt chủng (gấu Bắc Cực, san hô…).</a:t>
            </a:r>
          </a:p>
          <a:p>
            <a:r>
              <a:rPr lang="vi-VN" dirty="0">
                <a:latin typeface="Time s New Roman"/>
              </a:rPr>
              <a:t>Ảnh hưởng kinh tế – xã hội: mất mùa, thiệt hại hàng chục nghìn tỷ đồng mỗi năm, đời sống người dân khó khăn.</a:t>
            </a:r>
            <a:endParaRPr lang="en-US" dirty="0">
              <a:latin typeface="Time s New Roman"/>
            </a:endParaRPr>
          </a:p>
        </p:txBody>
      </p:sp>
    </p:spTree>
    <p:extLst>
      <p:ext uri="{BB962C8B-B14F-4D97-AF65-F5344CB8AC3E}">
        <p14:creationId xmlns:p14="http://schemas.microsoft.com/office/powerpoint/2010/main" val="36666746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002972" y="-1348072"/>
            <a:ext cx="9144000" cy="3136738"/>
          </a:xfrm>
          <a:noFill/>
        </p:spPr>
        <p:txBody>
          <a:bodyPr/>
          <a:lstStyle/>
          <a:p>
            <a:r>
              <a:rPr lang="vi-VN" dirty="0">
                <a:latin typeface="Time s New Roman"/>
              </a:rPr>
              <a:t>4.Hậu quả</a:t>
            </a:r>
            <a:endParaRPr lang="en-US" dirty="0">
              <a:latin typeface="Time s New Roman"/>
            </a:endParaRP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002972" y="2008486"/>
            <a:ext cx="9144000" cy="1965960"/>
          </a:xfrm>
          <a:noFill/>
        </p:spPr>
        <p:txBody>
          <a:bodyPr/>
          <a:lstStyle/>
          <a:p>
            <a:pPr marL="285750" indent="-285750" algn="l">
              <a:buFont typeface="Arial" panose="020B0604020202020204" pitchFamily="34" charset="0"/>
              <a:buChar char="•"/>
            </a:pPr>
            <a:r>
              <a:rPr lang="vi-VN" dirty="0">
                <a:latin typeface="Time s New Roman"/>
              </a:rPr>
              <a:t>Ảnh hưởng trực tiếp tới cuộc sống</a:t>
            </a:r>
          </a:p>
          <a:p>
            <a:pPr marL="285750" indent="-285750" algn="l">
              <a:buFont typeface="Arial" panose="020B0604020202020204" pitchFamily="34" charset="0"/>
              <a:buChar char="•"/>
            </a:pPr>
            <a:r>
              <a:rPr lang="vi-VN" dirty="0">
                <a:latin typeface="Time s New Roman"/>
              </a:rPr>
              <a:t>Mất đi những tài nguyên và vật chất</a:t>
            </a:r>
          </a:p>
          <a:p>
            <a:pPr marL="285750" indent="-285750" algn="l">
              <a:buFont typeface="Arial" panose="020B0604020202020204" pitchFamily="34" charset="0"/>
              <a:buChar char="•"/>
            </a:pPr>
            <a:r>
              <a:rPr lang="vi-VN" dirty="0">
                <a:latin typeface="Time s New Roman"/>
              </a:rPr>
              <a:t>Ảnh hưởng tới sức khỏe</a:t>
            </a:r>
            <a:endParaRPr lang="en-US" dirty="0">
              <a:latin typeface="Time s New Roman"/>
            </a:endParaRPr>
          </a:p>
        </p:txBody>
      </p:sp>
    </p:spTree>
    <p:extLst>
      <p:ext uri="{BB962C8B-B14F-4D97-AF65-F5344CB8AC3E}">
        <p14:creationId xmlns:p14="http://schemas.microsoft.com/office/powerpoint/2010/main" val="4351953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93ED-53F2-3B48-2643-E30099389800}"/>
              </a:ext>
            </a:extLst>
          </p:cNvPr>
          <p:cNvSpPr>
            <a:spLocks noGrp="1"/>
          </p:cNvSpPr>
          <p:nvPr>
            <p:ph type="ctrTitle"/>
          </p:nvPr>
        </p:nvSpPr>
        <p:spPr>
          <a:xfrm>
            <a:off x="1861456" y="227440"/>
            <a:ext cx="8044543" cy="685800"/>
          </a:xfrm>
        </p:spPr>
        <p:txBody>
          <a:bodyPr/>
          <a:lstStyle/>
          <a:p>
            <a:r>
              <a:rPr lang="vi-VN" dirty="0">
                <a:latin typeface="Time s New Roman"/>
              </a:rPr>
              <a:t>5.giải pháp</a:t>
            </a:r>
            <a:endParaRPr lang="en-US" dirty="0">
              <a:latin typeface="Time s New Roman"/>
            </a:endParaRPr>
          </a:p>
        </p:txBody>
      </p:sp>
      <p:sp>
        <p:nvSpPr>
          <p:cNvPr id="3" name="Subtitle 2">
            <a:extLst>
              <a:ext uri="{FF2B5EF4-FFF2-40B4-BE49-F238E27FC236}">
                <a16:creationId xmlns:a16="http://schemas.microsoft.com/office/drawing/2014/main" id="{47C5C807-CE0C-4AF9-5F2A-53139AB84C98}"/>
              </a:ext>
            </a:extLst>
          </p:cNvPr>
          <p:cNvSpPr>
            <a:spLocks noGrp="1"/>
          </p:cNvSpPr>
          <p:nvPr>
            <p:ph type="subTitle" idx="1"/>
          </p:nvPr>
        </p:nvSpPr>
        <p:spPr>
          <a:xfrm>
            <a:off x="609600" y="1660143"/>
            <a:ext cx="9144000" cy="1965960"/>
          </a:xfrm>
        </p:spPr>
        <p:txBody>
          <a:bodyPr/>
          <a:lstStyle/>
          <a:p>
            <a:pPr marL="285750" indent="-285750">
              <a:buFont typeface="Arial" panose="020B0604020202020204" pitchFamily="34" charset="0"/>
              <a:buChar char="•"/>
            </a:pPr>
            <a:r>
              <a:rPr lang="vi-VN" dirty="0">
                <a:latin typeface="Time s New Roman"/>
              </a:rPr>
              <a:t>Ở tầm quốc tế: Thỏa thuận Paris, COP28, chính sách năng lượng sạch.</a:t>
            </a:r>
          </a:p>
          <a:p>
            <a:pPr marL="285750" indent="-285750">
              <a:buFont typeface="Arial" panose="020B0604020202020204" pitchFamily="34" charset="0"/>
              <a:buChar char="•"/>
            </a:pPr>
            <a:r>
              <a:rPr lang="vi-VN" dirty="0">
                <a:latin typeface="Time s New Roman"/>
              </a:rPr>
              <a:t>Ở Việt Nam: trồng rừng, phát triển năng lượng tái tạo, chiến lược tăng trưởng xanh.</a:t>
            </a:r>
          </a:p>
          <a:p>
            <a:pPr marL="285750" indent="-285750">
              <a:buFont typeface="Arial" panose="020B0604020202020204" pitchFamily="34" charset="0"/>
              <a:buChar char="•"/>
            </a:pPr>
            <a:r>
              <a:rPr lang="vi-VN" dirty="0">
                <a:latin typeface="Time s New Roman"/>
              </a:rPr>
              <a:t>Ở cá nhân: tiết kiệm điện, giảm nhựa, đi xe công cộng, phân loại rác</a:t>
            </a:r>
            <a:endParaRPr lang="en-US" dirty="0">
              <a:latin typeface="Time s New Roman"/>
            </a:endParaRPr>
          </a:p>
        </p:txBody>
      </p:sp>
    </p:spTree>
    <p:extLst>
      <p:ext uri="{BB962C8B-B14F-4D97-AF65-F5344CB8AC3E}">
        <p14:creationId xmlns:p14="http://schemas.microsoft.com/office/powerpoint/2010/main" val="22035293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heel(1)">
                                      <p:cBhvr>
                                        <p:cTn id="2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8E00-0DCF-B00D-027B-9D38B085DF84}"/>
              </a:ext>
            </a:extLst>
          </p:cNvPr>
          <p:cNvSpPr>
            <a:spLocks noGrp="1"/>
          </p:cNvSpPr>
          <p:nvPr>
            <p:ph type="ctrTitle"/>
          </p:nvPr>
        </p:nvSpPr>
        <p:spPr/>
        <p:txBody>
          <a:bodyPr/>
          <a:lstStyle/>
          <a:p>
            <a:r>
              <a:rPr lang="vi-VN" dirty="0"/>
              <a:t>Xin cảm ơn</a:t>
            </a:r>
            <a:endParaRPr lang="en-US" dirty="0"/>
          </a:p>
        </p:txBody>
      </p:sp>
    </p:spTree>
    <p:extLst>
      <p:ext uri="{BB962C8B-B14F-4D97-AF65-F5344CB8AC3E}">
        <p14:creationId xmlns:p14="http://schemas.microsoft.com/office/powerpoint/2010/main" val="33234093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230e9df3-be65-4c73-a93b-d1236ebd677e"/>
    <ds:schemaRef ds:uri="http://schemas.microsoft.com/sharepoint/v3"/>
    <ds:schemaRef ds:uri="71af3243-3dd4-4a8d-8c0d-dd76da1f02a5"/>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16c05727-aa75-4e4a-9b5f-8a80a1165891"/>
    <ds:schemaRef ds:uri="http://www.w3.org/XML/1998/namespace"/>
    <ds:schemaRef ds:uri="http://purl.org/dc/elements/1.1/"/>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62</TotalTime>
  <Words>345</Words>
  <Application>Microsoft Office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Gill Sans MT</vt:lpstr>
      <vt:lpstr>Time s New Roman</vt:lpstr>
      <vt:lpstr>Wingdings</vt:lpstr>
      <vt:lpstr>Gallery</vt:lpstr>
      <vt:lpstr>Climate change (Biến Đổi Khí Hậu)</vt:lpstr>
      <vt:lpstr>AGENDA</vt:lpstr>
      <vt:lpstr>Biến đổi khí hậu LÀ  sự thay đổi thời hạn trong nhiệt độ và các kiểu thời trang của Trái Đất, có thể là những yếu tố tự nhiên nhưng chủ yếu là hoạt động của con người, như đốt nhiên liệu hóa thạch, gây ra bởi khí thải nhà kính</vt:lpstr>
      <vt:lpstr> 2.Nguyên nhân </vt:lpstr>
      <vt:lpstr>3.Thực TRạng hiện nay</vt:lpstr>
      <vt:lpstr>4.Hậu quả</vt:lpstr>
      <vt:lpstr>5.giải pháp</vt:lpstr>
      <vt:lpstr>Xin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nguyenduy246808642@gmail.com</dc:creator>
  <cp:lastModifiedBy>nguyenduy246808642@gmail.com</cp:lastModifiedBy>
  <cp:revision>1</cp:revision>
  <dcterms:created xsi:type="dcterms:W3CDTF">2025-10-01T10:42:09Z</dcterms:created>
  <dcterms:modified xsi:type="dcterms:W3CDTF">2025-10-01T11:44:17Z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