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1" r:id="rId20"/>
    <p:sldId id="282" r:id="rId21"/>
    <p:sldId id="283" r:id="rId22"/>
    <p:sldId id="284" r:id="rId23"/>
    <p:sldId id="285" r:id="rId24"/>
    <p:sldId id="286" r:id="rId25"/>
    <p:sldId id="274" r:id="rId26"/>
    <p:sldId id="275" r:id="rId27"/>
    <p:sldId id="276" r:id="rId28"/>
    <p:sldId id="277" r:id="rId29"/>
    <p:sldId id="278" r:id="rId30"/>
    <p:sldId id="288" r:id="rId31"/>
    <p:sldId id="295" r:id="rId32"/>
    <p:sldId id="287" r:id="rId33"/>
    <p:sldId id="294" r:id="rId34"/>
    <p:sldId id="296" r:id="rId35"/>
    <p:sldId id="297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8" r:id="rId45"/>
    <p:sldId id="307" r:id="rId46"/>
    <p:sldId id="309" r:id="rId47"/>
    <p:sldId id="310" r:id="rId48"/>
    <p:sldId id="293" r:id="rId49"/>
    <p:sldId id="289" r:id="rId50"/>
    <p:sldId id="290" r:id="rId51"/>
    <p:sldId id="291" r:id="rId52"/>
    <p:sldId id="29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C4B6-7ACA-402A-85D0-A0C0705595B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916-2CC2-471D-98D3-1DD8582C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1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C4B6-7ACA-402A-85D0-A0C0705595B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916-2CC2-471D-98D3-1DD8582C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2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C4B6-7ACA-402A-85D0-A0C0705595B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916-2CC2-471D-98D3-1DD8582C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6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C4B6-7ACA-402A-85D0-A0C0705595B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916-2CC2-471D-98D3-1DD8582C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8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C4B6-7ACA-402A-85D0-A0C0705595B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916-2CC2-471D-98D3-1DD8582C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6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C4B6-7ACA-402A-85D0-A0C0705595B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916-2CC2-471D-98D3-1DD8582C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8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C4B6-7ACA-402A-85D0-A0C0705595B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916-2CC2-471D-98D3-1DD8582C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7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C4B6-7ACA-402A-85D0-A0C0705595B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916-2CC2-471D-98D3-1DD8582C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6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C4B6-7ACA-402A-85D0-A0C0705595B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916-2CC2-471D-98D3-1DD8582C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4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C4B6-7ACA-402A-85D0-A0C0705595B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916-2CC2-471D-98D3-1DD8582C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C4B6-7ACA-402A-85D0-A0C0705595B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916-2CC2-471D-98D3-1DD8582C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2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9C4B6-7ACA-402A-85D0-A0C0705595B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08916-2CC2-471D-98D3-1DD8582C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1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33524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Nghiên cứu các công trình </a:t>
            </a:r>
            <a:br>
              <a:rPr lang="en-US" smtClean="0"/>
            </a:br>
            <a:r>
              <a:rPr lang="en-US" smtClean="0"/>
              <a:t>sử dụng gióng hàng từ </a:t>
            </a:r>
            <a:br>
              <a:rPr lang="en-US" smtClean="0"/>
            </a:br>
            <a:r>
              <a:rPr lang="en-US" smtClean="0"/>
              <a:t>trong dịch máy nơ-ron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591252"/>
            <a:ext cx="9144000" cy="1655762"/>
          </a:xfrm>
        </p:spPr>
        <p:txBody>
          <a:bodyPr anchor="ctr"/>
          <a:lstStyle/>
          <a:p>
            <a:pPr algn="r"/>
            <a:r>
              <a:rPr lang="en-US" smtClean="0"/>
              <a:t>GVHD: TS. Nguyễn Chí Thiện</a:t>
            </a:r>
          </a:p>
          <a:p>
            <a:pPr algn="r"/>
            <a:r>
              <a:rPr lang="en-US" smtClean="0"/>
              <a:t>Học viên: Nguyễn Duy Hàn Lâm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00824" y="1556283"/>
            <a:ext cx="7190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smtClean="0">
                <a:latin typeface="Calibri (Body)"/>
                <a:ea typeface="Times New Roman" panose="02020603050405020304" pitchFamily="18" charset="0"/>
              </a:rPr>
              <a:t>CHUYÊN ĐỀ NGHIÊN CỨU KHOA HỌC DỮ LIỆU</a:t>
            </a:r>
            <a:endParaRPr lang="en-US" sz="2400" dirty="0">
              <a:latin typeface="Calibri (Body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00824" y="422301"/>
            <a:ext cx="7190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smtClean="0">
                <a:latin typeface="Calibri (Body)"/>
                <a:ea typeface="Times New Roman" panose="02020603050405020304" pitchFamily="18" charset="0"/>
              </a:rPr>
              <a:t>TRƯỜNG ĐẠI HỌC TÔN ĐỨC THẮNG</a:t>
            </a:r>
          </a:p>
        </p:txBody>
      </p:sp>
    </p:spTree>
    <p:extLst>
      <p:ext uri="{BB962C8B-B14F-4D97-AF65-F5344CB8AC3E}">
        <p14:creationId xmlns:p14="http://schemas.microsoft.com/office/powerpoint/2010/main" val="128304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8410-8CDC-4BE4-8556-A2A860A0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75AE-BDB9-4844-9BB2-FF167CDEA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Ashish Vaswani, Noam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Shazeer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, Niki Parmar, Jakob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Uszkoreit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Llion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 Jones, Aidan N. Gomez,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Łukasz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 Kaiser,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Illia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Polosukhin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, 2017, Attention Is All You Need. [9]</a:t>
            </a:r>
          </a:p>
          <a:p>
            <a:pPr algn="just"/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Sarthak Garg, Stephan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Peitz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Udhyakumar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Nallasamy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, Matthias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Paulik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, 2019, Jointly Learning to Align and Translate with Transformer Models. [10]</a:t>
            </a:r>
          </a:p>
          <a:p>
            <a:pPr algn="just"/>
            <a:r>
              <a:rPr lang="en-US" dirty="0"/>
              <a:t>Kai Song, </a:t>
            </a:r>
            <a:r>
              <a:rPr lang="en-US" dirty="0" err="1"/>
              <a:t>Kun</a:t>
            </a:r>
            <a:r>
              <a:rPr lang="en-US" dirty="0"/>
              <a:t> Wang, Heng Yu, Yue Zhang, </a:t>
            </a:r>
            <a:r>
              <a:rPr lang="en-US" dirty="0" err="1"/>
              <a:t>Zhongqiang</a:t>
            </a:r>
            <a:r>
              <a:rPr lang="en-US" dirty="0"/>
              <a:t> Huang, </a:t>
            </a:r>
            <a:r>
              <a:rPr lang="en-US" dirty="0" err="1"/>
              <a:t>Weihua</a:t>
            </a:r>
            <a:r>
              <a:rPr lang="en-US" dirty="0"/>
              <a:t> Luo, </a:t>
            </a:r>
            <a:r>
              <a:rPr lang="en-US" dirty="0" err="1"/>
              <a:t>Xiangyu</a:t>
            </a:r>
            <a:r>
              <a:rPr lang="en-US" dirty="0"/>
              <a:t> Duan, Min Zhang, 2020, Alignment-Enhanced Transformer for Constraining NMT with Pre-Specified Translations.</a:t>
            </a:r>
          </a:p>
        </p:txBody>
      </p:sp>
    </p:spTree>
    <p:extLst>
      <p:ext uri="{BB962C8B-B14F-4D97-AF65-F5344CB8AC3E}">
        <p14:creationId xmlns:p14="http://schemas.microsoft.com/office/powerpoint/2010/main" val="90362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EFAE-D8F8-423A-8550-7D3DA8A5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5652F-711B-4FB8-A83D-2AA80902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:</a:t>
            </a:r>
          </a:p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gióng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gióng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</a:t>
            </a:r>
          </a:p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song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-Anh (The International Workshop on Spoken Language Translation 2015 (IWSLT 2015))</a:t>
            </a:r>
          </a:p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,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</a:t>
            </a:r>
          </a:p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9097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4A77-B02E-4854-97F9-5BA33F2B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A4B5-8233-4990-B529-FDBB0E8AC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gióng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gióng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5277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BCD8-7AB0-4EE3-90F9-CD4EE6AB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B368-5CC0-47A1-941F-C0D624F4F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song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-Anh: The International Workshop on Spoken Language Translation 2015 (IWSLT 2015).</a:t>
            </a:r>
          </a:p>
          <a:p>
            <a:pPr marL="0" indent="0">
              <a:buNone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: Transformer [</a:t>
            </a:r>
            <a:r>
              <a:rPr lang="en-US"/>
              <a:t>9</a:t>
            </a:r>
            <a:r>
              <a:rPr lang="en-US" smtClean="0"/>
              <a:t>].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gióng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IBM [3],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gióng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smtClean="0"/>
              <a:t>nhanh dựa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IBM [</a:t>
            </a:r>
            <a:r>
              <a:rPr lang="en-US"/>
              <a:t>4</a:t>
            </a:r>
            <a:r>
              <a:rPr lang="en-US" smtClean="0"/>
              <a:t>].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gióng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7113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Cơ sở lý thuyết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mtClean="0"/>
              <a:t>Mô hình dịch máy thống kê.</a:t>
            </a:r>
          </a:p>
          <a:p>
            <a:pPr marL="514350" indent="-514350">
              <a:buAutoNum type="arabicPeriod"/>
            </a:pPr>
            <a:r>
              <a:rPr lang="en-US" smtClean="0"/>
              <a:t>Mô hình dịch máy neural.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38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2757-805D-4B18-876E-0DCDD3A3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dịch máy thống kê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38200" y="2109982"/>
                <a:ext cx="8923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smtClean="0">
                    <a:ea typeface="Times New Roman" panose="02020603050405020304" pitchFamily="18" charset="0"/>
                  </a:rPr>
                  <a:t>Cặp </a:t>
                </a:r>
                <a:r>
                  <a:rPr lang="en-US" sz="2800">
                    <a:ea typeface="Times New Roman" panose="02020603050405020304" pitchFamily="18" charset="0"/>
                  </a:rPr>
                  <a:t>câu song ngữ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800" smtClean="0"/>
                  <a:t>. Ví dụ: </a:t>
                </a:r>
                <a:r>
                  <a:rPr lang="en-US" sz="2800">
                    <a:ea typeface="Times New Roman" panose="02020603050405020304" pitchFamily="18" charset="0"/>
                  </a:rPr>
                  <a:t>(“Tôi đi ngủ”, “I go to sleep</a:t>
                </a:r>
                <a:r>
                  <a:rPr lang="en-US" sz="2800" smtClean="0">
                    <a:ea typeface="Times New Roman" panose="02020603050405020304" pitchFamily="18" charset="0"/>
                  </a:rPr>
                  <a:t>”)</a:t>
                </a:r>
                <a:endParaRPr lang="en-US" sz="280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9982"/>
                <a:ext cx="8923212" cy="523220"/>
              </a:xfrm>
              <a:prstGeom prst="rect">
                <a:avLst/>
              </a:prstGeom>
              <a:blipFill>
                <a:blip r:embed="rId2"/>
                <a:stretch>
                  <a:fillRect l="-1435" t="-10465" r="-41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47458" y="3156422"/>
                <a:ext cx="4097084" cy="989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𝑃𝑟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𝑃𝑟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𝑃𝑟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458" y="3156422"/>
                <a:ext cx="4097084" cy="989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2633202"/>
            <a:ext cx="3374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/>
              <a:t>Xác suất của mô hình:</a:t>
            </a:r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838200" y="4145860"/>
            <a:ext cx="3464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/>
              <a:t>Mục tiêu của mô hình: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46420" y="4669080"/>
                <a:ext cx="6299160" cy="7566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𝑃𝑟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𝑃𝑟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20" y="4669080"/>
                <a:ext cx="6299160" cy="7566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6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2757-805D-4B18-876E-0DCDD3A3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Kĩ thuật gióng hàng từ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38200" y="2109982"/>
                <a:ext cx="8923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smtClean="0">
                    <a:ea typeface="Times New Roman" panose="02020603050405020304" pitchFamily="18" charset="0"/>
                  </a:rPr>
                  <a:t>Cặp </a:t>
                </a:r>
                <a:r>
                  <a:rPr lang="en-US" sz="2800">
                    <a:ea typeface="Times New Roman" panose="02020603050405020304" pitchFamily="18" charset="0"/>
                  </a:rPr>
                  <a:t>câu song ngữ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800" smtClean="0"/>
                  <a:t>. Ví dụ: </a:t>
                </a:r>
                <a:r>
                  <a:rPr lang="en-US" sz="2800">
                    <a:ea typeface="Times New Roman" panose="02020603050405020304" pitchFamily="18" charset="0"/>
                  </a:rPr>
                  <a:t>(“Tôi đi ngủ”, “I go to sleep</a:t>
                </a:r>
                <a:r>
                  <a:rPr lang="en-US" sz="2800" smtClean="0">
                    <a:ea typeface="Times New Roman" panose="02020603050405020304" pitchFamily="18" charset="0"/>
                  </a:rPr>
                  <a:t>”)</a:t>
                </a:r>
                <a:endParaRPr lang="en-US" sz="280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9982"/>
                <a:ext cx="8923212" cy="523220"/>
              </a:xfrm>
              <a:prstGeom prst="rect">
                <a:avLst/>
              </a:prstGeom>
              <a:blipFill>
                <a:blip r:embed="rId2"/>
                <a:stretch>
                  <a:fillRect l="-1435" t="-10465" r="-41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2" y="3052496"/>
            <a:ext cx="66198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62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2757-805D-4B18-876E-0DCDD3A3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Kĩ thuật gióng hàng từ - Xác suất dịch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46844" y="2047876"/>
                <a:ext cx="5298310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𝑃𝑟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844" y="2047876"/>
                <a:ext cx="5298310" cy="1137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69969" y="3185752"/>
                <a:ext cx="11452059" cy="17382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nary>
                        <m:naryPr>
                          <m:chr m:val="∏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𝑃𝑟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𝑃𝑟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69" y="3185752"/>
                <a:ext cx="11452059" cy="1738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8200" y="4861372"/>
                <a:ext cx="10523622" cy="12557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800">
                    <a:ea typeface="Times New Roman" panose="02020603050405020304" pitchFamily="18" charset="0"/>
                  </a:rPr>
                  <a:t> là câu của ngôn ngữ </a:t>
                </a:r>
                <a:r>
                  <a:rPr lang="en-US" sz="2800" smtClean="0">
                    <a:ea typeface="Times New Roman" panose="02020603050405020304" pitchFamily="18" charset="0"/>
                  </a:rPr>
                  <a:t>nguồn </a:t>
                </a:r>
                <a:r>
                  <a:rPr lang="en-US" sz="2800"/>
                  <a:t>có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/>
                  <a:t> từ</a:t>
                </a:r>
                <a:r>
                  <a:rPr lang="en-US" sz="2800" smtClean="0">
                    <a:ea typeface="Times New Roman" panose="02020603050405020304" pitchFamily="18" charset="0"/>
                  </a:rPr>
                  <a:t>.</a:t>
                </a:r>
                <a:endParaRPr lang="en-US" sz="2800">
                  <a:ea typeface="Times New Roman" panose="02020603050405020304" pitchFamily="18" charset="0"/>
                </a:endParaRPr>
              </a:p>
              <a:p>
                <a:pPr marL="457200" marR="0" lvl="0" indent="-45720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800">
                    <a:ea typeface="Times New Roman" panose="02020603050405020304" pitchFamily="18" charset="0"/>
                  </a:rPr>
                  <a:t> là câu của ngôn ngữ đích được dịch từ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sz="2800">
                    <a:ea typeface="Times New Roman" panose="02020603050405020304" pitchFamily="18" charset="0"/>
                  </a:rPr>
                  <a:t> tương </a:t>
                </a:r>
                <a:r>
                  <a:rPr lang="en-US" sz="2800" smtClean="0">
                    <a:ea typeface="Times New Roman" panose="02020603050405020304" pitchFamily="18" charset="0"/>
                  </a:rPr>
                  <a:t>ứng </a:t>
                </a:r>
                <a:r>
                  <a:rPr lang="en-US" sz="2800"/>
                  <a:t>có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/>
                  <a:t> từ</a:t>
                </a:r>
                <a:r>
                  <a:rPr lang="en-US" sz="2800" smtClean="0">
                    <a:ea typeface="Times New Roman" panose="02020603050405020304" pitchFamily="18" charset="0"/>
                  </a:rPr>
                  <a:t>.</a:t>
                </a:r>
                <a:endParaRPr lang="en-US" sz="2800">
                  <a:ea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800">
                    <a:effectLst/>
                    <a:ea typeface="Times New Roman" panose="02020603050405020304" pitchFamily="18" charset="0"/>
                  </a:rPr>
                  <a:t> là biến ngẫu nhiên đại diện cho việc gióng hàng từ giữa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sz="2800">
                    <a:effectLst/>
                    <a:ea typeface="Times New Roman" panose="02020603050405020304" pitchFamily="18" charset="0"/>
                  </a:rPr>
                  <a:t> và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800">
                    <a:effectLst/>
                    <a:ea typeface="Times New Roman" panose="02020603050405020304" pitchFamily="18" charset="0"/>
                  </a:rPr>
                  <a:t>.</a:t>
                </a:r>
                <a:endParaRPr lang="en-US" sz="280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61372"/>
                <a:ext cx="10523622" cy="1255728"/>
              </a:xfrm>
              <a:prstGeom prst="rect">
                <a:avLst/>
              </a:prstGeom>
              <a:blipFill>
                <a:blip r:embed="rId4"/>
                <a:stretch>
                  <a:fillRect t="-7767" b="-13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216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2757-805D-4B18-876E-0DCDD3A3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2" y="365125"/>
            <a:ext cx="10515600" cy="1325563"/>
          </a:xfrm>
        </p:spPr>
        <p:txBody>
          <a:bodyPr/>
          <a:lstStyle/>
          <a:p>
            <a:r>
              <a:rPr lang="en-US" smtClean="0"/>
              <a:t>Mô hình 1 của IBM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2" y="2344941"/>
            <a:ext cx="7158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/>
              <a:t>Xác suất của các cặp gióng hàng từ là như nhau:</a:t>
            </a:r>
            <a:endParaRPr 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311196" y="2868161"/>
                <a:ext cx="4960012" cy="908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196" y="2868161"/>
                <a:ext cx="4960012" cy="9089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33402" y="1821721"/>
                <a:ext cx="97567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smtClean="0">
                    <a:ea typeface="Times New Roman" panose="02020603050405020304" pitchFamily="18" charset="0"/>
                  </a:rPr>
                  <a:t>Giả </a:t>
                </a:r>
                <a:r>
                  <a:rPr lang="en-US" sz="2800">
                    <a:ea typeface="Times New Roman" panose="02020603050405020304" pitchFamily="18" charset="0"/>
                  </a:rPr>
                  <a:t>định rằng</a:t>
                </a:r>
                <a:r>
                  <a:rPr lang="en-US" sz="2800" smtClean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𝑃𝑟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800">
                    <a:ea typeface="Times New Roman" panose="02020603050405020304" pitchFamily="18" charset="0"/>
                  </a:rPr>
                  <a:t> trong (Eq1),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800">
                    <a:ea typeface="Times New Roman" panose="02020603050405020304" pitchFamily="18" charset="0"/>
                  </a:rPr>
                  <a:t> và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800">
                    <a:ea typeface="Times New Roman" panose="02020603050405020304" pitchFamily="18" charset="0"/>
                  </a:rPr>
                  <a:t> là độc lập với nhau</a:t>
                </a:r>
                <a:endParaRPr lang="en-US" sz="280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2" y="1821721"/>
                <a:ext cx="9756774" cy="523220"/>
              </a:xfrm>
              <a:prstGeom prst="rect">
                <a:avLst/>
              </a:prstGeom>
              <a:blipFill>
                <a:blip r:embed="rId3"/>
                <a:stretch>
                  <a:fillRect l="-1313" t="-11628" r="-100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33402" y="3777128"/>
            <a:ext cx="2185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/>
              <a:t>Xác suất dịch:</a:t>
            </a:r>
            <a:endParaRPr 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33500" y="4295867"/>
                <a:ext cx="11992129" cy="1365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∏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limLoc m:val="undOvr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0" y="4295867"/>
                <a:ext cx="11992129" cy="1365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33402" y="5865790"/>
            <a:ext cx="7595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/>
              <a:t>Với:</a:t>
            </a:r>
            <a:endParaRPr 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163014" y="5761531"/>
                <a:ext cx="5256375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014" y="5761531"/>
                <a:ext cx="5256375" cy="7371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495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1 của IBM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2185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/>
              <a:t>Xác suất dịch:</a:t>
            </a:r>
            <a:endParaRPr 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720795" y="2193746"/>
                <a:ext cx="8750408" cy="1365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limLoc m:val="undOvr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795" y="2193746"/>
                <a:ext cx="8750408" cy="1365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838200" y="3539471"/>
            <a:ext cx="43210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ea typeface="Times New Roman" panose="02020603050405020304" pitchFamily="18" charset="0"/>
              </a:rPr>
              <a:t>Giải Lagrange để tìm argmax</a:t>
            </a:r>
            <a:endParaRPr 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517998" y="4103015"/>
                <a:ext cx="11156003" cy="1365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limLoc m:val="undOvr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98" y="4103015"/>
                <a:ext cx="11156003" cy="136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09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lục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mtClean="0"/>
              <a:t>Tổng quan đề tài.</a:t>
            </a:r>
          </a:p>
          <a:p>
            <a:pPr marL="514350" indent="-514350">
              <a:buAutoNum type="arabicPeriod"/>
            </a:pPr>
            <a:r>
              <a:rPr lang="en-US" smtClean="0"/>
              <a:t>Cơ sở lý thuyết của đề tài (dịch máy thống kê, transformer).</a:t>
            </a:r>
          </a:p>
          <a:p>
            <a:pPr marL="514350" indent="-514350">
              <a:buAutoNum type="arabicPeriod"/>
            </a:pPr>
            <a:r>
              <a:rPr lang="en-US" smtClean="0"/>
              <a:t>Thực nghiệm, kết quả.</a:t>
            </a:r>
          </a:p>
          <a:p>
            <a:pPr marL="514350" indent="-514350">
              <a:buAutoNum type="arabicPeriod"/>
            </a:pPr>
            <a:r>
              <a:rPr lang="en-US" smtClean="0"/>
              <a:t>Đánh giá và so sánh.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91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1 của IBM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690688"/>
            <a:ext cx="43210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ea typeface="Times New Roman" panose="02020603050405020304" pitchFamily="18" charset="0"/>
              </a:rPr>
              <a:t>Giải Lagrange để tìm argmax</a:t>
            </a:r>
            <a:endParaRPr 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517998" y="2213908"/>
                <a:ext cx="11156003" cy="1365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limLoc m:val="undOvr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98" y="2213908"/>
                <a:ext cx="11156003" cy="1365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98487" y="4103015"/>
                <a:ext cx="11795024" cy="1275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nary>
                            <m:naryPr>
                              <m:chr m:val="∑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𝑡𝑟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nary>
                                    <m:naryPr>
                                      <m:chr m:val="∏"/>
                                      <m:limLoc m:val="undOvr"/>
                                      <m:ctrlPr>
                                        <a:rPr lang="en-US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/>
                                        </m:r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r>
                                        <a:rPr lang="en-US" sz="2600" i="1" smtClean="0">
                                          <a:latin typeface="Cambria Math" panose="02040503050406030204" pitchFamily="18" charset="0"/>
                                        </a:rPr>
                                        <m:t>𝑡𝑟</m:t>
                                      </m:r>
                                      <m:d>
                                        <m:d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60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87" y="4103015"/>
                <a:ext cx="11795024" cy="12750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432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1 của IBM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690688"/>
            <a:ext cx="43210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ea typeface="Times New Roman" panose="02020603050405020304" pitchFamily="18" charset="0"/>
              </a:rPr>
              <a:t>Giải Lagrange để tìm argmax</a:t>
            </a:r>
            <a:endParaRPr 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98488" y="2378736"/>
                <a:ext cx="11795024" cy="1275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nary>
                            <m:naryPr>
                              <m:chr m:val="∑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𝑡𝑟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nary>
                                    <m:naryPr>
                                      <m:chr m:val="∏"/>
                                      <m:limLoc m:val="undOvr"/>
                                      <m:ctrlPr>
                                        <a:rPr lang="en-US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/>
                                        </m:r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r>
                                        <a:rPr lang="en-US" sz="2600" i="1" smtClean="0">
                                          <a:latin typeface="Cambria Math" panose="02040503050406030204" pitchFamily="18" charset="0"/>
                                        </a:rPr>
                                        <m:t>𝑡𝑟</m:t>
                                      </m:r>
                                      <m:d>
                                        <m:d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60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88" y="2378736"/>
                <a:ext cx="11795024" cy="12750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838200" y="3818593"/>
                <a:ext cx="4614533" cy="770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smtClean="0"/>
                  <a:t>Cho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smtClean="0"/>
                  <a:t>, ta tìm được: </a:t>
                </a:r>
                <a:endParaRPr lang="en-US" sz="280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18593"/>
                <a:ext cx="4614533" cy="770211"/>
              </a:xfrm>
              <a:prstGeom prst="rect">
                <a:avLst/>
              </a:prstGeom>
              <a:blipFill>
                <a:blip r:embed="rId3"/>
                <a:stretch>
                  <a:fillRect l="-2778" r="-1720" b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61412" y="4753632"/>
                <a:ext cx="11269175" cy="1275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nary>
                            <m:naryPr>
                              <m:chr m:val="∑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  <m:nary>
                                    <m:naryPr>
                                      <m:chr m:val="∏"/>
                                      <m:limLoc m:val="undOvr"/>
                                      <m:ctrlPr>
                                        <a:rPr lang="en-US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/>
                                        </m:r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r>
                                        <a:rPr lang="en-US" sz="2600" i="1" smtClean="0">
                                          <a:latin typeface="Cambria Math" panose="02040503050406030204" pitchFamily="18" charset="0"/>
                                        </a:rPr>
                                        <m:t>𝑡𝑟</m:t>
                                      </m:r>
                                      <m:d>
                                        <m:d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     (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en-US" sz="260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12" y="4753632"/>
                <a:ext cx="11269175" cy="1275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041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1 của IBM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690688"/>
            <a:ext cx="31857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/>
              <a:t>Thế (Eq2) vào (Eq3): </a:t>
            </a:r>
            <a:endParaRPr 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773422" y="2213908"/>
                <a:ext cx="6645152" cy="1167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60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422" y="2213908"/>
                <a:ext cx="6645152" cy="11679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838200" y="3539471"/>
                <a:ext cx="394556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smtClean="0"/>
                  <a:t>Thay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800" smtClean="0"/>
                  <a:t> bằng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800" smtClean="0"/>
                  <a:t>: </a:t>
                </a:r>
                <a:endParaRPr lang="en-US" sz="280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39471"/>
                <a:ext cx="3945567" cy="523220"/>
              </a:xfrm>
              <a:prstGeom prst="rect">
                <a:avLst/>
              </a:prstGeom>
              <a:blipFill>
                <a:blip r:embed="rId3"/>
                <a:stretch>
                  <a:fillRect l="-3246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680655" y="4220306"/>
                <a:ext cx="8830687" cy="1167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4)</m:t>
                      </m:r>
                    </m:oMath>
                  </m:oMathPara>
                </a14:m>
                <a:endParaRPr lang="en-US" sz="260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655" y="4220306"/>
                <a:ext cx="8830687" cy="11679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829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1 của IBM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838200" y="1690688"/>
                <a:ext cx="50765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smtClean="0"/>
                  <a:t>Số lần s gióng với t ứng với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800" smtClean="0"/>
                  <a:t>: </a:t>
                </a:r>
                <a:endParaRPr lang="en-US" sz="280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5076583" cy="523220"/>
              </a:xfrm>
              <a:prstGeom prst="rect">
                <a:avLst/>
              </a:prstGeom>
              <a:blipFill>
                <a:blip r:embed="rId2"/>
                <a:stretch>
                  <a:fillRect l="-2524" t="-10465" r="-144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983302" y="2213908"/>
                <a:ext cx="8225393" cy="12059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𝑃𝑟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     (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5)</m:t>
                      </m:r>
                    </m:oMath>
                  </m:oMathPara>
                </a14:m>
                <a:endParaRPr lang="en-US" sz="260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302" y="2213908"/>
                <a:ext cx="8225393" cy="12059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339204" y="3943099"/>
                <a:ext cx="3513591" cy="94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60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04" y="3943099"/>
                <a:ext cx="3513591" cy="9492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838199" y="4156106"/>
            <a:ext cx="16506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/>
              <a:t>Trong đó: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46379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1 của IBM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690688"/>
            <a:ext cx="31857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/>
              <a:t>Thế (Eq5) vào (Eq4): </a:t>
            </a:r>
            <a:endParaRPr 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157422" y="2499667"/>
                <a:ext cx="3962751" cy="909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60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22" y="2499667"/>
                <a:ext cx="3962751" cy="9094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634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2757-805D-4B18-876E-0DCDD3A3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1 của IBM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561553" y="2146089"/>
                <a:ext cx="9068893" cy="13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553" y="2146089"/>
                <a:ext cx="9068893" cy="13173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239626" y="4656027"/>
                <a:ext cx="3712748" cy="1053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𝑘h𝑖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𝑘h𝑖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626" y="4656027"/>
                <a:ext cx="3712748" cy="10534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37977" y="3918838"/>
                <a:ext cx="7458067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ea typeface="Times New Roman" panose="02020603050405020304" pitchFamily="18" charset="0"/>
                  </a:rPr>
                  <a:t>Với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>
                    <a:ea typeface="Times New Roman" panose="02020603050405020304" pitchFamily="18" charset="0"/>
                  </a:rPr>
                  <a:t> và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sz="2800">
                    <a:ea typeface="Times New Roman" panose="02020603050405020304" pitchFamily="18" charset="0"/>
                  </a:rPr>
                  <a:t> là hàm Kronecker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800">
                    <a:ea typeface="Times New Roman" panose="02020603050405020304" pitchFamily="18" charset="0"/>
                  </a:rPr>
                  <a:t>:</a:t>
                </a:r>
                <a:endParaRPr lang="en-US" sz="280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77" y="3918838"/>
                <a:ext cx="7458067" cy="737189"/>
              </a:xfrm>
              <a:prstGeom prst="rect">
                <a:avLst/>
              </a:prstGeom>
              <a:blipFill>
                <a:blip r:embed="rId4"/>
                <a:stretch>
                  <a:fillRect l="-1634" r="-73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420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2757-805D-4B18-876E-0DCDD3A3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28" y="365125"/>
            <a:ext cx="10515600" cy="1325563"/>
          </a:xfrm>
        </p:spPr>
        <p:txBody>
          <a:bodyPr/>
          <a:lstStyle/>
          <a:p>
            <a:r>
              <a:rPr lang="en-US" smtClean="0"/>
              <a:t>Mô hình 1 của IBM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472428" y="1690688"/>
                <a:ext cx="52313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smtClean="0">
                    <a:ea typeface="Times New Roman" panose="02020603050405020304" pitchFamily="18" charset="0"/>
                  </a:rPr>
                  <a:t>Bước 1: Khởi tạo các giá trị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80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28" y="1690688"/>
                <a:ext cx="5231304" cy="523220"/>
              </a:xfrm>
              <a:prstGeom prst="rect">
                <a:avLst/>
              </a:prstGeom>
              <a:blipFill>
                <a:blip r:embed="rId2"/>
                <a:stretch>
                  <a:fillRect l="-2328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472427" y="2213908"/>
                <a:ext cx="1168076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smtClean="0"/>
                  <a:t>Bước 2: Ứng với mỗi cặp câu song ngữ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,1≤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𝑡𝑜𝑡𝑎𝑙𝑡𝑖𝑚𝑒𝑠</m:t>
                    </m:r>
                  </m:oMath>
                </a14:m>
                <a:r>
                  <a:rPr lang="en-US" sz="2800" smtClean="0"/>
                  <a:t> ta </a:t>
                </a:r>
                <a:r>
                  <a:rPr lang="en-US" sz="2800" smtClean="0"/>
                  <a:t>tính (</a:t>
                </a:r>
                <a:r>
                  <a:rPr lang="en-US" sz="2800" smtClean="0"/>
                  <a:t>Eq6). </a:t>
                </a:r>
                <a:endParaRPr lang="en-US" sz="280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27" y="2213908"/>
                <a:ext cx="11680767" cy="954107"/>
              </a:xfrm>
              <a:prstGeom prst="rect">
                <a:avLst/>
              </a:prstGeom>
              <a:blipFill>
                <a:blip r:embed="rId3"/>
                <a:stretch>
                  <a:fillRect l="-1043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472427" y="3168015"/>
            <a:ext cx="2212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/>
              <a:t>Bước 3: Tính: </a:t>
            </a:r>
            <a:endParaRPr 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3748731" y="3691235"/>
                <a:ext cx="4272067" cy="968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𝑡𝑜𝑡𝑎𝑙𝑡𝑖𝑚𝑒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𝑡𝑖𝑚𝑒</m:t>
                                          </m:r>
                                        </m:sub>
                                      </m:sSub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𝑡𝑖𝑚𝑒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731" y="3691235"/>
                <a:ext cx="4272067" cy="9685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472427" y="4659770"/>
                <a:ext cx="51507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smtClean="0">
                    <a:ea typeface="Times New Roman" panose="02020603050405020304" pitchFamily="18" charset="0"/>
                  </a:rPr>
                  <a:t>Bước 4: Tính lại </a:t>
                </a:r>
                <a:r>
                  <a:rPr lang="en-US" sz="2800">
                    <a:ea typeface="Times New Roman" panose="02020603050405020304" pitchFamily="18" charset="0"/>
                  </a:rPr>
                  <a:t>các giá trị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800" smtClean="0"/>
                  <a:t>:</a:t>
                </a:r>
                <a:endParaRPr lang="en-US" sz="280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27" y="4659770"/>
                <a:ext cx="5150705" cy="523220"/>
              </a:xfrm>
              <a:prstGeom prst="rect">
                <a:avLst/>
              </a:prstGeom>
              <a:blipFill>
                <a:blip r:embed="rId5"/>
                <a:stretch>
                  <a:fillRect l="-2367" t="-10465" r="-153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3342587" y="5182990"/>
                <a:ext cx="4775282" cy="968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𝑡𝑜𝑡𝑎𝑙𝑡𝑖𝑚𝑒𝑠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𝑡𝑖𝑚𝑒</m:t>
                                      </m:r>
                                    </m:sub>
                                  </m:sSub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𝑡𝑖𝑚𝑒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587" y="5182990"/>
                <a:ext cx="4775282" cy="9685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72426" y="6151525"/>
                <a:ext cx="114084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smtClean="0">
                    <a:ea typeface="Times New Roman" panose="02020603050405020304" pitchFamily="18" charset="0"/>
                  </a:rPr>
                  <a:t>Bước 5: Lặp lại từ bước 2 - bước 4 cho đến khi đạt </a:t>
                </a:r>
                <a:r>
                  <a:rPr lang="en-US" sz="2800">
                    <a:ea typeface="Times New Roman" panose="02020603050405020304" pitchFamily="18" charset="0"/>
                  </a:rPr>
                  <a:t>giá trị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800" smtClean="0"/>
                  <a:t> mong muốn.</a:t>
                </a:r>
                <a:endParaRPr lang="en-US" sz="280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26" y="6151525"/>
                <a:ext cx="11408444" cy="523220"/>
              </a:xfrm>
              <a:prstGeom prst="rect">
                <a:avLst/>
              </a:prstGeom>
              <a:blipFill>
                <a:blip r:embed="rId7"/>
                <a:stretch>
                  <a:fillRect l="-1068" t="-10465" r="-80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854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2757-805D-4B18-876E-0DCDD3A3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2 của IBM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47198" y="2492667"/>
                <a:ext cx="6697603" cy="635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𝑎𝑙𝑖𝑔𝑛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198" y="2492667"/>
                <a:ext cx="6697603" cy="6354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838200" y="1969447"/>
            <a:ext cx="5410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/>
              <a:t>Xác suất của các cặp gióng hàng từ: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0309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2757-805D-4B18-876E-0DCDD3A3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2 của IBM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838200" y="2078270"/>
                <a:ext cx="49948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smtClean="0"/>
                  <a:t>Số lần s gióng với t ứng với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800" smtClean="0">
                    <a:ea typeface="Times New Roman" panose="02020603050405020304" pitchFamily="18" charset="0"/>
                  </a:rPr>
                  <a:t>:</a:t>
                </a:r>
                <a:endParaRPr lang="en-US" sz="280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78270"/>
                <a:ext cx="4994829" cy="523220"/>
              </a:xfrm>
              <a:prstGeom prst="rect">
                <a:avLst/>
              </a:prstGeom>
              <a:blipFill>
                <a:blip r:embed="rId2"/>
                <a:stretch>
                  <a:fillRect l="-2564" t="-11628" r="-158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511795" y="2863100"/>
                <a:ext cx="9168407" cy="1159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𝑎𝑙𝑖𝑔𝑛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𝑎𝑙𝑖𝑔𝑛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795" y="2863100"/>
                <a:ext cx="9168407" cy="11592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45431" y="4284002"/>
                <a:ext cx="11101137" cy="13173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𝑡𝑖𝑚𝑒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𝑡𝑖𝑚𝑒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𝑎𝑙𝑖𝑔𝑛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𝑡𝑟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𝑎𝑙𝑖𝑔𝑛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8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8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nary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31" y="4284002"/>
                <a:ext cx="11101137" cy="1317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590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2757-805D-4B18-876E-0DCDD3A3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8" y="365125"/>
            <a:ext cx="10515600" cy="1325563"/>
          </a:xfrm>
        </p:spPr>
        <p:txBody>
          <a:bodyPr/>
          <a:lstStyle/>
          <a:p>
            <a:r>
              <a:rPr lang="en-US" smtClean="0"/>
              <a:t>Mô hình 2 của IBM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40898" y="1690688"/>
                <a:ext cx="52313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smtClean="0">
                    <a:ea typeface="Times New Roman" panose="02020603050405020304" pitchFamily="18" charset="0"/>
                  </a:rPr>
                  <a:t>Bước 1: Khởi tạo các giá trị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80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98" y="1690688"/>
                <a:ext cx="5231304" cy="523220"/>
              </a:xfrm>
              <a:prstGeom prst="rect">
                <a:avLst/>
              </a:prstGeom>
              <a:blipFill>
                <a:blip r:embed="rId2"/>
                <a:stretch>
                  <a:fillRect l="-2448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340898" y="2213908"/>
                <a:ext cx="11701217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smtClean="0"/>
                  <a:t>Bước 2: Ứng với mỗi cặp câu song ngữ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,1≤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𝑡𝑜𝑡𝑎𝑙𝑡𝑖𝑚𝑒𝑠</m:t>
                    </m:r>
                  </m:oMath>
                </a14:m>
                <a:r>
                  <a:rPr lang="en-US" sz="2800" smtClean="0"/>
                  <a:t>, </a:t>
                </a:r>
              </a:p>
              <a:p>
                <a:r>
                  <a:rPr lang="en-US" sz="2800" smtClean="0"/>
                  <a:t>ta tính (</a:t>
                </a:r>
                <a:r>
                  <a:rPr lang="en-US" sz="2800" smtClean="0"/>
                  <a:t>Eq7). </a:t>
                </a:r>
                <a:endParaRPr lang="en-US" sz="280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98" y="2213908"/>
                <a:ext cx="11701217" cy="954107"/>
              </a:xfrm>
              <a:prstGeom prst="rect">
                <a:avLst/>
              </a:prstGeom>
              <a:blipFill>
                <a:blip r:embed="rId3"/>
                <a:stretch>
                  <a:fillRect l="-1094" t="-5732" r="-104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340897" y="3168015"/>
            <a:ext cx="2212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/>
              <a:t>Bước 3: Tính: </a:t>
            </a:r>
            <a:endParaRPr 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3617201" y="3691235"/>
                <a:ext cx="4272067" cy="968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𝑡𝑜𝑡𝑎𝑙𝑡𝑖𝑚𝑒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𝑡𝑖𝑚𝑒</m:t>
                                          </m:r>
                                        </m:sub>
                                      </m:sSub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𝑡𝑖𝑚𝑒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201" y="3691235"/>
                <a:ext cx="4272067" cy="9685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340897" y="4659770"/>
                <a:ext cx="51507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smtClean="0">
                    <a:ea typeface="Times New Roman" panose="02020603050405020304" pitchFamily="18" charset="0"/>
                  </a:rPr>
                  <a:t>Bước 4: Tính lại </a:t>
                </a:r>
                <a:r>
                  <a:rPr lang="en-US" sz="2800">
                    <a:ea typeface="Times New Roman" panose="02020603050405020304" pitchFamily="18" charset="0"/>
                  </a:rPr>
                  <a:t>các giá trị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800" smtClean="0"/>
                  <a:t>:</a:t>
                </a:r>
                <a:endParaRPr lang="en-US" sz="280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97" y="4659770"/>
                <a:ext cx="5150705" cy="523220"/>
              </a:xfrm>
              <a:prstGeom prst="rect">
                <a:avLst/>
              </a:prstGeom>
              <a:blipFill>
                <a:blip r:embed="rId5"/>
                <a:stretch>
                  <a:fillRect l="-2485" t="-10465" r="-142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3211057" y="5182990"/>
                <a:ext cx="4775282" cy="968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𝑡𝑜𝑡𝑎𝑙𝑡𝑖𝑚𝑒𝑠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𝑡𝑖𝑚𝑒</m:t>
                                      </m:r>
                                    </m:sub>
                                  </m:sSub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𝑡𝑖𝑚𝑒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057" y="5182990"/>
                <a:ext cx="4775282" cy="9685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40896" y="6151525"/>
                <a:ext cx="114084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smtClean="0">
                    <a:ea typeface="Times New Roman" panose="02020603050405020304" pitchFamily="18" charset="0"/>
                  </a:rPr>
                  <a:t>Bước 5: Lặp lại từ bước 2 - bước 4 cho đến khi đạt </a:t>
                </a:r>
                <a:r>
                  <a:rPr lang="en-US" sz="2800">
                    <a:ea typeface="Times New Roman" panose="02020603050405020304" pitchFamily="18" charset="0"/>
                  </a:rPr>
                  <a:t>giá trị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800" smtClean="0"/>
                  <a:t> mong muốn.</a:t>
                </a:r>
                <a:endParaRPr lang="en-US" sz="280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96" y="6151525"/>
                <a:ext cx="11408444" cy="523220"/>
              </a:xfrm>
              <a:prstGeom prst="rect">
                <a:avLst/>
              </a:prstGeom>
              <a:blipFill>
                <a:blip r:embed="rId7"/>
                <a:stretch>
                  <a:fillRect l="-1122" t="-10465" r="-80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35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 hangingPunct="0"/>
            <a:r>
              <a:rPr lang="en-US" dirty="0" err="1">
                <a:latin typeface="Calibri (Body)"/>
              </a:rPr>
              <a:t>Namit</a:t>
            </a:r>
            <a:r>
              <a:rPr lang="en-US" dirty="0">
                <a:latin typeface="Calibri (Body)"/>
              </a:rPr>
              <a:t> Bhatia, 1992, The Oxford Companion to the English Language, </a:t>
            </a:r>
            <a:r>
              <a:rPr lang="en-US" dirty="0" err="1">
                <a:latin typeface="Calibri (Body)"/>
              </a:rPr>
              <a:t>trang</a:t>
            </a:r>
            <a:r>
              <a:rPr lang="en-US" dirty="0">
                <a:latin typeface="Calibri (Body)"/>
              </a:rPr>
              <a:t> (pp.) 1051 – 1054. [1]</a:t>
            </a:r>
          </a:p>
          <a:p>
            <a:pPr lvl="0" algn="just" hangingPunct="0"/>
            <a:r>
              <a:rPr lang="vi-VN" dirty="0">
                <a:latin typeface="Calibri (Body)"/>
              </a:rPr>
              <a:t>Peter F. Brown, John Cocke, Stephen A. Della Pietra, Vincent J. Della Pietra, Fredrick Jelinek, John D. Lafferty, Robert L. Mercer</a:t>
            </a:r>
            <a:r>
              <a:rPr lang="en-US" dirty="0">
                <a:latin typeface="Calibri (Body)"/>
              </a:rPr>
              <a:t>,</a:t>
            </a:r>
            <a:r>
              <a:rPr lang="vi-VN" dirty="0">
                <a:latin typeface="Calibri (Body)"/>
              </a:rPr>
              <a:t> Paul S. Roossin</a:t>
            </a:r>
            <a:r>
              <a:rPr lang="en-US">
                <a:latin typeface="Calibri (Body)"/>
              </a:rPr>
              <a:t>, </a:t>
            </a:r>
            <a:r>
              <a:rPr lang="en-US" smtClean="0">
                <a:latin typeface="Calibri (Body)"/>
              </a:rPr>
              <a:t>1993, </a:t>
            </a:r>
            <a:r>
              <a:rPr lang="en-US" dirty="0">
                <a:latin typeface="Calibri (Body)"/>
              </a:rPr>
              <a:t>A STATISTICAL APPROACH TO MACHINE TRANSLATION. [2]</a:t>
            </a:r>
          </a:p>
          <a:p>
            <a:pPr lvl="0" algn="just" hangingPunct="0"/>
            <a:r>
              <a:rPr lang="vi-VN" dirty="0">
                <a:latin typeface="Calibri (Body)"/>
              </a:rPr>
              <a:t>Peter F. Brown</a:t>
            </a:r>
            <a:r>
              <a:rPr lang="en-US" dirty="0">
                <a:latin typeface="Calibri (Body)"/>
              </a:rPr>
              <a:t>, </a:t>
            </a:r>
            <a:r>
              <a:rPr lang="vi-VN" dirty="0">
                <a:latin typeface="Calibri (Body)"/>
              </a:rPr>
              <a:t>Vincent J. Della Pietra</a:t>
            </a:r>
            <a:r>
              <a:rPr lang="en-US" dirty="0">
                <a:latin typeface="Calibri (Body)"/>
              </a:rPr>
              <a:t>, </a:t>
            </a:r>
            <a:r>
              <a:rPr lang="vi-VN" dirty="0">
                <a:latin typeface="Calibri (Body)"/>
              </a:rPr>
              <a:t>Stephen A. Della Pietra</a:t>
            </a:r>
            <a:r>
              <a:rPr lang="en-US" dirty="0">
                <a:latin typeface="Calibri (Body)"/>
              </a:rPr>
              <a:t>, Robert L. Mercer, 1993, The Mathematics of Statistical Machine Translation: Parameter Estimation. [3]</a:t>
            </a:r>
          </a:p>
          <a:p>
            <a:pPr algn="just"/>
            <a:r>
              <a:rPr lang="en-US" dirty="0">
                <a:latin typeface="Calibri (Body)"/>
              </a:rPr>
              <a:t>Chris Dyer, Victor </a:t>
            </a:r>
            <a:r>
              <a:rPr lang="en-US" dirty="0" err="1">
                <a:latin typeface="Calibri (Body)"/>
              </a:rPr>
              <a:t>Chahuneau</a:t>
            </a:r>
            <a:r>
              <a:rPr lang="en-US" dirty="0">
                <a:latin typeface="Calibri (Body)"/>
              </a:rPr>
              <a:t>, Noah A. Smith, 2013, A Simple, Fast, and Effective Reparameterization of IBM Model 2. [4]</a:t>
            </a:r>
          </a:p>
        </p:txBody>
      </p:sp>
    </p:spTree>
    <p:extLst>
      <p:ext uri="{BB962C8B-B14F-4D97-AF65-F5344CB8AC3E}">
        <p14:creationId xmlns:p14="http://schemas.microsoft.com/office/powerpoint/2010/main" val="819381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730163" y="63124"/>
            <a:ext cx="4781550" cy="58007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41912" y="6026419"/>
            <a:ext cx="8747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mtClean="0">
                <a:effectLst/>
                <a:latin typeface="Calibri (Body)"/>
                <a:ea typeface="Times New Roman" panose="02020603050405020304" pitchFamily="18" charset="0"/>
              </a:rPr>
              <a:t>Nguồn: Ashish Vaswani, Noam Shazeer, Niki Parmar, Jakob Uszkoreit, Llion Jones, Aidan N. Gomez, Łukasz Kaiser, Illia Polosukhin, 2017, Attention Is All You Need. 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40233" y="1612669"/>
            <a:ext cx="2186247" cy="27265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25973" y="141315"/>
            <a:ext cx="2186247" cy="419792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41912" y="3286732"/>
            <a:ext cx="13791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ea typeface="Times New Roman" panose="02020603050405020304" pitchFamily="18" charset="0"/>
              </a:rPr>
              <a:t>Encoder</a:t>
            </a:r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8721783" y="3286732"/>
            <a:ext cx="14144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ea typeface="Times New Roman" panose="02020603050405020304" pitchFamily="18" charset="0"/>
              </a:rPr>
              <a:t>Decoder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49990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Transformer (Input)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05810" y="2535237"/>
            <a:ext cx="5580380" cy="21532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41912" y="6026419"/>
            <a:ext cx="8747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mtClean="0">
                <a:effectLst/>
                <a:latin typeface="Calibri (Body)"/>
                <a:ea typeface="Times New Roman" panose="02020603050405020304" pitchFamily="18" charset="0"/>
              </a:rPr>
              <a:t>Nguồn: Ashish Vaswani, Noam Shazeer, Niki Parmar, Jakob Uszkoreit, Llion Jones, Aidan N. Gomez, Łukasz Kaiser, Illia Polosukhin, 2017, Attention Is All You Need.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1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Transformer (Input embedding)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1690688"/>
            <a:ext cx="69913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5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Transformer (Positional encoding)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4136013"/>
            <a:ext cx="8201025" cy="24098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105787" y="1690688"/>
                <a:ext cx="4990212" cy="1109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𝑃𝐸</m:t>
                          </m:r>
                        </m:e>
                        <m: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𝑝𝑜𝑠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𝑝𝑜𝑠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10000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𝑚𝑜𝑑𝑒𝑙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787" y="1690688"/>
                <a:ext cx="4990212" cy="11093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095999" y="1690688"/>
                <a:ext cx="5382948" cy="1109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𝑃𝐸</m:t>
                          </m:r>
                        </m:e>
                        <m: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𝑝𝑜𝑠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𝑝𝑜𝑠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10000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𝑚𝑜𝑑𝑒𝑙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690688"/>
                <a:ext cx="5382948" cy="11093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105787" y="2914024"/>
                <a:ext cx="7414758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𝑝𝑜𝑠</m:t>
                    </m:r>
                  </m:oMath>
                </a14:m>
                <a:r>
                  <a:rPr lang="en-US" sz="22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là vị trí của từ. </a:t>
                </a:r>
              </a:p>
              <a:p>
                <a:pPr marL="342900" marR="0" lvl="0" indent="-3429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2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là giá trị tính được từ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2</m:t>
                    </m:r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</m:t>
                    </m:r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𝑝𝑜𝑠</m:t>
                    </m:r>
                  </m:oMath>
                </a14:m>
                <a:r>
                  <a:rPr lang="en-US" sz="22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hay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2</m:t>
                    </m:r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</m:t>
                    </m:r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+1=</m:t>
                    </m:r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𝑝𝑜𝑠</m:t>
                    </m:r>
                  </m:oMath>
                </a14:m>
                <a:r>
                  <a:rPr lang="en-US" sz="22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787" y="2914024"/>
                <a:ext cx="7414758" cy="1107996"/>
              </a:xfrm>
              <a:prstGeom prst="rect">
                <a:avLst/>
              </a:prstGeom>
              <a:blipFill>
                <a:blip r:embed="rId5"/>
                <a:stretch>
                  <a:fillRect l="-1068" b="-4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871400" y="3026670"/>
                <a:ext cx="5325112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sz="220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20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là số chiều của vector embedding.</a:t>
                </a:r>
                <a:endParaRPr lang="en-US" sz="220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400" y="3026670"/>
                <a:ext cx="5325112" cy="453137"/>
              </a:xfrm>
              <a:prstGeom prst="rect">
                <a:avLst/>
              </a:prstGeom>
              <a:blipFill>
                <a:blip r:embed="rId6"/>
                <a:stretch>
                  <a:fillRect l="-1487" t="-6757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318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Transformer (Encoder)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67312" y="2334750"/>
            <a:ext cx="1857375" cy="2238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41912" y="6026419"/>
            <a:ext cx="8747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mtClean="0">
                <a:effectLst/>
                <a:latin typeface="Calibri (Body)"/>
                <a:ea typeface="Times New Roman" panose="02020603050405020304" pitchFamily="18" charset="0"/>
              </a:rPr>
              <a:t>Nguồn: Ashish Vaswani, Noam Shazeer, Niki Parmar, Jakob Uszkoreit, Llion Jones, Aidan N. Gomez, Łukasz Kaiser, Illia Polosukhin, 2017, Attention Is All You Need.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22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Transformer (Multi-Head Attention)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690688"/>
            <a:ext cx="9077325" cy="4705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41912" y="6072872"/>
            <a:ext cx="8747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mtClean="0">
                <a:effectLst/>
                <a:latin typeface="Calibri (Body)"/>
                <a:ea typeface="Times New Roman" panose="02020603050405020304" pitchFamily="18" charset="0"/>
              </a:rPr>
              <a:t>Nguồn: Ashish Vaswani, Noam Shazeer, Niki Parmar, Jakob Uszkoreit, Llion Jones, Aidan N. Gomez, Łukasz Kaiser, Illia Polosukhin, 2017, Attention Is All You Need.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66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Transformer (Scaled Dot-Product Attention)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733800" cy="4552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18662" y="3705553"/>
            <a:ext cx="3847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ea typeface="Times New Roman" panose="02020603050405020304" pitchFamily="18" charset="0"/>
              </a:rPr>
              <a:t>Q: Query, K: Key, V: Value</a:t>
            </a:r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2141912" y="6026419"/>
            <a:ext cx="8747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mtClean="0">
                <a:effectLst/>
                <a:latin typeface="Calibri (Body)"/>
                <a:ea typeface="Times New Roman" panose="02020603050405020304" pitchFamily="18" charset="0"/>
              </a:rPr>
              <a:t>Nguồn: Ashish Vaswani, Noam Shazeer, Niki Parmar, Jakob Uszkoreit, Llion Jones, Aidan N. Gomez, Łukasz Kaiser, Illia Polosukhin, 2017, Attention Is All You Need.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57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Transformer (Scaled Dot-Product Attention)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4" y="2064279"/>
            <a:ext cx="10534650" cy="3867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201250" y="1541059"/>
                <a:ext cx="37894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smtClean="0"/>
                  <a:t> là số chiều của Q và K</a:t>
                </a:r>
                <a:endParaRPr lang="en-US" sz="280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250" y="1541059"/>
                <a:ext cx="3789499" cy="523220"/>
              </a:xfrm>
              <a:prstGeom prst="rect">
                <a:avLst/>
              </a:prstGeom>
              <a:blipFill>
                <a:blip r:embed="rId3"/>
                <a:stretch>
                  <a:fillRect t="-11628" r="-225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837103" y="6043410"/>
                <a:ext cx="21073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103" y="6043410"/>
                <a:ext cx="210737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7434338" y="6043410"/>
                <a:ext cx="21073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338" y="6043410"/>
                <a:ext cx="210737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850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Transformer (Scaled Dot-Product Attention)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365946" y="5616868"/>
                <a:ext cx="7419916" cy="10806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smtClean="0">
                    <a:ea typeface="Times New Roman" panose="02020603050405020304" pitchFamily="18" charset="0"/>
                  </a:rPr>
                  <a:t>Qua thực nghiệm, nghiên cứu [9] cho thấy khi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smtClean="0">
                    <a:ea typeface="Times New Roman" panose="02020603050405020304" pitchFamily="18" charset="0"/>
                  </a:rPr>
                  <a:t> lớn dẫn đến QxK lớn</a:t>
                </a:r>
                <a:endParaRPr lang="en-US" sz="2000" smtClean="0"/>
              </a:p>
              <a:p>
                <a:r>
                  <a:rPr lang="en-US" sz="2000" smtClean="0"/>
                  <a:t>dẫn đến khi tính softmax giá trị sẽ trở nên rất nhỏ (gradient descent).</a:t>
                </a:r>
              </a:p>
              <a:p>
                <a:r>
                  <a:rPr lang="en-US" sz="2000" smtClean="0"/>
                  <a:t>Nên chia cho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000" smtClean="0">
                    <a:ea typeface="Times New Roman" panose="02020603050405020304" pitchFamily="18" charset="0"/>
                  </a:rPr>
                  <a:t> để làm giảm bớt kết quả nhân.</a:t>
                </a: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946" y="5616868"/>
                <a:ext cx="7419916" cy="1080617"/>
              </a:xfrm>
              <a:prstGeom prst="rect">
                <a:avLst/>
              </a:prstGeom>
              <a:blipFill>
                <a:blip r:embed="rId2"/>
                <a:stretch>
                  <a:fillRect l="-822" t="-2809" r="-740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933937" y="1546821"/>
            <a:ext cx="10324126" cy="3580745"/>
            <a:chOff x="228361" y="1450101"/>
            <a:chExt cx="10324126" cy="35807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0960" y="1973321"/>
              <a:ext cx="3486150" cy="305752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720729" y="3391463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smtClean="0">
                  <a:ea typeface="Times New Roman" panose="02020603050405020304" pitchFamily="18" charset="0"/>
                </a:rPr>
                <a:t>=</a:t>
              </a:r>
              <a:endParaRPr lang="en-US" sz="28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701796" y="3392873"/>
                  <a:ext cx="738087" cy="5218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oMath>
                    </m:oMathPara>
                  </a14:m>
                  <a:endParaRPr lang="en-US" sz="280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796" y="3392873"/>
                  <a:ext cx="738087" cy="5218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5420950" y="3391463"/>
              <a:ext cx="2808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>
                  <a:ea typeface="Times New Roman" panose="02020603050405020304" pitchFamily="18" charset="0"/>
                </a:rPr>
                <a:t>:</a:t>
              </a:r>
              <a:endParaRPr lang="en-US" sz="280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42537" y="2030471"/>
              <a:ext cx="3409950" cy="300037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2697120" y="1450101"/>
              <a:ext cx="174342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smtClean="0"/>
                <a:t>Giá trị QxK</a:t>
              </a:r>
              <a:endParaRPr lang="en-US" sz="28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28361" y="3530667"/>
                  <a:ext cx="162833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oMath>
                    </m:oMathPara>
                  </a14:m>
                  <a:endParaRPr lang="en-US" sz="280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361" y="3530667"/>
                  <a:ext cx="1628331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/>
                <p:cNvSpPr/>
                <p:nvPr/>
              </p:nvSpPr>
              <p:spPr>
                <a:xfrm>
                  <a:off x="6379071" y="3391463"/>
                  <a:ext cx="41549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/>
                </a:p>
              </p:txBody>
            </p:sp>
          </mc:Choice>
          <mc:Fallback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071" y="3391463"/>
                  <a:ext cx="415498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3819507" y="5110607"/>
                <a:ext cx="14617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507" y="5110607"/>
                <a:ext cx="146174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47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Transformer (Scaled Dot-Product Attention)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201249" y="1406324"/>
                <a:ext cx="37894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smtClean="0"/>
                  <a:t> là số chiều của Q và K</a:t>
                </a:r>
                <a:endParaRPr lang="en-US" sz="280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249" y="1406324"/>
                <a:ext cx="3789499" cy="523220"/>
              </a:xfrm>
              <a:prstGeom prst="rect">
                <a:avLst/>
              </a:prstGeom>
              <a:blipFill>
                <a:blip r:embed="rId2"/>
                <a:stretch>
                  <a:fillRect t="-11628" r="-225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399895" y="6350529"/>
                <a:ext cx="14617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895" y="6350529"/>
                <a:ext cx="146174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7194757" y="6350529"/>
                <a:ext cx="21073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757" y="6350529"/>
                <a:ext cx="210737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224" y="2064279"/>
            <a:ext cx="78295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6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 hangingPunct="0"/>
            <a:r>
              <a:rPr lang="en-US" dirty="0">
                <a:latin typeface="Calibri (Body)"/>
              </a:rPr>
              <a:t>James D. Miller , Rui Miguel Forte, 2017, Mastering Predictive Analytics with R - Second Edition. [5]</a:t>
            </a:r>
          </a:p>
          <a:p>
            <a:pPr lvl="0" algn="just" hangingPunct="0"/>
            <a:r>
              <a:rPr lang="en-US" dirty="0">
                <a:latin typeface="Calibri (Body)"/>
              </a:rPr>
              <a:t>Nikolay </a:t>
            </a:r>
            <a:r>
              <a:rPr lang="en-US" dirty="0" err="1">
                <a:latin typeface="Calibri (Body)"/>
              </a:rPr>
              <a:t>Kyurkchiev</a:t>
            </a:r>
            <a:r>
              <a:rPr lang="en-US" dirty="0">
                <a:latin typeface="Calibri (Body)"/>
              </a:rPr>
              <a:t>, Svetoslav Markov, 2015, SIGMOID FUNCTIONS: SOME APPROXIMATION, AND MODELLING ASPECTS. [6]</a:t>
            </a:r>
          </a:p>
          <a:p>
            <a:pPr algn="just"/>
            <a:r>
              <a:rPr lang="en-US" dirty="0">
                <a:latin typeface="Calibri (Body)"/>
              </a:rPr>
              <a:t>Cho, K., Van </a:t>
            </a:r>
            <a:r>
              <a:rPr lang="en-US" dirty="0" err="1">
                <a:latin typeface="Calibri (Body)"/>
              </a:rPr>
              <a:t>Merriënboer</a:t>
            </a:r>
            <a:r>
              <a:rPr lang="en-US" dirty="0">
                <a:latin typeface="Calibri (Body)"/>
              </a:rPr>
              <a:t>, B., </a:t>
            </a:r>
            <a:r>
              <a:rPr lang="en-US" dirty="0" err="1">
                <a:latin typeface="Calibri (Body)"/>
              </a:rPr>
              <a:t>Bahdanau</a:t>
            </a:r>
            <a:r>
              <a:rPr lang="en-US" dirty="0">
                <a:latin typeface="Calibri (Body)"/>
              </a:rPr>
              <a:t>, D., &amp; </a:t>
            </a:r>
            <a:r>
              <a:rPr lang="en-US" dirty="0" err="1">
                <a:latin typeface="Calibri (Body)"/>
              </a:rPr>
              <a:t>Bengio</a:t>
            </a:r>
            <a:r>
              <a:rPr lang="en-US" dirty="0">
                <a:latin typeface="Calibri (Body)"/>
              </a:rPr>
              <a:t>, Y, 2014, On the properties of neural machine translation: Encoder-decoder approaches. </a:t>
            </a:r>
            <a:r>
              <a:rPr lang="en-US" dirty="0" err="1">
                <a:latin typeface="Calibri (Body)"/>
              </a:rPr>
              <a:t>arXiv</a:t>
            </a:r>
            <a:r>
              <a:rPr lang="en-US" dirty="0">
                <a:latin typeface="Calibri (Body)"/>
              </a:rPr>
              <a:t> preprint arXiv:1409.1259. [7]</a:t>
            </a:r>
          </a:p>
        </p:txBody>
      </p:sp>
    </p:spTree>
    <p:extLst>
      <p:ext uri="{BB962C8B-B14F-4D97-AF65-F5344CB8AC3E}">
        <p14:creationId xmlns:p14="http://schemas.microsoft.com/office/powerpoint/2010/main" val="3230285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Transformer (Multi-Head Attention)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733800" cy="4810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572000" y="3024396"/>
                <a:ext cx="7273636" cy="4011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𝑀𝑢𝑙𝑡𝑖𝐻𝑒𝑎𝑑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𝐶𝑜𝑛𝑐𝑎𝑡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h𝑒𝑎𝑑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h𝑒𝑎𝑑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h𝑒𝑎𝑑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sup>
                      </m:sSup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024396"/>
                <a:ext cx="7273636" cy="401135"/>
              </a:xfrm>
              <a:prstGeom prst="rect">
                <a:avLst/>
              </a:prstGeom>
              <a:blipFill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673147" y="3865206"/>
                <a:ext cx="4501617" cy="4610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h𝑒𝑎𝑑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147" y="3865206"/>
                <a:ext cx="4501617" cy="461088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4673147" y="4326294"/>
                <a:ext cx="6096000" cy="191154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marR="0" lvl="0" indent="-3429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𝑄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𝑚𝑜𝑑𝑒𝑙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là ma trận tham 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 </a:t>
                </a:r>
                <a:r>
                  <a:rPr lang="en-US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 Q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pPr marL="342900" marR="0" lvl="0" indent="-3429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𝐾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𝑚𝑜𝑑𝑒𝑙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là ma trận tham 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 </a:t>
                </a:r>
                <a:r>
                  <a:rPr lang="en-US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 K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pPr marL="342900" marR="0" lvl="0" indent="-3429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𝑉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𝑚𝑜𝑑𝑒𝑙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là ma trận tham 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 </a:t>
                </a:r>
                <a:r>
                  <a:rPr lang="en-US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 V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pPr marL="342900" marR="0" lvl="0" indent="-3429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là ma trận 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tham </a:t>
                </a:r>
                <a:r>
                  <a:rPr lang="en-US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 của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𝐶𝑜𝑛𝑐𝑎𝑡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147" y="4326294"/>
                <a:ext cx="6096000" cy="1911549"/>
              </a:xfrm>
              <a:prstGeom prst="rect">
                <a:avLst/>
              </a:prstGeom>
              <a:blipFill>
                <a:blip r:embed="rId5"/>
                <a:stretch>
                  <a:fillRect l="-900" b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021387" y="6237843"/>
            <a:ext cx="8747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mtClean="0">
                <a:effectLst/>
                <a:latin typeface="Calibri (Body)"/>
                <a:ea typeface="Times New Roman" panose="02020603050405020304" pitchFamily="18" charset="0"/>
              </a:rPr>
              <a:t>Nguồn: Ashish Vaswani, Noam Shazeer, Niki Parmar, Jakob Uszkoreit, Llion Jones, Aidan N. Gomez, Łukasz Kaiser, Illia Polosukhin, 2017, Attention Is All You Need.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78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Transformer (Add &amp; Norm 1)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5" y="1690688"/>
            <a:ext cx="33718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03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Transformer (Feed Forward)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352925" cy="42195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521298" y="3538865"/>
                <a:ext cx="59412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𝐹𝐹𝑁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298" y="3538865"/>
                <a:ext cx="59412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494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Transformer (Add &amp; Norm 2)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25" y="1690688"/>
            <a:ext cx="30289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75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Transformer (Decoder)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972" y="1520488"/>
            <a:ext cx="1939639" cy="45059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41912" y="6026419"/>
            <a:ext cx="8747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mtClean="0">
                <a:effectLst/>
                <a:latin typeface="Calibri (Body)"/>
                <a:ea typeface="Times New Roman" panose="02020603050405020304" pitchFamily="18" charset="0"/>
              </a:rPr>
              <a:t>Nguồn: Ashish Vaswani, Noam Shazeer, Niki Parmar, Jakob Uszkoreit, Llion Jones, Aidan N. Gomez, Łukasz Kaiser, Illia Polosukhin, 2017, Attention Is All You Need.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02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Transformer (Masked Multi-Head Attention)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1684367"/>
            <a:ext cx="3733800" cy="4552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41912" y="6026419"/>
            <a:ext cx="8747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mtClean="0">
                <a:effectLst/>
                <a:latin typeface="Calibri (Body)"/>
                <a:ea typeface="Times New Roman" panose="02020603050405020304" pitchFamily="18" charset="0"/>
              </a:rPr>
              <a:t>Nguồn: Ashish Vaswani, Noam Shazeer, Niki Parmar, Jakob Uszkoreit, Llion Jones, Aidan N. Gomez, Łukasz Kaiser, Illia Polosukhin, 2017, Attention Is All You Need.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Transformer (Masked Multi-Head Attention)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41367" y="2094809"/>
            <a:ext cx="9709266" cy="339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49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Transformer (Decoder Attention 2)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690688"/>
            <a:ext cx="10029825" cy="3600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25534" y="5835226"/>
            <a:ext cx="8747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mtClean="0">
                <a:effectLst/>
                <a:latin typeface="Calibri (Body)"/>
                <a:ea typeface="Times New Roman" panose="02020603050405020304" pitchFamily="18" charset="0"/>
              </a:rPr>
              <a:t>Nguồn: Ashish Vaswani, Noam Shazeer, Niki Parmar, Jakob Uszkoreit, Llion Jones, Aidan N. Gomez, Łukasz Kaiser, Illia Polosukhin, 2017, Attention Is All You Need.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084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Dữ liệu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6E8C35-4FF3-45EB-8427-81D9D4F83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International Workshop on Spoken Language Translation 2015 (IWSLT 2015):</a:t>
            </a:r>
          </a:p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song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-Anh.</a:t>
            </a:r>
          </a:p>
          <a:p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(train),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(test – 2012, 2013).</a:t>
            </a:r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: </a:t>
            </a:r>
            <a:r>
              <a:rPr lang="en-US" dirty="0" err="1"/>
              <a:t>Hơn</a:t>
            </a:r>
            <a:r>
              <a:rPr lang="en-US" dirty="0"/>
              <a:t> 133 </a:t>
            </a:r>
            <a:r>
              <a:rPr lang="en-US" dirty="0" err="1"/>
              <a:t>ngàn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song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-Anh.</a:t>
            </a:r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: </a:t>
            </a:r>
            <a:r>
              <a:rPr lang="en-US" dirty="0" err="1"/>
              <a:t>Hơn</a:t>
            </a:r>
            <a:r>
              <a:rPr lang="en-US" dirty="0"/>
              <a:t> 1200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song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-Anh.</a:t>
            </a:r>
          </a:p>
          <a:p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thô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html.</a:t>
            </a:r>
          </a:p>
        </p:txBody>
      </p:sp>
    </p:spTree>
    <p:extLst>
      <p:ext uri="{BB962C8B-B14F-4D97-AF65-F5344CB8AC3E}">
        <p14:creationId xmlns:p14="http://schemas.microsoft.com/office/powerpoint/2010/main" val="29652322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nghiệm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mtClean="0"/>
              <a:t>Làm sạch, format dữ liệu.</a:t>
            </a:r>
          </a:p>
          <a:p>
            <a:pPr marL="514350" indent="-514350">
              <a:buAutoNum type="arabicPeriod"/>
            </a:pPr>
            <a:r>
              <a:rPr lang="en-US" smtClean="0"/>
              <a:t>Xử lý tiền dữ liệu (lemas, subword) (nếu có).</a:t>
            </a:r>
          </a:p>
          <a:p>
            <a:pPr marL="514350" indent="-514350">
              <a:buAutoNum type="arabicPeriod"/>
            </a:pPr>
            <a:r>
              <a:rPr lang="en-US" smtClean="0"/>
              <a:t>Gióng hàng từ bằng fast_align.</a:t>
            </a:r>
          </a:p>
          <a:p>
            <a:pPr marL="514350" indent="-514350">
              <a:buAutoNum type="arabicPeriod"/>
            </a:pPr>
            <a:r>
              <a:rPr lang="en-US" smtClean="0"/>
              <a:t>Thực hiện huấn luyện transformer (OpenNMT, Fairseq).</a:t>
            </a:r>
          </a:p>
          <a:p>
            <a:pPr marL="514350" indent="-514350">
              <a:buAutoNum type="arabicPeriod"/>
            </a:pPr>
            <a:r>
              <a:rPr lang="en-US" smtClean="0"/>
              <a:t>Tiến hành kiểm thử.</a:t>
            </a:r>
          </a:p>
          <a:p>
            <a:pPr marL="514350" indent="-514350">
              <a:buAutoNum type="arabicPeriod"/>
            </a:pPr>
            <a:r>
              <a:rPr lang="en-US" smtClean="0"/>
              <a:t>Thu kết quả.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0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1312"/>
            <a:ext cx="10515600" cy="1325563"/>
          </a:xfrm>
        </p:spPr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6875"/>
            <a:ext cx="10515600" cy="3904056"/>
          </a:xfrm>
        </p:spPr>
        <p:txBody>
          <a:bodyPr>
            <a:noAutofit/>
          </a:bodyPr>
          <a:lstStyle/>
          <a:p>
            <a:pPr algn="just" hangingPunct="0"/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Dzmitry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Bahdanau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KyungHyun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 Cho,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Yoshua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Bengio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, 2015, NEURAL MACHINE TRANSLATION BY JOINTLY LEARNING TO ALIGN AND TRANSLATE. [8]</a:t>
            </a:r>
          </a:p>
          <a:p>
            <a:pPr algn="just" hangingPunct="0"/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Ashish Vaswani, Noam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Shazeer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, Niki Parmar, Jakob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Uszkoreit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Llion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 Jones, Aidan N. Gomez,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Łukasz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 Kaiser,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Illia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Polosukhin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, 2017, Attention Is All You Need. [9]</a:t>
            </a:r>
          </a:p>
          <a:p>
            <a:pPr algn="just"/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Sarthak Garg, Stephan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Peitz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Udhyakumar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Nallasamy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, Matthias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Paulik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, 2019, Jointly Learning to Align and Translate with Transformer Models. [10]</a:t>
            </a:r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802425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Đánh giá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866848"/>
              </p:ext>
            </p:extLst>
          </p:nvPr>
        </p:nvGraphicFramePr>
        <p:xfrm>
          <a:off x="1352884" y="2035118"/>
          <a:ext cx="948623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077">
                  <a:extLst>
                    <a:ext uri="{9D8B030D-6E8A-4147-A177-3AD203B41FA5}">
                      <a16:colId xmlns:a16="http://schemas.microsoft.com/office/drawing/2014/main" val="1970898611"/>
                    </a:ext>
                  </a:extLst>
                </a:gridCol>
                <a:gridCol w="3162077">
                  <a:extLst>
                    <a:ext uri="{9D8B030D-6E8A-4147-A177-3AD203B41FA5}">
                      <a16:colId xmlns:a16="http://schemas.microsoft.com/office/drawing/2014/main" val="184034429"/>
                    </a:ext>
                  </a:extLst>
                </a:gridCol>
                <a:gridCol w="3162077">
                  <a:extLst>
                    <a:ext uri="{9D8B030D-6E8A-4147-A177-3AD203B41FA5}">
                      <a16:colId xmlns:a16="http://schemas.microsoft.com/office/drawing/2014/main" val="2129881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OpenNMT</a:t>
                      </a:r>
                      <a:r>
                        <a:rPr lang="en-US" sz="2800" baseline="0" smtClean="0"/>
                        <a:t> (BLEU)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Fairseq (BLEU)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42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Transformer</a:t>
                      </a:r>
                      <a:r>
                        <a:rPr lang="en-US" sz="2800" baseline="0" smtClean="0"/>
                        <a:t> thuần [9]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/>
                        <a:t>24.36</a:t>
                      </a:r>
                      <a:endParaRPr 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26.21</a:t>
                      </a:r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22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Transformer có</a:t>
                      </a:r>
                      <a:r>
                        <a:rPr lang="en-US" sz="2800" baseline="0" smtClean="0"/>
                        <a:t> sử dụng gióng hàng từ [10]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24.29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/>
                        <a:t>27.02</a:t>
                      </a:r>
                      <a:endParaRPr lang="en-US" sz="2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21972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940423" y="1429078"/>
            <a:ext cx="6311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ea typeface="Times New Roman" panose="02020603050405020304" pitchFamily="18" charset="0"/>
              </a:rPr>
              <a:t>Bảng 1. So sánh giữa OpenNMT và Fairseq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101824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Đánh giá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862455"/>
              </p:ext>
            </p:extLst>
          </p:nvPr>
        </p:nvGraphicFramePr>
        <p:xfrm>
          <a:off x="108527" y="1953155"/>
          <a:ext cx="11974946" cy="3876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4986">
                  <a:extLst>
                    <a:ext uri="{9D8B030D-6E8A-4147-A177-3AD203B41FA5}">
                      <a16:colId xmlns:a16="http://schemas.microsoft.com/office/drawing/2014/main" val="579310041"/>
                    </a:ext>
                  </a:extLst>
                </a:gridCol>
                <a:gridCol w="1199995">
                  <a:extLst>
                    <a:ext uri="{9D8B030D-6E8A-4147-A177-3AD203B41FA5}">
                      <a16:colId xmlns:a16="http://schemas.microsoft.com/office/drawing/2014/main" val="1105557521"/>
                    </a:ext>
                  </a:extLst>
                </a:gridCol>
                <a:gridCol w="1199995">
                  <a:extLst>
                    <a:ext uri="{9D8B030D-6E8A-4147-A177-3AD203B41FA5}">
                      <a16:colId xmlns:a16="http://schemas.microsoft.com/office/drawing/2014/main" val="3266337700"/>
                    </a:ext>
                  </a:extLst>
                </a:gridCol>
                <a:gridCol w="1199995">
                  <a:extLst>
                    <a:ext uri="{9D8B030D-6E8A-4147-A177-3AD203B41FA5}">
                      <a16:colId xmlns:a16="http://schemas.microsoft.com/office/drawing/2014/main" val="3896027335"/>
                    </a:ext>
                  </a:extLst>
                </a:gridCol>
                <a:gridCol w="1199995">
                  <a:extLst>
                    <a:ext uri="{9D8B030D-6E8A-4147-A177-3AD203B41FA5}">
                      <a16:colId xmlns:a16="http://schemas.microsoft.com/office/drawing/2014/main" val="1234881431"/>
                    </a:ext>
                  </a:extLst>
                </a:gridCol>
                <a:gridCol w="1199995">
                  <a:extLst>
                    <a:ext uri="{9D8B030D-6E8A-4147-A177-3AD203B41FA5}">
                      <a16:colId xmlns:a16="http://schemas.microsoft.com/office/drawing/2014/main" val="1915132767"/>
                    </a:ext>
                  </a:extLst>
                </a:gridCol>
                <a:gridCol w="1199995">
                  <a:extLst>
                    <a:ext uri="{9D8B030D-6E8A-4147-A177-3AD203B41FA5}">
                      <a16:colId xmlns:a16="http://schemas.microsoft.com/office/drawing/2014/main" val="1348698651"/>
                    </a:ext>
                  </a:extLst>
                </a:gridCol>
                <a:gridCol w="1199995">
                  <a:extLst>
                    <a:ext uri="{9D8B030D-6E8A-4147-A177-3AD203B41FA5}">
                      <a16:colId xmlns:a16="http://schemas.microsoft.com/office/drawing/2014/main" val="74927350"/>
                    </a:ext>
                  </a:extLst>
                </a:gridCol>
                <a:gridCol w="1199995">
                  <a:extLst>
                    <a:ext uri="{9D8B030D-6E8A-4147-A177-3AD203B41FA5}">
                      <a16:colId xmlns:a16="http://schemas.microsoft.com/office/drawing/2014/main" val="1778508875"/>
                    </a:ext>
                  </a:extLst>
                </a:gridCol>
              </a:tblGrid>
              <a:tr h="9316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               </a:t>
                      </a:r>
                      <a:r>
                        <a:rPr lang="en-US" sz="2800" smtClean="0">
                          <a:effectLst/>
                        </a:rPr>
                        <a:t>                            </a:t>
                      </a:r>
                      <a:r>
                        <a:rPr lang="en-US" sz="2800" baseline="0" smtClean="0">
                          <a:effectLst/>
                        </a:rPr>
                        <a:t>                                                                                                     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8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3875952"/>
                  </a:ext>
                </a:extLst>
              </a:tr>
              <a:tr h="379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26.67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26.67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26.67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26.67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26.38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26.67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26.67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26.67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4807669"/>
                  </a:ext>
                </a:extLst>
              </a:tr>
              <a:tr h="379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26.41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26.67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26.67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26.67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26.67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26.67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26.67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013650"/>
                  </a:ext>
                </a:extLst>
              </a:tr>
              <a:tr h="379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27.1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25.57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27.1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0117386"/>
                  </a:ext>
                </a:extLst>
              </a:tr>
              <a:tr h="379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27.1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27.1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25.57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1565907"/>
                  </a:ext>
                </a:extLst>
              </a:tr>
              <a:tr h="379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27.1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27.1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27.1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9413416"/>
                  </a:ext>
                </a:extLst>
              </a:tr>
              <a:tr h="379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26.44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26.44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27.16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27.02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27.16</a:t>
                      </a:r>
                      <a:endParaRPr lang="en-US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27.02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27.02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27.1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3300632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480733" y="1690688"/>
            <a:ext cx="95334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73618" y="1167469"/>
            <a:ext cx="9476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ea typeface="Times New Roman" panose="02020603050405020304" pitchFamily="18" charset="0"/>
              </a:rPr>
              <a:t>Head</a:t>
            </a:r>
            <a:endParaRPr lang="en-US" sz="28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40080" y="2959331"/>
            <a:ext cx="0" cy="2577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527" y="3814075"/>
            <a:ext cx="615553" cy="868379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2800" smtClean="0">
                <a:ea typeface="Times New Roman" panose="02020603050405020304" pitchFamily="18" charset="0"/>
              </a:rPr>
              <a:t>Layer</a:t>
            </a:r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1216212" y="5820328"/>
            <a:ext cx="9759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smtClean="0">
                <a:ea typeface="Times New Roman" panose="02020603050405020304" pitchFamily="18" charset="0"/>
              </a:rPr>
              <a:t>Bảng 2. Thực nghiệm áp dụng gióng hàng từ cho từng trường hợp head và layer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99381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Đánh giá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387213"/>
              </p:ext>
            </p:extLst>
          </p:nvPr>
        </p:nvGraphicFramePr>
        <p:xfrm>
          <a:off x="1126066" y="2536703"/>
          <a:ext cx="9939868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69934">
                  <a:extLst>
                    <a:ext uri="{9D8B030D-6E8A-4147-A177-3AD203B41FA5}">
                      <a16:colId xmlns:a16="http://schemas.microsoft.com/office/drawing/2014/main" val="1204302791"/>
                    </a:ext>
                  </a:extLst>
                </a:gridCol>
                <a:gridCol w="4969934">
                  <a:extLst>
                    <a:ext uri="{9D8B030D-6E8A-4147-A177-3AD203B41FA5}">
                      <a16:colId xmlns:a16="http://schemas.microsoft.com/office/drawing/2014/main" val="27655254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Test (BLEU)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2764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Transformer sử </a:t>
                      </a:r>
                      <a:r>
                        <a:rPr lang="en-US" sz="2800">
                          <a:effectLst/>
                        </a:rPr>
                        <a:t>dụng </a:t>
                      </a:r>
                      <a:r>
                        <a:rPr lang="en-US" sz="2800" smtClean="0">
                          <a:effectLst/>
                        </a:rPr>
                        <a:t>dữ</a:t>
                      </a:r>
                      <a:r>
                        <a:rPr lang="en-US" sz="2800" baseline="0" smtClean="0">
                          <a:effectLst/>
                        </a:rPr>
                        <a:t> liệu gốc</a:t>
                      </a:r>
                      <a:r>
                        <a:rPr lang="en-US" sz="2800" smtClean="0">
                          <a:effectLst/>
                        </a:rPr>
                        <a:t> </a:t>
                      </a:r>
                      <a:r>
                        <a:rPr lang="en-US" sz="2800">
                          <a:effectLst/>
                        </a:rPr>
                        <a:t>(head=5, layer=6)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27.16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9721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Transformer sử </a:t>
                      </a:r>
                      <a:r>
                        <a:rPr lang="en-US" sz="2800">
                          <a:effectLst/>
                        </a:rPr>
                        <a:t>dụng </a:t>
                      </a:r>
                      <a:r>
                        <a:rPr lang="en-US" sz="2800" smtClean="0">
                          <a:effectLst/>
                        </a:rPr>
                        <a:t>dữ</a:t>
                      </a:r>
                      <a:r>
                        <a:rPr lang="en-US" sz="2800" baseline="0" smtClean="0">
                          <a:effectLst/>
                        </a:rPr>
                        <a:t> liệu đã qua tiền xử lý</a:t>
                      </a:r>
                      <a:r>
                        <a:rPr lang="en-US" sz="2800" smtClean="0">
                          <a:effectLst/>
                        </a:rPr>
                        <a:t> </a:t>
                      </a:r>
                      <a:r>
                        <a:rPr lang="en-US" sz="2800">
                          <a:effectLst/>
                        </a:rPr>
                        <a:t>(head=5, layer=6)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28.54</a:t>
                      </a:r>
                      <a:endParaRPr lang="en-US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234729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16212" y="1582596"/>
            <a:ext cx="9759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smtClean="0">
                <a:ea typeface="Times New Roman" panose="02020603050405020304" pitchFamily="18" charset="0"/>
              </a:rPr>
              <a:t>Bảng 3. So sánh kết quả dịch giữa việc sử dụng </a:t>
            </a:r>
          </a:p>
          <a:p>
            <a:pPr algn="ctr"/>
            <a:r>
              <a:rPr lang="en-US" sz="2800" smtClean="0">
                <a:ea typeface="Times New Roman" panose="02020603050405020304" pitchFamily="18" charset="0"/>
              </a:rPr>
              <a:t>dữ liệu gốc đầu vào gốc và dữ liệu đã qua xử lý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1287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Tính cấp thiết của đề tài.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Mục tiêu nghiên cứu.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Tổng quan nghiên cứu.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Phương pháp nghiên cứu.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Phạm vi nghiên cứu.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Đối tượng nghiên cứu.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6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42B6-4278-49E9-86FA-40EDA712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9D82-9003-4FB4-B2F9-76E9290D9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: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nơ-ron</a:t>
            </a:r>
            <a:r>
              <a:rPr lang="en-US" dirty="0"/>
              <a:t> (neural) </a:t>
            </a:r>
            <a:r>
              <a:rPr lang="en-US" dirty="0" err="1"/>
              <a:t>Việt</a:t>
            </a:r>
            <a:r>
              <a:rPr lang="en-US" dirty="0"/>
              <a:t>-Anh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gióng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15559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42B6-4278-49E9-86FA-40EDA712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9D82-9003-4FB4-B2F9-76E9290D9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4.0.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: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,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,…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2. </a:t>
            </a:r>
            <a:r>
              <a:rPr lang="en-US" dirty="0" err="1"/>
              <a:t>và</a:t>
            </a:r>
            <a:r>
              <a:rPr lang="en-US" dirty="0"/>
              <a:t> 3.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- Anh</a:t>
            </a:r>
          </a:p>
        </p:txBody>
      </p:sp>
    </p:spTree>
    <p:extLst>
      <p:ext uri="{BB962C8B-B14F-4D97-AF65-F5344CB8AC3E}">
        <p14:creationId xmlns:p14="http://schemas.microsoft.com/office/powerpoint/2010/main" val="420678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9C89-698B-4E93-8775-ECF04503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BADA-C788-41E5-91FA-721EC6D30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237"/>
            <a:ext cx="10515600" cy="102663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: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neural</a:t>
            </a:r>
          </a:p>
          <a:p>
            <a:pPr marL="0" indent="0">
              <a:buNone/>
            </a:pPr>
            <a:r>
              <a:rPr lang="en-US" dirty="0" err="1"/>
              <a:t>Việt</a:t>
            </a:r>
            <a:r>
              <a:rPr lang="en-US" dirty="0"/>
              <a:t> Anh.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7CBF2-BE65-4347-867A-6A565F3D0010}"/>
              </a:ext>
            </a:extLst>
          </p:cNvPr>
          <p:cNvSpPr txBox="1"/>
          <p:nvPr/>
        </p:nvSpPr>
        <p:spPr>
          <a:xfrm>
            <a:off x="838200" y="3076663"/>
            <a:ext cx="103191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Ý </a:t>
            </a:r>
            <a:r>
              <a:rPr lang="en-US" sz="2800" dirty="0" err="1"/>
              <a:t>nghĩa</a:t>
            </a:r>
            <a:r>
              <a:rPr lang="en-US" sz="2800" dirty="0"/>
              <a:t> khoa </a:t>
            </a:r>
            <a:r>
              <a:rPr lang="en-US" sz="2800" dirty="0" err="1"/>
              <a:t>học</a:t>
            </a:r>
            <a:r>
              <a:rPr lang="en-US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Đóng</a:t>
            </a:r>
            <a:r>
              <a:rPr lang="en-US" sz="2800" dirty="0"/>
              <a:t> </a:t>
            </a:r>
            <a:r>
              <a:rPr lang="en-US" sz="2800" dirty="0" err="1"/>
              <a:t>góp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cải</a:t>
            </a:r>
            <a:r>
              <a:rPr lang="en-US" sz="2800" dirty="0"/>
              <a:t> </a:t>
            </a:r>
            <a:r>
              <a:rPr lang="en-US" sz="2800" dirty="0" err="1"/>
              <a:t>thiện</a:t>
            </a:r>
            <a:r>
              <a:rPr lang="en-US" sz="2800" dirty="0"/>
              <a:t> </a:t>
            </a:r>
            <a:r>
              <a:rPr lang="en-US" sz="2800" dirty="0" err="1"/>
              <a:t>chất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dịch</a:t>
            </a:r>
            <a:r>
              <a:rPr lang="en-US" sz="2800" dirty="0"/>
              <a:t> 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Việt</a:t>
            </a:r>
            <a:r>
              <a:rPr lang="en-US" sz="2800" dirty="0"/>
              <a:t> – Anh.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Ý </a:t>
            </a:r>
            <a:r>
              <a:rPr lang="en-US" sz="2800" dirty="0" err="1"/>
              <a:t>nghĩa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tiễn</a:t>
            </a:r>
            <a:r>
              <a:rPr lang="en-US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Cải</a:t>
            </a:r>
            <a:r>
              <a:rPr lang="en-US" sz="2800" dirty="0"/>
              <a:t> </a:t>
            </a:r>
            <a:r>
              <a:rPr lang="en-US" sz="2800" dirty="0" err="1"/>
              <a:t>thiện</a:t>
            </a:r>
            <a:r>
              <a:rPr lang="en-US" sz="2800" dirty="0"/>
              <a:t> </a:t>
            </a:r>
            <a:r>
              <a:rPr lang="en-US" sz="2800" dirty="0" err="1"/>
              <a:t>chất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, </a:t>
            </a:r>
            <a:r>
              <a:rPr lang="en-US" sz="2800" dirty="0" err="1"/>
              <a:t>cũng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dịch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23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4590</Words>
  <Application>Microsoft Office PowerPoint</Application>
  <PresentationFormat>Widescreen</PresentationFormat>
  <Paragraphs>302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Calibri (Body)</vt:lpstr>
      <vt:lpstr>Calibri Light</vt:lpstr>
      <vt:lpstr>Cambria Math</vt:lpstr>
      <vt:lpstr>Symbol</vt:lpstr>
      <vt:lpstr>Times New Roman</vt:lpstr>
      <vt:lpstr>Office Theme</vt:lpstr>
      <vt:lpstr>Nghiên cứu các công trình  sử dụng gióng hàng từ  trong dịch máy nơ-ron</vt:lpstr>
      <vt:lpstr>Mục lục</vt:lpstr>
      <vt:lpstr>Tài liệu tham khảo</vt:lpstr>
      <vt:lpstr>Tài liệu tham khảo</vt:lpstr>
      <vt:lpstr>Tài liệu tham khảo</vt:lpstr>
      <vt:lpstr>Tổng quan đề tài</vt:lpstr>
      <vt:lpstr>1. Tính cấp thiết của đề tài</vt:lpstr>
      <vt:lpstr>1. Tính cấp thiết của đề tài</vt:lpstr>
      <vt:lpstr>2. Mục tiêu nghiên cứu</vt:lpstr>
      <vt:lpstr>3. Tổng quan nghiên cứu</vt:lpstr>
      <vt:lpstr>4. Phương pháp nghiên cứu</vt:lpstr>
      <vt:lpstr>5. Phạm vi nghiên cứu</vt:lpstr>
      <vt:lpstr>6. Đối tượng nghiên cứu</vt:lpstr>
      <vt:lpstr>Cơ sở lý thuyết</vt:lpstr>
      <vt:lpstr>Mô hình dịch máy thống kê</vt:lpstr>
      <vt:lpstr>Kĩ thuật gióng hàng từ</vt:lpstr>
      <vt:lpstr>Kĩ thuật gióng hàng từ - Xác suất dịch</vt:lpstr>
      <vt:lpstr>Mô hình 1 của IBM</vt:lpstr>
      <vt:lpstr>Mô hình 1 của IBM</vt:lpstr>
      <vt:lpstr>Mô hình 1 của IBM</vt:lpstr>
      <vt:lpstr>Mô hình 1 của IBM</vt:lpstr>
      <vt:lpstr>Mô hình 1 của IBM</vt:lpstr>
      <vt:lpstr>Mô hình 1 của IBM</vt:lpstr>
      <vt:lpstr>Mô hình 1 của IBM</vt:lpstr>
      <vt:lpstr>Mô hình 1 của IBM</vt:lpstr>
      <vt:lpstr>Mô hình 1 của IBM</vt:lpstr>
      <vt:lpstr>Mô hình 2 của IBM</vt:lpstr>
      <vt:lpstr>Mô hình 2 của IBM</vt:lpstr>
      <vt:lpstr>Mô hình 2 của IBM</vt:lpstr>
      <vt:lpstr>PowerPoint Presentation</vt:lpstr>
      <vt:lpstr>Transformer (Input)</vt:lpstr>
      <vt:lpstr>Transformer (Input embedding)</vt:lpstr>
      <vt:lpstr>Transformer (Positional encoding)</vt:lpstr>
      <vt:lpstr>Transformer (Encoder)</vt:lpstr>
      <vt:lpstr>Transformer (Multi-Head Attention)</vt:lpstr>
      <vt:lpstr>Transformer (Scaled Dot-Product Attention)</vt:lpstr>
      <vt:lpstr>Transformer (Scaled Dot-Product Attention)</vt:lpstr>
      <vt:lpstr>Transformer (Scaled Dot-Product Attention)</vt:lpstr>
      <vt:lpstr>Transformer (Scaled Dot-Product Attention)</vt:lpstr>
      <vt:lpstr>Transformer (Multi-Head Attention)</vt:lpstr>
      <vt:lpstr>Transformer (Add &amp; Norm 1)</vt:lpstr>
      <vt:lpstr>Transformer (Feed Forward)</vt:lpstr>
      <vt:lpstr>Transformer (Add &amp; Norm 2)</vt:lpstr>
      <vt:lpstr>Transformer (Decoder)</vt:lpstr>
      <vt:lpstr>Transformer (Masked Multi-Head Attention)</vt:lpstr>
      <vt:lpstr>Transformer (Masked Multi-Head Attention)</vt:lpstr>
      <vt:lpstr>Transformer (Decoder Attention 2)</vt:lpstr>
      <vt:lpstr>Dữ liệu</vt:lpstr>
      <vt:lpstr>Thực nghiệm</vt:lpstr>
      <vt:lpstr>Đánh giá</vt:lpstr>
      <vt:lpstr>Đánh giá</vt:lpstr>
      <vt:lpstr>Đánh giá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Nghiên cứu các công trình  sử dụng gióng hàng từ  trong dịch máy nơ-ron</dc:title>
  <dc:creator>User</dc:creator>
  <cp:lastModifiedBy>User</cp:lastModifiedBy>
  <cp:revision>59</cp:revision>
  <dcterms:created xsi:type="dcterms:W3CDTF">2021-11-30T04:24:29Z</dcterms:created>
  <dcterms:modified xsi:type="dcterms:W3CDTF">2021-12-02T02:00:23Z</dcterms:modified>
</cp:coreProperties>
</file>