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1" r:id="rId6"/>
    <p:sldId id="260" r:id="rId7"/>
    <p:sldId id="262" r:id="rId8"/>
    <p:sldId id="267" r:id="rId9"/>
    <p:sldId id="258" r:id="rId10"/>
    <p:sldId id="265" r:id="rId11"/>
    <p:sldId id="266" r:id="rId12"/>
    <p:sldId id="268" r:id="rId13"/>
    <p:sldId id="274" r:id="rId14"/>
    <p:sldId id="276" r:id="rId15"/>
    <p:sldId id="275" r:id="rId16"/>
    <p:sldId id="272" r:id="rId17"/>
    <p:sldId id="273" r:id="rId18"/>
    <p:sldId id="270" r:id="rId19"/>
    <p:sldId id="27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2E2C-C581-45C7-8729-02149165DC3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Recognition Algorithm Based on VGG Network Model and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2242"/>
            <a:ext cx="9144000" cy="1655762"/>
          </a:xfrm>
        </p:spPr>
        <p:txBody>
          <a:bodyPr anchor="ctr"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– MSSV: 51603070 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MSHV: 196005004</a:t>
            </a:r>
          </a:p>
        </p:txBody>
      </p:sp>
    </p:spTree>
    <p:extLst>
      <p:ext uri="{BB962C8B-B14F-4D97-AF65-F5344CB8AC3E}">
        <p14:creationId xmlns:p14="http://schemas.microsoft.com/office/powerpoint/2010/main" val="10543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</a:t>
            </a:r>
            <a:r>
              <a:rPr lang="en-US" err="1"/>
              <a:t>và</a:t>
            </a:r>
            <a:r>
              <a:rPr lang="en-US"/>
              <a:t> Variance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66963"/>
            <a:ext cx="4886325" cy="30670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18952" y="6110288"/>
            <a:ext cx="10034848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Nguồn: Trevor Hastie, Robert Tibshirani, Jerome Friedman, 2008, The Elements of Statistical Learning: Data Mining, Inference, and Prediction (Second Edition).</a:t>
            </a:r>
          </a:p>
        </p:txBody>
      </p:sp>
    </p:spTree>
    <p:extLst>
      <p:ext uri="{BB962C8B-B14F-4D97-AF65-F5344CB8AC3E}">
        <p14:creationId xmlns:p14="http://schemas.microsoft.com/office/powerpoint/2010/main" val="356201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2478338"/>
            <a:ext cx="2667000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6" y="3421313"/>
            <a:ext cx="2447925" cy="990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199" y="1691817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tập dữ liệu thành tập các thành phần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14955" y="4721630"/>
                <a:ext cx="1762085" cy="712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55" y="4721630"/>
                <a:ext cx="1762085" cy="712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199" y="5743850"/>
            <a:ext cx="9777154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có m z_component có sai số nhỏ nhất làm mô hình chính.</a:t>
            </a:r>
          </a:p>
        </p:txBody>
      </p:sp>
    </p:spTree>
    <p:extLst>
      <p:ext uri="{BB962C8B-B14F-4D97-AF65-F5344CB8AC3E}">
        <p14:creationId xmlns:p14="http://schemas.microsoft.com/office/powerpoint/2010/main" val="214692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Regression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24299" y="1437191"/>
            <a:ext cx="4343400" cy="448627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078575" y="5923466"/>
            <a:ext cx="10034848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Nguồn: Trevor Hastie, Robert Tibshirani, Jerome Friedman, 2008, The Elements of Statistical Learning: Data Mining, Inference, and Prediction (Second Edition).</a:t>
            </a:r>
          </a:p>
        </p:txBody>
      </p:sp>
    </p:spTree>
    <p:extLst>
      <p:ext uri="{BB962C8B-B14F-4D97-AF65-F5344CB8AC3E}">
        <p14:creationId xmlns:p14="http://schemas.microsoft.com/office/powerpoint/2010/main" val="268989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B0B41-2CA2-4F80-915D-93E516AE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6" y="1437191"/>
            <a:ext cx="7808945" cy="52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4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FBDA59-B399-46D0-AAE1-314716F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1" y="1466720"/>
            <a:ext cx="5886839" cy="3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207749-CA3F-493F-9326-02F7B87A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55" y="1466720"/>
            <a:ext cx="5886839" cy="3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1753EA-6C34-40A3-9D46-8E3A7C33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00" y="1437191"/>
            <a:ext cx="6483998" cy="43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8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8190D-9A06-4249-8265-3401BA98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2212009"/>
            <a:ext cx="561975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59546-0D60-4FB0-B447-763D6279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645866"/>
            <a:ext cx="4114800" cy="933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457B49-F034-4715-B975-CFC172A5A40D}"/>
              </a:ext>
            </a:extLst>
          </p:cNvPr>
          <p:cNvSpPr txBox="1">
            <a:spLocks/>
          </p:cNvSpPr>
          <p:nvPr/>
        </p:nvSpPr>
        <p:spPr>
          <a:xfrm>
            <a:off x="838199" y="1437191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separable</a:t>
            </a:r>
          </a:p>
        </p:txBody>
      </p:sp>
    </p:spTree>
    <p:extLst>
      <p:ext uri="{BB962C8B-B14F-4D97-AF65-F5344CB8AC3E}">
        <p14:creationId xmlns:p14="http://schemas.microsoft.com/office/powerpoint/2010/main" val="34922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457B49-F034-4715-B975-CFC172A5A40D}"/>
              </a:ext>
            </a:extLst>
          </p:cNvPr>
          <p:cNvSpPr txBox="1">
            <a:spLocks/>
          </p:cNvSpPr>
          <p:nvPr/>
        </p:nvSpPr>
        <p:spPr>
          <a:xfrm>
            <a:off x="838199" y="1437191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separable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032EB-9359-43BF-922B-8B542E34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4" y="2244790"/>
            <a:ext cx="371475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4E012-EFAE-4A29-8081-FB5B7149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86" y="3244101"/>
            <a:ext cx="4314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72C9-3AA8-49C4-889D-AC56D759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-82745"/>
            <a:ext cx="10515600" cy="1325563"/>
          </a:xfrm>
        </p:spPr>
        <p:txBody>
          <a:bodyPr/>
          <a:lstStyle/>
          <a:p>
            <a:r>
              <a:rPr lang="en-US" dirty="0"/>
              <a:t>Paper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FBD6D-6658-42A2-BF5F-DC9B03E4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58" y="1064351"/>
            <a:ext cx="6460283" cy="472929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81F6472-2071-46AE-8421-282EDB626369}"/>
              </a:ext>
            </a:extLst>
          </p:cNvPr>
          <p:cNvSpPr txBox="1">
            <a:spLocks/>
          </p:cNvSpPr>
          <p:nvPr/>
        </p:nvSpPr>
        <p:spPr>
          <a:xfrm>
            <a:off x="1009063" y="5913592"/>
            <a:ext cx="10823171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 err="1"/>
              <a:t>Hongling</a:t>
            </a:r>
            <a:r>
              <a:rPr lang="en-US" dirty="0"/>
              <a:t> Chen, Chen </a:t>
            </a:r>
            <a:r>
              <a:rPr lang="en-US" dirty="0" err="1"/>
              <a:t>Haoyu</a:t>
            </a:r>
            <a:r>
              <a:rPr lang="en-US" dirty="0"/>
              <a:t>, 2019, Face Recognition Algorithm Based on VGG Network Model and SVM.</a:t>
            </a:r>
          </a:p>
        </p:txBody>
      </p:sp>
    </p:spTree>
    <p:extLst>
      <p:ext uri="{BB962C8B-B14F-4D97-AF65-F5344CB8AC3E}">
        <p14:creationId xmlns:p14="http://schemas.microsoft.com/office/powerpoint/2010/main" val="310076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72C9-3AA8-49C4-889D-AC56D759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-82745"/>
            <a:ext cx="10515600" cy="1325563"/>
          </a:xfrm>
        </p:spPr>
        <p:txBody>
          <a:bodyPr/>
          <a:lstStyle/>
          <a:p>
            <a:r>
              <a:rPr lang="en-US" dirty="0"/>
              <a:t>Paper result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1F6472-2071-46AE-8421-282EDB626369}"/>
              </a:ext>
            </a:extLst>
          </p:cNvPr>
          <p:cNvSpPr txBox="1">
            <a:spLocks/>
          </p:cNvSpPr>
          <p:nvPr/>
        </p:nvSpPr>
        <p:spPr>
          <a:xfrm>
            <a:off x="1009063" y="5913592"/>
            <a:ext cx="10823171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 err="1"/>
              <a:t>Hongling</a:t>
            </a:r>
            <a:r>
              <a:rPr lang="en-US" dirty="0"/>
              <a:t> Chen, Chen </a:t>
            </a:r>
            <a:r>
              <a:rPr lang="en-US" dirty="0" err="1"/>
              <a:t>Haoyu</a:t>
            </a:r>
            <a:r>
              <a:rPr lang="en-US" dirty="0"/>
              <a:t>, 2019, Face Recognition Algorithm Based on VGG Network Model and SVM.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9C55-1B38-45F5-B6F6-22C2BB54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32" y="1028364"/>
            <a:ext cx="6213410" cy="48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248593"/>
            <a:ext cx="7658100" cy="27432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55716" y="5549698"/>
            <a:ext cx="10823171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 err="1"/>
              <a:t>Hongling</a:t>
            </a:r>
            <a:r>
              <a:rPr lang="en-US" dirty="0"/>
              <a:t> Chen, Chen </a:t>
            </a:r>
            <a:r>
              <a:rPr lang="en-US" dirty="0" err="1"/>
              <a:t>Haoyu</a:t>
            </a:r>
            <a:r>
              <a:rPr lang="en-US" dirty="0"/>
              <a:t>, 2019, Face Recognition Algorithm Based on VGG Network Model and SVM.</a:t>
            </a:r>
          </a:p>
        </p:txBody>
      </p:sp>
    </p:spTree>
    <p:extLst>
      <p:ext uri="{BB962C8B-B14F-4D97-AF65-F5344CB8AC3E}">
        <p14:creationId xmlns:p14="http://schemas.microsoft.com/office/powerpoint/2010/main" val="418369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72C9-3AA8-49C4-889D-AC56D759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-82745"/>
            <a:ext cx="10515600" cy="1325563"/>
          </a:xfrm>
        </p:spPr>
        <p:txBody>
          <a:bodyPr/>
          <a:lstStyle/>
          <a:p>
            <a:r>
              <a:rPr lang="en-US" dirty="0"/>
              <a:t>Paper result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81F6472-2071-46AE-8421-282EDB626369}"/>
              </a:ext>
            </a:extLst>
          </p:cNvPr>
          <p:cNvSpPr txBox="1">
            <a:spLocks/>
          </p:cNvSpPr>
          <p:nvPr/>
        </p:nvSpPr>
        <p:spPr>
          <a:xfrm>
            <a:off x="1009063" y="5913592"/>
            <a:ext cx="10823171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Nguồn</a:t>
            </a:r>
            <a:r>
              <a:rPr lang="en-US" dirty="0"/>
              <a:t>: </a:t>
            </a:r>
            <a:r>
              <a:rPr lang="en-US" dirty="0" err="1"/>
              <a:t>Hongling</a:t>
            </a:r>
            <a:r>
              <a:rPr lang="en-US" dirty="0"/>
              <a:t> Chen, Chen </a:t>
            </a:r>
            <a:r>
              <a:rPr lang="en-US" dirty="0" err="1"/>
              <a:t>Haoyu</a:t>
            </a:r>
            <a:r>
              <a:rPr lang="en-US" dirty="0"/>
              <a:t>, 2019, Face Recognition Algorithm Based on VGG Network Model and SVM.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54A33-E9FA-441C-AA28-044D2535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433512"/>
            <a:ext cx="11182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model concept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41553"/>
            <a:ext cx="8077200" cy="46101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56063" y="6131590"/>
            <a:ext cx="8679873" cy="471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Nguồn: https://neurohive.io/en/popular-networks/vgg16/</a:t>
            </a:r>
          </a:p>
        </p:txBody>
      </p:sp>
    </p:spTree>
    <p:extLst>
      <p:ext uri="{BB962C8B-B14F-4D97-AF65-F5344CB8AC3E}">
        <p14:creationId xmlns:p14="http://schemas.microsoft.com/office/powerpoint/2010/main" val="36208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CNN stack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38645" y="1953490"/>
            <a:ext cx="10314710" cy="4069883"/>
            <a:chOff x="257694" y="1953490"/>
            <a:chExt cx="10314710" cy="4069883"/>
          </a:xfrm>
        </p:grpSpPr>
        <p:sp>
          <p:nvSpPr>
            <p:cNvPr id="3" name="Cube 2"/>
            <p:cNvSpPr/>
            <p:nvPr/>
          </p:nvSpPr>
          <p:spPr>
            <a:xfrm>
              <a:off x="838200" y="1953490"/>
              <a:ext cx="806335" cy="344978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257694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224x224x64</a:t>
              </a:r>
            </a:p>
          </p:txBody>
        </p:sp>
        <p:sp>
          <p:nvSpPr>
            <p:cNvPr id="6" name="Cube 5"/>
            <p:cNvSpPr/>
            <p:nvPr/>
          </p:nvSpPr>
          <p:spPr>
            <a:xfrm>
              <a:off x="2647605" y="3316778"/>
              <a:ext cx="1432558" cy="208649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2256907" y="5552175"/>
              <a:ext cx="221395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112x112x128</a:t>
              </a:r>
            </a:p>
          </p:txBody>
        </p:sp>
        <p:sp>
          <p:nvSpPr>
            <p:cNvPr id="8" name="Cube 7"/>
            <p:cNvSpPr/>
            <p:nvPr/>
          </p:nvSpPr>
          <p:spPr>
            <a:xfrm>
              <a:off x="4879572" y="4164677"/>
              <a:ext cx="2200100" cy="123859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995949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56x56x256</a:t>
              </a:r>
            </a:p>
          </p:txBody>
        </p:sp>
        <p:sp>
          <p:nvSpPr>
            <p:cNvPr id="14" name="Cube 13"/>
            <p:cNvSpPr/>
            <p:nvPr/>
          </p:nvSpPr>
          <p:spPr>
            <a:xfrm>
              <a:off x="7620001" y="4164677"/>
              <a:ext cx="2952403" cy="63176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/>
            <p:cNvSpPr/>
            <p:nvPr/>
          </p:nvSpPr>
          <p:spPr>
            <a:xfrm>
              <a:off x="7620001" y="5012576"/>
              <a:ext cx="2952403" cy="390696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8112529" y="5549696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14x14x512</a:t>
              </a: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8112529" y="3547055"/>
              <a:ext cx="1967345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28x28x512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2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Max-pooling stack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79031" y="2302625"/>
            <a:ext cx="10174769" cy="2706595"/>
            <a:chOff x="1988127" y="2502131"/>
            <a:chExt cx="10174769" cy="2706595"/>
          </a:xfrm>
        </p:grpSpPr>
        <p:grpSp>
          <p:nvGrpSpPr>
            <p:cNvPr id="4" name="Group 3"/>
            <p:cNvGrpSpPr/>
            <p:nvPr/>
          </p:nvGrpSpPr>
          <p:grpSpPr>
            <a:xfrm>
              <a:off x="1988127" y="2502131"/>
              <a:ext cx="10174769" cy="2706595"/>
              <a:chOff x="1988127" y="2502131"/>
              <a:chExt cx="10174769" cy="2706595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88127" y="2502131"/>
                <a:ext cx="10174769" cy="2706595"/>
                <a:chOff x="2256907" y="3316778"/>
                <a:chExt cx="10174769" cy="2706595"/>
              </a:xfrm>
            </p:grpSpPr>
            <p:sp>
              <p:nvSpPr>
                <p:cNvPr id="6" name="Cube 5"/>
                <p:cNvSpPr/>
                <p:nvPr/>
              </p:nvSpPr>
              <p:spPr>
                <a:xfrm>
                  <a:off x="2647605" y="3316778"/>
                  <a:ext cx="1432558" cy="208649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2256907" y="5552175"/>
                  <a:ext cx="221395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/>
                    <a:t>112x112x128</a:t>
                  </a:r>
                </a:p>
              </p:txBody>
            </p:sp>
            <p:sp>
              <p:nvSpPr>
                <p:cNvPr id="8" name="Cube 7"/>
                <p:cNvSpPr/>
                <p:nvPr/>
              </p:nvSpPr>
              <p:spPr>
                <a:xfrm>
                  <a:off x="4879572" y="4164677"/>
                  <a:ext cx="2200100" cy="1238595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4995949" y="5549696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/>
                    <a:t>56x56x256</a:t>
                  </a:r>
                </a:p>
              </p:txBody>
            </p:sp>
            <p:sp>
              <p:nvSpPr>
                <p:cNvPr id="14" name="Cube 13"/>
                <p:cNvSpPr/>
                <p:nvPr/>
              </p:nvSpPr>
              <p:spPr>
                <a:xfrm>
                  <a:off x="7570120" y="4044141"/>
                  <a:ext cx="2952403" cy="631767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ube 14"/>
                <p:cNvSpPr/>
                <p:nvPr/>
              </p:nvSpPr>
              <p:spPr>
                <a:xfrm>
                  <a:off x="7570121" y="4721630"/>
                  <a:ext cx="2952403" cy="390696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Subtitle 2"/>
                <p:cNvSpPr txBox="1">
                  <a:spLocks/>
                </p:cNvSpPr>
                <p:nvPr/>
              </p:nvSpPr>
              <p:spPr>
                <a:xfrm>
                  <a:off x="10464331" y="4735836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/>
                    <a:t>14x14x512</a:t>
                  </a:r>
                </a:p>
              </p:txBody>
            </p:sp>
            <p:sp>
              <p:nvSpPr>
                <p:cNvPr id="17" name="Subtitle 2"/>
                <p:cNvSpPr txBox="1">
                  <a:spLocks/>
                </p:cNvSpPr>
                <p:nvPr/>
              </p:nvSpPr>
              <p:spPr>
                <a:xfrm>
                  <a:off x="8062648" y="3513015"/>
                  <a:ext cx="1967345" cy="471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/>
                    <a:t>28x28x512</a:t>
                  </a:r>
                </a:p>
              </p:txBody>
            </p:sp>
          </p:grpSp>
          <p:sp>
            <p:nvSpPr>
              <p:cNvPr id="18" name="Cube 17"/>
              <p:cNvSpPr/>
              <p:nvPr/>
            </p:nvSpPr>
            <p:spPr>
              <a:xfrm>
                <a:off x="7301342" y="4357607"/>
                <a:ext cx="2952403" cy="2476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8077536" y="4735049"/>
              <a:ext cx="14000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7x7x512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5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CNN window size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66303" y="2444808"/>
            <a:ext cx="7259393" cy="2653346"/>
            <a:chOff x="2265220" y="2453121"/>
            <a:chExt cx="7259393" cy="2653346"/>
          </a:xfrm>
        </p:grpSpPr>
        <p:grpSp>
          <p:nvGrpSpPr>
            <p:cNvPr id="12" name="Group 11"/>
            <p:cNvGrpSpPr/>
            <p:nvPr/>
          </p:nvGrpSpPr>
          <p:grpSpPr>
            <a:xfrm>
              <a:off x="2265220" y="2453121"/>
              <a:ext cx="3075010" cy="2653346"/>
              <a:chOff x="1808019" y="2436495"/>
              <a:chExt cx="3075010" cy="265334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8019" y="2436495"/>
                <a:ext cx="1676400" cy="1619250"/>
              </a:xfrm>
              <a:prstGeom prst="rect">
                <a:avLst/>
              </a:prstGeom>
            </p:spPr>
          </p:pic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2288083" y="4055745"/>
                <a:ext cx="716271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3x3</a:t>
                </a: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1057" y="3459220"/>
                <a:ext cx="447675" cy="504825"/>
              </a:xfrm>
              <a:prstGeom prst="rect">
                <a:avLst/>
              </a:prstGeom>
            </p:spPr>
          </p:pic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4166758" y="4055745"/>
                <a:ext cx="716271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1x1</a:t>
                </a:r>
              </a:p>
            </p:txBody>
          </p:sp>
          <p:sp>
            <p:nvSpPr>
              <p:cNvPr id="11" name="Subtitle 2"/>
              <p:cNvSpPr txBox="1">
                <a:spLocks/>
              </p:cNvSpPr>
              <p:nvPr/>
            </p:nvSpPr>
            <p:spPr>
              <a:xfrm>
                <a:off x="2723115" y="4618643"/>
                <a:ext cx="1699256" cy="47119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/>
                  <a:t>CNN Layer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086" y="2903841"/>
              <a:ext cx="1083091" cy="1076830"/>
            </a:xfrm>
            <a:prstGeom prst="rect">
              <a:avLst/>
            </a:prstGeom>
          </p:spPr>
        </p:pic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674651" y="4635269"/>
              <a:ext cx="2849962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Max-pooling Layer</a:t>
              </a: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7741495" y="4072371"/>
              <a:ext cx="716271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2x2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4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CNN window stride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86811" y="2354608"/>
            <a:ext cx="6418378" cy="3192174"/>
            <a:chOff x="2886811" y="1814280"/>
            <a:chExt cx="6418378" cy="31921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6811" y="1814280"/>
              <a:ext cx="6418378" cy="2720976"/>
            </a:xfrm>
            <a:prstGeom prst="rect">
              <a:avLst/>
            </a:prstGeom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4674746" y="4535256"/>
              <a:ext cx="28425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Window stride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8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VGG Max-pooling window stride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71900" y="2428153"/>
            <a:ext cx="4648200" cy="2461923"/>
            <a:chOff x="3771900" y="3084859"/>
            <a:chExt cx="4648200" cy="2461923"/>
          </a:xfrm>
        </p:grpSpPr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4674746" y="5075584"/>
              <a:ext cx="2842508" cy="4711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Window stride = 2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1900" y="3084859"/>
              <a:ext cx="4648200" cy="199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24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en-US"/>
              <a:t>VGG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86" y="1275052"/>
            <a:ext cx="5060028" cy="486069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87730" y="6135746"/>
            <a:ext cx="9202189" cy="471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Nguồn: Karen Simonyan, Andrew Zisserman, 2015, Very Deep Convolutional Networks For Large-Scale Image Recognition.</a:t>
            </a:r>
          </a:p>
        </p:txBody>
      </p:sp>
    </p:spTree>
    <p:extLst>
      <p:ext uri="{BB962C8B-B14F-4D97-AF65-F5344CB8AC3E}">
        <p14:creationId xmlns:p14="http://schemas.microsoft.com/office/powerpoint/2010/main" val="386599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315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Face Recognition Algorithm Based on VGG Network Model and SVM</vt:lpstr>
      <vt:lpstr>Concept</vt:lpstr>
      <vt:lpstr>VGG model concept</vt:lpstr>
      <vt:lpstr>VGG CNN stack</vt:lpstr>
      <vt:lpstr>VGG Max-pooling stack</vt:lpstr>
      <vt:lpstr>VGG CNN window size</vt:lpstr>
      <vt:lpstr>VGG CNN window stride</vt:lpstr>
      <vt:lpstr>VGG Max-pooling window stride</vt:lpstr>
      <vt:lpstr>VGG types</vt:lpstr>
      <vt:lpstr>Bias và Variance</vt:lpstr>
      <vt:lpstr>Principle Component Regression</vt:lpstr>
      <vt:lpstr>Principle Component Regression</vt:lpstr>
      <vt:lpstr>Support Vector Machine</vt:lpstr>
      <vt:lpstr>Support Vector Machine</vt:lpstr>
      <vt:lpstr>Support Vector Machine</vt:lpstr>
      <vt:lpstr>Support Vector Machine</vt:lpstr>
      <vt:lpstr>Support Vector Machine</vt:lpstr>
      <vt:lpstr>Paper result</vt:lpstr>
      <vt:lpstr>Paper result</vt:lpstr>
      <vt:lpstr>Paper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Algorithm Based on VGG Network Model and SVM</dc:title>
  <dc:creator>Lâm Nguyễn</dc:creator>
  <cp:lastModifiedBy>Admin</cp:lastModifiedBy>
  <cp:revision>30</cp:revision>
  <dcterms:created xsi:type="dcterms:W3CDTF">2020-10-12T09:50:57Z</dcterms:created>
  <dcterms:modified xsi:type="dcterms:W3CDTF">2020-10-18T07:20:02Z</dcterms:modified>
</cp:coreProperties>
</file>