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60" r:id="rId7"/>
    <p:sldId id="262" r:id="rId8"/>
    <p:sldId id="267" r:id="rId9"/>
    <p:sldId id="258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NnKtNrsrmg" TargetMode="External"/><Relationship Id="rId4" Type="http://schemas.openxmlformats.org/officeDocument/2006/relationships/hyperlink" Target="https://www.youtube.com/watch?v=RNnKtNrsrmg&amp;ab_channel=DenisDmitrie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fR1C6CvhmE" TargetMode="External"/><Relationship Id="rId4" Type="http://schemas.openxmlformats.org/officeDocument/2006/relationships/hyperlink" Target="https://www.youtube.com/watch?v=efR1C6CvhmE&amp;t=723s&amp;ab_channel=StatQuestwithJoshStarm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Face Recognition Algorithm Based on VGG Network Model and </a:t>
            </a:r>
            <a:r>
              <a:rPr lang="en-US" smtClean="0"/>
              <a:t>SVM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2242"/>
            <a:ext cx="9144000" cy="1655762"/>
          </a:xfrm>
        </p:spPr>
        <p:txBody>
          <a:bodyPr anchor="ctr"/>
          <a:lstStyle/>
          <a:p>
            <a:pPr algn="r"/>
            <a:r>
              <a:rPr lang="en-US" smtClean="0"/>
              <a:t>Đào Việt Duy – MSSV: </a:t>
            </a:r>
          </a:p>
          <a:p>
            <a:pPr algn="r"/>
            <a:r>
              <a:rPr lang="en-US" smtClean="0"/>
              <a:t>Nguyễn Duy Hàn Lâm – MSHV: 196005004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14" y="40928"/>
            <a:ext cx="10515600" cy="1325563"/>
          </a:xfrm>
        </p:spPr>
        <p:txBody>
          <a:bodyPr/>
          <a:lstStyle/>
          <a:p>
            <a:r>
              <a:rPr lang="en-US" smtClean="0"/>
              <a:t>General </a:t>
            </a:r>
            <a:r>
              <a:rPr lang="en-US"/>
              <a:t>presentation</a:t>
            </a:r>
          </a:p>
        </p:txBody>
      </p:sp>
      <p:pic>
        <p:nvPicPr>
          <p:cNvPr id="4" name="RNnKtNrsrm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7916" y="1200237"/>
            <a:ext cx="8311803" cy="467538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147916" y="6048462"/>
            <a:ext cx="8679873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Nguồn: </a:t>
            </a:r>
            <a:r>
              <a:rPr lang="en-US">
                <a:hlinkClick r:id="rId4"/>
              </a:rPr>
              <a:t>https://www.youtube.com/watch?v=RNnKtNrsrmg&amp;ab_channel=DenisDmitriev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Bias </a:t>
            </a:r>
            <a:r>
              <a:rPr lang="en-US" err="1" smtClean="0"/>
              <a:t>và</a:t>
            </a:r>
            <a:r>
              <a:rPr lang="en-US" smtClean="0"/>
              <a:t> Variance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89647" y="1690688"/>
            <a:ext cx="4629150" cy="441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66963"/>
            <a:ext cx="4886325" cy="30670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18952" y="6110288"/>
            <a:ext cx="10034848" cy="471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smtClean="0"/>
              <a:t>Nguồn: </a:t>
            </a:r>
            <a:r>
              <a:rPr lang="en-US" sz="2000"/>
              <a:t>Trevor Hastie, Robert Tibshirani, Jerome Friedman, 2008, The Elements of Statistical Learning: Data Mining, Inference, and Prediction (Second Edition).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20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2478338"/>
            <a:ext cx="2667000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6" y="3421313"/>
            <a:ext cx="2447925" cy="990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199" y="1691817"/>
            <a:ext cx="8257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tập dữ liệu thành tập các thành phần z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14955" y="4721630"/>
                <a:ext cx="1762085" cy="71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5" y="4721630"/>
                <a:ext cx="1762085" cy="712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199" y="5743850"/>
            <a:ext cx="9777154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có m z_component có sai số nhỏ nhất làm mô hình chính.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2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24299" y="1437191"/>
            <a:ext cx="4343400" cy="448627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078575" y="5923466"/>
            <a:ext cx="10034848" cy="471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smtClean="0"/>
              <a:t>Nguồn: </a:t>
            </a:r>
            <a:r>
              <a:rPr lang="en-US" sz="2000"/>
              <a:t>Trevor Hastie, Robert Tibshirani, Jerome Friedman, 2008, The Elements of Statistical Learning: Data Mining, Inference, and Prediction (Second Edition).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989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99118"/>
            <a:ext cx="10515600" cy="1325563"/>
          </a:xfrm>
        </p:spPr>
        <p:txBody>
          <a:bodyPr/>
          <a:lstStyle/>
          <a:p>
            <a:r>
              <a:rPr lang="en-US" smtClean="0"/>
              <a:t>Support Vector Machine - SVM</a:t>
            </a:r>
            <a:endParaRPr lang="en-US"/>
          </a:p>
        </p:txBody>
      </p:sp>
      <p:pic>
        <p:nvPicPr>
          <p:cNvPr id="4" name="efR1C6Cvhm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93519" y="1258338"/>
            <a:ext cx="8639696" cy="48598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73430" y="6295362"/>
            <a:ext cx="8679873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Nguồn: </a:t>
            </a:r>
            <a:r>
              <a:rPr lang="en-US">
                <a:hlinkClick r:id="rId4"/>
              </a:rPr>
              <a:t>https://www.youtube.com/watch?v=efR1C6CvhmE&amp;t=723s&amp;ab_channel=StatQuestwithJoshStarmer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248593"/>
            <a:ext cx="7658100" cy="27432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55716" y="5549698"/>
            <a:ext cx="10823171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Nguồn: </a:t>
            </a:r>
            <a:r>
              <a:rPr lang="en-US"/>
              <a:t>Hongling Chen, Chen Haoyu, 2019, Face Recognition Algorithm Based on VGG Network Model and SVM.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 </a:t>
            </a:r>
            <a:r>
              <a:rPr lang="en-US" smtClean="0"/>
              <a:t>model 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41553"/>
            <a:ext cx="8077200" cy="46101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6063" y="6131590"/>
            <a:ext cx="8679873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Nguồn: </a:t>
            </a:r>
            <a:r>
              <a:rPr lang="en-US"/>
              <a:t>https://neurohive.io/en/popular-networks/vgg16/</a:t>
            </a:r>
          </a:p>
        </p:txBody>
      </p:sp>
    </p:spTree>
    <p:extLst>
      <p:ext uri="{BB962C8B-B14F-4D97-AF65-F5344CB8AC3E}">
        <p14:creationId xmlns:p14="http://schemas.microsoft.com/office/powerpoint/2010/main" val="36208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 CNN stack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38645" y="1953490"/>
            <a:ext cx="10314710" cy="4069883"/>
            <a:chOff x="257694" y="1953490"/>
            <a:chExt cx="10314710" cy="4069883"/>
          </a:xfrm>
        </p:grpSpPr>
        <p:sp>
          <p:nvSpPr>
            <p:cNvPr id="3" name="Cube 2"/>
            <p:cNvSpPr/>
            <p:nvPr/>
          </p:nvSpPr>
          <p:spPr>
            <a:xfrm>
              <a:off x="838200" y="1953490"/>
              <a:ext cx="806335" cy="344978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257694" y="5549696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224x224x64</a:t>
              </a:r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647605" y="3316778"/>
              <a:ext cx="1432558" cy="208649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2256907" y="5552175"/>
              <a:ext cx="221395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112x112x128</a:t>
              </a:r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4879572" y="4164677"/>
              <a:ext cx="2200100" cy="123859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995949" y="5549696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56x56x256</a:t>
              </a:r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7620001" y="4164677"/>
              <a:ext cx="2952403" cy="63176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620001" y="5012576"/>
              <a:ext cx="2952403" cy="39069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8112529" y="5549696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14x14x512</a:t>
              </a:r>
              <a:endParaRPr lang="en-US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8112529" y="3547055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28x28x512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 Max-pooling stack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79031" y="2302625"/>
            <a:ext cx="10174769" cy="2706595"/>
            <a:chOff x="1988127" y="2502131"/>
            <a:chExt cx="10174769" cy="2706595"/>
          </a:xfrm>
        </p:grpSpPr>
        <p:grpSp>
          <p:nvGrpSpPr>
            <p:cNvPr id="4" name="Group 3"/>
            <p:cNvGrpSpPr/>
            <p:nvPr/>
          </p:nvGrpSpPr>
          <p:grpSpPr>
            <a:xfrm>
              <a:off x="1988127" y="2502131"/>
              <a:ext cx="10174769" cy="2706595"/>
              <a:chOff x="1988127" y="2502131"/>
              <a:chExt cx="10174769" cy="270659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88127" y="2502131"/>
                <a:ext cx="10174769" cy="2706595"/>
                <a:chOff x="2256907" y="3316778"/>
                <a:chExt cx="10174769" cy="2706595"/>
              </a:xfrm>
            </p:grpSpPr>
            <p:sp>
              <p:nvSpPr>
                <p:cNvPr id="6" name="Cube 5"/>
                <p:cNvSpPr/>
                <p:nvPr/>
              </p:nvSpPr>
              <p:spPr>
                <a:xfrm>
                  <a:off x="2647605" y="3316778"/>
                  <a:ext cx="1432558" cy="208649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2256907" y="5552175"/>
                  <a:ext cx="221395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mtClean="0"/>
                    <a:t>112x112x128</a:t>
                  </a:r>
                  <a:endParaRPr lang="en-US"/>
                </a:p>
              </p:txBody>
            </p:sp>
            <p:sp>
              <p:nvSpPr>
                <p:cNvPr id="8" name="Cube 7"/>
                <p:cNvSpPr/>
                <p:nvPr/>
              </p:nvSpPr>
              <p:spPr>
                <a:xfrm>
                  <a:off x="4879572" y="4164677"/>
                  <a:ext cx="2200100" cy="1238595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4995949" y="5549696"/>
                  <a:ext cx="196734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mtClean="0"/>
                    <a:t>56x56x256</a:t>
                  </a:r>
                  <a:endParaRPr lang="en-US"/>
                </a:p>
              </p:txBody>
            </p:sp>
            <p:sp>
              <p:nvSpPr>
                <p:cNvPr id="14" name="Cube 13"/>
                <p:cNvSpPr/>
                <p:nvPr/>
              </p:nvSpPr>
              <p:spPr>
                <a:xfrm>
                  <a:off x="7570120" y="4044141"/>
                  <a:ext cx="2952403" cy="631767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/>
                <p:cNvSpPr/>
                <p:nvPr/>
              </p:nvSpPr>
              <p:spPr>
                <a:xfrm>
                  <a:off x="7570121" y="4721630"/>
                  <a:ext cx="2952403" cy="39069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Subtitle 2"/>
                <p:cNvSpPr txBox="1">
                  <a:spLocks/>
                </p:cNvSpPr>
                <p:nvPr/>
              </p:nvSpPr>
              <p:spPr>
                <a:xfrm>
                  <a:off x="10464331" y="4735836"/>
                  <a:ext cx="196734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mtClean="0"/>
                    <a:t>14x14x512</a:t>
                  </a:r>
                  <a:endParaRPr lang="en-US"/>
                </a:p>
              </p:txBody>
            </p:sp>
            <p:sp>
              <p:nvSpPr>
                <p:cNvPr id="17" name="Subtitle 2"/>
                <p:cNvSpPr txBox="1">
                  <a:spLocks/>
                </p:cNvSpPr>
                <p:nvPr/>
              </p:nvSpPr>
              <p:spPr>
                <a:xfrm>
                  <a:off x="8062648" y="3513015"/>
                  <a:ext cx="196734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mtClean="0"/>
                    <a:t>28x28x512</a:t>
                  </a:r>
                  <a:endParaRPr lang="en-US"/>
                </a:p>
              </p:txBody>
            </p:sp>
          </p:grpSp>
          <p:sp>
            <p:nvSpPr>
              <p:cNvPr id="18" name="Cube 17"/>
              <p:cNvSpPr/>
              <p:nvPr/>
            </p:nvSpPr>
            <p:spPr>
              <a:xfrm>
                <a:off x="7301342" y="4357607"/>
                <a:ext cx="2952403" cy="2476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8077536" y="4735049"/>
              <a:ext cx="1400008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7x7x512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52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 CNN window size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66303" y="2444808"/>
            <a:ext cx="7259393" cy="2653346"/>
            <a:chOff x="2265220" y="2453121"/>
            <a:chExt cx="7259393" cy="2653346"/>
          </a:xfrm>
        </p:grpSpPr>
        <p:grpSp>
          <p:nvGrpSpPr>
            <p:cNvPr id="12" name="Group 11"/>
            <p:cNvGrpSpPr/>
            <p:nvPr/>
          </p:nvGrpSpPr>
          <p:grpSpPr>
            <a:xfrm>
              <a:off x="2265220" y="2453121"/>
              <a:ext cx="3075010" cy="2653346"/>
              <a:chOff x="1808019" y="2436495"/>
              <a:chExt cx="3075010" cy="265334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019" y="2436495"/>
                <a:ext cx="1676400" cy="1619250"/>
              </a:xfrm>
              <a:prstGeom prst="rect">
                <a:avLst/>
              </a:prstGeom>
            </p:spPr>
          </p:pic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2288083" y="4055745"/>
                <a:ext cx="716271" cy="471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mtClean="0"/>
                  <a:t>3x3</a:t>
                </a:r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1057" y="3459220"/>
                <a:ext cx="447675" cy="504825"/>
              </a:xfrm>
              <a:prstGeom prst="rect">
                <a:avLst/>
              </a:prstGeom>
            </p:spPr>
          </p:pic>
          <p:sp>
            <p:nvSpPr>
              <p:cNvPr id="10" name="Subtitle 2"/>
              <p:cNvSpPr txBox="1">
                <a:spLocks/>
              </p:cNvSpPr>
              <p:nvPr/>
            </p:nvSpPr>
            <p:spPr>
              <a:xfrm>
                <a:off x="4166758" y="4055745"/>
                <a:ext cx="716271" cy="471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mtClean="0"/>
                  <a:t>1x1</a:t>
                </a:r>
                <a:endParaRPr lang="en-US"/>
              </a:p>
            </p:txBody>
          </p:sp>
          <p:sp>
            <p:nvSpPr>
              <p:cNvPr id="11" name="Subtitle 2"/>
              <p:cNvSpPr txBox="1">
                <a:spLocks/>
              </p:cNvSpPr>
              <p:nvPr/>
            </p:nvSpPr>
            <p:spPr>
              <a:xfrm>
                <a:off x="2723115" y="4618643"/>
                <a:ext cx="1699256" cy="471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mtClean="0"/>
                  <a:t>CNN Layer</a:t>
                </a:r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086" y="2903841"/>
              <a:ext cx="1083091" cy="1076830"/>
            </a:xfrm>
            <a:prstGeom prst="rect">
              <a:avLst/>
            </a:prstGeom>
          </p:spPr>
        </p:pic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674651" y="4635269"/>
              <a:ext cx="2849962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Max-pooling Layer</a:t>
              </a:r>
              <a:endParaRPr lang="en-US"/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7741495" y="4072371"/>
              <a:ext cx="716271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2x2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45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 CNN window stride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86811" y="2354608"/>
            <a:ext cx="6418378" cy="3192174"/>
            <a:chOff x="2886811" y="1814280"/>
            <a:chExt cx="6418378" cy="31921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811" y="1814280"/>
              <a:ext cx="6418378" cy="2720976"/>
            </a:xfrm>
            <a:prstGeom prst="rect">
              <a:avLst/>
            </a:prstGeom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4674746" y="4535256"/>
              <a:ext cx="2842508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Window stride = 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83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 Max-pooling window stride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771900" y="2428153"/>
            <a:ext cx="4648200" cy="2461923"/>
            <a:chOff x="3771900" y="3084859"/>
            <a:chExt cx="4648200" cy="2461923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4674746" y="5075584"/>
              <a:ext cx="2842508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mtClean="0"/>
                <a:t>Window stride = 2</a:t>
              </a:r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1900" y="3084859"/>
              <a:ext cx="4648200" cy="199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2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r>
              <a:rPr lang="en-US" smtClean="0"/>
              <a:t>VGG types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86" y="1275052"/>
            <a:ext cx="5060028" cy="486069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87730" y="6135746"/>
            <a:ext cx="9202189" cy="471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smtClean="0"/>
              <a:t>Nguồn: </a:t>
            </a:r>
            <a:r>
              <a:rPr lang="en-US" sz="2000"/>
              <a:t>Karen Simonyan, Andrew Zisserman, 2015, Very Deep Convolutional Networks For Large-Scale Image Recognition.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659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230</Words>
  <Application>Microsoft Office PowerPoint</Application>
  <PresentationFormat>Widescreen</PresentationFormat>
  <Paragraphs>43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Face Recognition Algorithm Based on VGG Network Model and SVM</vt:lpstr>
      <vt:lpstr>Concept</vt:lpstr>
      <vt:lpstr>VGG model concept</vt:lpstr>
      <vt:lpstr>VGG CNN stack</vt:lpstr>
      <vt:lpstr>VGG Max-pooling stack</vt:lpstr>
      <vt:lpstr>VGG CNN window size</vt:lpstr>
      <vt:lpstr>VGG CNN window stride</vt:lpstr>
      <vt:lpstr>VGG Max-pooling window stride</vt:lpstr>
      <vt:lpstr>VGG types</vt:lpstr>
      <vt:lpstr>General presentation</vt:lpstr>
      <vt:lpstr>Bias và Variance</vt:lpstr>
      <vt:lpstr>Principle Component Regression</vt:lpstr>
      <vt:lpstr>Principle Component Regression</vt:lpstr>
      <vt:lpstr>Support Vector Machine -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Algorithm Based on VGG Network Model and SVM</dc:title>
  <dc:creator>Lâm Nguyễn</dc:creator>
  <cp:lastModifiedBy>Lâm Nguyễn</cp:lastModifiedBy>
  <cp:revision>21</cp:revision>
  <dcterms:created xsi:type="dcterms:W3CDTF">2020-10-12T09:50:57Z</dcterms:created>
  <dcterms:modified xsi:type="dcterms:W3CDTF">2020-10-18T01:03:35Z</dcterms:modified>
</cp:coreProperties>
</file>